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90" r:id="rId5"/>
    <p:sldId id="281" r:id="rId6"/>
    <p:sldId id="283" r:id="rId7"/>
    <p:sldId id="284" r:id="rId8"/>
    <p:sldId id="291" r:id="rId9"/>
    <p:sldId id="292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09" autoAdjust="0"/>
  </p:normalViewPr>
  <p:slideViewPr>
    <p:cSldViewPr snapToGrid="0" snapToObjects="1">
      <p:cViewPr>
        <p:scale>
          <a:sx n="92" d="100"/>
          <a:sy n="92" d="100"/>
        </p:scale>
        <p:origin x="120" y="3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NYPD 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​Bias Recognition</a:t>
            </a:r>
          </a:p>
          <a:p>
            <a:r>
              <a:rPr lang="en-US" dirty="0"/>
              <a:t>Conclusions​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data used for this analysis contains information pertaining to NYPD shooting incidents as made available on data.gov.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Features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Date of the incident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Time of the incident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Borough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Did the incident result in a murder</a:t>
            </a:r>
            <a:r>
              <a:rPr lang="en-US" dirty="0"/>
              <a:t>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Victim Related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Victim age group</a:t>
            </a:r>
          </a:p>
          <a:p>
            <a:endParaRPr lang="en-US" sz="1800" dirty="0"/>
          </a:p>
          <a:p>
            <a:r>
              <a:rPr lang="en-US" sz="1800" dirty="0"/>
              <a:t>Victim gender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Victim 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Purpose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64057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Visualization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FD95AB-8DE1-8E2E-3A37-992D633AF0C2}"/>
              </a:ext>
            </a:extLst>
          </p:cNvPr>
          <p:cNvGrpSpPr/>
          <p:nvPr/>
        </p:nvGrpSpPr>
        <p:grpSpPr>
          <a:xfrm>
            <a:off x="1567543" y="1984248"/>
            <a:ext cx="10208821" cy="4677809"/>
            <a:chOff x="1567543" y="1984248"/>
            <a:chExt cx="10208821" cy="467780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6812B8-A527-0751-241E-891E02A6CCC1}"/>
                </a:ext>
              </a:extLst>
            </p:cNvPr>
            <p:cNvSpPr/>
            <p:nvPr/>
          </p:nvSpPr>
          <p:spPr>
            <a:xfrm>
              <a:off x="1567543" y="1984248"/>
              <a:ext cx="10208821" cy="467780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E62171-844F-4EB6-B85F-8A346208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933" y="2273664"/>
              <a:ext cx="6243789" cy="40989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858FCD-355F-8F04-6806-9ABFB80036C5}"/>
                </a:ext>
              </a:extLst>
            </p:cNvPr>
            <p:cNvSpPr txBox="1"/>
            <p:nvPr/>
          </p:nvSpPr>
          <p:spPr>
            <a:xfrm>
              <a:off x="8645236" y="2396836"/>
              <a:ext cx="2930237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2020 Census Population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Brooklyn: 2.7 million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Queens: 2.4 million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Manhattan: 1.7 million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Bronx: 1.5 million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Staten Island: 0.5 million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477E7-4EAA-E047-E19D-95186F95FEEB}"/>
              </a:ext>
            </a:extLst>
          </p:cNvPr>
          <p:cNvGrpSpPr/>
          <p:nvPr/>
        </p:nvGrpSpPr>
        <p:grpSpPr>
          <a:xfrm>
            <a:off x="2520993" y="2072014"/>
            <a:ext cx="7146966" cy="4502276"/>
            <a:chOff x="1432461" y="1946191"/>
            <a:chExt cx="7146966" cy="450227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BF55265-DA92-22DC-D766-65B56E0D1D3D}"/>
                </a:ext>
              </a:extLst>
            </p:cNvPr>
            <p:cNvSpPr/>
            <p:nvPr/>
          </p:nvSpPr>
          <p:spPr>
            <a:xfrm>
              <a:off x="1432461" y="1946191"/>
              <a:ext cx="7146966" cy="4502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EFB84B-5D40-39D0-9B55-30F377EF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901" y="2265441"/>
              <a:ext cx="5752085" cy="38637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EBA09E-22A8-C09F-CC14-A90305F402E8}"/>
              </a:ext>
            </a:extLst>
          </p:cNvPr>
          <p:cNvGrpSpPr/>
          <p:nvPr/>
        </p:nvGrpSpPr>
        <p:grpSpPr>
          <a:xfrm>
            <a:off x="2596202" y="1903059"/>
            <a:ext cx="6996545" cy="4840184"/>
            <a:chOff x="1648690" y="1821873"/>
            <a:chExt cx="6996545" cy="484018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52A628-D069-0513-2CD7-B0CAA6C85D90}"/>
                </a:ext>
              </a:extLst>
            </p:cNvPr>
            <p:cNvSpPr/>
            <p:nvPr/>
          </p:nvSpPr>
          <p:spPr>
            <a:xfrm>
              <a:off x="1648690" y="1821873"/>
              <a:ext cx="6996545" cy="484018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93D195-EFAF-E3CC-D021-17A34B8B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3167" y="2357215"/>
              <a:ext cx="5807589" cy="3931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3" y="904424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04B57F-DB42-8AE8-48DA-04F3055D007C}"/>
              </a:ext>
            </a:extLst>
          </p:cNvPr>
          <p:cNvSpPr/>
          <p:nvPr/>
        </p:nvSpPr>
        <p:spPr>
          <a:xfrm>
            <a:off x="758951" y="1824921"/>
            <a:ext cx="4207903" cy="45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Model 1: Age Group Simple Linear Regression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Compared minors to other age groups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Ages 18-24, 25-44 significantly more likely to be victimized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Elderly significantly less likely to be victimized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89D5A-4734-8E89-94D2-06962B50C127}"/>
              </a:ext>
            </a:extLst>
          </p:cNvPr>
          <p:cNvCxnSpPr>
            <a:cxnSpLocks/>
          </p:cNvCxnSpPr>
          <p:nvPr/>
        </p:nvCxnSpPr>
        <p:spPr>
          <a:xfrm>
            <a:off x="1004455" y="3020291"/>
            <a:ext cx="3609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724009-3280-70E0-FA76-63E7289EC08E}"/>
              </a:ext>
            </a:extLst>
          </p:cNvPr>
          <p:cNvSpPr/>
          <p:nvPr/>
        </p:nvSpPr>
        <p:spPr>
          <a:xfrm>
            <a:off x="6861879" y="1824921"/>
            <a:ext cx="4207903" cy="45204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Model 2: Race Simple Linear Regression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Compared Asian/Pacific Island to other races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African Americans and Latinos significantly more likely to be victimized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races marginal in incidence counts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C3683-6BEA-2D16-055C-886990838EE6}"/>
              </a:ext>
            </a:extLst>
          </p:cNvPr>
          <p:cNvCxnSpPr>
            <a:cxnSpLocks/>
          </p:cNvCxnSpPr>
          <p:nvPr/>
        </p:nvCxnSpPr>
        <p:spPr>
          <a:xfrm>
            <a:off x="7107383" y="3020291"/>
            <a:ext cx="360910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Recognition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Investigator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Potential for any inherent biases I may have to shape 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People of Color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 indicates people of color are far more likely to be victim of a shooting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Men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Data indicates that men are far more likely to be victim of shooting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Employee badge outline">
            <a:extLst>
              <a:ext uri="{FF2B5EF4-FFF2-40B4-BE49-F238E27FC236}">
                <a16:creationId xmlns:a16="http://schemas.microsoft.com/office/drawing/2014/main" id="{6CEDF802-4075-41ED-BA9C-C514513AA71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7" descr="Users outline">
            <a:extLst>
              <a:ext uri="{FF2B5EF4-FFF2-40B4-BE49-F238E27FC236}">
                <a16:creationId xmlns:a16="http://schemas.microsoft.com/office/drawing/2014/main" id="{8DF3CF7F-4C73-8108-22E3-2A59D8EDF21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 descr="Male profile with solid fill">
            <a:extLst>
              <a:ext uri="{FF2B5EF4-FFF2-40B4-BE49-F238E27FC236}">
                <a16:creationId xmlns:a16="http://schemas.microsoft.com/office/drawing/2014/main" id="{6A8EC88E-029C-88E8-50FE-A7658AD1BA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5" b="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of color, particularly African-Americans and Latinos, are more likely to be victims then other ethnicities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more likely to be victims than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minors victimized has been reduced to nearly half from that of the late 2000s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{94A4572B-FF2D-45A6-9F1E-7EB3EC4445B3}tf78438558_win32</Template>
  <TotalTime>1315</TotalTime>
  <Words>260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NYPD Shootings</vt:lpstr>
      <vt:lpstr>Outline</vt:lpstr>
      <vt:lpstr>The dataset</vt:lpstr>
      <vt:lpstr>Analysis Features</vt:lpstr>
      <vt:lpstr>PRIMARY GOALS</vt:lpstr>
      <vt:lpstr>Visualization</vt:lpstr>
      <vt:lpstr>Modeling</vt:lpstr>
      <vt:lpstr>Bias Recognition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Shootings</dc:title>
  <dc:subject/>
  <dc:creator>Caden Zonnefeld</dc:creator>
  <cp:lastModifiedBy>Caden Zonnefeld</cp:lastModifiedBy>
  <cp:revision>3</cp:revision>
  <dcterms:created xsi:type="dcterms:W3CDTF">2022-11-25T07:41:06Z</dcterms:created>
  <dcterms:modified xsi:type="dcterms:W3CDTF">2022-11-26T05:36:39Z</dcterms:modified>
</cp:coreProperties>
</file>