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54"/>
  </p:notesMasterIdLst>
  <p:sldIdLst>
    <p:sldId id="256" r:id="rId2"/>
    <p:sldId id="300" r:id="rId3"/>
    <p:sldId id="299" r:id="rId4"/>
    <p:sldId id="302" r:id="rId5"/>
    <p:sldId id="303" r:id="rId6"/>
    <p:sldId id="304" r:id="rId7"/>
    <p:sldId id="305" r:id="rId8"/>
    <p:sldId id="351" r:id="rId9"/>
    <p:sldId id="307" r:id="rId10"/>
    <p:sldId id="308" r:id="rId11"/>
    <p:sldId id="309" r:id="rId12"/>
    <p:sldId id="310" r:id="rId13"/>
    <p:sldId id="311" r:id="rId14"/>
    <p:sldId id="312" r:id="rId15"/>
    <p:sldId id="352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53" r:id="rId24"/>
    <p:sldId id="322" r:id="rId25"/>
    <p:sldId id="323" r:id="rId26"/>
    <p:sldId id="357" r:id="rId27"/>
    <p:sldId id="325" r:id="rId28"/>
    <p:sldId id="326" r:id="rId29"/>
    <p:sldId id="327" r:id="rId30"/>
    <p:sldId id="328" r:id="rId31"/>
    <p:sldId id="354" r:id="rId32"/>
    <p:sldId id="330" r:id="rId33"/>
    <p:sldId id="331" r:id="rId34"/>
    <p:sldId id="332" r:id="rId35"/>
    <p:sldId id="333" r:id="rId36"/>
    <p:sldId id="355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56" r:id="rId49"/>
    <p:sldId id="347" r:id="rId50"/>
    <p:sldId id="348" r:id="rId51"/>
    <p:sldId id="349" r:id="rId52"/>
    <p:sldId id="298" r:id="rId53"/>
  </p:sldIdLst>
  <p:sldSz cx="9144000" cy="6858000" type="screen4x3"/>
  <p:notesSz cx="6858000" cy="9144000"/>
  <p:embeddedFontLst>
    <p:embeddedFont>
      <p:font typeface="PF Isotext Pro" pitchFamily="2" charset="0"/>
      <p:regular r:id="rId55"/>
      <p:bold r:id="rId56"/>
      <p:italic r:id="rId57"/>
      <p:boldItalic r:id="rId58"/>
    </p:embeddedFont>
    <p:embeddedFont>
      <p:font typeface="Calibri" pitchFamily="34" charset="0"/>
      <p:regular r:id="rId59"/>
      <p:bold r:id="rId60"/>
      <p:italic r:id="rId61"/>
      <p:boldItalic r:id="rId62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3735"/>
    <a:srgbClr val="14335A"/>
    <a:srgbClr val="D9A83E"/>
    <a:srgbClr val="FFFFDD"/>
    <a:srgbClr val="FFFFCC"/>
    <a:srgbClr val="DDE9F7"/>
    <a:srgbClr val="FFCC99"/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743" autoAdjust="0"/>
  </p:normalViewPr>
  <p:slideViewPr>
    <p:cSldViewPr snapToGrid="0" showGuides="1">
      <p:cViewPr varScale="1">
        <p:scale>
          <a:sx n="76" d="100"/>
          <a:sy n="76" d="100"/>
        </p:scale>
        <p:origin x="-1008" y="-96"/>
      </p:cViewPr>
      <p:guideLst>
        <p:guide orient="horz" pos="4152"/>
        <p:guide orient="horz" pos="1007"/>
        <p:guide orient="horz" pos="61"/>
        <p:guide orient="horz" pos="2880"/>
        <p:guide orient="horz" pos="1266"/>
        <p:guide orient="horz" pos="2238"/>
        <p:guide orient="horz" pos="1344"/>
        <p:guide orient="horz" pos="4038"/>
        <p:guide pos="106"/>
        <p:guide pos="5677"/>
        <p:guide pos="2847"/>
        <p:guide pos="251"/>
        <p:guide pos="410"/>
        <p:guide pos="37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61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83BED-76C7-4F16-8872-9C384C0B6986}" type="datetimeFigureOut">
              <a:rPr lang="ru-RU" smtClean="0"/>
              <a:pPr/>
              <a:t>14.11.2013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4ADA3-08D7-45BA-8E0A-3E1762224E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71318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8633B-E353-4C90-97BE-1F7F0193EC6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8633B-E353-4C90-97BE-1F7F0193EC6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0" y="1624960"/>
            <a:ext cx="9144000" cy="360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bg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8275" y="2237729"/>
            <a:ext cx="4403725" cy="2374463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2816"/>
          <a:stretch/>
        </p:blipFill>
        <p:spPr>
          <a:xfrm>
            <a:off x="3329126" y="312946"/>
            <a:ext cx="2485748" cy="1029794"/>
          </a:xfrm>
          <a:prstGeom prst="rect">
            <a:avLst/>
          </a:prstGeom>
        </p:spPr>
      </p:pic>
      <p:sp>
        <p:nvSpPr>
          <p:cNvPr id="6" name="Рисунок 5"/>
          <p:cNvSpPr>
            <a:spLocks noGrp="1"/>
          </p:cNvSpPr>
          <p:nvPr>
            <p:ph type="pic" sz="quarter" idx="10"/>
          </p:nvPr>
        </p:nvSpPr>
        <p:spPr>
          <a:xfrm>
            <a:off x="4891088" y="2217738"/>
            <a:ext cx="4121150" cy="2414587"/>
          </a:xfrm>
        </p:spPr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Вставка рисунка</a:t>
            </a:r>
            <a:endParaRPr lang="ru-RU" dirty="0"/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224960"/>
            <a:ext cx="6400800" cy="706056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PF Isotext Pro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10292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76196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 userDrawn="1"/>
        </p:nvCxnSpPr>
        <p:spPr>
          <a:xfrm>
            <a:off x="159556" y="1224368"/>
            <a:ext cx="8820000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2816"/>
          <a:stretch/>
        </p:blipFill>
        <p:spPr>
          <a:xfrm>
            <a:off x="3329126" y="75446"/>
            <a:ext cx="2485748" cy="1029794"/>
          </a:xfrm>
          <a:prstGeom prst="rect">
            <a:avLst/>
          </a:prstGeom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63586" y="2222664"/>
            <a:ext cx="8815969" cy="629086"/>
          </a:xfrm>
        </p:spPr>
        <p:txBody>
          <a:bodyPr>
            <a:noAutofit/>
          </a:bodyPr>
          <a:lstStyle>
            <a:lvl1pPr algn="ctr">
              <a:defRPr sz="4400" baseline="0">
                <a:solidFill>
                  <a:schemeClr val="tx1"/>
                </a:solidFill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2626519" y="3916363"/>
            <a:ext cx="3890962" cy="19669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PF Isotext Pro" pitchFamily="2" charset="0"/>
              </a:defRPr>
            </a:lvl1pPr>
            <a:lvl2pPr marL="0" indent="0" algn="ctr">
              <a:buNone/>
              <a:defRPr sz="1800">
                <a:latin typeface="PF Isotext Pro" pitchFamily="2" charset="0"/>
              </a:defRPr>
            </a:lvl2pPr>
            <a:lvl3pPr marL="914400" indent="0" algn="ctr">
              <a:buNone/>
              <a:defRPr sz="1800">
                <a:latin typeface="PF Isotext Pro" pitchFamily="2" charset="0"/>
              </a:defRPr>
            </a:lvl3pPr>
            <a:lvl4pPr marL="1371600" indent="0" algn="ctr">
              <a:buNone/>
              <a:defRPr sz="1600">
                <a:latin typeface="PF Isotext Pro" pitchFamily="2" charset="0"/>
              </a:defRPr>
            </a:lvl4pPr>
            <a:lvl5pPr marL="1828800" indent="0" algn="ctr">
              <a:buNone/>
              <a:defRPr sz="1600">
                <a:latin typeface="PF Isotext Pro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08462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§"/>
              <a:defRPr>
                <a:latin typeface="PF Isotext Pro" pitchFamily="2" charset="0"/>
              </a:defRPr>
            </a:lvl1pPr>
            <a:lvl2pPr marL="742950" indent="-285750">
              <a:buFont typeface="Wingdings" pitchFamily="2" charset="2"/>
              <a:buChar char="§"/>
              <a:defRPr>
                <a:latin typeface="PF Isotext Pro" pitchFamily="2" charset="0"/>
              </a:defRPr>
            </a:lvl2pPr>
            <a:lvl3pPr marL="1143000" indent="-228600">
              <a:buFont typeface="Wingdings" pitchFamily="2" charset="2"/>
              <a:buChar char="§"/>
              <a:defRPr>
                <a:latin typeface="PF Isotext Pro" pitchFamily="2" charset="0"/>
              </a:defRPr>
            </a:lvl3pPr>
            <a:lvl4pPr marL="1600200" indent="-228600">
              <a:buFont typeface="Wingdings" pitchFamily="2" charset="2"/>
              <a:buChar char="§"/>
              <a:defRPr>
                <a:latin typeface="PF Isotext Pro" pitchFamily="2" charset="0"/>
              </a:defRPr>
            </a:lvl4pPr>
            <a:lvl5pPr marL="2057400" indent="-228600">
              <a:buFont typeface="Wingdings" pitchFamily="2" charset="2"/>
              <a:buChar char="§"/>
              <a:defRPr>
                <a:latin typeface="PF Isotext Pro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9070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4567512" y="0"/>
            <a:ext cx="457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bg1"/>
              </a:solidFill>
              <a:latin typeface="PF Isotext Pro" pitchFamily="2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68275" y="1600199"/>
            <a:ext cx="4179888" cy="4788000"/>
          </a:xfrm>
        </p:spPr>
        <p:txBody>
          <a:bodyPr anchor="ctr">
            <a:normAutofit/>
          </a:bodyPr>
          <a:lstStyle>
            <a:lvl1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 sz="3200" b="1">
                <a:latin typeface="PF Isotext Pro" pitchFamily="2" charset="0"/>
              </a:defRPr>
            </a:lvl1pPr>
            <a:lvl2pPr marL="9144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 sz="2800" b="1">
                <a:latin typeface="PF Isotext Pro" pitchFamily="2" charset="0"/>
              </a:defRPr>
            </a:lvl2pPr>
            <a:lvl3pPr marL="13716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 sz="2800" b="1">
                <a:latin typeface="PF Isotext Pro" pitchFamily="2" charset="0"/>
              </a:defRPr>
            </a:lvl3pPr>
            <a:lvl4pPr marL="18288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 sz="2400" b="1">
                <a:latin typeface="PF Isotext Pro" pitchFamily="2" charset="0"/>
              </a:defRPr>
            </a:lvl4pPr>
            <a:lvl5pPr marL="22860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 sz="2400" b="1">
                <a:latin typeface="PF Isotext Pro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4"/>
          </p:nvPr>
        </p:nvSpPr>
        <p:spPr>
          <a:xfrm>
            <a:off x="4666891" y="1600199"/>
            <a:ext cx="4345347" cy="4788000"/>
          </a:xfrm>
        </p:spPr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Вставка рисунка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2816"/>
          <a:stretch/>
        </p:blipFill>
        <p:spPr>
          <a:xfrm>
            <a:off x="1206000" y="381664"/>
            <a:ext cx="2160000" cy="89484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496" t="10875" r="70550" b="10590"/>
          <a:stretch/>
        </p:blipFill>
        <p:spPr>
          <a:xfrm>
            <a:off x="5773512" y="217851"/>
            <a:ext cx="2160000" cy="12224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9104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Объект 9"/>
          <p:cNvSpPr>
            <a:spLocks noGrp="1"/>
          </p:cNvSpPr>
          <p:nvPr>
            <p:ph sz="quarter" idx="12"/>
          </p:nvPr>
        </p:nvSpPr>
        <p:spPr>
          <a:xfrm>
            <a:off x="396875" y="2320506"/>
            <a:ext cx="8604000" cy="4078707"/>
          </a:xfrm>
        </p:spPr>
        <p:txBody>
          <a:bodyPr>
            <a:normAutofit/>
          </a:bodyPr>
          <a:lstStyle>
            <a:lvl1pPr>
              <a:defRPr sz="2400" b="0">
                <a:latin typeface="PF Isotext Pro" pitchFamily="2" charset="0"/>
              </a:defRPr>
            </a:lvl1pPr>
            <a:lvl2pPr>
              <a:defRPr sz="2000" b="0">
                <a:latin typeface="PF Isotext Pro" pitchFamily="2" charset="0"/>
              </a:defRPr>
            </a:lvl2pPr>
            <a:lvl3pPr>
              <a:defRPr sz="2000" b="0">
                <a:latin typeface="PF Isotext Pro" pitchFamily="2" charset="0"/>
              </a:defRPr>
            </a:lvl3pPr>
            <a:lvl4pPr>
              <a:defRPr sz="1800" b="0">
                <a:latin typeface="PF Isotext Pro" pitchFamily="2" charset="0"/>
              </a:defRPr>
            </a:lvl4pPr>
            <a:lvl5pPr>
              <a:defRPr sz="1800" b="0">
                <a:latin typeface="PF Isotext Pro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>
          <a:xfrm>
            <a:off x="168275" y="1600200"/>
            <a:ext cx="8843963" cy="576000"/>
          </a:xfrm>
        </p:spPr>
        <p:txBody>
          <a:bodyPr tIns="0" anchor="ctr"/>
          <a:lstStyle>
            <a:lvl1pPr marL="0" indent="0">
              <a:buNone/>
              <a:defRPr>
                <a:latin typeface="PF Isotext Pro" pitchFamily="2" charset="0"/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="" xmlns:p14="http://schemas.microsoft.com/office/powerpoint/2010/main" val="59334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 Вертикаль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68275" y="1600200"/>
            <a:ext cx="4320000" cy="4799013"/>
          </a:xfrm>
        </p:spPr>
        <p:txBody>
          <a:bodyPr/>
          <a:lstStyle>
            <a:lvl1pPr marL="0" indent="0">
              <a:buNone/>
              <a:defRPr sz="2800">
                <a:latin typeface="PF Isotext Pro" pitchFamily="2" charset="0"/>
              </a:defRPr>
            </a:lvl1pPr>
            <a:lvl2pPr>
              <a:defRPr sz="2400">
                <a:latin typeface="PF Isotext Pro" pitchFamily="2" charset="0"/>
              </a:defRPr>
            </a:lvl2pPr>
            <a:lvl3pPr>
              <a:defRPr sz="2000">
                <a:latin typeface="PF Isotext Pro" pitchFamily="2" charset="0"/>
              </a:defRPr>
            </a:lvl3pPr>
            <a:lvl4pPr>
              <a:defRPr sz="1800">
                <a:latin typeface="PF Isotext Pro" pitchFamily="2" charset="0"/>
              </a:defRPr>
            </a:lvl4pPr>
            <a:lvl5pPr>
              <a:defRPr sz="1800">
                <a:latin typeface="PF Isotext Pro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74078" y="1600200"/>
            <a:ext cx="4320000" cy="4799013"/>
          </a:xfrm>
        </p:spPr>
        <p:txBody>
          <a:bodyPr/>
          <a:lstStyle>
            <a:lvl1pPr marL="0" indent="0">
              <a:buNone/>
              <a:defRPr sz="2800">
                <a:latin typeface="PF Isotext Pro" pitchFamily="2" charset="0"/>
              </a:defRPr>
            </a:lvl1pPr>
            <a:lvl2pPr>
              <a:defRPr sz="2400">
                <a:latin typeface="PF Isotext Pro" pitchFamily="2" charset="0"/>
              </a:defRPr>
            </a:lvl2pPr>
            <a:lvl3pPr>
              <a:defRPr sz="2000">
                <a:latin typeface="PF Isotext Pro" pitchFamily="2" charset="0"/>
              </a:defRPr>
            </a:lvl3pPr>
            <a:lvl4pPr>
              <a:defRPr sz="1800">
                <a:latin typeface="PF Isotext Pro" pitchFamily="2" charset="0"/>
              </a:defRPr>
            </a:lvl4pPr>
            <a:lvl5pPr>
              <a:defRPr sz="1800">
                <a:latin typeface="PF Isotext Pro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04391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Горизонталь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sz="half" idx="1"/>
          </p:nvPr>
        </p:nvSpPr>
        <p:spPr>
          <a:xfrm>
            <a:off x="168274" y="1600200"/>
            <a:ext cx="8843963" cy="2232000"/>
          </a:xfrm>
        </p:spPr>
        <p:txBody>
          <a:bodyPr/>
          <a:lstStyle>
            <a:lvl1pPr marL="0" indent="0">
              <a:buNone/>
              <a:defRPr sz="2800">
                <a:latin typeface="PF Isotext Pro" pitchFamily="2" charset="0"/>
              </a:defRPr>
            </a:lvl1pPr>
            <a:lvl2pPr>
              <a:defRPr sz="2400">
                <a:latin typeface="PF Isotext Pro" pitchFamily="2" charset="0"/>
              </a:defRPr>
            </a:lvl2pPr>
            <a:lvl3pPr>
              <a:defRPr sz="2000">
                <a:latin typeface="PF Isotext Pro" pitchFamily="2" charset="0"/>
              </a:defRPr>
            </a:lvl3pPr>
            <a:lvl4pPr>
              <a:defRPr sz="1800">
                <a:latin typeface="PF Isotext Pro" pitchFamily="2" charset="0"/>
              </a:defRPr>
            </a:lvl4pPr>
            <a:lvl5pPr>
              <a:defRPr sz="1800">
                <a:latin typeface="PF Isotext Pro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sz="half" idx="11"/>
          </p:nvPr>
        </p:nvSpPr>
        <p:spPr>
          <a:xfrm>
            <a:off x="168274" y="4161215"/>
            <a:ext cx="8843963" cy="2232000"/>
          </a:xfrm>
        </p:spPr>
        <p:txBody>
          <a:bodyPr/>
          <a:lstStyle>
            <a:lvl1pPr marL="0" indent="0">
              <a:buNone/>
              <a:defRPr sz="2800">
                <a:latin typeface="PF Isotext Pro" pitchFamily="2" charset="0"/>
              </a:defRPr>
            </a:lvl1pPr>
            <a:lvl2pPr>
              <a:defRPr sz="2400">
                <a:latin typeface="PF Isotext Pro" pitchFamily="2" charset="0"/>
              </a:defRPr>
            </a:lvl2pPr>
            <a:lvl3pPr>
              <a:defRPr sz="2000">
                <a:latin typeface="PF Isotext Pro" pitchFamily="2" charset="0"/>
              </a:defRPr>
            </a:lvl3pPr>
            <a:lvl4pPr>
              <a:defRPr sz="1800">
                <a:latin typeface="PF Isotext Pro" pitchFamily="2" charset="0"/>
              </a:defRPr>
            </a:lvl4pPr>
            <a:lvl5pPr>
              <a:defRPr sz="1800">
                <a:latin typeface="PF Isotext Pro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159556" y="3996708"/>
            <a:ext cx="8820000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4070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68275" y="1600200"/>
            <a:ext cx="8843963" cy="479901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>
          <a:xfrm>
            <a:off x="168275" y="1600200"/>
            <a:ext cx="8820000" cy="47990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PF Isotext Pro" pitchFamily="2" charset="0"/>
              </a:defRPr>
            </a:lvl1pPr>
            <a:lvl2pPr>
              <a:defRPr sz="2000">
                <a:latin typeface="PF Isotext Pro" pitchFamily="2" charset="0"/>
              </a:defRPr>
            </a:lvl2pPr>
            <a:lvl3pPr>
              <a:defRPr sz="2000">
                <a:latin typeface="PF Isotext Pro" pitchFamily="2" charset="0"/>
              </a:defRPr>
            </a:lvl3pPr>
            <a:lvl4pPr>
              <a:defRPr sz="1800">
                <a:latin typeface="PF Isotext Pro" pitchFamily="2" charset="0"/>
              </a:defRPr>
            </a:lvl4pPr>
            <a:lvl5pPr>
              <a:defRPr sz="1800">
                <a:latin typeface="PF Isotext Pro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99968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67500" y="1602490"/>
            <a:ext cx="4464000" cy="792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endParaRPr lang="ru-RU" sz="2700" b="1" dirty="0">
              <a:solidFill>
                <a:schemeClr val="bg1"/>
              </a:solidFill>
              <a:latin typeface="PF Isotext Pro" pitchFamily="2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39500" y="1674490"/>
            <a:ext cx="4320000" cy="648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  <a:effectLst/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endParaRPr lang="ru-RU" sz="2700" b="1" dirty="0">
              <a:solidFill>
                <a:schemeClr val="bg1"/>
              </a:solidFill>
              <a:latin typeface="PF Isotext Pro" pitchFamily="2" charset="0"/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258077" y="1643330"/>
            <a:ext cx="4309161" cy="651294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  <a:latin typeface="PF Isotext Pro" pitchFamily="2" charset="0"/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2"/>
          </p:nvPr>
        </p:nvSpPr>
        <p:spPr>
          <a:xfrm>
            <a:off x="396875" y="2501659"/>
            <a:ext cx="8604000" cy="3897554"/>
          </a:xfrm>
        </p:spPr>
        <p:txBody>
          <a:bodyPr>
            <a:normAutofit/>
          </a:bodyPr>
          <a:lstStyle>
            <a:lvl1pPr>
              <a:defRPr sz="2400" b="0">
                <a:latin typeface="PF Isotext Pro" pitchFamily="2" charset="0"/>
              </a:defRPr>
            </a:lvl1pPr>
            <a:lvl2pPr>
              <a:defRPr sz="2000" b="0">
                <a:latin typeface="PF Isotext Pro" pitchFamily="2" charset="0"/>
              </a:defRPr>
            </a:lvl2pPr>
            <a:lvl3pPr>
              <a:defRPr sz="2000" b="0">
                <a:latin typeface="PF Isotext Pro" pitchFamily="2" charset="0"/>
              </a:defRPr>
            </a:lvl3pPr>
            <a:lvl4pPr>
              <a:defRPr sz="1800" b="0">
                <a:latin typeface="PF Isotext Pro" pitchFamily="2" charset="0"/>
              </a:defRPr>
            </a:lvl4pPr>
            <a:lvl5pPr>
              <a:defRPr sz="1800" b="0">
                <a:latin typeface="PF Isotext Pro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00514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03943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6789" r="51468"/>
          <a:stretch/>
        </p:blipFill>
        <p:spPr>
          <a:xfrm>
            <a:off x="8329732" y="6462508"/>
            <a:ext cx="779764" cy="39549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10917"/>
            <a:ext cx="9144000" cy="10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  <a:latin typeface="PF Isotext Pro" pitchFamily="2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8275" y="1600200"/>
            <a:ext cx="8820000" cy="4799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893346" y="6517309"/>
            <a:ext cx="2084388" cy="2731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496" t="10875" r="70550" b="10590"/>
          <a:stretch/>
        </p:blipFill>
        <p:spPr>
          <a:xfrm>
            <a:off x="7567659" y="119492"/>
            <a:ext cx="1524585" cy="86285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586" y="92367"/>
            <a:ext cx="7455829" cy="917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10548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  <p:sldLayoutId id="2147483651" r:id="rId3"/>
    <p:sldLayoutId id="2147483682" r:id="rId4"/>
    <p:sldLayoutId id="2147483652" r:id="rId5"/>
    <p:sldLayoutId id="2147483667" r:id="rId6"/>
    <p:sldLayoutId id="2147483679" r:id="rId7"/>
    <p:sldLayoutId id="2147483681" r:id="rId8"/>
    <p:sldLayoutId id="2147483654" r:id="rId9"/>
    <p:sldLayoutId id="2147483683" r:id="rId10"/>
    <p:sldLayoutId id="2147483662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PF Isotext Pro" pitchFamily="2" charset="0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ts val="600"/>
        </a:spcBef>
        <a:spcAft>
          <a:spcPts val="300"/>
        </a:spcAft>
        <a:buFont typeface="Wingdings" pitchFamily="2" charset="2"/>
        <a:buChar char="§"/>
        <a:defRPr sz="2800" b="1" kern="1200">
          <a:solidFill>
            <a:schemeClr val="tx1"/>
          </a:solidFill>
          <a:latin typeface="PF Isotext Pro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spcAft>
          <a:spcPts val="30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PF Isotext Pro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spcAft>
          <a:spcPts val="30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PF Isotext Pro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spcAft>
          <a:spcPts val="30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PF Isotext Pro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spcAft>
          <a:spcPts val="30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PF Isotext Pro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Углубленное программирование на Java</a:t>
            </a:r>
            <a:br>
              <a:rPr lang="ru-RU" dirty="0"/>
            </a:br>
            <a:r>
              <a:rPr lang="ru-RU"/>
              <a:t>Лекция </a:t>
            </a:r>
            <a:r>
              <a:rPr lang="ru-RU" smtClean="0"/>
              <a:t>6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«Утилиты»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371600" y="5693157"/>
            <a:ext cx="6400800" cy="706056"/>
          </a:xfrm>
        </p:spPr>
        <p:txBody>
          <a:bodyPr/>
          <a:lstStyle/>
          <a:p>
            <a:r>
              <a:rPr lang="ru-RU" dirty="0"/>
              <a:t>Виталий </a:t>
            </a:r>
            <a:r>
              <a:rPr lang="ru-RU" dirty="0" err="1" smtClean="0"/>
              <a:t>Чибриков</a:t>
            </a:r>
            <a:endParaRPr lang="ru-RU" dirty="0"/>
          </a:p>
        </p:txBody>
      </p:sp>
      <p:pic>
        <p:nvPicPr>
          <p:cNvPr id="56322" name="Picture 2" descr="10-Top-Google-Plus-Tools-for-Digital-Marketing-Experts.jpg (900×600)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print"/>
          <a:srcRect t="6057" b="6057"/>
          <a:stretch>
            <a:fillRect/>
          </a:stretch>
        </p:blipFill>
        <p:spPr bwMode="auto"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7960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68275" y="2875032"/>
            <a:ext cx="47922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PF Isotext Pro" pitchFamily="2" charset="0"/>
              </a:rPr>
              <a:t>Варианты результата вызова функции:</a:t>
            </a:r>
            <a:endParaRPr lang="en-US" sz="2200" dirty="0" smtClean="0">
              <a:latin typeface="PF Isotext Pro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347" y="3395637"/>
            <a:ext cx="12650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solidFill>
                  <a:schemeClr val="accent6"/>
                </a:solidFill>
                <a:latin typeface="PF Isotext Pro" pitchFamily="2" charset="0"/>
              </a:rPr>
              <a:t>значение</a:t>
            </a:r>
            <a:endParaRPr lang="en-US" sz="2200" dirty="0" smtClean="0">
              <a:solidFill>
                <a:schemeClr val="accent6"/>
              </a:solidFill>
              <a:latin typeface="PF Isotext Pr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2126" y="3915082"/>
            <a:ext cx="6238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accent6"/>
                </a:solidFill>
                <a:latin typeface="PF Isotext Pro" pitchFamily="2" charset="0"/>
              </a:rPr>
              <a:t>null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2126" y="4419138"/>
            <a:ext cx="13067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accent6"/>
                </a:solidFill>
                <a:latin typeface="PF Isotext Pro" pitchFamily="2" charset="0"/>
              </a:rPr>
              <a:t>exception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8275" y="1578888"/>
            <a:ext cx="60263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PF Isotext Pro" pitchFamily="2" charset="0"/>
              </a:rPr>
              <a:t>Рассмотрим функцию чтения </a:t>
            </a:r>
            <a:r>
              <a:rPr lang="en-US" sz="2200" dirty="0" smtClean="0">
                <a:latin typeface="PF Isotext Pro" pitchFamily="2" charset="0"/>
              </a:rPr>
              <a:t>id </a:t>
            </a:r>
            <a:r>
              <a:rPr lang="ru-RU" sz="2200" dirty="0" smtClean="0">
                <a:latin typeface="PF Isotext Pro" pitchFamily="2" charset="0"/>
              </a:rPr>
              <a:t>по имени из базы</a:t>
            </a:r>
            <a:endParaRPr lang="en-US" sz="2200" dirty="0" smtClean="0">
              <a:latin typeface="PF Isotext Pro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8463" y="2133600"/>
            <a:ext cx="3969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Integer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getId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(String name){…}</a:t>
            </a:r>
          </a:p>
        </p:txBody>
      </p:sp>
    </p:spTree>
    <p:extLst>
      <p:ext uri="{BB962C8B-B14F-4D97-AF65-F5344CB8AC3E}">
        <p14:creationId xmlns="" xmlns:p14="http://schemas.microsoft.com/office/powerpoint/2010/main" val="29614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Throwable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20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8463" y="1600200"/>
            <a:ext cx="2781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p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ublic class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Throwable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4616" y="2079575"/>
            <a:ext cx="7717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private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StackTraceElement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[]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stackTrace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=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53735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UNASSIGNED_STACK;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22608" y="2536304"/>
            <a:ext cx="3560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private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String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detailMessage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2608" y="3015679"/>
            <a:ext cx="3809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private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Throwable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cause =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this;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97867" y="3951783"/>
            <a:ext cx="3233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public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 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String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 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getMessage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7867" y="4440450"/>
            <a:ext cx="3433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public void 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printStackTrace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97867" y="4944506"/>
            <a:ext cx="3464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public 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Throwable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 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getCause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851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Наследование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5122" name="Picture 2" descr="exceptions.png (583×312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57" y="1866900"/>
            <a:ext cx="7510887" cy="40195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623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Exception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2855" y="1602343"/>
            <a:ext cx="405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ublic class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Exception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extends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Throwable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53562" y="2039724"/>
            <a:ext cx="186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Exception()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53562" y="2543780"/>
            <a:ext cx="327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Exception(String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 message)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53562" y="3047836"/>
            <a:ext cx="496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Exception(String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 message,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Throwable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 cause)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68514" y="3536503"/>
            <a:ext cx="344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Exception(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Throwable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 cause)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4952" y="4383360"/>
            <a:ext cx="431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ublic class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GMException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extends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Exception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45659" y="4763591"/>
            <a:ext cx="250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GMException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(){…}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45659" y="5267647"/>
            <a:ext cx="53803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GMException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(String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 message,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Throwable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 cause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super(message, cause)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25699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использвания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8463" y="1600200"/>
            <a:ext cx="84170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p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ublic void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setIdFromName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(String name){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try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{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userId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=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getId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(name);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}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catch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GMException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e){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log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.error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e.getMessage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());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private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getId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(String name)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throws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GMException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DatabaseManager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manager =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context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.get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DatabaseManager.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class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if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(manager ==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null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){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throw new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GMException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“Can’t find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DBManager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”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}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return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manager.readId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(name);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} </a:t>
            </a:r>
          </a:p>
        </p:txBody>
      </p:sp>
    </p:spTree>
    <p:extLst>
      <p:ext uri="{BB962C8B-B14F-4D97-AF65-F5344CB8AC3E}">
        <p14:creationId xmlns="" xmlns:p14="http://schemas.microsoft.com/office/powerpoint/2010/main" val="363625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План лекции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12" name="Текст 3"/>
          <p:cNvSpPr txBox="1">
            <a:spLocks/>
          </p:cNvSpPr>
          <p:nvPr/>
        </p:nvSpPr>
        <p:spPr>
          <a:xfrm>
            <a:off x="168274" y="1600200"/>
            <a:ext cx="4351339" cy="4787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Singleton </a:t>
            </a:r>
            <a:r>
              <a:rPr lang="ru-RU" dirty="0"/>
              <a:t>и </a:t>
            </a:r>
            <a:r>
              <a:rPr lang="en-US" dirty="0" smtClean="0"/>
              <a:t>Context</a:t>
            </a:r>
            <a:endParaRPr lang="ru-RU" dirty="0" smtClean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Exception </a:t>
            </a:r>
            <a:r>
              <a:rPr lang="ru-RU" dirty="0"/>
              <a:t>и </a:t>
            </a:r>
            <a:r>
              <a:rPr lang="en-US" dirty="0" err="1" smtClean="0"/>
              <a:t>Throwable</a:t>
            </a:r>
            <a:endParaRPr lang="ru-RU" dirty="0" smtClean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Events </a:t>
            </a:r>
            <a:r>
              <a:rPr lang="ru-RU" dirty="0">
                <a:solidFill>
                  <a:srgbClr val="C00000"/>
                </a:solidFill>
              </a:rPr>
              <a:t>и </a:t>
            </a:r>
            <a:r>
              <a:rPr lang="en-US" dirty="0" smtClean="0">
                <a:solidFill>
                  <a:srgbClr val="C00000"/>
                </a:solidFill>
              </a:rPr>
              <a:t>Callbacks</a:t>
            </a:r>
            <a:endParaRPr lang="ru-RU" dirty="0" smtClean="0">
              <a:solidFill>
                <a:srgbClr val="C00000"/>
              </a:solidFill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ru-RU" dirty="0"/>
              <a:t>Анонимные классы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Random</a:t>
            </a:r>
            <a:endParaRPr lang="en-US" dirty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Time </a:t>
            </a:r>
            <a:r>
              <a:rPr lang="ru-RU" dirty="0"/>
              <a:t>и </a:t>
            </a:r>
            <a:r>
              <a:rPr lang="en-US" dirty="0" smtClean="0"/>
              <a:t>Date</a:t>
            </a:r>
            <a:endParaRPr lang="ru-RU" dirty="0" smtClean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I/O streams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VFS</a:t>
            </a:r>
            <a:endParaRPr lang="en-US" dirty="0"/>
          </a:p>
        </p:txBody>
      </p:sp>
      <p:pic>
        <p:nvPicPr>
          <p:cNvPr id="6" name="Picture 2" descr="request-a-callback.jpg (375×518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600200"/>
            <a:ext cx="3466215" cy="478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7190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98463" y="3864675"/>
            <a:ext cx="8597901" cy="2601214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8463" y="1885948"/>
            <a:ext cx="8597901" cy="1548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68275" y="1600200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Задача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8462" y="2085975"/>
            <a:ext cx="8613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latin typeface="PF Isotext Pro" pitchFamily="2" charset="0"/>
              </a:rPr>
              <a:t>Служба в которой происходят некоторые события – </a:t>
            </a:r>
            <a:r>
              <a:rPr lang="en-US" sz="2000" dirty="0" err="1" smtClean="0">
                <a:latin typeface="PF Isotext Pro" pitchFamily="2" charset="0"/>
              </a:rPr>
              <a:t>EventSource</a:t>
            </a:r>
            <a:endParaRPr lang="ru-RU" sz="2000" dirty="0" smtClean="0">
              <a:latin typeface="PF Isotext Pro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latin typeface="PF Isotext Pro" pitchFamily="2" charset="0"/>
              </a:rPr>
              <a:t>Службы которые должны реагировать на эти события – </a:t>
            </a:r>
            <a:r>
              <a:rPr lang="en-US" sz="2000" dirty="0" err="1">
                <a:latin typeface="PF Isotext Pro" pitchFamily="2" charset="0"/>
              </a:rPr>
              <a:t>EventListeners</a:t>
            </a:r>
            <a:r>
              <a:rPr lang="en-US" sz="2000" dirty="0">
                <a:latin typeface="PF Isotext Pro" pitchFamily="2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latin typeface="PF Isotext Pro" pitchFamily="2" charset="0"/>
              </a:rPr>
              <a:t>Нужен </a:t>
            </a:r>
            <a:r>
              <a:rPr lang="ru-RU" sz="2000" dirty="0">
                <a:latin typeface="PF Isotext Pro" pitchFamily="2" charset="0"/>
              </a:rPr>
              <a:t>механизм оповещения о событии и передачи </a:t>
            </a:r>
            <a:r>
              <a:rPr lang="ru-RU" sz="2000" dirty="0" err="1" smtClean="0">
                <a:latin typeface="PF Isotext Pro" pitchFamily="2" charset="0"/>
              </a:rPr>
              <a:t>инфорации</a:t>
            </a:r>
            <a:r>
              <a:rPr lang="ru-RU" sz="2000" dirty="0" smtClean="0">
                <a:latin typeface="PF Isotext Pro" pitchFamily="2" charset="0"/>
              </a:rPr>
              <a:t> </a:t>
            </a:r>
            <a:r>
              <a:rPr lang="ru-RU" sz="2000" dirty="0">
                <a:latin typeface="PF Isotext Pro" pitchFamily="2" charset="0"/>
              </a:rPr>
              <a:t>об </a:t>
            </a:r>
            <a:r>
              <a:rPr lang="ru-RU" sz="2000" dirty="0" smtClean="0">
                <a:latin typeface="PF Isotext Pro" pitchFamily="2" charset="0"/>
              </a:rPr>
              <a:t>источнике</a:t>
            </a:r>
            <a:endParaRPr lang="ru-RU" sz="2000" dirty="0">
              <a:latin typeface="PF Isotext Pro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275" y="3619500"/>
            <a:ext cx="6480000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8463" y="4044395"/>
            <a:ext cx="260359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spcBef>
                <a:spcPts val="600"/>
              </a:spcBef>
              <a:spcAft>
                <a:spcPts val="600"/>
              </a:spcAft>
              <a:defRPr sz="2000">
                <a:latin typeface="PF Isotext Pro" pitchFamily="2" charset="0"/>
              </a:defRPr>
            </a:lvl1pPr>
          </a:lstStyle>
          <a:p>
            <a:r>
              <a:rPr lang="en-US" dirty="0" err="1"/>
              <a:t>EventSource</a:t>
            </a:r>
            <a:endParaRPr lang="ru-RU" dirty="0"/>
          </a:p>
          <a:p>
            <a:r>
              <a:rPr lang="en-US" dirty="0" err="1"/>
              <a:t>EventListenerInterface</a:t>
            </a:r>
            <a:endParaRPr lang="ru-RU" dirty="0"/>
          </a:p>
          <a:p>
            <a:r>
              <a:rPr lang="en-US" dirty="0" err="1"/>
              <a:t>EventListenerImpl</a:t>
            </a:r>
            <a:endParaRPr lang="en-US" dirty="0"/>
          </a:p>
          <a:p>
            <a:endParaRPr lang="en-US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6947" y="4131584"/>
            <a:ext cx="4837610" cy="2267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1514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Pattern Observer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17</a:t>
            </a:fld>
            <a:endParaRPr lang="ru-RU" dirty="0"/>
          </a:p>
        </p:txBody>
      </p:sp>
      <p:pic>
        <p:nvPicPr>
          <p:cNvPr id="38916" name="Picture 4" descr="observer.png (636×218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76" y="2648694"/>
            <a:ext cx="7528449" cy="2580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4441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listener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0" name="Rectangle 3"/>
          <p:cNvSpPr/>
          <p:nvPr/>
        </p:nvSpPr>
        <p:spPr>
          <a:xfrm>
            <a:off x="398463" y="1600200"/>
            <a:ext cx="54726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public interface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EventListener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public void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handle(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EventObject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event);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}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398463" y="2892276"/>
            <a:ext cx="86158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public class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EventListenerImpl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implements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EventListener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//code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public void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handle(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...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){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   	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//process event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}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93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source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9" name="Rectangle 13"/>
          <p:cNvSpPr/>
          <p:nvPr/>
        </p:nvSpPr>
        <p:spPr>
          <a:xfrm>
            <a:off x="398463" y="1600200"/>
            <a:ext cx="843238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public class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EventSource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private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List&lt;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EventListener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&gt;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listeners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=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new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LinkedList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&lt;</a:t>
            </a: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EventListener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&gt;();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 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public void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addListener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EventListener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listener){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listeners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.add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(listener);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}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 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public void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removeListener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EventListener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listener){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listeners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.remove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(listener);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 }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public void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fireEvent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(){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for(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MyEventListener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listner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: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listeners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){</a:t>
            </a:r>
          </a:p>
          <a:p>
            <a:pPr marL="0" marR="0" lvl="3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listner.handle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...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}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}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24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68275" y="5423625"/>
            <a:ext cx="4212000" cy="720000"/>
          </a:xfrm>
          <a:prstGeom prst="rect">
            <a:avLst/>
          </a:prstGeom>
          <a:solidFill>
            <a:schemeClr val="accent2"/>
          </a:solidFill>
          <a:ln w="25400">
            <a:solidFill>
              <a:srgbClr val="14335A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F Isotext Pro" pitchFamily="2" charset="0"/>
              </a:rPr>
              <a:t>base</a:t>
            </a:r>
          </a:p>
        </p:txBody>
      </p:sp>
      <p:sp>
        <p:nvSpPr>
          <p:cNvPr id="29" name="Rectangle 21"/>
          <p:cNvSpPr/>
          <p:nvPr/>
        </p:nvSpPr>
        <p:spPr>
          <a:xfrm>
            <a:off x="6276238" y="2887375"/>
            <a:ext cx="2736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4335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PF Isotext Pro" pitchFamily="2" charset="0"/>
              </a:rPr>
              <a:t>dbService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Схема сервера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4800238" y="5423625"/>
            <a:ext cx="4212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PF Isotext Pro" pitchFamily="2" charset="0"/>
              </a:rPr>
              <a:t>utils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8274" y="4155500"/>
            <a:ext cx="5808663" cy="720000"/>
          </a:xfrm>
          <a:prstGeom prst="rect">
            <a:avLst/>
          </a:prstGeom>
          <a:solidFill>
            <a:schemeClr val="accent2"/>
          </a:solidFill>
          <a:ln w="25400">
            <a:solidFill>
              <a:srgbClr val="14335A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F Isotext Pro" pitchFamily="2" charset="0"/>
              </a:rPr>
              <a:t>messageSystem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8275" y="2887375"/>
            <a:ext cx="2736000" cy="720000"/>
          </a:xfrm>
          <a:prstGeom prst="rect">
            <a:avLst/>
          </a:prstGeom>
          <a:solidFill>
            <a:schemeClr val="accent2"/>
          </a:solidFill>
          <a:ln w="25400">
            <a:solidFill>
              <a:srgbClr val="14335A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F Isotext Pro" pitchFamily="2" charset="0"/>
              </a:rPr>
              <a:t>frontend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68275" y="1638300"/>
            <a:ext cx="8843963" cy="720000"/>
          </a:xfrm>
          <a:prstGeom prst="rect">
            <a:avLst/>
          </a:prstGeom>
          <a:solidFill>
            <a:schemeClr val="accent2"/>
          </a:solidFill>
          <a:ln w="25400">
            <a:solidFill>
              <a:srgbClr val="14335A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</a:t>
            </a:r>
          </a:p>
        </p:txBody>
      </p:sp>
      <p:sp>
        <p:nvSpPr>
          <p:cNvPr id="28" name="Rectangle 21"/>
          <p:cNvSpPr/>
          <p:nvPr/>
        </p:nvSpPr>
        <p:spPr>
          <a:xfrm>
            <a:off x="3222256" y="2887375"/>
            <a:ext cx="2736000" cy="720000"/>
          </a:xfrm>
          <a:prstGeom prst="rect">
            <a:avLst/>
          </a:prstGeom>
          <a:solidFill>
            <a:schemeClr val="accent2"/>
          </a:solidFill>
          <a:ln w="25400">
            <a:solidFill>
              <a:srgbClr val="14335A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PF Isotext Pro" pitchFamily="2" charset="0"/>
              </a:rPr>
              <a:t>gameMechanics</a:t>
            </a:r>
            <a:endParaRPr lang="en-US" sz="2400" dirty="0">
              <a:solidFill>
                <a:schemeClr val="bg1"/>
              </a:solidFill>
              <a:latin typeface="PF Isotext Pro" pitchFamily="2" charset="0"/>
            </a:endParaRPr>
          </a:p>
        </p:txBody>
      </p:sp>
      <p:sp>
        <p:nvSpPr>
          <p:cNvPr id="33" name="Rectangle 21"/>
          <p:cNvSpPr/>
          <p:nvPr/>
        </p:nvSpPr>
        <p:spPr>
          <a:xfrm>
            <a:off x="6276238" y="4155500"/>
            <a:ext cx="2736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PF Isotext Pro" pitchFamily="2" charset="0"/>
              </a:rPr>
              <a:t>resourceSystem</a:t>
            </a:r>
          </a:p>
        </p:txBody>
      </p:sp>
    </p:spTree>
    <p:extLst>
      <p:ext uri="{BB962C8B-B14F-4D97-AF65-F5344CB8AC3E}">
        <p14:creationId xmlns="" xmlns:p14="http://schemas.microsoft.com/office/powerpoint/2010/main" val="2612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 подписок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81009" y="1728461"/>
            <a:ext cx="5671233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200">
                <a:latin typeface="PF Isotext Pro" pitchFamily="2" charset="0"/>
              </a:defRPr>
            </a:lvl1pPr>
          </a:lstStyle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dirty="0"/>
              <a:t>Старт сервера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dirty="0"/>
              <a:t>События игрового мира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dirty="0"/>
              <a:t>Вход</a:t>
            </a:r>
            <a:r>
              <a:rPr lang="en-US" dirty="0"/>
              <a:t>/</a:t>
            </a:r>
            <a:r>
              <a:rPr lang="ru-RU" dirty="0"/>
              <a:t>выход пользователя на карту</a:t>
            </a:r>
            <a:endParaRPr lang="en-US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dirty="0"/>
              <a:t>Наступление определенного момента времени</a:t>
            </a:r>
            <a:endParaRPr lang="en-US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295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98463" y="3864675"/>
            <a:ext cx="8597901" cy="2601214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8463" y="1885948"/>
            <a:ext cx="8597901" cy="1548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8275" y="1600200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Задача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8275" y="3619500"/>
            <a:ext cx="6480000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Callback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8463" y="2085975"/>
            <a:ext cx="69644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spcBef>
                <a:spcPts val="600"/>
              </a:spcBef>
              <a:spcAft>
                <a:spcPts val="600"/>
              </a:spcAft>
              <a:defRPr sz="2000">
                <a:latin typeface="PF Isotext Pro" pitchFamily="2" charset="0"/>
              </a:defRPr>
            </a:lvl1pPr>
          </a:lstStyle>
          <a:p>
            <a:r>
              <a:rPr lang="ru-RU" dirty="0"/>
              <a:t>Вы используете внешнюю библиотеку</a:t>
            </a:r>
          </a:p>
          <a:p>
            <a:r>
              <a:rPr lang="ru-RU" dirty="0"/>
              <a:t>Событие во внешней библиотеке должно повлиять на ваш код</a:t>
            </a:r>
            <a:endParaRPr lang="en-US" dirty="0"/>
          </a:p>
          <a:p>
            <a:r>
              <a:rPr lang="ru-RU" dirty="0"/>
              <a:t>Ваш метод который будет вызван по событию – </a:t>
            </a:r>
            <a:r>
              <a:rPr lang="en-US" dirty="0"/>
              <a:t>callback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8463" y="4060750"/>
            <a:ext cx="86137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spcBef>
                <a:spcPts val="600"/>
              </a:spcBef>
              <a:spcAft>
                <a:spcPts val="600"/>
              </a:spcAft>
              <a:defRPr sz="2000">
                <a:latin typeface="PF Isotext Pro" pitchFamily="2" charset="0"/>
              </a:defRPr>
            </a:lvl1pPr>
          </a:lstStyle>
          <a:p>
            <a:r>
              <a:rPr lang="ru-RU" dirty="0"/>
              <a:t>Вы должны передать в библиотеку свой метод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ru-RU" sz="2000" dirty="0"/>
              <a:t>С++: ссылка на функцию</a:t>
            </a:r>
            <a:endParaRPr lang="en-US" sz="20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ru-RU" sz="2000" dirty="0"/>
              <a:t>С</a:t>
            </a:r>
            <a:r>
              <a:rPr lang="en-US" sz="2000" dirty="0"/>
              <a:t>#</a:t>
            </a:r>
            <a:r>
              <a:rPr lang="ru-RU" sz="2000" dirty="0"/>
              <a:t>: делегаты</a:t>
            </a:r>
            <a:endParaRPr lang="en-US" sz="20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Java: </a:t>
            </a:r>
            <a:r>
              <a:rPr lang="ru-RU" sz="2000" dirty="0"/>
              <a:t>вы передаете объект реализующий библиотечный интерфейс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9736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Callback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8275" y="1609665"/>
            <a:ext cx="11015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Пример:</a:t>
            </a:r>
            <a:endParaRPr lang="en-US" sz="2200" dirty="0" smtClean="0"/>
          </a:p>
        </p:txBody>
      </p:sp>
      <p:sp>
        <p:nvSpPr>
          <p:cNvPr id="18" name="Rectangle 14"/>
          <p:cNvSpPr/>
          <p:nvPr/>
        </p:nvSpPr>
        <p:spPr>
          <a:xfrm>
            <a:off x="398463" y="2105025"/>
            <a:ext cx="6024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class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HelloWorld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extends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lang="en-US" kern="0" dirty="0" err="1" smtClean="0">
                <a:solidFill>
                  <a:sysClr val="windowText" lastClr="000000"/>
                </a:solidFill>
                <a:latin typeface="Myriad Pro"/>
                <a:cs typeface="Calibri" pitchFamily="34" charset="0"/>
              </a:rPr>
              <a:t>HttpServlet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{</a:t>
            </a:r>
            <a:r>
              <a: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//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из примера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jetty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9BBB59">
                  <a:lumMod val="75000"/>
                </a:srgbClr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</p:txBody>
      </p:sp>
      <p:sp>
        <p:nvSpPr>
          <p:cNvPr id="19" name="Rectangle 15"/>
          <p:cNvSpPr/>
          <p:nvPr/>
        </p:nvSpPr>
        <p:spPr>
          <a:xfrm>
            <a:off x="1032371" y="2536542"/>
            <a:ext cx="494237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public void</a:t>
            </a:r>
            <a:r>
              <a:rPr lang="en-US" kern="0" dirty="0" smtClean="0">
                <a:solidFill>
                  <a:sysClr val="windowText" lastClr="000000"/>
                </a:solidFill>
                <a:latin typeface="Myriad Pro"/>
                <a:cs typeface="Calibri" pitchFamily="34" charset="0"/>
              </a:rPr>
              <a:t> </a:t>
            </a:r>
            <a:r>
              <a:rPr lang="en-US" kern="0" dirty="0" err="1" smtClean="0">
                <a:solidFill>
                  <a:sysClr val="windowText" lastClr="000000"/>
                </a:solidFill>
                <a:latin typeface="Myriad Pro"/>
                <a:cs typeface="Calibri" pitchFamily="34" charset="0"/>
              </a:rPr>
              <a:t>doGet</a:t>
            </a:r>
            <a:r>
              <a:rPr lang="en-US" kern="0" dirty="0" smtClean="0">
                <a:solidFill>
                  <a:sysClr val="windowText" lastClr="000000"/>
                </a:solidFill>
                <a:latin typeface="Myriad Pro"/>
                <a:cs typeface="Calibri" pitchFamily="34" charset="0"/>
              </a:rPr>
              <a:t>(</a:t>
            </a:r>
            <a:r>
              <a:rPr lang="en-US" kern="0" dirty="0" err="1" smtClean="0">
                <a:solidFill>
                  <a:sysClr val="windowText" lastClr="000000"/>
                </a:solidFill>
                <a:latin typeface="Myriad Pro"/>
                <a:cs typeface="Calibri" pitchFamily="34" charset="0"/>
              </a:rPr>
              <a:t>HttpServletRequest</a:t>
            </a:r>
            <a:r>
              <a:rPr lang="en-US" kern="0" dirty="0" smtClean="0">
                <a:solidFill>
                  <a:sysClr val="windowText" lastClr="000000"/>
                </a:solidFill>
                <a:latin typeface="Myriad Pro"/>
                <a:cs typeface="Calibri" pitchFamily="34" charset="0"/>
              </a:rPr>
              <a:t> request,</a:t>
            </a:r>
          </a:p>
          <a:p>
            <a:pPr lvl="0"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Myriad Pro"/>
                <a:cs typeface="Calibri" pitchFamily="34" charset="0"/>
              </a:rPr>
              <a:t>                  </a:t>
            </a:r>
            <a:r>
              <a:rPr lang="en-US" kern="0" dirty="0" err="1" smtClean="0">
                <a:solidFill>
                  <a:sysClr val="windowText" lastClr="000000"/>
                </a:solidFill>
                <a:latin typeface="Myriad Pro"/>
                <a:cs typeface="Calibri" pitchFamily="34" charset="0"/>
              </a:rPr>
              <a:t>HttpServletResponse</a:t>
            </a:r>
            <a:r>
              <a:rPr lang="en-US" kern="0" dirty="0" smtClean="0">
                <a:solidFill>
                  <a:sysClr val="windowText" lastClr="000000"/>
                </a:solidFill>
                <a:latin typeface="Myriad Pro"/>
                <a:cs typeface="Calibri" pitchFamily="34" charset="0"/>
              </a:rPr>
              <a:t> response) {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  <a:p>
            <a:pPr lvl="0"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Myriad Pro"/>
                <a:cs typeface="Calibri" pitchFamily="34" charset="0"/>
              </a:rPr>
              <a:t>	</a:t>
            </a:r>
          </a:p>
          <a:p>
            <a:pPr lvl="0"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//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это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callback</a:t>
            </a:r>
          </a:p>
          <a:p>
            <a:pPr lvl="0">
              <a:defRPr/>
            </a:pPr>
            <a:endParaRPr lang="en-US" kern="0" dirty="0" smtClean="0">
              <a:solidFill>
                <a:srgbClr val="9BBB59">
                  <a:lumMod val="75000"/>
                </a:srgbClr>
              </a:solidFill>
              <a:latin typeface="Myriad Pro"/>
              <a:cs typeface="Calibri" pitchFamily="34" charset="0"/>
            </a:endParaRPr>
          </a:p>
          <a:p>
            <a:pPr lvl="0"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yriad Pro"/>
                <a:cs typeface="Calibri" pitchFamily="34" charset="0"/>
              </a:rPr>
              <a:t>}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Myriad Pro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052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План лекции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12" name="Текст 3"/>
          <p:cNvSpPr txBox="1">
            <a:spLocks/>
          </p:cNvSpPr>
          <p:nvPr/>
        </p:nvSpPr>
        <p:spPr>
          <a:xfrm>
            <a:off x="168274" y="1600200"/>
            <a:ext cx="4351339" cy="4787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Singleton </a:t>
            </a:r>
            <a:r>
              <a:rPr lang="ru-RU" dirty="0"/>
              <a:t>и </a:t>
            </a:r>
            <a:r>
              <a:rPr lang="en-US" dirty="0" smtClean="0"/>
              <a:t>Context</a:t>
            </a:r>
            <a:endParaRPr lang="ru-RU" dirty="0" smtClean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Exception </a:t>
            </a:r>
            <a:r>
              <a:rPr lang="ru-RU" dirty="0"/>
              <a:t>и </a:t>
            </a:r>
            <a:r>
              <a:rPr lang="en-US" dirty="0" err="1" smtClean="0"/>
              <a:t>Throwable</a:t>
            </a:r>
            <a:endParaRPr lang="ru-RU" dirty="0" smtClean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Events </a:t>
            </a:r>
            <a:r>
              <a:rPr lang="ru-RU" dirty="0"/>
              <a:t>и </a:t>
            </a:r>
            <a:r>
              <a:rPr lang="en-US" dirty="0" smtClean="0"/>
              <a:t>Callbacks</a:t>
            </a:r>
            <a:endParaRPr lang="ru-RU" dirty="0" smtClean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ru-RU" dirty="0">
                <a:solidFill>
                  <a:srgbClr val="C00000"/>
                </a:solidFill>
              </a:rPr>
              <a:t>Анонимные классы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Random</a:t>
            </a:r>
            <a:endParaRPr lang="en-US" dirty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Time </a:t>
            </a:r>
            <a:r>
              <a:rPr lang="ru-RU" dirty="0"/>
              <a:t>и </a:t>
            </a:r>
            <a:r>
              <a:rPr lang="en-US" dirty="0" smtClean="0"/>
              <a:t>Date</a:t>
            </a:r>
            <a:endParaRPr lang="ru-RU" dirty="0" smtClean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I/O streams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VFS</a:t>
            </a:r>
            <a:endParaRPr lang="en-US" dirty="0"/>
          </a:p>
        </p:txBody>
      </p:sp>
      <p:pic>
        <p:nvPicPr>
          <p:cNvPr id="6" name="Picture 2" descr="anonymous.png (600×60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9710" y="1600200"/>
            <a:ext cx="4752528" cy="47525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7190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8274" y="1600199"/>
            <a:ext cx="8843963" cy="720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>
              <a:spcAft>
                <a:spcPts val="0"/>
              </a:spcAft>
              <a:buClrTx/>
            </a:pPr>
            <a:r>
              <a:rPr lang="ru-RU" sz="2200" dirty="0">
                <a:solidFill>
                  <a:prstClr val="black"/>
                </a:solidFill>
                <a:latin typeface="PF Isotext Pro" pitchFamily="2" charset="0"/>
              </a:rPr>
              <a:t>Если вы передаете в метод новый объект класса по интерфейсу,</a:t>
            </a:r>
          </a:p>
          <a:p>
            <a:pPr lvl="0">
              <a:spcAft>
                <a:spcPts val="0"/>
              </a:spcAft>
              <a:buClrTx/>
            </a:pPr>
            <a:r>
              <a:rPr lang="ru-RU" sz="2200" dirty="0">
                <a:solidFill>
                  <a:srgbClr val="FF0000"/>
                </a:solidFill>
                <a:latin typeface="PF Isotext Pro" pitchFamily="2" charset="0"/>
              </a:rPr>
              <a:t>не</a:t>
            </a:r>
            <a:r>
              <a:rPr lang="ru-RU" sz="2200" dirty="0">
                <a:solidFill>
                  <a:prstClr val="black"/>
                </a:solidFill>
                <a:latin typeface="PF Isotext Pro" pitchFamily="2" charset="0"/>
              </a:rPr>
              <a:t> </a:t>
            </a:r>
            <a:r>
              <a:rPr lang="ru-RU" sz="2200" dirty="0" smtClean="0">
                <a:solidFill>
                  <a:prstClr val="black"/>
                </a:solidFill>
                <a:latin typeface="PF Isotext Pro" pitchFamily="2" charset="0"/>
              </a:rPr>
              <a:t>обязательно </a:t>
            </a:r>
            <a:r>
              <a:rPr lang="ru-RU" sz="2200" dirty="0">
                <a:solidFill>
                  <a:prstClr val="black"/>
                </a:solidFill>
                <a:latin typeface="PF Isotext Pro" pitchFamily="2" charset="0"/>
              </a:rPr>
              <a:t>создавать отдельный класс.</a:t>
            </a:r>
            <a:endParaRPr lang="en-US" sz="2200" dirty="0">
              <a:solidFill>
                <a:prstClr val="black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Анонимные классы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68275" y="2400300"/>
            <a:ext cx="8820000" cy="409575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8275" y="2405304"/>
            <a:ext cx="29241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solidFill>
                  <a:srgbClr val="26729C"/>
                </a:solidFill>
              </a:rPr>
              <a:t>Явное создание класса</a:t>
            </a:r>
            <a:endParaRPr lang="en-US" sz="2200" dirty="0" smtClean="0">
              <a:solidFill>
                <a:srgbClr val="26729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3320" y="2776436"/>
            <a:ext cx="87129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interface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A{ 			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//</a:t>
            </a: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библиотечный интерфейс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9BBB59">
                  <a:lumMod val="75000"/>
                </a:srgbClr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handle();</a:t>
            </a: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	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//callback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class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Aimpl</a:t>
            </a: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implements A{		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//</a:t>
            </a: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реализация интерфейса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9BBB59">
                  <a:lumMod val="75000"/>
                </a:srgbClr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handle(){…}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class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B{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static void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proccessA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(A a){…} 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//</a:t>
            </a: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вызов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callback-a</a:t>
            </a: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в библиотеке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9BBB59">
                  <a:lumMod val="75000"/>
                </a:srgbClr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static void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main(String[]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args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){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B.proccessA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new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AImpl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()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);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//</a:t>
            </a: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передача реализации в библиотеку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9BBB59">
                  <a:lumMod val="75000"/>
                </a:srgbClr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403516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8276" y="5972943"/>
            <a:ext cx="8813800" cy="432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ru-RU" sz="2200" dirty="0">
                <a:solidFill>
                  <a:schemeClr val="tx1"/>
                </a:solidFill>
                <a:latin typeface="+mn-lt"/>
              </a:rPr>
              <a:t>Точно также можно создать анонимный наследник </a:t>
            </a:r>
            <a:r>
              <a:rPr lang="ru-RU" sz="2200" dirty="0" smtClean="0">
                <a:solidFill>
                  <a:schemeClr val="tx1"/>
                </a:solidFill>
                <a:latin typeface="+mn-lt"/>
              </a:rPr>
              <a:t>абстрактного </a:t>
            </a:r>
            <a:r>
              <a:rPr lang="ru-RU" sz="2200" dirty="0">
                <a:solidFill>
                  <a:schemeClr val="tx1"/>
                </a:solidFill>
                <a:latin typeface="+mn-lt"/>
              </a:rPr>
              <a:t>класса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Анонимные классы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25</a:t>
            </a:fld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68275" y="1600200"/>
            <a:ext cx="8820000" cy="409575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1316" y="1999779"/>
            <a:ext cx="88204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interface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A{</a:t>
            </a: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	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//</a:t>
            </a: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библиотечный интерфейс </a:t>
            </a: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handle();</a:t>
            </a: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	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//callback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class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B{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static void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proccessA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(A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a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){…}	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//</a:t>
            </a: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вызов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callback-a</a:t>
            </a: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в библиотеке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static void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main(String[]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args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){		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B.proccessA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new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A (){</a:t>
            </a: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rgbClr val="FF0000"/>
                </a:solidFill>
                <a:latin typeface="Myriad Pro"/>
                <a:cs typeface="Calibri" pitchFamily="34" charset="0"/>
              </a:rPr>
              <a:t>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//</a:t>
            </a: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передача реализации в библиотеку</a:t>
            </a:r>
            <a:endParaRPr kumimoji="0" lang="ru-RU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  <a:p>
            <a:pPr marL="0" marR="0" lvl="3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handle(){…}	</a:t>
            </a:r>
            <a:r>
              <a:rPr lang="en-US" sz="1600" kern="0" dirty="0" smtClean="0">
                <a:solidFill>
                  <a:srgbClr val="FF0000"/>
                </a:solidFill>
                <a:latin typeface="Myriad Pro"/>
                <a:cs typeface="Calibri" pitchFamily="34" charset="0"/>
              </a:rPr>
              <a:t>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//</a:t>
            </a: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анонимный класс</a:t>
            </a:r>
          </a:p>
          <a:p>
            <a:pPr marL="0" marR="0" lvl="3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}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1766" y="1600200"/>
            <a:ext cx="22317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solidFill>
                  <a:srgbClr val="FF0000"/>
                </a:solidFill>
              </a:rPr>
              <a:t>Анонимный класс</a:t>
            </a:r>
            <a:endParaRPr lang="en-US" sz="2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963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de-0105-437983-front.jpg (555×555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6152" y="1628800"/>
            <a:ext cx="4782319" cy="478231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План лекции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12" name="Текст 3"/>
          <p:cNvSpPr txBox="1">
            <a:spLocks/>
          </p:cNvSpPr>
          <p:nvPr/>
        </p:nvSpPr>
        <p:spPr>
          <a:xfrm>
            <a:off x="168274" y="1600200"/>
            <a:ext cx="4351339" cy="4787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Singleton </a:t>
            </a:r>
            <a:r>
              <a:rPr lang="ru-RU" dirty="0"/>
              <a:t>и </a:t>
            </a:r>
            <a:r>
              <a:rPr lang="en-US" dirty="0" smtClean="0"/>
              <a:t>Context</a:t>
            </a:r>
            <a:endParaRPr lang="ru-RU" dirty="0" smtClean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Exception </a:t>
            </a:r>
            <a:r>
              <a:rPr lang="ru-RU" dirty="0"/>
              <a:t>и </a:t>
            </a:r>
            <a:r>
              <a:rPr lang="en-US" dirty="0" err="1" smtClean="0"/>
              <a:t>Throwable</a:t>
            </a:r>
            <a:endParaRPr lang="ru-RU" dirty="0" smtClean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Events </a:t>
            </a:r>
            <a:r>
              <a:rPr lang="ru-RU" dirty="0"/>
              <a:t>и </a:t>
            </a:r>
            <a:r>
              <a:rPr lang="en-US" dirty="0" smtClean="0"/>
              <a:t>Callbacks</a:t>
            </a:r>
            <a:endParaRPr lang="ru-RU" dirty="0" smtClean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ru-RU" dirty="0"/>
              <a:t>Анонимные классы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Random</a:t>
            </a:r>
            <a:endParaRPr lang="en-US" dirty="0">
              <a:solidFill>
                <a:srgbClr val="C00000"/>
              </a:solidFill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Time </a:t>
            </a:r>
            <a:r>
              <a:rPr lang="ru-RU" dirty="0"/>
              <a:t>и </a:t>
            </a:r>
            <a:r>
              <a:rPr lang="en-US" dirty="0" smtClean="0"/>
              <a:t>Date</a:t>
            </a:r>
            <a:endParaRPr lang="ru-RU" dirty="0" smtClean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I/O streams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VFS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5952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68274" y="2548901"/>
            <a:ext cx="8843963" cy="1440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ru-RU" sz="2200" i="1" dirty="0" err="1">
                <a:solidFill>
                  <a:schemeClr val="accent6"/>
                </a:solidFill>
                <a:latin typeface="+mn-lt"/>
              </a:rPr>
              <a:t>Pseudorandom</a:t>
            </a:r>
            <a:r>
              <a:rPr lang="ru-RU" sz="2200" i="1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ru-RU" sz="2200" i="1" dirty="0" err="1">
                <a:solidFill>
                  <a:schemeClr val="accent6"/>
                </a:solidFill>
                <a:latin typeface="+mn-lt"/>
              </a:rPr>
              <a:t>number</a:t>
            </a:r>
            <a:r>
              <a:rPr lang="ru-RU" sz="2200" i="1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ru-RU" sz="2200" i="1" dirty="0" err="1">
                <a:solidFill>
                  <a:schemeClr val="accent6"/>
                </a:solidFill>
                <a:latin typeface="+mn-lt"/>
              </a:rPr>
              <a:t>generator</a:t>
            </a:r>
            <a:r>
              <a:rPr lang="ru-RU" sz="2200" dirty="0">
                <a:solidFill>
                  <a:schemeClr val="tx1"/>
                </a:solidFill>
                <a:latin typeface="+mn-lt"/>
              </a:rPr>
              <a:t> — алгоритм, порождающий последовательность чисел, элементы которой почти </a:t>
            </a:r>
            <a:br>
              <a:rPr lang="ru-RU" sz="2200" dirty="0">
                <a:solidFill>
                  <a:schemeClr val="tx1"/>
                </a:solidFill>
                <a:latin typeface="+mn-lt"/>
              </a:rPr>
            </a:br>
            <a:r>
              <a:rPr lang="ru-RU" sz="2200" dirty="0">
                <a:solidFill>
                  <a:schemeClr val="tx1"/>
                </a:solidFill>
                <a:latin typeface="+mn-lt"/>
              </a:rPr>
              <a:t>независимы друг от друга и подчиняются заданному распределению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8274" y="1600200"/>
            <a:ext cx="8843963" cy="720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>
              <a:spcAft>
                <a:spcPts val="0"/>
              </a:spcAft>
              <a:buClrTx/>
            </a:pPr>
            <a:r>
              <a:rPr lang="ru-RU" sz="2200" dirty="0">
                <a:solidFill>
                  <a:prstClr val="black"/>
                </a:solidFill>
                <a:latin typeface="PF Isotext Pro" pitchFamily="2" charset="0"/>
              </a:rPr>
              <a:t>Нет понятия случайного </a:t>
            </a:r>
            <a:r>
              <a:rPr lang="ru-RU" sz="2200" dirty="0" smtClean="0">
                <a:solidFill>
                  <a:prstClr val="black"/>
                </a:solidFill>
                <a:latin typeface="PF Isotext Pro" pitchFamily="2" charset="0"/>
              </a:rPr>
              <a:t>числа</a:t>
            </a:r>
          </a:p>
          <a:p>
            <a:pPr lvl="0">
              <a:spcAft>
                <a:spcPts val="0"/>
              </a:spcAft>
              <a:buClrTx/>
            </a:pPr>
            <a:r>
              <a:rPr lang="ru-RU" sz="2200" dirty="0">
                <a:solidFill>
                  <a:prstClr val="black"/>
                </a:solidFill>
                <a:latin typeface="PF Isotext Pro" pitchFamily="2" charset="0"/>
              </a:rPr>
              <a:t>Есть последовательности чисел с заданным </a:t>
            </a:r>
            <a:r>
              <a:rPr lang="ru-RU" sz="2200" dirty="0" smtClean="0">
                <a:solidFill>
                  <a:prstClr val="black"/>
                </a:solidFill>
                <a:latin typeface="PF Isotext Pro" pitchFamily="2" charset="0"/>
              </a:rPr>
              <a:t>распределением</a:t>
            </a:r>
            <a:endParaRPr lang="ru-RU" sz="2200" dirty="0">
              <a:solidFill>
                <a:prstClr val="black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27</a:t>
            </a:fld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571499" y="2797449"/>
            <a:ext cx="85725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dirty="0">
              <a:latin typeface="PF Isotext Pro" pitchFamily="2" charset="0"/>
            </a:endParaRPr>
          </a:p>
        </p:txBody>
      </p:sp>
      <p:pic>
        <p:nvPicPr>
          <p:cNvPr id="43010" name="Picture 2" descr="dilbert.jpg (680×257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874" y="4197546"/>
            <a:ext cx="6178252" cy="23350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4841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Алгоритм случайности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28</a:t>
            </a:fld>
            <a:endParaRPr lang="ru-RU" dirty="0"/>
          </a:p>
        </p:txBody>
      </p:sp>
      <p:sp>
        <p:nvSpPr>
          <p:cNvPr id="22" name="Rectangle 4"/>
          <p:cNvSpPr/>
          <p:nvPr/>
        </p:nvSpPr>
        <p:spPr>
          <a:xfrm>
            <a:off x="600323" y="2116450"/>
            <a:ext cx="79208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Linear </a:t>
            </a:r>
            <a:r>
              <a:rPr lang="en-US" sz="2200" dirty="0" err="1" smtClean="0"/>
              <a:t>Congruential</a:t>
            </a:r>
            <a:r>
              <a:rPr lang="en-US" sz="2200" dirty="0" smtClean="0"/>
              <a:t> Pseudorandom Number Generator (See Donald Knuth, The Art of Computer Programming, Volume 3, Section 3.2.1.)</a:t>
            </a:r>
            <a:endParaRPr lang="en-US" sz="2200" dirty="0"/>
          </a:p>
        </p:txBody>
      </p:sp>
      <p:sp>
        <p:nvSpPr>
          <p:cNvPr id="23" name="Rectangle 5"/>
          <p:cNvSpPr/>
          <p:nvPr/>
        </p:nvSpPr>
        <p:spPr>
          <a:xfrm>
            <a:off x="168275" y="1600200"/>
            <a:ext cx="2331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</a:rPr>
              <a:t>java.util.Random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24" name="Picture 2" descr="X_{n+1} \equiv \left( a X_n + c \right)~~\pmod{m}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203" y="3241526"/>
            <a:ext cx="3634690" cy="288032"/>
          </a:xfrm>
          <a:prstGeom prst="rect">
            <a:avLst/>
          </a:prstGeom>
          <a:noFill/>
        </p:spPr>
      </p:pic>
      <p:pic>
        <p:nvPicPr>
          <p:cNvPr id="25" name="Picture 4" descr=" m,\, 0&lt;m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203" y="3726044"/>
            <a:ext cx="1122612" cy="243458"/>
          </a:xfrm>
          <a:prstGeom prst="rect">
            <a:avLst/>
          </a:prstGeom>
          <a:noFill/>
        </p:spPr>
      </p:pic>
      <p:sp>
        <p:nvSpPr>
          <p:cNvPr id="29" name="Rectangle 16"/>
          <p:cNvSpPr/>
          <p:nvPr/>
        </p:nvSpPr>
        <p:spPr>
          <a:xfrm>
            <a:off x="3739499" y="3632330"/>
            <a:ext cx="30243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modulus</a:t>
            </a:r>
            <a:endParaRPr lang="en-US" sz="2200" dirty="0"/>
          </a:p>
        </p:txBody>
      </p:sp>
      <p:pic>
        <p:nvPicPr>
          <p:cNvPr id="27" name="Picture 6" descr=" c,\,0 \le c &lt; 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203" y="4640962"/>
            <a:ext cx="1474273" cy="243458"/>
          </a:xfrm>
          <a:prstGeom prst="rect">
            <a:avLst/>
          </a:prstGeom>
          <a:noFill/>
        </p:spPr>
      </p:pic>
      <p:sp>
        <p:nvSpPr>
          <p:cNvPr id="30" name="Rectangle 17"/>
          <p:cNvSpPr/>
          <p:nvPr/>
        </p:nvSpPr>
        <p:spPr>
          <a:xfrm>
            <a:off x="3739499" y="4547248"/>
            <a:ext cx="30243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increment</a:t>
            </a:r>
            <a:endParaRPr lang="en-US" sz="2200" dirty="0"/>
          </a:p>
        </p:txBody>
      </p:sp>
      <p:pic>
        <p:nvPicPr>
          <p:cNvPr id="26" name="Picture 5" descr=" a,\,0 &lt; a &lt; 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203" y="4183503"/>
            <a:ext cx="1501324" cy="243458"/>
          </a:xfrm>
          <a:prstGeom prst="rect">
            <a:avLst/>
          </a:prstGeom>
          <a:noFill/>
        </p:spPr>
      </p:pic>
      <p:sp>
        <p:nvSpPr>
          <p:cNvPr id="31" name="Rectangle 18"/>
          <p:cNvSpPr/>
          <p:nvPr/>
        </p:nvSpPr>
        <p:spPr>
          <a:xfrm>
            <a:off x="3739499" y="4089789"/>
            <a:ext cx="30243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multiplier</a:t>
            </a:r>
            <a:endParaRPr lang="en-US" sz="2200" dirty="0"/>
          </a:p>
        </p:txBody>
      </p:sp>
      <p:pic>
        <p:nvPicPr>
          <p:cNvPr id="28" name="Picture 7" descr=" X_0,\,0 \le X_0 &lt; m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5203" y="5098421"/>
            <a:ext cx="1880037" cy="243458"/>
          </a:xfrm>
          <a:prstGeom prst="rect">
            <a:avLst/>
          </a:prstGeom>
          <a:noFill/>
        </p:spPr>
      </p:pic>
      <p:sp>
        <p:nvSpPr>
          <p:cNvPr id="32" name="Rectangle 19"/>
          <p:cNvSpPr/>
          <p:nvPr/>
        </p:nvSpPr>
        <p:spPr>
          <a:xfrm>
            <a:off x="3739499" y="5004707"/>
            <a:ext cx="30243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seed</a:t>
            </a: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90756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68276" y="4625261"/>
            <a:ext cx="8820000" cy="1167397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>
              <a:spcAft>
                <a:spcPts val="0"/>
              </a:spcAft>
              <a:buClrTx/>
            </a:pPr>
            <a:r>
              <a:rPr lang="en-US" sz="2200" dirty="0" err="1">
                <a:solidFill>
                  <a:prstClr val="black"/>
                </a:solidFill>
                <a:latin typeface="+mn-lt"/>
              </a:rPr>
              <a:t>Math.</a:t>
            </a:r>
            <a:r>
              <a:rPr lang="en-US" sz="2200" i="1" dirty="0" err="1">
                <a:solidFill>
                  <a:prstClr val="black"/>
                </a:solidFill>
                <a:latin typeface="+mn-lt"/>
              </a:rPr>
              <a:t>random</a:t>
            </a:r>
            <a:r>
              <a:rPr lang="en-US" sz="2200" i="1" dirty="0">
                <a:solidFill>
                  <a:prstClr val="black"/>
                </a:solidFill>
                <a:latin typeface="+mn-lt"/>
              </a:rPr>
              <a:t>();</a:t>
            </a:r>
            <a:r>
              <a:rPr lang="ru-RU" sz="2200" i="1" dirty="0">
                <a:solidFill>
                  <a:prstClr val="black"/>
                </a:solidFill>
                <a:latin typeface="+mn-lt"/>
              </a:rPr>
              <a:t> – </a:t>
            </a:r>
            <a:r>
              <a:rPr lang="ru-RU" sz="2200" dirty="0">
                <a:solidFill>
                  <a:prstClr val="black"/>
                </a:solidFill>
                <a:latin typeface="+mn-lt"/>
              </a:rPr>
              <a:t>вернет</a:t>
            </a:r>
            <a:r>
              <a:rPr lang="ru-RU" sz="2200" i="1" dirty="0">
                <a:solidFill>
                  <a:prstClr val="black"/>
                </a:solidFill>
                <a:latin typeface="+mn-lt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+mn-lt"/>
              </a:rPr>
              <a:t>случайное число типа </a:t>
            </a:r>
            <a:r>
              <a:rPr lang="en-US" sz="2200" dirty="0">
                <a:solidFill>
                  <a:prstClr val="black"/>
                </a:solidFill>
                <a:latin typeface="+mn-lt"/>
              </a:rPr>
              <a:t>double</a:t>
            </a:r>
            <a:r>
              <a:rPr lang="ru-RU" sz="2200" dirty="0">
                <a:solidFill>
                  <a:prstClr val="black"/>
                </a:solidFill>
                <a:latin typeface="+mn-lt"/>
              </a:rPr>
              <a:t> </a:t>
            </a:r>
            <a:br>
              <a:rPr lang="ru-RU" sz="2200" dirty="0">
                <a:solidFill>
                  <a:prstClr val="black"/>
                </a:solidFill>
                <a:latin typeface="+mn-lt"/>
              </a:rPr>
            </a:br>
            <a:r>
              <a:rPr lang="ru-RU" sz="2200" dirty="0">
                <a:solidFill>
                  <a:prstClr val="black"/>
                </a:solidFill>
                <a:latin typeface="+mn-lt"/>
              </a:rPr>
              <a:t>от 0 до 1</a:t>
            </a:r>
          </a:p>
          <a:p>
            <a:pPr lvl="0">
              <a:spcAft>
                <a:spcPts val="0"/>
              </a:spcAft>
              <a:buClrTx/>
            </a:pPr>
            <a:r>
              <a:rPr lang="ru-RU" sz="2200" dirty="0">
                <a:solidFill>
                  <a:prstClr val="black"/>
                </a:solidFill>
                <a:latin typeface="+mn-lt"/>
              </a:rPr>
              <a:t>При каждом запуске последовательность будет новой</a:t>
            </a:r>
            <a:endParaRPr lang="en-US" sz="22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276" y="3112927"/>
            <a:ext cx="8820000" cy="1167397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>
              <a:spcAft>
                <a:spcPts val="0"/>
              </a:spcAft>
              <a:buClrTx/>
            </a:pPr>
            <a:r>
              <a:rPr lang="en-US" sz="2200" dirty="0">
                <a:solidFill>
                  <a:prstClr val="black"/>
                </a:solidFill>
                <a:latin typeface="+mn-lt"/>
              </a:rPr>
              <a:t>Random </a:t>
            </a:r>
            <a:r>
              <a:rPr lang="en-US" sz="2200" dirty="0" err="1">
                <a:solidFill>
                  <a:prstClr val="black"/>
                </a:solidFill>
                <a:latin typeface="+mn-lt"/>
              </a:rPr>
              <a:t>rnd</a:t>
            </a:r>
            <a:r>
              <a:rPr lang="en-US" sz="2200" dirty="0">
                <a:solidFill>
                  <a:prstClr val="black"/>
                </a:solidFill>
                <a:latin typeface="+mn-lt"/>
              </a:rPr>
              <a:t> = </a:t>
            </a:r>
            <a:r>
              <a:rPr lang="en-US" sz="2200" b="1" dirty="0">
                <a:solidFill>
                  <a:srgbClr val="F79646">
                    <a:lumMod val="50000"/>
                  </a:srgbClr>
                </a:solidFill>
                <a:latin typeface="+mn-lt"/>
              </a:rPr>
              <a:t>new</a:t>
            </a:r>
            <a:r>
              <a:rPr lang="en-US" sz="2200" b="1" dirty="0">
                <a:solidFill>
                  <a:prstClr val="black"/>
                </a:solidFill>
                <a:latin typeface="+mn-lt"/>
              </a:rPr>
              <a:t> Random(</a:t>
            </a:r>
            <a:r>
              <a:rPr lang="ru-RU" sz="2200" b="1" dirty="0">
                <a:solidFill>
                  <a:srgbClr val="4BACC6">
                    <a:lumMod val="75000"/>
                  </a:srgbClr>
                </a:solidFill>
                <a:latin typeface="+mn-lt"/>
              </a:rPr>
              <a:t>1</a:t>
            </a:r>
            <a:r>
              <a:rPr lang="en-US" sz="2200" b="1" dirty="0">
                <a:solidFill>
                  <a:srgbClr val="4BACC6">
                    <a:lumMod val="75000"/>
                  </a:srgbClr>
                </a:solidFill>
                <a:latin typeface="+mn-lt"/>
              </a:rPr>
              <a:t>L</a:t>
            </a:r>
            <a:r>
              <a:rPr lang="en-US" sz="2200" b="1" dirty="0">
                <a:solidFill>
                  <a:prstClr val="black"/>
                </a:solidFill>
                <a:latin typeface="+mn-lt"/>
              </a:rPr>
              <a:t>);</a:t>
            </a:r>
            <a:endParaRPr lang="ru-RU" sz="2200" b="1" dirty="0">
              <a:solidFill>
                <a:prstClr val="black"/>
              </a:solidFill>
              <a:latin typeface="+mn-lt"/>
            </a:endParaRPr>
          </a:p>
          <a:p>
            <a:pPr lvl="0">
              <a:spcAft>
                <a:spcPts val="0"/>
              </a:spcAft>
              <a:buClrTx/>
            </a:pPr>
            <a:r>
              <a:rPr lang="en-US" sz="2200" dirty="0" err="1">
                <a:solidFill>
                  <a:prstClr val="black"/>
                </a:solidFill>
                <a:latin typeface="+mn-lt"/>
              </a:rPr>
              <a:t>rnd.nextInt</a:t>
            </a:r>
            <a:r>
              <a:rPr lang="en-US" sz="2200" dirty="0">
                <a:solidFill>
                  <a:prstClr val="black"/>
                </a:solidFill>
                <a:latin typeface="+mn-lt"/>
              </a:rPr>
              <a:t>(</a:t>
            </a:r>
            <a:r>
              <a:rPr lang="en-US" sz="2200" dirty="0">
                <a:solidFill>
                  <a:srgbClr val="4BACC6">
                    <a:lumMod val="75000"/>
                  </a:srgbClr>
                </a:solidFill>
                <a:latin typeface="+mn-lt"/>
              </a:rPr>
              <a:t>100</a:t>
            </a:r>
            <a:r>
              <a:rPr lang="en-US" sz="2200" dirty="0">
                <a:solidFill>
                  <a:prstClr val="black"/>
                </a:solidFill>
                <a:latin typeface="+mn-lt"/>
              </a:rPr>
              <a:t>);</a:t>
            </a:r>
            <a:r>
              <a:rPr lang="ru-RU" sz="2200" dirty="0">
                <a:solidFill>
                  <a:prstClr val="black"/>
                </a:solidFill>
                <a:latin typeface="+mn-lt"/>
              </a:rPr>
              <a:t> </a:t>
            </a:r>
            <a:r>
              <a:rPr lang="ru-RU" sz="2200" i="1" dirty="0">
                <a:solidFill>
                  <a:prstClr val="black"/>
                </a:solidFill>
                <a:latin typeface="+mn-lt"/>
              </a:rPr>
              <a:t>–</a:t>
            </a:r>
            <a:r>
              <a:rPr lang="ru-RU" sz="2200" dirty="0">
                <a:solidFill>
                  <a:prstClr val="black"/>
                </a:solidFill>
                <a:latin typeface="+mn-lt"/>
              </a:rPr>
              <a:t> вернет случайное число от 0 до </a:t>
            </a:r>
            <a:r>
              <a:rPr lang="en-US" sz="2200" dirty="0" smtClean="0">
                <a:solidFill>
                  <a:prstClr val="black"/>
                </a:solidFill>
                <a:latin typeface="+mn-lt"/>
              </a:rPr>
              <a:t>99</a:t>
            </a:r>
            <a:endParaRPr lang="ru-RU" sz="2200" dirty="0">
              <a:solidFill>
                <a:prstClr val="black"/>
              </a:solidFill>
              <a:latin typeface="+mn-lt"/>
            </a:endParaRPr>
          </a:p>
          <a:p>
            <a:pPr lvl="0">
              <a:spcAft>
                <a:spcPts val="0"/>
              </a:spcAft>
              <a:buClrTx/>
            </a:pPr>
            <a:r>
              <a:rPr lang="ru-RU" sz="2200" dirty="0">
                <a:solidFill>
                  <a:prstClr val="black"/>
                </a:solidFill>
                <a:latin typeface="+mn-lt"/>
              </a:rPr>
              <a:t>При каждом запуске последовательность будет </a:t>
            </a:r>
            <a:r>
              <a:rPr lang="ru-RU" sz="2200" dirty="0">
                <a:solidFill>
                  <a:srgbClr val="FF0000"/>
                </a:solidFill>
                <a:latin typeface="+mn-lt"/>
              </a:rPr>
              <a:t>прежней</a:t>
            </a:r>
            <a:endParaRPr lang="en-US" sz="2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8276" y="1600592"/>
            <a:ext cx="8820000" cy="1167397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>
              <a:spcAft>
                <a:spcPts val="0"/>
              </a:spcAft>
              <a:buClrTx/>
            </a:pPr>
            <a:r>
              <a:rPr lang="en-US" sz="2200" dirty="0">
                <a:solidFill>
                  <a:prstClr val="black"/>
                </a:solidFill>
                <a:latin typeface="+mn-lt"/>
              </a:rPr>
              <a:t>Random </a:t>
            </a:r>
            <a:r>
              <a:rPr lang="en-US" sz="2200" dirty="0" err="1">
                <a:solidFill>
                  <a:prstClr val="black"/>
                </a:solidFill>
                <a:latin typeface="+mn-lt"/>
              </a:rPr>
              <a:t>rnd</a:t>
            </a:r>
            <a:r>
              <a:rPr lang="en-US" sz="2200" dirty="0">
                <a:solidFill>
                  <a:prstClr val="black"/>
                </a:solidFill>
                <a:latin typeface="+mn-lt"/>
              </a:rPr>
              <a:t> = </a:t>
            </a:r>
            <a:r>
              <a:rPr lang="en-US" sz="2200" b="1" dirty="0">
                <a:solidFill>
                  <a:srgbClr val="F79646">
                    <a:lumMod val="50000"/>
                  </a:srgbClr>
                </a:solidFill>
                <a:latin typeface="+mn-lt"/>
              </a:rPr>
              <a:t>new</a:t>
            </a:r>
            <a:r>
              <a:rPr lang="en-US" sz="2200" b="1" dirty="0">
                <a:solidFill>
                  <a:prstClr val="black"/>
                </a:solidFill>
                <a:latin typeface="+mn-lt"/>
              </a:rPr>
              <a:t> Random();</a:t>
            </a:r>
            <a:endParaRPr lang="ru-RU" sz="2200" b="1" dirty="0">
              <a:solidFill>
                <a:prstClr val="black"/>
              </a:solidFill>
              <a:latin typeface="+mn-lt"/>
            </a:endParaRPr>
          </a:p>
          <a:p>
            <a:pPr lvl="0">
              <a:spcAft>
                <a:spcPts val="0"/>
              </a:spcAft>
              <a:buClrTx/>
            </a:pPr>
            <a:r>
              <a:rPr lang="en-US" sz="2200" dirty="0" err="1">
                <a:solidFill>
                  <a:prstClr val="black"/>
                </a:solidFill>
                <a:latin typeface="+mn-lt"/>
              </a:rPr>
              <a:t>rnd.nextInt</a:t>
            </a:r>
            <a:r>
              <a:rPr lang="en-US" sz="2200" dirty="0">
                <a:solidFill>
                  <a:prstClr val="black"/>
                </a:solidFill>
                <a:latin typeface="+mn-lt"/>
              </a:rPr>
              <a:t>(</a:t>
            </a:r>
            <a:r>
              <a:rPr lang="en-US" sz="2200" dirty="0">
                <a:solidFill>
                  <a:srgbClr val="4BACC6">
                    <a:lumMod val="75000"/>
                  </a:srgbClr>
                </a:solidFill>
                <a:latin typeface="+mn-lt"/>
              </a:rPr>
              <a:t>100</a:t>
            </a:r>
            <a:r>
              <a:rPr lang="en-US" sz="2200" dirty="0">
                <a:solidFill>
                  <a:prstClr val="black"/>
                </a:solidFill>
                <a:latin typeface="+mn-lt"/>
              </a:rPr>
              <a:t>);</a:t>
            </a:r>
            <a:r>
              <a:rPr lang="ru-RU" sz="2200" dirty="0">
                <a:solidFill>
                  <a:prstClr val="black"/>
                </a:solidFill>
                <a:latin typeface="+mn-lt"/>
              </a:rPr>
              <a:t> </a:t>
            </a:r>
            <a:r>
              <a:rPr lang="ru-RU" sz="2200" i="1" dirty="0">
                <a:solidFill>
                  <a:prstClr val="black"/>
                </a:solidFill>
                <a:latin typeface="+mn-lt"/>
              </a:rPr>
              <a:t>–</a:t>
            </a:r>
            <a:r>
              <a:rPr lang="ru-RU" sz="2200" dirty="0">
                <a:solidFill>
                  <a:prstClr val="black"/>
                </a:solidFill>
                <a:latin typeface="+mn-lt"/>
              </a:rPr>
              <a:t> вернет случайное число от 0 до </a:t>
            </a:r>
            <a:r>
              <a:rPr lang="en-US" sz="2200" dirty="0" smtClean="0">
                <a:solidFill>
                  <a:prstClr val="black"/>
                </a:solidFill>
                <a:latin typeface="+mn-lt"/>
              </a:rPr>
              <a:t>99</a:t>
            </a:r>
            <a:endParaRPr lang="ru-RU" sz="2200" dirty="0">
              <a:solidFill>
                <a:prstClr val="black"/>
              </a:solidFill>
              <a:latin typeface="+mn-lt"/>
            </a:endParaRPr>
          </a:p>
          <a:p>
            <a:pPr lvl="0">
              <a:spcAft>
                <a:spcPts val="0"/>
              </a:spcAft>
              <a:buClrTx/>
            </a:pPr>
            <a:r>
              <a:rPr lang="ru-RU" sz="2200" dirty="0">
                <a:solidFill>
                  <a:prstClr val="black"/>
                </a:solidFill>
                <a:latin typeface="+mn-lt"/>
              </a:rPr>
              <a:t>При каждом запуске последовательность будет </a:t>
            </a:r>
            <a:r>
              <a:rPr lang="ru-RU" sz="2200" dirty="0">
                <a:solidFill>
                  <a:srgbClr val="FF0000"/>
                </a:solidFill>
                <a:latin typeface="+mn-lt"/>
              </a:rPr>
              <a:t>новой</a:t>
            </a:r>
            <a:endParaRPr lang="en-US" sz="2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</a:t>
            </a:r>
            <a:r>
              <a:rPr lang="ru-RU" smtClean="0"/>
              <a:t> </a:t>
            </a:r>
            <a:r>
              <a:rPr lang="en-US" smtClean="0"/>
              <a:t>in java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9455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План лекции</a:t>
            </a:r>
            <a:endParaRPr lang="ru-RU" dirty="0"/>
          </a:p>
        </p:txBody>
      </p:sp>
      <p:sp>
        <p:nvSpPr>
          <p:cNvPr id="12" name="Текст 3"/>
          <p:cNvSpPr txBox="1">
            <a:spLocks/>
          </p:cNvSpPr>
          <p:nvPr/>
        </p:nvSpPr>
        <p:spPr>
          <a:xfrm>
            <a:off x="168274" y="1600200"/>
            <a:ext cx="4351339" cy="4787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Singleton </a:t>
            </a:r>
            <a:r>
              <a:rPr lang="ru-RU" dirty="0">
                <a:solidFill>
                  <a:srgbClr val="C00000"/>
                </a:solidFill>
              </a:rPr>
              <a:t>и </a:t>
            </a:r>
            <a:r>
              <a:rPr lang="en-US" dirty="0" smtClean="0">
                <a:solidFill>
                  <a:srgbClr val="C00000"/>
                </a:solidFill>
              </a:rPr>
              <a:t>Context</a:t>
            </a:r>
            <a:endParaRPr lang="ru-RU" dirty="0" smtClean="0">
              <a:solidFill>
                <a:srgbClr val="C00000"/>
              </a:solidFill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Exception </a:t>
            </a:r>
            <a:r>
              <a:rPr lang="ru-RU" dirty="0"/>
              <a:t>и </a:t>
            </a:r>
            <a:r>
              <a:rPr lang="en-US" dirty="0" err="1" smtClean="0"/>
              <a:t>Throwable</a:t>
            </a:r>
            <a:endParaRPr lang="ru-RU" dirty="0" smtClean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Events </a:t>
            </a:r>
            <a:r>
              <a:rPr lang="ru-RU" dirty="0"/>
              <a:t>и </a:t>
            </a:r>
            <a:r>
              <a:rPr lang="en-US" dirty="0" smtClean="0"/>
              <a:t>Callbacks</a:t>
            </a:r>
            <a:endParaRPr lang="ru-RU" dirty="0" smtClean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ru-RU" dirty="0"/>
              <a:t>Анонимные классы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Random</a:t>
            </a:r>
            <a:endParaRPr lang="en-US" dirty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Time </a:t>
            </a:r>
            <a:r>
              <a:rPr lang="ru-RU" dirty="0"/>
              <a:t>и </a:t>
            </a:r>
            <a:r>
              <a:rPr lang="en-US" dirty="0" smtClean="0"/>
              <a:t>Date</a:t>
            </a:r>
            <a:endParaRPr lang="ru-RU" dirty="0" smtClean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I/O streams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VFS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54276" name="Picture 4" descr="unicycle_bicycle_single_wheel_bicycle_one_wheel_bicycle_bike.jpg (600×90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0411" y="1476438"/>
            <a:ext cx="3408168" cy="51122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007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8275" y="1598007"/>
            <a:ext cx="8820000" cy="1288067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>
              <a:spcAft>
                <a:spcPts val="0"/>
              </a:spcAft>
              <a:buClrTx/>
            </a:pPr>
            <a:r>
              <a:rPr lang="en-US" sz="2400" dirty="0">
                <a:solidFill>
                  <a:prstClr val="black"/>
                </a:solidFill>
                <a:latin typeface="PF Isotext Pro" pitchFamily="2" charset="0"/>
              </a:rPr>
              <a:t>…Sid Meier found that if a player lost too many 2-to-1 battles in a row, they would get frustrated. Instead of risking a player shutting the game down, </a:t>
            </a:r>
            <a:r>
              <a:rPr lang="en-US" sz="2400" dirty="0">
                <a:solidFill>
                  <a:srgbClr val="FF0000"/>
                </a:solidFill>
                <a:latin typeface="PF Isotext Pro" pitchFamily="2" charset="0"/>
              </a:rPr>
              <a:t>Sid changed the math</a:t>
            </a:r>
            <a:r>
              <a:rPr lang="en-US" sz="2400" dirty="0">
                <a:solidFill>
                  <a:prstClr val="black"/>
                </a:solidFill>
                <a:latin typeface="PF Isotext Pro" pitchFamily="2" charset="0"/>
              </a:rPr>
              <a:t> :o)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Субъективная случайность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30</a:t>
            </a:fld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98463" y="3096096"/>
            <a:ext cx="34660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solidFill>
                  <a:schemeClr val="accent6"/>
                </a:solidFill>
                <a:latin typeface="PF Isotext Pro" pitchFamily="2" charset="0"/>
              </a:rPr>
              <a:t>Видео</a:t>
            </a:r>
            <a:r>
              <a:rPr lang="en-US" sz="2200" dirty="0" smtClean="0">
                <a:solidFill>
                  <a:schemeClr val="accent6"/>
                </a:solidFill>
                <a:latin typeface="PF Isotext Pro" pitchFamily="2" charset="0"/>
              </a:rPr>
              <a:t> (Sid Meier GDC 2010)</a:t>
            </a:r>
            <a:r>
              <a:rPr lang="ru-RU" sz="2200" dirty="0" smtClean="0">
                <a:solidFill>
                  <a:schemeClr val="accent6"/>
                </a:solidFill>
                <a:latin typeface="PF Isotext Pro" pitchFamily="2" charset="0"/>
              </a:rPr>
              <a:t>:</a:t>
            </a:r>
            <a:endParaRPr lang="en-US" sz="2200" dirty="0" smtClean="0">
              <a:solidFill>
                <a:schemeClr val="accent6"/>
              </a:solidFill>
              <a:latin typeface="PF Isotext Pro" pitchFamily="2" charset="0"/>
            </a:endParaRPr>
          </a:p>
        </p:txBody>
      </p:sp>
      <p:pic>
        <p:nvPicPr>
          <p:cNvPr id="40962" name="Picture 2" descr="dice.jpg (350×256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8488" y="3960813"/>
            <a:ext cx="3333750" cy="24384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79646" y="3552825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PF Isotext Pro" pitchFamily="2" charset="0"/>
              </a:rPr>
              <a:t>http://www.youtube.com/watch?v=bY7aRJE-oOY</a:t>
            </a:r>
            <a:endParaRPr lang="en-US" dirty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612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4291843953_38afe73820.jpg (500×444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060848"/>
            <a:ext cx="4762500" cy="4229101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План лекции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12" name="Текст 3"/>
          <p:cNvSpPr txBox="1">
            <a:spLocks/>
          </p:cNvSpPr>
          <p:nvPr/>
        </p:nvSpPr>
        <p:spPr>
          <a:xfrm>
            <a:off x="168274" y="1600200"/>
            <a:ext cx="4351339" cy="4787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Singleton </a:t>
            </a:r>
            <a:r>
              <a:rPr lang="ru-RU" dirty="0"/>
              <a:t>и </a:t>
            </a:r>
            <a:r>
              <a:rPr lang="en-US" dirty="0" smtClean="0"/>
              <a:t>Context</a:t>
            </a:r>
            <a:endParaRPr lang="ru-RU" dirty="0" smtClean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Exception </a:t>
            </a:r>
            <a:r>
              <a:rPr lang="ru-RU" dirty="0"/>
              <a:t>и </a:t>
            </a:r>
            <a:r>
              <a:rPr lang="en-US" dirty="0" err="1" smtClean="0"/>
              <a:t>Throwable</a:t>
            </a:r>
            <a:endParaRPr lang="ru-RU" dirty="0" smtClean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Events </a:t>
            </a:r>
            <a:r>
              <a:rPr lang="ru-RU" dirty="0"/>
              <a:t>и </a:t>
            </a:r>
            <a:r>
              <a:rPr lang="en-US" dirty="0" smtClean="0"/>
              <a:t>Callbacks</a:t>
            </a:r>
            <a:endParaRPr lang="ru-RU" dirty="0" smtClean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ru-RU" dirty="0"/>
              <a:t>Анонимные классы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Random</a:t>
            </a:r>
            <a:endParaRPr lang="en-US" dirty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Time </a:t>
            </a:r>
            <a:r>
              <a:rPr lang="ru-RU" dirty="0">
                <a:solidFill>
                  <a:srgbClr val="C00000"/>
                </a:solidFill>
              </a:rPr>
              <a:t>и </a:t>
            </a:r>
            <a:r>
              <a:rPr lang="en-US" dirty="0" smtClean="0">
                <a:solidFill>
                  <a:srgbClr val="C00000"/>
                </a:solidFill>
              </a:rPr>
              <a:t>Date</a:t>
            </a:r>
            <a:endParaRPr lang="ru-RU" dirty="0" smtClean="0">
              <a:solidFill>
                <a:srgbClr val="C00000"/>
              </a:solidFill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I/O streams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VFS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7190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98463" y="1885947"/>
            <a:ext cx="8597901" cy="295275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 &amp; Date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32</a:t>
            </a:fld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68275" y="1600200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Работа со временем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98463" y="5575920"/>
            <a:ext cx="8613775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accent6"/>
                </a:solidFill>
                <a:latin typeface="PF Isotext Pro" pitchFamily="2" charset="0"/>
              </a:rPr>
              <a:t>Работу со временем лучше перенести в </a:t>
            </a:r>
            <a:r>
              <a:rPr lang="en-US" sz="2800" dirty="0" err="1" smtClean="0">
                <a:solidFill>
                  <a:schemeClr val="accent6"/>
                </a:solidFill>
                <a:latin typeface="PF Isotext Pro" pitchFamily="2" charset="0"/>
              </a:rPr>
              <a:t>TimeHelper</a:t>
            </a:r>
            <a:endParaRPr lang="ru-RU" sz="2800" dirty="0">
              <a:solidFill>
                <a:schemeClr val="accent6"/>
              </a:solidFill>
              <a:latin typeface="PF Isotext Pro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8463" y="2085975"/>
            <a:ext cx="695414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spcBef>
                <a:spcPts val="1200"/>
              </a:spcBef>
              <a:spcAft>
                <a:spcPts val="600"/>
              </a:spcAft>
              <a:defRPr sz="2200">
                <a:latin typeface="PF Isotext Pro" pitchFamily="2" charset="0"/>
              </a:defRPr>
            </a:lvl1pPr>
          </a:lstStyle>
          <a:p>
            <a:pPr>
              <a:spcBef>
                <a:spcPts val="600"/>
              </a:spcBef>
            </a:pPr>
            <a:r>
              <a:rPr lang="ru-RU" dirty="0"/>
              <a:t>От миллисекунд до </a:t>
            </a:r>
            <a:r>
              <a:rPr lang="ru-RU" dirty="0" smtClean="0"/>
              <a:t>даты</a:t>
            </a:r>
          </a:p>
          <a:p>
            <a:pPr>
              <a:spcBef>
                <a:spcPts val="600"/>
              </a:spcBef>
            </a:pPr>
            <a:r>
              <a:rPr lang="ru-RU" dirty="0" smtClean="0"/>
              <a:t>UNIX </a:t>
            </a:r>
            <a:r>
              <a:rPr lang="ru-RU" dirty="0"/>
              <a:t>или POSIX </a:t>
            </a:r>
            <a:r>
              <a:rPr lang="ru-RU" dirty="0" err="1"/>
              <a:t>time</a:t>
            </a:r>
            <a:r>
              <a:rPr lang="ru-RU" dirty="0"/>
              <a:t> – время с 1 января 1970 в секундах</a:t>
            </a:r>
          </a:p>
          <a:p>
            <a:pPr>
              <a:spcBef>
                <a:spcPts val="600"/>
              </a:spcBef>
            </a:pPr>
            <a:r>
              <a:rPr lang="ru-RU" dirty="0" err="1"/>
              <a:t>Фарматирование</a:t>
            </a:r>
            <a:r>
              <a:rPr lang="ru-RU" dirty="0"/>
              <a:t> даты и времени для пользователей</a:t>
            </a:r>
          </a:p>
          <a:p>
            <a:pPr>
              <a:spcBef>
                <a:spcPts val="600"/>
              </a:spcBef>
            </a:pPr>
            <a:r>
              <a:rPr lang="ru-RU" dirty="0"/>
              <a:t>Как хранить время в приложении и в базе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ru-RU" dirty="0"/>
              <a:t>Подписка на таймер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001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TimeHelper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33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68275" y="1352811"/>
            <a:ext cx="8820000" cy="5179388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398463" y="1487466"/>
            <a:ext cx="874846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public class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TimeHelper {</a:t>
            </a:r>
            <a:endParaRPr kumimoji="0" lang="ru-RU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public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static long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getTimeInMs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(){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Date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date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=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new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Date();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return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date.getTime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}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public static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int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getPOSIX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(){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Date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date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=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new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Date();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int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millisInSecond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=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1000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return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int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)(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date.getTime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() /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millisInSecond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}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public static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String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getUserDateFull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Locale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locale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){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Date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date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=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new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Date();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DateFormat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dateFormatter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= 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</a:t>
            </a: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DateFormat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. </a:t>
            </a:r>
            <a:r>
              <a:rPr kumimoji="0" lang="en-US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getDateInstance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DateFormat.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FULL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, locale</a:t>
            </a: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return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dateFormatter.format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(date);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}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082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Timer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68275" y="1609725"/>
            <a:ext cx="18757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PF Isotext Pro" pitchFamily="2" charset="0"/>
              </a:rPr>
              <a:t>java.unil.Timer</a:t>
            </a:r>
            <a:endParaRPr lang="en-US" sz="2200" dirty="0" smtClean="0">
              <a:latin typeface="PF Isotext Pr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8275" y="2073711"/>
            <a:ext cx="23914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PF Isotext Pro" pitchFamily="2" charset="0"/>
              </a:rPr>
              <a:t>java.unil.TimerTask</a:t>
            </a:r>
            <a:endParaRPr lang="en-US" sz="2200" dirty="0" smtClean="0">
              <a:latin typeface="PF Isotext Pro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275" y="2677391"/>
            <a:ext cx="21579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PF Isotext Pro" pitchFamily="2" charset="0"/>
              </a:rPr>
              <a:t>Порядок работы:</a:t>
            </a:r>
            <a:endParaRPr lang="en-US" sz="2200" dirty="0" smtClean="0">
              <a:latin typeface="PF Isotext Pr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0875" y="3153701"/>
            <a:ext cx="750173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latin typeface="PF Isotext Pro" pitchFamily="2" charset="0"/>
              </a:rPr>
              <a:t>Создаем </a:t>
            </a:r>
            <a:r>
              <a:rPr lang="en-US" sz="2000" dirty="0" smtClean="0">
                <a:latin typeface="PF Isotext Pro" pitchFamily="2" charset="0"/>
              </a:rPr>
              <a:t>timer</a:t>
            </a:r>
            <a:endParaRPr lang="ru-RU" sz="2000" dirty="0" smtClean="0">
              <a:latin typeface="PF Isotext Pro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latin typeface="PF Isotext Pro" pitchFamily="2" charset="0"/>
              </a:rPr>
              <a:t>Создаем класс унаследованный от </a:t>
            </a:r>
            <a:r>
              <a:rPr lang="en-US" sz="2000" dirty="0" err="1">
                <a:latin typeface="PF Isotext Pro" pitchFamily="2" charset="0"/>
              </a:rPr>
              <a:t>TimerTask</a:t>
            </a:r>
            <a:endParaRPr lang="en-US" sz="2000" dirty="0">
              <a:latin typeface="PF Isotext Pro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latin typeface="PF Isotext Pro" pitchFamily="2" charset="0"/>
              </a:rPr>
              <a:t>Пишем в методе </a:t>
            </a:r>
            <a:r>
              <a:rPr lang="en-US" sz="2000" dirty="0">
                <a:latin typeface="PF Isotext Pro" pitchFamily="2" charset="0"/>
              </a:rPr>
              <a:t>run()</a:t>
            </a:r>
            <a:r>
              <a:rPr lang="ru-RU" sz="2000" dirty="0">
                <a:latin typeface="PF Isotext Pro" pitchFamily="2" charset="0"/>
              </a:rPr>
              <a:t> </a:t>
            </a:r>
            <a:r>
              <a:rPr lang="ru-RU" sz="2000" dirty="0" smtClean="0">
                <a:latin typeface="PF Isotext Pro" pitchFamily="2" charset="0"/>
              </a:rPr>
              <a:t>код, </a:t>
            </a:r>
            <a:r>
              <a:rPr lang="ru-RU" sz="2000" dirty="0">
                <a:latin typeface="PF Isotext Pro" pitchFamily="2" charset="0"/>
              </a:rPr>
              <a:t>который будет выполнен по таймеру</a:t>
            </a:r>
            <a:endParaRPr lang="en-US" sz="2000" dirty="0">
              <a:latin typeface="PF Isotext Pro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latin typeface="PF Isotext Pro" pitchFamily="2" charset="0"/>
              </a:rPr>
              <a:t>Передаем в </a:t>
            </a:r>
            <a:r>
              <a:rPr lang="en-US" sz="2000" dirty="0">
                <a:latin typeface="PF Isotext Pro" pitchFamily="2" charset="0"/>
              </a:rPr>
              <a:t>timer </a:t>
            </a:r>
            <a:r>
              <a:rPr lang="ru-RU" sz="2000" dirty="0">
                <a:latin typeface="PF Isotext Pro" pitchFamily="2" charset="0"/>
              </a:rPr>
              <a:t>таск и </a:t>
            </a:r>
            <a:r>
              <a:rPr lang="ru-RU" sz="2000" dirty="0" smtClean="0">
                <a:latin typeface="PF Isotext Pro" pitchFamily="2" charset="0"/>
              </a:rPr>
              <a:t>время, </a:t>
            </a:r>
            <a:r>
              <a:rPr lang="ru-RU" sz="2000" dirty="0">
                <a:latin typeface="PF Isotext Pro" pitchFamily="2" charset="0"/>
              </a:rPr>
              <a:t>через </a:t>
            </a:r>
            <a:r>
              <a:rPr lang="ru-RU" sz="2000" dirty="0" smtClean="0">
                <a:latin typeface="PF Isotext Pro" pitchFamily="2" charset="0"/>
              </a:rPr>
              <a:t>которое </a:t>
            </a:r>
            <a:r>
              <a:rPr lang="ru-RU" sz="2000" dirty="0">
                <a:latin typeface="PF Isotext Pro" pitchFamily="2" charset="0"/>
              </a:rPr>
              <a:t>надо выполнить таск</a:t>
            </a:r>
            <a:endParaRPr lang="en-US" sz="2000" dirty="0">
              <a:latin typeface="PF Isotext Pro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PF Isotext Pro" pitchFamily="2" charset="0"/>
              </a:rPr>
              <a:t>Ждем положенное время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PF Isotext Pro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PF Isotext Pro" pitchFamily="2" charset="0"/>
              </a:rPr>
              <a:t>PROFIT!!!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latin typeface="PF Isotext Pro" pitchFamily="2" charset="0"/>
              </a:rPr>
              <a:t>Выключаем </a:t>
            </a:r>
            <a:r>
              <a:rPr lang="en-US" sz="2000" dirty="0">
                <a:latin typeface="PF Isotext Pro" pitchFamily="2" charset="0"/>
              </a:rPr>
              <a:t>timer </a:t>
            </a:r>
            <a:r>
              <a:rPr lang="ru-RU" sz="2000" dirty="0">
                <a:latin typeface="PF Isotext Pro" pitchFamily="2" charset="0"/>
              </a:rPr>
              <a:t>через </a:t>
            </a:r>
            <a:r>
              <a:rPr lang="en-US" sz="2000" dirty="0" err="1">
                <a:latin typeface="PF Isotext Pro" pitchFamily="2" charset="0"/>
              </a:rPr>
              <a:t>timer.cancel</a:t>
            </a:r>
            <a:r>
              <a:rPr lang="en-US" sz="2000" dirty="0" smtClean="0">
                <a:latin typeface="PF Isotext Pro" pitchFamily="2" charset="0"/>
              </a:rPr>
              <a:t>();</a:t>
            </a:r>
            <a:endParaRPr lang="en-US" sz="2000" dirty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919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Timer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35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398463" y="1600200"/>
            <a:ext cx="82809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int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timeMs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=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10000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TimeService.</a:t>
            </a: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instance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().start();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TimeService.</a:t>
            </a: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instance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().</a:t>
            </a: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sheduleTask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new </a:t>
            </a: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TimerTask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(){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public void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run() {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System.</a:t>
            </a: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out.append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"Timer run!\n"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TimeService.</a:t>
            </a: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instance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().stop();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},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timeMs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);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8212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План лекции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12" name="Текст 3"/>
          <p:cNvSpPr txBox="1">
            <a:spLocks/>
          </p:cNvSpPr>
          <p:nvPr/>
        </p:nvSpPr>
        <p:spPr>
          <a:xfrm>
            <a:off x="168274" y="1600200"/>
            <a:ext cx="4351339" cy="4787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Singleton </a:t>
            </a:r>
            <a:r>
              <a:rPr lang="ru-RU" dirty="0"/>
              <a:t>и </a:t>
            </a:r>
            <a:r>
              <a:rPr lang="en-US" dirty="0" smtClean="0"/>
              <a:t>Context</a:t>
            </a:r>
            <a:endParaRPr lang="ru-RU" dirty="0" smtClean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Exception </a:t>
            </a:r>
            <a:r>
              <a:rPr lang="ru-RU" dirty="0"/>
              <a:t>и </a:t>
            </a:r>
            <a:r>
              <a:rPr lang="en-US" dirty="0" err="1" smtClean="0"/>
              <a:t>Throwable</a:t>
            </a:r>
            <a:endParaRPr lang="ru-RU" dirty="0" smtClean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Events </a:t>
            </a:r>
            <a:r>
              <a:rPr lang="ru-RU" dirty="0"/>
              <a:t>и </a:t>
            </a:r>
            <a:r>
              <a:rPr lang="en-US" dirty="0" smtClean="0"/>
              <a:t>Callbacks</a:t>
            </a:r>
            <a:endParaRPr lang="ru-RU" dirty="0" smtClean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ru-RU" dirty="0"/>
              <a:t>Анонимные классы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Random</a:t>
            </a:r>
            <a:endParaRPr lang="en-US" dirty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Time </a:t>
            </a:r>
            <a:r>
              <a:rPr lang="ru-RU" dirty="0"/>
              <a:t>и </a:t>
            </a:r>
            <a:r>
              <a:rPr lang="en-US" dirty="0" smtClean="0"/>
              <a:t>Date</a:t>
            </a:r>
            <a:endParaRPr lang="ru-RU" dirty="0" smtClean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I/O streams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VFS</a:t>
            </a:r>
            <a:endParaRPr lang="en-US" dirty="0"/>
          </a:p>
        </p:txBody>
      </p:sp>
      <p:pic>
        <p:nvPicPr>
          <p:cNvPr id="6" name="Picture 2" descr="11.png (400×40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564856" y="1993429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7190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8276" y="1655156"/>
            <a:ext cx="8820000" cy="1332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>
              <a:buClrTx/>
            </a:pPr>
            <a:r>
              <a:rPr lang="en-US" sz="2200" dirty="0">
                <a:solidFill>
                  <a:prstClr val="black"/>
                </a:solidFill>
                <a:latin typeface="+mn-lt"/>
              </a:rPr>
              <a:t>I/O</a:t>
            </a:r>
            <a:r>
              <a:rPr lang="ru-RU" sz="2200" dirty="0">
                <a:solidFill>
                  <a:prstClr val="black"/>
                </a:solidFill>
                <a:latin typeface="+mn-lt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+mn-lt"/>
                <a:cs typeface="Arial"/>
              </a:rPr>
              <a:t>―</a:t>
            </a:r>
            <a:r>
              <a:rPr lang="ru-RU" sz="2200" dirty="0">
                <a:solidFill>
                  <a:prstClr val="black"/>
                </a:solidFill>
                <a:latin typeface="+mn-lt"/>
              </a:rPr>
              <a:t> общение с внешними устройствами (файлы, принтеры, сеть и т.д</a:t>
            </a:r>
            <a:r>
              <a:rPr lang="ru-RU" sz="2200" dirty="0" smtClean="0">
                <a:solidFill>
                  <a:prstClr val="black"/>
                </a:solidFill>
                <a:latin typeface="+mn-lt"/>
              </a:rPr>
              <a:t>.)</a:t>
            </a:r>
          </a:p>
          <a:p>
            <a:pPr lvl="0">
              <a:buClrTx/>
            </a:pPr>
            <a:r>
              <a:rPr lang="ru-RU" sz="2200" dirty="0">
                <a:solidFill>
                  <a:prstClr val="black"/>
                </a:solidFill>
                <a:latin typeface="+mn-lt"/>
              </a:rPr>
              <a:t>Поток ― объект который </a:t>
            </a:r>
            <a:r>
              <a:rPr lang="ru-RU" sz="2200" dirty="0" smtClean="0">
                <a:solidFill>
                  <a:prstClr val="black"/>
                </a:solidFill>
                <a:latin typeface="+mn-lt"/>
              </a:rPr>
              <a:t>представляет </a:t>
            </a:r>
            <a:r>
              <a:rPr lang="ru-RU" sz="2200" dirty="0">
                <a:solidFill>
                  <a:prstClr val="black"/>
                </a:solidFill>
                <a:latin typeface="+mn-lt"/>
              </a:rPr>
              <a:t>источник или приемник данных</a:t>
            </a:r>
          </a:p>
          <a:p>
            <a:pPr lvl="0">
              <a:buClrTx/>
            </a:pPr>
            <a:r>
              <a:rPr lang="ru-RU" sz="2200" dirty="0">
                <a:solidFill>
                  <a:prstClr val="black"/>
                </a:solidFill>
                <a:latin typeface="+mn-lt"/>
              </a:rPr>
              <a:t>Поток основан на последовательности битов </a:t>
            </a:r>
            <a:r>
              <a:rPr lang="ru-RU" sz="2200" dirty="0" smtClean="0">
                <a:solidFill>
                  <a:prstClr val="black"/>
                </a:solidFill>
                <a:latin typeface="+mn-lt"/>
              </a:rPr>
              <a:t>данных</a:t>
            </a:r>
            <a:endParaRPr lang="ru-RU" sz="22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I/O</a:t>
            </a:r>
            <a:r>
              <a:rPr lang="ru-RU" smtClean="0"/>
              <a:t>, потоки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37</a:t>
            </a:fld>
            <a:endParaRPr lang="ru-RU" dirty="0"/>
          </a:p>
        </p:txBody>
      </p:sp>
      <p:pic>
        <p:nvPicPr>
          <p:cNvPr id="3076" name="Picture 4" descr="io-ins.gif (488×155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3068960"/>
            <a:ext cx="4648200" cy="147637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899592" y="3717032"/>
            <a:ext cx="18001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6"/>
                </a:solidFill>
                <a:latin typeface="PF Isotext Pro" pitchFamily="2" charset="0"/>
              </a:rPr>
              <a:t>InputStream</a:t>
            </a:r>
          </a:p>
        </p:txBody>
      </p:sp>
      <p:pic>
        <p:nvPicPr>
          <p:cNvPr id="3078" name="Picture 6" descr="io-outs.gif (494×157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5013176"/>
            <a:ext cx="4705350" cy="149542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899592" y="5708575"/>
            <a:ext cx="18001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6"/>
                </a:solidFill>
                <a:latin typeface="PF Isotext Pro" pitchFamily="2" charset="0"/>
              </a:rPr>
              <a:t>OutputStream</a:t>
            </a:r>
          </a:p>
        </p:txBody>
      </p:sp>
    </p:spTree>
    <p:extLst>
      <p:ext uri="{BB962C8B-B14F-4D97-AF65-F5344CB8AC3E}">
        <p14:creationId xmlns="" xmlns:p14="http://schemas.microsoft.com/office/powerpoint/2010/main" val="97727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68275" y="5621595"/>
            <a:ext cx="8820000" cy="504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>
              <a:spcAft>
                <a:spcPts val="0"/>
              </a:spcAft>
              <a:buClrTx/>
            </a:pPr>
            <a:r>
              <a:rPr lang="ru-RU" sz="2200" dirty="0">
                <a:solidFill>
                  <a:prstClr val="black"/>
                </a:solidFill>
                <a:latin typeface="+mn-lt"/>
              </a:rPr>
              <a:t>Основная задача </a:t>
            </a:r>
            <a:r>
              <a:rPr lang="ru-RU" sz="2200" dirty="0">
                <a:solidFill>
                  <a:prstClr val="black"/>
                </a:solidFill>
                <a:latin typeface="+mn-lt"/>
                <a:cs typeface="Arial"/>
              </a:rPr>
              <a:t>―</a:t>
            </a:r>
            <a:r>
              <a:rPr lang="ru-RU" sz="2200" dirty="0">
                <a:solidFill>
                  <a:prstClr val="black"/>
                </a:solidFill>
                <a:latin typeface="+mn-lt"/>
              </a:rPr>
              <a:t> читать байт за байтом из входного потока</a:t>
            </a:r>
            <a:endParaRPr lang="en-US" sz="22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8275" y="2422898"/>
            <a:ext cx="8820000" cy="2880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>
              <a:spcBef>
                <a:spcPts val="600"/>
              </a:spcBef>
              <a:buClrTx/>
            </a:pPr>
            <a:r>
              <a:rPr lang="ru-RU" sz="2200" dirty="0">
                <a:solidFill>
                  <a:prstClr val="black"/>
                </a:solidFill>
                <a:latin typeface="+mn-lt"/>
              </a:rPr>
              <a:t>Основные методы</a:t>
            </a:r>
            <a:r>
              <a:rPr lang="ru-RU" sz="2200" dirty="0" smtClean="0">
                <a:solidFill>
                  <a:prstClr val="black"/>
                </a:solidFill>
                <a:latin typeface="+mn-lt"/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C0504D">
                    <a:lumMod val="75000"/>
                  </a:srgbClr>
                </a:solidFill>
                <a:latin typeface="+mn-lt"/>
              </a:rPr>
              <a:t>abstract </a:t>
            </a:r>
            <a:r>
              <a:rPr lang="en-US" sz="2000" dirty="0" err="1">
                <a:solidFill>
                  <a:srgbClr val="C0504D">
                    <a:lumMod val="75000"/>
                  </a:srgbClr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C0504D">
                    <a:lumMod val="75000"/>
                  </a:srgbClr>
                </a:solidFill>
                <a:latin typeface="+mn-lt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+mn-lt"/>
              </a:rPr>
              <a:t>read()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C0504D">
                    <a:lumMod val="75000"/>
                  </a:srgbClr>
                </a:solidFill>
                <a:latin typeface="+mn-lt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+mn-lt"/>
              </a:rPr>
              <a:t> read(</a:t>
            </a:r>
            <a:r>
              <a:rPr lang="en-US" sz="2000" dirty="0">
                <a:solidFill>
                  <a:srgbClr val="C0504D">
                    <a:lumMod val="75000"/>
                  </a:srgbClr>
                </a:solidFill>
                <a:latin typeface="+mn-lt"/>
              </a:rPr>
              <a:t>byte</a:t>
            </a:r>
            <a:r>
              <a:rPr lang="en-US" sz="2000" dirty="0">
                <a:solidFill>
                  <a:prstClr val="black"/>
                </a:solidFill>
                <a:latin typeface="+mn-lt"/>
              </a:rPr>
              <a:t>[] b)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C0504D">
                    <a:lumMod val="75000"/>
                  </a:srgbClr>
                </a:solidFill>
                <a:latin typeface="+mn-lt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+mn-lt"/>
              </a:rPr>
              <a:t> mark(</a:t>
            </a:r>
            <a:r>
              <a:rPr lang="en-US" sz="2000" dirty="0" err="1">
                <a:solidFill>
                  <a:srgbClr val="C0504D">
                    <a:lumMod val="75000"/>
                  </a:srgbClr>
                </a:solidFill>
                <a:latin typeface="+mn-lt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+mn-lt"/>
              </a:rPr>
              <a:t>readlimit</a:t>
            </a:r>
            <a:r>
              <a:rPr lang="en-US" sz="2000" dirty="0">
                <a:solidFill>
                  <a:prstClr val="black"/>
                </a:solidFill>
                <a:latin typeface="+mn-lt"/>
              </a:rPr>
              <a:t>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C0504D">
                    <a:lumMod val="75000"/>
                  </a:srgbClr>
                </a:solidFill>
                <a:latin typeface="+mn-lt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+mn-lt"/>
              </a:rPr>
              <a:t> reset()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C0504D">
                    <a:lumMod val="75000"/>
                  </a:srgbClr>
                </a:solidFill>
                <a:latin typeface="+mn-lt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+mn-lt"/>
              </a:rPr>
              <a:t> close</a:t>
            </a:r>
            <a:r>
              <a:rPr lang="en-US" sz="2000" dirty="0" smtClean="0">
                <a:solidFill>
                  <a:prstClr val="black"/>
                </a:solidFill>
                <a:latin typeface="+mn-lt"/>
              </a:rPr>
              <a:t>()</a:t>
            </a:r>
            <a:endParaRPr lang="en-US" sz="20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275" y="1600200"/>
            <a:ext cx="8820000" cy="504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>
              <a:spcAft>
                <a:spcPts val="0"/>
              </a:spcAft>
              <a:buClrTx/>
            </a:pPr>
            <a:r>
              <a:rPr lang="en-US" sz="2200" dirty="0">
                <a:solidFill>
                  <a:srgbClr val="C0504D">
                    <a:lumMod val="75000"/>
                  </a:srgbClr>
                </a:solidFill>
                <a:latin typeface="+mn-lt"/>
              </a:rPr>
              <a:t>public abstract class </a:t>
            </a:r>
            <a:r>
              <a:rPr lang="en-US" sz="2200" b="1" dirty="0" err="1">
                <a:solidFill>
                  <a:prstClr val="black"/>
                </a:solidFill>
                <a:latin typeface="+mn-lt"/>
              </a:rPr>
              <a:t>InputStream</a:t>
            </a:r>
            <a:endParaRPr lang="en-US" sz="22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InputStream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38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1682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Byte Streams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39</a:t>
            </a:fld>
            <a:endParaRPr lang="ru-RU" dirty="0"/>
          </a:p>
        </p:txBody>
      </p:sp>
      <p:sp>
        <p:nvSpPr>
          <p:cNvPr id="27" name="Rectangle 15"/>
          <p:cNvSpPr/>
          <p:nvPr/>
        </p:nvSpPr>
        <p:spPr>
          <a:xfrm>
            <a:off x="168275" y="2010450"/>
            <a:ext cx="1800200" cy="576064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2540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OutputStream</a:t>
            </a:r>
          </a:p>
        </p:txBody>
      </p:sp>
      <p:sp>
        <p:nvSpPr>
          <p:cNvPr id="29" name="Rectangle 17"/>
          <p:cNvSpPr/>
          <p:nvPr/>
        </p:nvSpPr>
        <p:spPr>
          <a:xfrm>
            <a:off x="168275" y="4663125"/>
            <a:ext cx="1800200" cy="576064"/>
          </a:xfrm>
          <a:prstGeom prst="rect">
            <a:avLst/>
          </a:prstGeom>
          <a:solidFill>
            <a:srgbClr val="8064A2">
              <a:lumMod val="60000"/>
              <a:lumOff val="4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InputStream</a:t>
            </a:r>
          </a:p>
        </p:txBody>
      </p:sp>
      <p:sp>
        <p:nvSpPr>
          <p:cNvPr id="31" name="Rectangle 19"/>
          <p:cNvSpPr/>
          <p:nvPr/>
        </p:nvSpPr>
        <p:spPr>
          <a:xfrm>
            <a:off x="5737274" y="1722418"/>
            <a:ext cx="2664296" cy="576064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2540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PrintStream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" name="Rectangle 21"/>
          <p:cNvSpPr/>
          <p:nvPr/>
        </p:nvSpPr>
        <p:spPr>
          <a:xfrm>
            <a:off x="2760563" y="2586514"/>
            <a:ext cx="2304256" cy="576064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2540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FilterOutputStream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4" name="Rectangle 23"/>
          <p:cNvSpPr/>
          <p:nvPr/>
        </p:nvSpPr>
        <p:spPr>
          <a:xfrm>
            <a:off x="5737274" y="2586514"/>
            <a:ext cx="2664296" cy="576064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2540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BufferedOutputStream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5" name="Rectangle 25"/>
          <p:cNvSpPr/>
          <p:nvPr/>
        </p:nvSpPr>
        <p:spPr>
          <a:xfrm>
            <a:off x="5737274" y="3450610"/>
            <a:ext cx="2664296" cy="576064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2540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DataOutputStream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7" name="Rectangle 27"/>
          <p:cNvSpPr/>
          <p:nvPr/>
        </p:nvSpPr>
        <p:spPr>
          <a:xfrm>
            <a:off x="2760563" y="4026674"/>
            <a:ext cx="2304256" cy="576064"/>
          </a:xfrm>
          <a:prstGeom prst="rect">
            <a:avLst/>
          </a:prstGeom>
          <a:solidFill>
            <a:srgbClr val="8064A2">
              <a:lumMod val="60000"/>
              <a:lumOff val="4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FileInputStream</a:t>
            </a:r>
          </a:p>
        </p:txBody>
      </p:sp>
      <p:sp>
        <p:nvSpPr>
          <p:cNvPr id="39" name="Rectangle 29"/>
          <p:cNvSpPr/>
          <p:nvPr/>
        </p:nvSpPr>
        <p:spPr>
          <a:xfrm>
            <a:off x="2760563" y="5299576"/>
            <a:ext cx="2376264" cy="576064"/>
          </a:xfrm>
          <a:prstGeom prst="rect">
            <a:avLst/>
          </a:prstGeom>
          <a:solidFill>
            <a:srgbClr val="8064A2">
              <a:lumMod val="60000"/>
              <a:lumOff val="4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FilterInputStream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0" name="Rectangle 31"/>
          <p:cNvSpPr/>
          <p:nvPr/>
        </p:nvSpPr>
        <p:spPr>
          <a:xfrm>
            <a:off x="2760563" y="1434385"/>
            <a:ext cx="2304256" cy="576064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2540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FileOutputStream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2" name="Rectangle 35"/>
          <p:cNvSpPr/>
          <p:nvPr/>
        </p:nvSpPr>
        <p:spPr>
          <a:xfrm>
            <a:off x="5737274" y="4867528"/>
            <a:ext cx="2664296" cy="576064"/>
          </a:xfrm>
          <a:prstGeom prst="rect">
            <a:avLst/>
          </a:prstGeom>
          <a:solidFill>
            <a:srgbClr val="8064A2">
              <a:lumMod val="60000"/>
              <a:lumOff val="4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BufferedInputStream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" name="Rectangle 37"/>
          <p:cNvSpPr/>
          <p:nvPr/>
        </p:nvSpPr>
        <p:spPr>
          <a:xfrm>
            <a:off x="5737274" y="5731624"/>
            <a:ext cx="2664296" cy="576064"/>
          </a:xfrm>
          <a:prstGeom prst="rect">
            <a:avLst/>
          </a:prstGeom>
          <a:solidFill>
            <a:srgbClr val="8064A2">
              <a:lumMod val="60000"/>
              <a:lumOff val="4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DataInputStream</a:t>
            </a:r>
          </a:p>
        </p:txBody>
      </p:sp>
      <p:cxnSp>
        <p:nvCxnSpPr>
          <p:cNvPr id="46" name="Elbow Connector 40"/>
          <p:cNvCxnSpPr>
            <a:stCxn id="39" idx="1"/>
            <a:endCxn id="29" idx="3"/>
          </p:cNvCxnSpPr>
          <p:nvPr/>
        </p:nvCxnSpPr>
        <p:spPr>
          <a:xfrm rot="10800000">
            <a:off x="1968475" y="4951158"/>
            <a:ext cx="792088" cy="63645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47" name="Elbow Connector 42"/>
          <p:cNvCxnSpPr>
            <a:stCxn id="37" idx="1"/>
            <a:endCxn id="29" idx="3"/>
          </p:cNvCxnSpPr>
          <p:nvPr/>
        </p:nvCxnSpPr>
        <p:spPr>
          <a:xfrm rot="10800000" flipV="1">
            <a:off x="1968475" y="4314705"/>
            <a:ext cx="792088" cy="63645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49" name="Elbow Connector 44"/>
          <p:cNvCxnSpPr>
            <a:stCxn id="33" idx="1"/>
            <a:endCxn id="27" idx="3"/>
          </p:cNvCxnSpPr>
          <p:nvPr/>
        </p:nvCxnSpPr>
        <p:spPr>
          <a:xfrm rot="10800000">
            <a:off x="1968475" y="2298482"/>
            <a:ext cx="792088" cy="57606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0" name="Elbow Connector 47"/>
          <p:cNvCxnSpPr>
            <a:stCxn id="40" idx="1"/>
            <a:endCxn id="27" idx="3"/>
          </p:cNvCxnSpPr>
          <p:nvPr/>
        </p:nvCxnSpPr>
        <p:spPr>
          <a:xfrm rot="10800000" flipV="1">
            <a:off x="1968475" y="1722416"/>
            <a:ext cx="792088" cy="57606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2" name="Elbow Connector 50"/>
          <p:cNvCxnSpPr>
            <a:stCxn id="31" idx="1"/>
            <a:endCxn id="33" idx="3"/>
          </p:cNvCxnSpPr>
          <p:nvPr/>
        </p:nvCxnSpPr>
        <p:spPr>
          <a:xfrm rot="10800000" flipV="1">
            <a:off x="5064820" y="2010450"/>
            <a:ext cx="672455" cy="86409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3" name="Elbow Connector 55"/>
          <p:cNvCxnSpPr>
            <a:stCxn id="35" idx="1"/>
            <a:endCxn id="33" idx="3"/>
          </p:cNvCxnSpPr>
          <p:nvPr/>
        </p:nvCxnSpPr>
        <p:spPr>
          <a:xfrm rot="10800000">
            <a:off x="5064820" y="2874546"/>
            <a:ext cx="672455" cy="86409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4" name="Straight Connector 58"/>
          <p:cNvCxnSpPr/>
          <p:nvPr/>
        </p:nvCxnSpPr>
        <p:spPr>
          <a:xfrm>
            <a:off x="5208835" y="2874546"/>
            <a:ext cx="545133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5" name="Elbow Connector 63"/>
          <p:cNvCxnSpPr>
            <a:stCxn id="42" idx="1"/>
            <a:endCxn id="39" idx="3"/>
          </p:cNvCxnSpPr>
          <p:nvPr/>
        </p:nvCxnSpPr>
        <p:spPr>
          <a:xfrm rot="10800000" flipV="1">
            <a:off x="5136828" y="5155560"/>
            <a:ext cx="600447" cy="43204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7" name="Elbow Connector 65"/>
          <p:cNvCxnSpPr>
            <a:stCxn id="44" idx="1"/>
            <a:endCxn id="39" idx="3"/>
          </p:cNvCxnSpPr>
          <p:nvPr/>
        </p:nvCxnSpPr>
        <p:spPr>
          <a:xfrm rot="10800000">
            <a:off x="5136828" y="5587608"/>
            <a:ext cx="600447" cy="43204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="" xmlns:p14="http://schemas.microsoft.com/office/powerpoint/2010/main" val="293882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98463" y="2952749"/>
            <a:ext cx="8597901" cy="3524251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168275" y="2667983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en-US" dirty="0"/>
              <a:t>Singleton</a:t>
            </a:r>
          </a:p>
        </p:txBody>
      </p:sp>
      <p:pic>
        <p:nvPicPr>
          <p:cNvPr id="38914" name="Picture 2" descr="singleton.png (455×257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7475" y="4289224"/>
            <a:ext cx="3782219" cy="2136331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Singleton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68274" y="1600200"/>
            <a:ext cx="8843963" cy="432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ru-RU" sz="2000" dirty="0" smtClean="0">
                <a:solidFill>
                  <a:schemeClr val="tx1"/>
                </a:solidFill>
                <a:latin typeface="PF Isotext Pro" pitchFamily="2" charset="0"/>
              </a:rPr>
              <a:t> Позволяет </a:t>
            </a:r>
            <a:r>
              <a:rPr lang="ru-RU" sz="2000" dirty="0">
                <a:solidFill>
                  <a:schemeClr val="tx1"/>
                </a:solidFill>
                <a:latin typeface="PF Isotext Pro" pitchFamily="2" charset="0"/>
              </a:rPr>
              <a:t>создать только один объект данного типа на процесс</a:t>
            </a:r>
            <a:endParaRPr lang="en-US" sz="20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274" y="2134091"/>
            <a:ext cx="8843963" cy="432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ru-RU" sz="2000" dirty="0" smtClean="0">
                <a:solidFill>
                  <a:schemeClr val="tx1"/>
                </a:solidFill>
                <a:latin typeface="PF Isotext Pro" pitchFamily="2" charset="0"/>
              </a:rPr>
              <a:t> Аналог </a:t>
            </a:r>
            <a:r>
              <a:rPr lang="ru-RU" sz="2000" dirty="0">
                <a:solidFill>
                  <a:schemeClr val="tx1"/>
                </a:solidFill>
                <a:latin typeface="PF Isotext Pro" pitchFamily="2" charset="0"/>
              </a:rPr>
              <a:t>статического поля, с «отложенной» инициализацией</a:t>
            </a:r>
            <a:endParaRPr lang="en-US" sz="20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8463" y="3152775"/>
            <a:ext cx="79980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latin typeface="PF Isotext Pro" pitchFamily="2" charset="0"/>
              </a:rPr>
              <a:t>Содержит</a:t>
            </a:r>
            <a:r>
              <a:rPr lang="en-US" sz="2000" dirty="0" smtClean="0">
                <a:latin typeface="PF Isotext Pro" pitchFamily="2" charset="0"/>
              </a:rPr>
              <a:t> </a:t>
            </a:r>
            <a:r>
              <a:rPr lang="ru-RU" sz="2000" dirty="0" smtClean="0">
                <a:latin typeface="PF Isotext Pro" pitchFamily="2" charset="0"/>
              </a:rPr>
              <a:t>приватное статическое поле типа своего же класса (</a:t>
            </a:r>
            <a:r>
              <a:rPr lang="en-US" sz="2000" dirty="0" smtClean="0">
                <a:latin typeface="PF Isotext Pro" pitchFamily="2" charset="0"/>
              </a:rPr>
              <a:t>instance</a:t>
            </a:r>
            <a:r>
              <a:rPr lang="ru-RU" sz="2000" dirty="0" smtClean="0">
                <a:latin typeface="PF Isotext Pro" pitchFamily="2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latin typeface="PF Isotext Pro" pitchFamily="2" charset="0"/>
              </a:rPr>
              <a:t>Приватный конструктор</a:t>
            </a:r>
            <a:endParaRPr lang="en-US" sz="2000" dirty="0">
              <a:latin typeface="PF Isotext Pro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latin typeface="PF Isotext Pro" pitchFamily="2" charset="0"/>
              </a:rPr>
              <a:t>Статический метод </a:t>
            </a:r>
            <a:r>
              <a:rPr lang="en-US" sz="2000" dirty="0">
                <a:latin typeface="PF Isotext Pro" pitchFamily="2" charset="0"/>
              </a:rPr>
              <a:t>instance()</a:t>
            </a:r>
            <a:r>
              <a:rPr lang="ru-RU" sz="2000" dirty="0">
                <a:latin typeface="PF Isotext Pro" pitchFamily="2" charset="0"/>
              </a:rPr>
              <a:t> который возвращает </a:t>
            </a:r>
            <a:r>
              <a:rPr lang="en-US" sz="2000" dirty="0">
                <a:latin typeface="PF Isotext Pro" pitchFamily="2" charset="0"/>
              </a:rPr>
              <a:t>instance </a:t>
            </a:r>
            <a:r>
              <a:rPr lang="ru-RU" sz="2000" dirty="0">
                <a:latin typeface="PF Isotext Pro" pitchFamily="2" charset="0"/>
              </a:rPr>
              <a:t>класса </a:t>
            </a:r>
            <a:endParaRPr lang="en-US" sz="2000" dirty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699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68275" y="5079512"/>
            <a:ext cx="8820000" cy="432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>
              <a:spcAft>
                <a:spcPts val="0"/>
              </a:spcAft>
              <a:buClrTx/>
            </a:pPr>
            <a:r>
              <a:rPr lang="ru-RU" sz="2200" dirty="0" smtClean="0">
                <a:solidFill>
                  <a:prstClr val="black"/>
                </a:solidFill>
                <a:latin typeface="+mn-lt"/>
              </a:rPr>
              <a:t>Переопределяет </a:t>
            </a:r>
            <a:r>
              <a:rPr lang="ru-RU" sz="2200" dirty="0">
                <a:solidFill>
                  <a:prstClr val="black"/>
                </a:solidFill>
                <a:latin typeface="+mn-lt"/>
              </a:rPr>
              <a:t>все методы </a:t>
            </a:r>
            <a:r>
              <a:rPr lang="en-US" sz="2200" dirty="0" err="1">
                <a:solidFill>
                  <a:prstClr val="black"/>
                </a:solidFill>
                <a:latin typeface="+mn-lt"/>
              </a:rPr>
              <a:t>InputStream</a:t>
            </a:r>
            <a:r>
              <a:rPr lang="en-US" sz="2200" dirty="0">
                <a:solidFill>
                  <a:prstClr val="black"/>
                </a:solidFill>
                <a:latin typeface="+mn-lt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+mn-lt"/>
              </a:rPr>
              <a:t>вызывая методы поля </a:t>
            </a:r>
            <a:r>
              <a:rPr lang="en-US" sz="2200" kern="0" dirty="0">
                <a:solidFill>
                  <a:srgbClr val="1F497D">
                    <a:lumMod val="60000"/>
                    <a:lumOff val="40000"/>
                  </a:srgbClr>
                </a:solidFill>
                <a:latin typeface="+mn-lt"/>
                <a:cs typeface="Calibri" pitchFamily="34" charset="0"/>
              </a:rPr>
              <a:t>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8275" y="5767016"/>
            <a:ext cx="8820000" cy="432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>
              <a:spcAft>
                <a:spcPts val="0"/>
              </a:spcAft>
              <a:buClrTx/>
            </a:pPr>
            <a:r>
              <a:rPr lang="ru-RU" sz="2200" dirty="0">
                <a:solidFill>
                  <a:prstClr val="black"/>
                </a:solidFill>
                <a:latin typeface="+mn-lt"/>
              </a:rPr>
              <a:t>Наследники этого класса могут менять работу потока в поле </a:t>
            </a:r>
            <a:r>
              <a:rPr lang="en-US" sz="2200" kern="0" dirty="0">
                <a:solidFill>
                  <a:srgbClr val="1F497D">
                    <a:lumMod val="60000"/>
                    <a:lumOff val="40000"/>
                  </a:srgbClr>
                </a:solidFill>
                <a:latin typeface="+mn-lt"/>
                <a:cs typeface="Calibri" pitchFamily="34" charset="0"/>
              </a:rPr>
              <a:t>in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8275" y="1638300"/>
            <a:ext cx="8820000" cy="576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>
              <a:spcAft>
                <a:spcPts val="0"/>
              </a:spcAft>
              <a:buClrTx/>
            </a:pPr>
            <a:r>
              <a:rPr lang="en-US" sz="2400" dirty="0">
                <a:solidFill>
                  <a:schemeClr val="accent6"/>
                </a:solidFill>
                <a:latin typeface="PF Isotext Pro" pitchFamily="2" charset="0"/>
              </a:rPr>
              <a:t>Decorator pattern</a:t>
            </a:r>
            <a:endParaRPr lang="ru-RU" sz="2400" dirty="0">
              <a:solidFill>
                <a:schemeClr val="accent6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FilterInputStream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40</a:t>
            </a:fld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68275" y="2469805"/>
            <a:ext cx="8820000" cy="2503028"/>
            <a:chOff x="168275" y="2449793"/>
            <a:chExt cx="8820000" cy="2016000"/>
          </a:xfrm>
        </p:grpSpPr>
        <p:sp>
          <p:nvSpPr>
            <p:cNvPr id="17" name="TextBox 16"/>
            <p:cNvSpPr txBox="1"/>
            <p:nvPr/>
          </p:nvSpPr>
          <p:spPr>
            <a:xfrm>
              <a:off x="168275" y="2449793"/>
              <a:ext cx="8820000" cy="2016000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ffectLst>
              <a:outerShdw blurRad="241300" sx="103000" sy="103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>
                <a:spcAft>
                  <a:spcPts val="600"/>
                </a:spcAft>
                <a:buClr>
                  <a:schemeClr val="tx2"/>
                </a:buClr>
                <a:defRPr>
                  <a:latin typeface="Myriad Pro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8463" y="2528714"/>
              <a:ext cx="5404043" cy="297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504D">
                      <a:lumMod val="75000"/>
                    </a:srgbClr>
                  </a:solidFill>
                  <a:effectLst/>
                  <a:uLnTx/>
                  <a:uFillTx/>
                  <a:latin typeface="Myriad Pro"/>
                  <a:cs typeface="Calibri" pitchFamily="34" charset="0"/>
                </a:rPr>
                <a:t>public class 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cs typeface="Calibri" pitchFamily="34" charset="0"/>
                </a:rPr>
                <a:t>FilterInputStream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cs typeface="Calibri" pitchFamily="34" charset="0"/>
                </a:rPr>
                <a:t>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504D">
                      <a:lumMod val="75000"/>
                    </a:srgbClr>
                  </a:solidFill>
                  <a:effectLst/>
                  <a:uLnTx/>
                  <a:uFillTx/>
                  <a:latin typeface="Myriad Pro"/>
                  <a:cs typeface="Calibri" pitchFamily="34" charset="0"/>
                </a:rPr>
                <a:t>extends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cs typeface="Calibri" pitchFamily="34" charset="0"/>
                </a:rPr>
                <a:t>InputStream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81508" y="3032770"/>
              <a:ext cx="2505814" cy="297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504D">
                      <a:lumMod val="75000"/>
                    </a:srgbClr>
                  </a:solidFill>
                  <a:effectLst/>
                  <a:uLnTx/>
                  <a:uFillTx/>
                  <a:latin typeface="Myriad Pro"/>
                  <a:cs typeface="Calibri" pitchFamily="34" charset="0"/>
                </a:rPr>
                <a:t>private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cs typeface="Calibri" pitchFamily="34" charset="0"/>
                </a:rPr>
                <a:t> InputStream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Myriad Pro"/>
                  <a:cs typeface="Calibri" pitchFamily="34" charset="0"/>
                </a:rPr>
                <a:t>in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cs typeface="Calibri" pitchFamily="34" charset="0"/>
                </a:rPr>
                <a:t>;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81508" y="3440137"/>
              <a:ext cx="4711546" cy="7436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504D">
                      <a:lumMod val="75000"/>
                    </a:srgbClr>
                  </a:solidFill>
                  <a:effectLst/>
                  <a:uLnTx/>
                  <a:uFillTx/>
                  <a:latin typeface="Myriad Pro"/>
                  <a:cs typeface="Calibri" pitchFamily="34" charset="0"/>
                </a:rPr>
                <a:t>protected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cs typeface="Calibri" pitchFamily="34" charset="0"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cs typeface="Calibri" pitchFamily="34" charset="0"/>
                </a:rPr>
                <a:t>FilterInputStream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cs typeface="Calibri" pitchFamily="34" charset="0"/>
                </a:rPr>
                <a:t>(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cs typeface="Calibri" pitchFamily="34" charset="0"/>
                </a:rPr>
                <a:t>InputStream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cs typeface="Calibri" pitchFamily="34" charset="0"/>
                </a:rPr>
                <a:t>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Myriad Pro"/>
                  <a:cs typeface="Calibri" pitchFamily="34" charset="0"/>
                </a:rPr>
                <a:t>in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cs typeface="Calibri" pitchFamily="34" charset="0"/>
                </a:rPr>
                <a:t>){</a:t>
              </a:r>
            </a:p>
            <a:p>
              <a:pPr marL="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cs typeface="Calibri" pitchFamily="34" charset="0"/>
                </a:rPr>
                <a:t>	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cs typeface="Calibri" pitchFamily="34" charset="0"/>
                </a:rPr>
                <a:t>this.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Myriad Pro"/>
                  <a:cs typeface="Calibri" pitchFamily="34" charset="0"/>
                </a:rPr>
                <a:t>in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cs typeface="Calibri" pitchFamily="34" charset="0"/>
                </a:rPr>
                <a:t> =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Myriad Pro"/>
                  <a:cs typeface="Calibri" pitchFamily="34" charset="0"/>
                </a:rPr>
                <a:t>in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cs typeface="Calibri" pitchFamily="34" charset="0"/>
                </a:rPr>
                <a:t>;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yriad Pro"/>
                  <a:cs typeface="Calibri" pitchFamily="34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60070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Decorator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41</a:t>
            </a:fld>
            <a:endParaRPr lang="ru-RU" dirty="0"/>
          </a:p>
        </p:txBody>
      </p:sp>
      <p:pic>
        <p:nvPicPr>
          <p:cNvPr id="1028" name="Picture 4" descr="0_9e1f9_ecf44da6_XL.jpg (800×533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20526"/>
            <a:ext cx="7620000" cy="50768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089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Decorator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42</a:t>
            </a:fld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168274" y="1571625"/>
            <a:ext cx="884396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200" dirty="0" smtClean="0">
                <a:latin typeface="PF Isotext Pro" pitchFamily="2" charset="0"/>
              </a:rPr>
              <a:t>Рассмотрим сериализованные </a:t>
            </a:r>
            <a:r>
              <a:rPr lang="en-US" sz="2200" dirty="0" smtClean="0">
                <a:latin typeface="PF Isotext Pro" pitchFamily="2" charset="0"/>
              </a:rPr>
              <a:t>java</a:t>
            </a:r>
            <a:r>
              <a:rPr lang="ru-RU" sz="2200" dirty="0" smtClean="0">
                <a:latin typeface="PF Isotext Pro" pitchFamily="2" charset="0"/>
              </a:rPr>
              <a:t> объекты, которые лежат в </a:t>
            </a:r>
            <a:r>
              <a:rPr lang="en-US" sz="2200" dirty="0" err="1" smtClean="0">
                <a:latin typeface="PF Isotext Pro" pitchFamily="2" charset="0"/>
              </a:rPr>
              <a:t>gzip</a:t>
            </a:r>
            <a:r>
              <a:rPr lang="en-US" sz="2200" dirty="0" smtClean="0">
                <a:latin typeface="PF Isotext Pro" pitchFamily="2" charset="0"/>
              </a:rPr>
              <a:t> </a:t>
            </a:r>
            <a:r>
              <a:rPr lang="ru-RU" sz="2200" dirty="0" smtClean="0">
                <a:latin typeface="PF Isotext Pro" pitchFamily="2" charset="0"/>
              </a:rPr>
              <a:t>архиве и которые мы хотим быстро прочесть</a:t>
            </a:r>
            <a:r>
              <a:rPr lang="en-GB" sz="2200" dirty="0">
                <a:latin typeface="PF Isotext Pro" pitchFamily="2" charset="0"/>
              </a:rPr>
              <a:t>.</a:t>
            </a:r>
            <a:endParaRPr lang="en-US" sz="2200" dirty="0" smtClean="0">
              <a:latin typeface="PF Isotext Pro" pitchFamily="2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solidFill>
                  <a:prstClr val="black"/>
                </a:solidFill>
              </a:rPr>
              <a:t>Для начала откроем </a:t>
            </a:r>
            <a:r>
              <a:rPr lang="en-US" sz="2000" dirty="0" err="1">
                <a:solidFill>
                  <a:prstClr val="black"/>
                </a:solidFill>
              </a:rPr>
              <a:t>inputstream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prstClr val="black"/>
                </a:solidFill>
              </a:rPr>
              <a:t> для файла</a:t>
            </a:r>
            <a:r>
              <a:rPr lang="en-US" sz="2000" dirty="0">
                <a:solidFill>
                  <a:prstClr val="black"/>
                </a:solidFill>
              </a:rPr>
              <a:t>: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 err="1">
                <a:solidFill>
                  <a:srgbClr val="4F81BD">
                    <a:lumMod val="75000"/>
                  </a:srgbClr>
                </a:solidFill>
              </a:rPr>
              <a:t>FileInputStream</a:t>
            </a:r>
            <a:r>
              <a:rPr lang="en-US" sz="2000" dirty="0">
                <a:solidFill>
                  <a:srgbClr val="4F81BD">
                    <a:lumMod val="75000"/>
                  </a:srgbClr>
                </a:solidFill>
              </a:rPr>
              <a:t> </a:t>
            </a:r>
            <a:r>
              <a:rPr lang="en-US" sz="2000" dirty="0" err="1">
                <a:solidFill>
                  <a:srgbClr val="4F81BD">
                    <a:lumMod val="75000"/>
                  </a:srgbClr>
                </a:solidFill>
              </a:rPr>
              <a:t>fis</a:t>
            </a:r>
            <a:r>
              <a:rPr lang="en-US" sz="2000" dirty="0">
                <a:solidFill>
                  <a:srgbClr val="4F81BD">
                    <a:lumMod val="75000"/>
                  </a:srgbClr>
                </a:solidFill>
              </a:rPr>
              <a:t> = new </a:t>
            </a:r>
            <a:r>
              <a:rPr lang="en-US" sz="2000" dirty="0" err="1">
                <a:solidFill>
                  <a:srgbClr val="4F81BD">
                    <a:lumMod val="75000"/>
                  </a:srgbClr>
                </a:solidFill>
              </a:rPr>
              <a:t>FileInputStream</a:t>
            </a:r>
            <a:r>
              <a:rPr lang="en-US" sz="2000" dirty="0">
                <a:solidFill>
                  <a:srgbClr val="4F81BD">
                    <a:lumMod val="75000"/>
                  </a:srgbClr>
                </a:solidFill>
              </a:rPr>
              <a:t>(</a:t>
            </a:r>
            <a:r>
              <a:rPr lang="en-US" sz="2000" dirty="0">
                <a:solidFill>
                  <a:srgbClr val="00B050"/>
                </a:solidFill>
              </a:rPr>
              <a:t>"/objects.gz"</a:t>
            </a:r>
            <a:r>
              <a:rPr lang="en-US" sz="2000" dirty="0">
                <a:solidFill>
                  <a:srgbClr val="4F81BD">
                    <a:lumMod val="75000"/>
                  </a:srgbClr>
                </a:solidFill>
              </a:rPr>
              <a:t>);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solidFill>
                  <a:prstClr val="black"/>
                </a:solidFill>
              </a:rPr>
              <a:t>Читать </a:t>
            </a:r>
            <a:r>
              <a:rPr lang="ru-RU" sz="2000" dirty="0" err="1">
                <a:solidFill>
                  <a:prstClr val="black"/>
                </a:solidFill>
              </a:rPr>
              <a:t>побитово</a:t>
            </a:r>
            <a:r>
              <a:rPr lang="ru-RU" sz="2000" dirty="0">
                <a:solidFill>
                  <a:prstClr val="black"/>
                </a:solidFill>
              </a:rPr>
              <a:t> для нас слишком долго</a:t>
            </a:r>
            <a:r>
              <a:rPr lang="en-US" sz="2000" dirty="0">
                <a:solidFill>
                  <a:prstClr val="black"/>
                </a:solidFill>
              </a:rPr>
              <a:t> -- </a:t>
            </a:r>
            <a:r>
              <a:rPr lang="ru-RU" sz="2000" dirty="0">
                <a:solidFill>
                  <a:prstClr val="black"/>
                </a:solidFill>
              </a:rPr>
              <a:t>буферизуем чтение:</a:t>
            </a:r>
            <a:r>
              <a:rPr lang="en-US" sz="2000" dirty="0">
                <a:solidFill>
                  <a:prstClr val="black"/>
                </a:solidFill>
              </a:rPr>
              <a:t/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 err="1">
                <a:solidFill>
                  <a:srgbClr val="4F81BD">
                    <a:lumMod val="75000"/>
                  </a:srgbClr>
                </a:solidFill>
              </a:rPr>
              <a:t>BufferedInputStream</a:t>
            </a:r>
            <a:r>
              <a:rPr lang="en-US" sz="2000" dirty="0">
                <a:solidFill>
                  <a:srgbClr val="4F81BD">
                    <a:lumMod val="75000"/>
                  </a:srgbClr>
                </a:solidFill>
              </a:rPr>
              <a:t> </a:t>
            </a:r>
            <a:r>
              <a:rPr lang="en-US" sz="2000" dirty="0" err="1">
                <a:solidFill>
                  <a:srgbClr val="4F81BD">
                    <a:lumMod val="75000"/>
                  </a:srgbClr>
                </a:solidFill>
              </a:rPr>
              <a:t>bis</a:t>
            </a:r>
            <a:r>
              <a:rPr lang="en-US" sz="2000" dirty="0">
                <a:solidFill>
                  <a:srgbClr val="4F81BD">
                    <a:lumMod val="75000"/>
                  </a:srgbClr>
                </a:solidFill>
              </a:rPr>
              <a:t> = new </a:t>
            </a:r>
            <a:r>
              <a:rPr lang="en-US" sz="2000" dirty="0" err="1">
                <a:solidFill>
                  <a:srgbClr val="4F81BD">
                    <a:lumMod val="75000"/>
                  </a:srgbClr>
                </a:solidFill>
              </a:rPr>
              <a:t>BufferedInputStream</a:t>
            </a:r>
            <a:r>
              <a:rPr lang="en-US" sz="2000" dirty="0">
                <a:solidFill>
                  <a:srgbClr val="4F81BD">
                    <a:lumMod val="75000"/>
                  </a:srgbClr>
                </a:solidFill>
              </a:rPr>
              <a:t>(</a:t>
            </a:r>
            <a:r>
              <a:rPr lang="en-US" sz="2000" dirty="0" err="1">
                <a:solidFill>
                  <a:srgbClr val="4F81BD">
                    <a:lumMod val="75000"/>
                  </a:srgbClr>
                </a:solidFill>
              </a:rPr>
              <a:t>fis</a:t>
            </a:r>
            <a:r>
              <a:rPr lang="en-US" sz="2000" dirty="0">
                <a:solidFill>
                  <a:srgbClr val="4F81BD">
                    <a:lumMod val="75000"/>
                  </a:srgbClr>
                </a:solidFill>
              </a:rPr>
              <a:t>);</a:t>
            </a:r>
            <a:endParaRPr lang="ru-RU" sz="2000" dirty="0">
              <a:solidFill>
                <a:srgbClr val="4F81BD">
                  <a:lumMod val="75000"/>
                </a:srgb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solidFill>
                  <a:prstClr val="black"/>
                </a:solidFill>
              </a:rPr>
              <a:t>Файл </a:t>
            </a:r>
            <a:r>
              <a:rPr lang="ru-RU" sz="2000" dirty="0" err="1">
                <a:solidFill>
                  <a:prstClr val="black"/>
                </a:solidFill>
              </a:rPr>
              <a:t>зазипован</a:t>
            </a:r>
            <a:r>
              <a:rPr lang="en-US" sz="2000" dirty="0">
                <a:solidFill>
                  <a:prstClr val="black"/>
                </a:solidFill>
              </a:rPr>
              <a:t> --</a:t>
            </a:r>
            <a:r>
              <a:rPr lang="ru-RU" sz="2000" dirty="0">
                <a:solidFill>
                  <a:prstClr val="black"/>
                </a:solidFill>
              </a:rPr>
              <a:t> нам надо его разархивировать</a:t>
            </a:r>
            <a:r>
              <a:rPr lang="en-US" sz="2000" dirty="0">
                <a:solidFill>
                  <a:prstClr val="black"/>
                </a:solidFill>
              </a:rPr>
              <a:t>: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 err="1">
                <a:solidFill>
                  <a:srgbClr val="4F81BD">
                    <a:lumMod val="75000"/>
                  </a:srgbClr>
                </a:solidFill>
              </a:rPr>
              <a:t>GzipInputStream</a:t>
            </a:r>
            <a:r>
              <a:rPr lang="en-US" sz="2000" dirty="0">
                <a:solidFill>
                  <a:srgbClr val="4F81BD">
                    <a:lumMod val="75000"/>
                  </a:srgbClr>
                </a:solidFill>
              </a:rPr>
              <a:t> </a:t>
            </a:r>
            <a:r>
              <a:rPr lang="en-US" sz="2000" dirty="0" err="1">
                <a:solidFill>
                  <a:srgbClr val="4F81BD">
                    <a:lumMod val="75000"/>
                  </a:srgbClr>
                </a:solidFill>
              </a:rPr>
              <a:t>gis</a:t>
            </a:r>
            <a:r>
              <a:rPr lang="en-US" sz="2000" dirty="0">
                <a:solidFill>
                  <a:srgbClr val="4F81BD">
                    <a:lumMod val="75000"/>
                  </a:srgbClr>
                </a:solidFill>
              </a:rPr>
              <a:t> = new </a:t>
            </a:r>
            <a:r>
              <a:rPr lang="en-US" sz="2000" dirty="0" err="1">
                <a:solidFill>
                  <a:srgbClr val="4F81BD">
                    <a:lumMod val="75000"/>
                  </a:srgbClr>
                </a:solidFill>
              </a:rPr>
              <a:t>GzipInputStream</a:t>
            </a:r>
            <a:r>
              <a:rPr lang="en-US" sz="2000" dirty="0">
                <a:solidFill>
                  <a:srgbClr val="4F81BD">
                    <a:lumMod val="75000"/>
                  </a:srgbClr>
                </a:solidFill>
              </a:rPr>
              <a:t>(</a:t>
            </a:r>
            <a:r>
              <a:rPr lang="en-US" sz="2000" dirty="0" err="1">
                <a:solidFill>
                  <a:srgbClr val="4F81BD">
                    <a:lumMod val="75000"/>
                  </a:srgbClr>
                </a:solidFill>
              </a:rPr>
              <a:t>bis</a:t>
            </a:r>
            <a:r>
              <a:rPr lang="en-US" sz="2000" dirty="0">
                <a:solidFill>
                  <a:srgbClr val="4F81BD">
                    <a:lumMod val="75000"/>
                  </a:srgbClr>
                </a:solidFill>
              </a:rPr>
              <a:t>);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solidFill>
                  <a:prstClr val="black"/>
                </a:solidFill>
              </a:rPr>
              <a:t>Теперь </a:t>
            </a:r>
            <a:r>
              <a:rPr lang="ru-RU" sz="2000" dirty="0" err="1">
                <a:solidFill>
                  <a:prstClr val="black"/>
                </a:solidFill>
              </a:rPr>
              <a:t>десиериализуем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java</a:t>
            </a:r>
            <a:r>
              <a:rPr lang="ru-RU" sz="2000" dirty="0">
                <a:solidFill>
                  <a:prstClr val="black"/>
                </a:solidFill>
              </a:rPr>
              <a:t> объекты:</a:t>
            </a:r>
            <a:r>
              <a:rPr lang="en-US" sz="2000" dirty="0">
                <a:solidFill>
                  <a:prstClr val="black"/>
                </a:solidFill>
              </a:rPr>
              <a:t/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 err="1">
                <a:solidFill>
                  <a:srgbClr val="4F81BD">
                    <a:lumMod val="75000"/>
                  </a:srgbClr>
                </a:solidFill>
              </a:rPr>
              <a:t>ObjectInputStream</a:t>
            </a:r>
            <a:r>
              <a:rPr lang="en-US" sz="2000" dirty="0">
                <a:solidFill>
                  <a:srgbClr val="4F81BD">
                    <a:lumMod val="75000"/>
                  </a:srgbClr>
                </a:solidFill>
              </a:rPr>
              <a:t> </a:t>
            </a:r>
            <a:r>
              <a:rPr lang="en-US" sz="2000" dirty="0" err="1">
                <a:solidFill>
                  <a:srgbClr val="4F81BD">
                    <a:lumMod val="75000"/>
                  </a:srgbClr>
                </a:solidFill>
              </a:rPr>
              <a:t>ois</a:t>
            </a:r>
            <a:r>
              <a:rPr lang="en-US" sz="2000" dirty="0">
                <a:solidFill>
                  <a:srgbClr val="4F81BD">
                    <a:lumMod val="75000"/>
                  </a:srgbClr>
                </a:solidFill>
              </a:rPr>
              <a:t> = new </a:t>
            </a:r>
            <a:r>
              <a:rPr lang="en-US" sz="2000" dirty="0" err="1">
                <a:solidFill>
                  <a:srgbClr val="4F81BD">
                    <a:lumMod val="75000"/>
                  </a:srgbClr>
                </a:solidFill>
              </a:rPr>
              <a:t>ObjectInputStream</a:t>
            </a:r>
            <a:r>
              <a:rPr lang="en-US" sz="2000" dirty="0">
                <a:solidFill>
                  <a:srgbClr val="4F81BD">
                    <a:lumMod val="75000"/>
                  </a:srgbClr>
                </a:solidFill>
              </a:rPr>
              <a:t>(</a:t>
            </a:r>
            <a:r>
              <a:rPr lang="en-US" sz="2000" dirty="0" err="1">
                <a:solidFill>
                  <a:srgbClr val="4F81BD">
                    <a:lumMod val="75000"/>
                  </a:srgbClr>
                </a:solidFill>
              </a:rPr>
              <a:t>gis</a:t>
            </a:r>
            <a:r>
              <a:rPr lang="en-US" sz="2000" dirty="0">
                <a:solidFill>
                  <a:srgbClr val="4F81BD">
                    <a:lumMod val="75000"/>
                  </a:srgbClr>
                </a:solidFill>
              </a:rPr>
              <a:t>);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solidFill>
                  <a:prstClr val="black"/>
                </a:solidFill>
              </a:rPr>
              <a:t>И, наконец, прочитаем:</a:t>
            </a:r>
            <a:r>
              <a:rPr lang="en-US" sz="2000" dirty="0">
                <a:solidFill>
                  <a:prstClr val="black"/>
                </a:solidFill>
              </a:rPr>
              <a:t/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 err="1">
                <a:solidFill>
                  <a:srgbClr val="4F81BD">
                    <a:lumMod val="75000"/>
                  </a:srgbClr>
                </a:solidFill>
              </a:rPr>
              <a:t>SomeObject</a:t>
            </a:r>
            <a:r>
              <a:rPr lang="en-US" sz="2000" dirty="0">
                <a:solidFill>
                  <a:srgbClr val="4F81BD">
                    <a:lumMod val="75000"/>
                  </a:srgbClr>
                </a:solidFill>
              </a:rPr>
              <a:t> </a:t>
            </a:r>
            <a:r>
              <a:rPr lang="en-US" sz="2000" dirty="0" err="1">
                <a:solidFill>
                  <a:srgbClr val="4F81BD">
                    <a:lumMod val="75000"/>
                  </a:srgbClr>
                </a:solidFill>
              </a:rPr>
              <a:t>someObject</a:t>
            </a:r>
            <a:r>
              <a:rPr lang="en-US" sz="2000" dirty="0">
                <a:solidFill>
                  <a:srgbClr val="4F81BD">
                    <a:lumMod val="75000"/>
                  </a:srgbClr>
                </a:solidFill>
              </a:rPr>
              <a:t> = (</a:t>
            </a:r>
            <a:r>
              <a:rPr lang="en-US" sz="2000" dirty="0" err="1">
                <a:solidFill>
                  <a:srgbClr val="4F81BD">
                    <a:lumMod val="75000"/>
                  </a:srgbClr>
                </a:solidFill>
              </a:rPr>
              <a:t>SomeObject</a:t>
            </a:r>
            <a:r>
              <a:rPr lang="en-US" sz="2000" dirty="0">
                <a:solidFill>
                  <a:srgbClr val="4F81BD">
                    <a:lumMod val="75000"/>
                  </a:srgbClr>
                </a:solidFill>
              </a:rPr>
              <a:t>) </a:t>
            </a:r>
            <a:r>
              <a:rPr lang="en-US" sz="2000" dirty="0" err="1">
                <a:solidFill>
                  <a:srgbClr val="4F81BD">
                    <a:lumMod val="75000"/>
                  </a:srgbClr>
                </a:solidFill>
              </a:rPr>
              <a:t>ois.readObject</a:t>
            </a:r>
            <a:r>
              <a:rPr lang="en-US" sz="2000" dirty="0">
                <a:solidFill>
                  <a:srgbClr val="4F81BD">
                    <a:lumMod val="75000"/>
                  </a:srgbClr>
                </a:solidFill>
              </a:rPr>
              <a:t>();</a:t>
            </a:r>
          </a:p>
        </p:txBody>
      </p:sp>
    </p:spTree>
    <p:extLst>
      <p:ext uri="{BB962C8B-B14F-4D97-AF65-F5344CB8AC3E}">
        <p14:creationId xmlns="" xmlns:p14="http://schemas.microsoft.com/office/powerpoint/2010/main" val="35547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 Streams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43</a:t>
            </a:fld>
            <a:endParaRPr lang="ru-RU" dirty="0"/>
          </a:p>
        </p:txBody>
      </p:sp>
      <p:sp>
        <p:nvSpPr>
          <p:cNvPr id="22" name="Rectangle 73"/>
          <p:cNvSpPr/>
          <p:nvPr/>
        </p:nvSpPr>
        <p:spPr>
          <a:xfrm>
            <a:off x="6144939" y="2464296"/>
            <a:ext cx="2088232" cy="576064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2540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t>FileWriter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 pitchFamily="34" charset="0"/>
              <a:ea typeface="+mn-ea"/>
              <a:cs typeface="+mn-cs"/>
            </a:endParaRPr>
          </a:p>
        </p:txBody>
      </p:sp>
      <p:sp>
        <p:nvSpPr>
          <p:cNvPr id="23" name="Rectangle 66"/>
          <p:cNvSpPr/>
          <p:nvPr/>
        </p:nvSpPr>
        <p:spPr>
          <a:xfrm>
            <a:off x="6144939" y="5704656"/>
            <a:ext cx="2088232" cy="576064"/>
          </a:xfrm>
          <a:prstGeom prst="rect">
            <a:avLst/>
          </a:prstGeom>
          <a:solidFill>
            <a:srgbClr val="8064A2">
              <a:lumMod val="60000"/>
              <a:lumOff val="4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t>FileReader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 pitchFamily="34" charset="0"/>
              <a:ea typeface="+mn-ea"/>
              <a:cs typeface="+mn-cs"/>
            </a:endParaRPr>
          </a:p>
        </p:txBody>
      </p:sp>
      <p:sp>
        <p:nvSpPr>
          <p:cNvPr id="25" name="Rectangle 15"/>
          <p:cNvSpPr/>
          <p:nvPr/>
        </p:nvSpPr>
        <p:spPr>
          <a:xfrm>
            <a:off x="168275" y="2464296"/>
            <a:ext cx="1800200" cy="576064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2540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t>Writer</a:t>
            </a:r>
          </a:p>
        </p:txBody>
      </p:sp>
      <p:sp>
        <p:nvSpPr>
          <p:cNvPr id="27" name="Rectangle 17"/>
          <p:cNvSpPr/>
          <p:nvPr/>
        </p:nvSpPr>
        <p:spPr>
          <a:xfrm>
            <a:off x="168275" y="5128592"/>
            <a:ext cx="1800200" cy="576064"/>
          </a:xfrm>
          <a:prstGeom prst="rect">
            <a:avLst/>
          </a:prstGeom>
          <a:solidFill>
            <a:srgbClr val="8064A2">
              <a:lumMod val="60000"/>
              <a:lumOff val="4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t>Reader</a:t>
            </a:r>
          </a:p>
        </p:txBody>
      </p:sp>
      <p:sp>
        <p:nvSpPr>
          <p:cNvPr id="28" name="Rectangle 19"/>
          <p:cNvSpPr/>
          <p:nvPr/>
        </p:nvSpPr>
        <p:spPr>
          <a:xfrm>
            <a:off x="2688556" y="1600200"/>
            <a:ext cx="2664296" cy="576064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2540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t>BufferedWriter</a:t>
            </a:r>
          </a:p>
        </p:txBody>
      </p:sp>
      <p:sp>
        <p:nvSpPr>
          <p:cNvPr id="29" name="Rectangle 23"/>
          <p:cNvSpPr/>
          <p:nvPr/>
        </p:nvSpPr>
        <p:spPr>
          <a:xfrm>
            <a:off x="2688556" y="2464296"/>
            <a:ext cx="2664296" cy="576064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2540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t>OutputStreamWriter</a:t>
            </a:r>
          </a:p>
        </p:txBody>
      </p:sp>
      <p:sp>
        <p:nvSpPr>
          <p:cNvPr id="30" name="Rectangle 25"/>
          <p:cNvSpPr/>
          <p:nvPr/>
        </p:nvSpPr>
        <p:spPr>
          <a:xfrm>
            <a:off x="2688556" y="3328392"/>
            <a:ext cx="2664296" cy="576064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2540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t>PrintWriter</a:t>
            </a:r>
          </a:p>
        </p:txBody>
      </p:sp>
      <p:cxnSp>
        <p:nvCxnSpPr>
          <p:cNvPr id="31" name="Elbow Connector 50"/>
          <p:cNvCxnSpPr>
            <a:stCxn id="28" idx="1"/>
          </p:cNvCxnSpPr>
          <p:nvPr/>
        </p:nvCxnSpPr>
        <p:spPr>
          <a:xfrm rot="10800000" flipV="1">
            <a:off x="1968476" y="1888232"/>
            <a:ext cx="720080" cy="86409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2" name="Elbow Connector 55"/>
          <p:cNvCxnSpPr>
            <a:stCxn id="30" idx="1"/>
          </p:cNvCxnSpPr>
          <p:nvPr/>
        </p:nvCxnSpPr>
        <p:spPr>
          <a:xfrm rot="10800000">
            <a:off x="1968476" y="2752328"/>
            <a:ext cx="720080" cy="86409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3" name="Straight Connector 58"/>
          <p:cNvCxnSpPr/>
          <p:nvPr/>
        </p:nvCxnSpPr>
        <p:spPr>
          <a:xfrm>
            <a:off x="2112492" y="2752328"/>
            <a:ext cx="545133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34" name="Rectangle 45"/>
          <p:cNvSpPr/>
          <p:nvPr/>
        </p:nvSpPr>
        <p:spPr>
          <a:xfrm>
            <a:off x="2688555" y="4624536"/>
            <a:ext cx="2664296" cy="576064"/>
          </a:xfrm>
          <a:prstGeom prst="rect">
            <a:avLst/>
          </a:prstGeom>
          <a:solidFill>
            <a:srgbClr val="8064A2">
              <a:lumMod val="60000"/>
              <a:lumOff val="4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t>BufferedReader</a:t>
            </a:r>
          </a:p>
        </p:txBody>
      </p:sp>
      <p:sp>
        <p:nvSpPr>
          <p:cNvPr id="35" name="Rectangle 51"/>
          <p:cNvSpPr/>
          <p:nvPr/>
        </p:nvSpPr>
        <p:spPr>
          <a:xfrm>
            <a:off x="2688555" y="5704656"/>
            <a:ext cx="2664296" cy="576064"/>
          </a:xfrm>
          <a:prstGeom prst="rect">
            <a:avLst/>
          </a:prstGeom>
          <a:solidFill>
            <a:srgbClr val="8064A2">
              <a:lumMod val="60000"/>
              <a:lumOff val="40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t>InputStreamReader</a:t>
            </a:r>
          </a:p>
        </p:txBody>
      </p:sp>
      <p:cxnSp>
        <p:nvCxnSpPr>
          <p:cNvPr id="36" name="Elbow Connector 53"/>
          <p:cNvCxnSpPr>
            <a:stCxn id="34" idx="1"/>
            <a:endCxn id="27" idx="3"/>
          </p:cNvCxnSpPr>
          <p:nvPr/>
        </p:nvCxnSpPr>
        <p:spPr>
          <a:xfrm rot="10800000" flipV="1">
            <a:off x="1968475" y="4912568"/>
            <a:ext cx="720080" cy="50405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7" name="Elbow Connector 54"/>
          <p:cNvCxnSpPr>
            <a:stCxn id="35" idx="1"/>
            <a:endCxn id="27" idx="3"/>
          </p:cNvCxnSpPr>
          <p:nvPr/>
        </p:nvCxnSpPr>
        <p:spPr>
          <a:xfrm rot="10800000">
            <a:off x="1968475" y="5416624"/>
            <a:ext cx="720080" cy="57606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8" name="Straight Arrow Connector 72"/>
          <p:cNvCxnSpPr>
            <a:stCxn id="23" idx="1"/>
            <a:endCxn id="35" idx="3"/>
          </p:cNvCxnSpPr>
          <p:nvPr/>
        </p:nvCxnSpPr>
        <p:spPr>
          <a:xfrm flipH="1">
            <a:off x="5352851" y="5992688"/>
            <a:ext cx="792088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9" name="Straight Arrow Connector 74"/>
          <p:cNvCxnSpPr/>
          <p:nvPr/>
        </p:nvCxnSpPr>
        <p:spPr>
          <a:xfrm flipH="1">
            <a:off x="5352851" y="2752328"/>
            <a:ext cx="792088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="" xmlns:p14="http://schemas.microsoft.com/office/powerpoint/2010/main" val="93548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SimpleFileReader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44</a:t>
            </a:fld>
            <a:endParaRPr lang="ru-RU" dirty="0"/>
          </a:p>
        </p:txBody>
      </p:sp>
      <p:sp>
        <p:nvSpPr>
          <p:cNvPr id="9" name="Rectangle 3"/>
          <p:cNvSpPr/>
          <p:nvPr/>
        </p:nvSpPr>
        <p:spPr>
          <a:xfrm>
            <a:off x="398463" y="1600200"/>
            <a:ext cx="850754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public class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SimpleFileReader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public static void main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(String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args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[])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throws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IOException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{ 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FileReader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fr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=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new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FileReader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"SimpleFileReader.java"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); 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BufferedReader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br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=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new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BufferedReader(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fr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); 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kern="0" dirty="0" smtClean="0">
                <a:solidFill>
                  <a:sysClr val="windowText" lastClr="000000"/>
                </a:solidFill>
                <a:latin typeface="Myriad Pro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String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currentLine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; 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kern="0" dirty="0" smtClean="0">
                <a:solidFill>
                  <a:srgbClr val="C0504D">
                    <a:lumMod val="75000"/>
                  </a:srgbClr>
                </a:solidFill>
                <a:latin typeface="Myriad Pro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while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currentLine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=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br.readLine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()) != null) { </a:t>
            </a:r>
          </a:p>
          <a:p>
            <a:pPr marL="0" marR="0" lvl="3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System.out.println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currentLine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} 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kern="0" dirty="0" smtClean="0">
                <a:solidFill>
                  <a:sysClr val="windowText" lastClr="000000"/>
                </a:solidFill>
                <a:latin typeface="Myriad Pro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fr.close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(); 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}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}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635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CustomFileReader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45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0" name="Rectangle 3"/>
          <p:cNvSpPr/>
          <p:nvPr/>
        </p:nvSpPr>
        <p:spPr>
          <a:xfrm>
            <a:off x="386136" y="1598613"/>
            <a:ext cx="856895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public class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CustomFileReader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public static void main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(String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args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[])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throws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IOException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{ 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FileInputStream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fstream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=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new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FileInputStream(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"textfile.txt"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DataInputStream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in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=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new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DataInputStream(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fstream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 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InputStreamReader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isr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=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new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InputStreamReader(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in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,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UTF-16"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);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BufferedReader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br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=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new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BufferedReader(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isr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String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strLine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while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strLine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=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br.readLine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()) !=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null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)   {</a:t>
            </a:r>
          </a:p>
          <a:p>
            <a:pPr marL="0" marR="0" lvl="3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System.</a:t>
            </a: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out.println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strLine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);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}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 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br.close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05830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8275" y="1600199"/>
            <a:ext cx="8820000" cy="4968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Закрытие потоков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68275" y="1585367"/>
            <a:ext cx="75472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solidFill>
                  <a:srgbClr val="FF0000"/>
                </a:solidFill>
                <a:latin typeface="PF Isotext Pro" pitchFamily="2" charset="0"/>
              </a:rPr>
              <a:t>Для особождения ресурсов все потоки должны быть закрыты</a:t>
            </a:r>
            <a:endParaRPr lang="en-US" sz="2200" dirty="0" smtClean="0">
              <a:solidFill>
                <a:srgbClr val="FF0000"/>
              </a:solidFill>
              <a:latin typeface="PF Isotext Pro" pitchFamily="2" charset="0"/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398463" y="2133600"/>
            <a:ext cx="84969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BufferedReader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=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null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try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//code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>
                  <a:lumMod val="65000"/>
                </a:sysClr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= new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BufferedReader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isr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65000"/>
                  </a:sys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//code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catch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(Exception e){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System.</a:t>
            </a: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err.println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"Error: "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+ </a:t>
            </a: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e.getMessage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finally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!=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null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){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try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{</a:t>
            </a:r>
          </a:p>
          <a:p>
            <a:pPr marL="0" marR="0" lvl="3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br.close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catch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IOException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e) {</a:t>
            </a:r>
          </a:p>
          <a:p>
            <a:pPr marL="0" marR="0" lvl="3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System.</a:t>
            </a: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err.println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"Error: "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+ </a:t>
            </a: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e.getMessage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6789" r="51468"/>
          <a:stretch/>
        </p:blipFill>
        <p:spPr>
          <a:xfrm>
            <a:off x="8329732" y="6462508"/>
            <a:ext cx="779764" cy="395492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46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8658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68274" y="1598613"/>
            <a:ext cx="8843963" cy="840924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>
              <a:spcBef>
                <a:spcPts val="600"/>
              </a:spcBef>
              <a:spcAft>
                <a:spcPts val="0"/>
              </a:spcAft>
              <a:buClrTx/>
            </a:pPr>
            <a:r>
              <a:rPr lang="en-US" sz="2200" dirty="0">
                <a:solidFill>
                  <a:schemeClr val="accent6"/>
                </a:solidFill>
                <a:latin typeface="+mn-lt"/>
              </a:rPr>
              <a:t>File</a:t>
            </a:r>
            <a:r>
              <a:rPr lang="en-US" sz="2200" dirty="0">
                <a:solidFill>
                  <a:srgbClr val="333333">
                    <a:lumMod val="75000"/>
                  </a:srgbClr>
                </a:solidFill>
                <a:latin typeface="+mn-lt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+mn-lt"/>
                <a:cs typeface="Arial"/>
              </a:rPr>
              <a:t>―</a:t>
            </a:r>
            <a:r>
              <a:rPr lang="en-US" sz="2200" dirty="0">
                <a:solidFill>
                  <a:prstClr val="black"/>
                </a:solidFill>
                <a:latin typeface="+mn-lt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+mn-lt"/>
              </a:rPr>
              <a:t>представление пути к файлу или </a:t>
            </a:r>
            <a:r>
              <a:rPr lang="ru-RU" sz="2200" dirty="0" smtClean="0">
                <a:solidFill>
                  <a:prstClr val="black"/>
                </a:solidFill>
                <a:latin typeface="+mn-lt"/>
              </a:rPr>
              <a:t>директории</a:t>
            </a:r>
          </a:p>
          <a:p>
            <a:pPr lvl="0">
              <a:spcBef>
                <a:spcPts val="600"/>
              </a:spcBef>
              <a:spcAft>
                <a:spcPts val="0"/>
              </a:spcAft>
              <a:buClrTx/>
            </a:pPr>
            <a:r>
              <a:rPr lang="ru-RU" sz="2200" dirty="0" smtClean="0">
                <a:solidFill>
                  <a:prstClr val="black"/>
                </a:solidFill>
                <a:latin typeface="+mn-lt"/>
              </a:rPr>
              <a:t>Скрывает </a:t>
            </a:r>
            <a:r>
              <a:rPr lang="ru-RU" sz="2200" dirty="0">
                <a:solidFill>
                  <a:prstClr val="black"/>
                </a:solidFill>
                <a:latin typeface="+mn-lt"/>
              </a:rPr>
              <a:t>от приложения детали пути к файлу конкретной </a:t>
            </a:r>
            <a:r>
              <a:rPr lang="ru-RU" sz="2200" dirty="0" smtClean="0">
                <a:solidFill>
                  <a:prstClr val="black"/>
                </a:solidFill>
                <a:latin typeface="+mn-lt"/>
              </a:rPr>
              <a:t>ОС</a:t>
            </a:r>
            <a:endParaRPr lang="en-US" sz="2200" dirty="0">
              <a:solidFill>
                <a:srgbClr val="333333">
                  <a:lumMod val="60000"/>
                  <a:lumOff val="40000"/>
                </a:srgbClr>
              </a:solidFill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47</a:t>
            </a:fld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398463" y="2981322"/>
            <a:ext cx="8597901" cy="3420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168275" y="2695575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Основные методы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8463" y="3201293"/>
            <a:ext cx="1911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boolean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exists();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463" y="3664684"/>
            <a:ext cx="2869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String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getAbsolutePath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();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8463" y="4128075"/>
            <a:ext cx="2472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boolean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isDirectory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();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8463" y="4591466"/>
            <a:ext cx="2830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boolean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createNewFile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();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8463" y="5054857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boolean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mkdir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();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8463" y="5518248"/>
            <a:ext cx="1992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boolean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delete();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463" y="5981640"/>
            <a:ext cx="2701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boolean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deleteOnExit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();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54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План лекции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48</a:t>
            </a:fld>
            <a:endParaRPr lang="ru-RU"/>
          </a:p>
        </p:txBody>
      </p:sp>
      <p:sp>
        <p:nvSpPr>
          <p:cNvPr id="12" name="Текст 3"/>
          <p:cNvSpPr txBox="1">
            <a:spLocks/>
          </p:cNvSpPr>
          <p:nvPr/>
        </p:nvSpPr>
        <p:spPr>
          <a:xfrm>
            <a:off x="168274" y="1600200"/>
            <a:ext cx="4351339" cy="4787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Singleton </a:t>
            </a:r>
            <a:r>
              <a:rPr lang="ru-RU" dirty="0"/>
              <a:t>и </a:t>
            </a:r>
            <a:r>
              <a:rPr lang="en-US" dirty="0" smtClean="0"/>
              <a:t>Context</a:t>
            </a:r>
            <a:endParaRPr lang="ru-RU" dirty="0" smtClean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Exception </a:t>
            </a:r>
            <a:r>
              <a:rPr lang="ru-RU" dirty="0"/>
              <a:t>и </a:t>
            </a:r>
            <a:r>
              <a:rPr lang="en-US" dirty="0" err="1" smtClean="0"/>
              <a:t>Throwable</a:t>
            </a:r>
            <a:endParaRPr lang="ru-RU" dirty="0" smtClean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Events </a:t>
            </a:r>
            <a:r>
              <a:rPr lang="ru-RU" dirty="0"/>
              <a:t>и </a:t>
            </a:r>
            <a:r>
              <a:rPr lang="en-US" dirty="0" smtClean="0"/>
              <a:t>Callbacks</a:t>
            </a:r>
            <a:endParaRPr lang="ru-RU" dirty="0" smtClean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ru-RU" dirty="0"/>
              <a:t>Анонимные классы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Random</a:t>
            </a:r>
            <a:endParaRPr lang="en-US" dirty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Time </a:t>
            </a:r>
            <a:r>
              <a:rPr lang="ru-RU" dirty="0"/>
              <a:t>и </a:t>
            </a:r>
            <a:r>
              <a:rPr lang="en-US" dirty="0" smtClean="0"/>
              <a:t>Date</a:t>
            </a:r>
            <a:endParaRPr lang="ru-RU" dirty="0" smtClean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I/O streams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VFS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Picture 2" descr="e722_cube_laser_virtual_keyboard_for_iphone_inuse.jpg (600×60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612" y="1600199"/>
            <a:ext cx="4492625" cy="44926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7190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8275" y="1600199"/>
            <a:ext cx="8820000" cy="4810126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VFS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49</a:t>
            </a:fld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68275" y="1625054"/>
            <a:ext cx="65117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</a:rPr>
              <a:t>Virtual File System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―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ru-RU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модуль для работы с файлами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398463" y="2372141"/>
            <a:ext cx="7776864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public interface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VFS 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boolean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isExist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(String path);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boolean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isDirectory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(String path);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String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getAbsolutePath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(String file);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byte[]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getBytes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(String file);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String getUFT8Text(String file);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Iterator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&lt;String&gt;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getIterator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(String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startDir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}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183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Singleton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8" name="Rectangle 3"/>
          <p:cNvSpPr/>
          <p:nvPr/>
        </p:nvSpPr>
        <p:spPr>
          <a:xfrm>
            <a:off x="398463" y="1600200"/>
            <a:ext cx="66967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public class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Singleton 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private static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Singleton </a:t>
            </a: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singleton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public static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Singleton instance(){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if(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singleton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==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null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){</a:t>
            </a:r>
          </a:p>
          <a:p>
            <a:pPr marL="0" marR="0" lvl="3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	singleton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=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new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Singleton();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}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return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singleton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}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rgbClr val="C0504D">
                    <a:lumMod val="75000"/>
                  </a:srgbClr>
                </a:solidFill>
                <a:latin typeface="Myriad Pro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private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Singleton(){}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}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223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VFS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50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68275" y="1600199"/>
            <a:ext cx="8820000" cy="4810126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398463" y="1598613"/>
            <a:ext cx="64807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public class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VFSImpl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implements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VFS 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private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String root;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public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VFSImpl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(String root){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this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.root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= root;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}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}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178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Iterator&lt;String&gt;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51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68275" y="1302707"/>
            <a:ext cx="8820000" cy="5193492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398463" y="1460827"/>
            <a:ext cx="6678488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private class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FileIterator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implements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Iterator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&lt;String&gt;{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private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Queue&lt;File&gt; files =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new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LinkedList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&lt;File&gt;();</a:t>
            </a:r>
          </a:p>
          <a:p>
            <a:pPr marL="0" marR="0" lvl="1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public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FileIterator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(String path){</a:t>
            </a:r>
          </a:p>
          <a:p>
            <a:pPr marL="0" marR="0" lvl="2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files.add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new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File(root + path));</a:t>
            </a:r>
          </a:p>
          <a:p>
            <a:pPr marL="0" marR="0" lvl="1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}</a:t>
            </a:r>
          </a:p>
          <a:p>
            <a:pPr marL="0" marR="0" lvl="1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public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boolean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hasNext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() {</a:t>
            </a:r>
          </a:p>
          <a:p>
            <a:pPr marL="0" marR="0" lvl="2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return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!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files.isEmpty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();</a:t>
            </a:r>
          </a:p>
          <a:p>
            <a:pPr marL="0" marR="0" lvl="1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}</a:t>
            </a:r>
          </a:p>
          <a:p>
            <a:pPr marL="0" marR="0" lvl="1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public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String next() {</a:t>
            </a:r>
          </a:p>
          <a:p>
            <a:pPr marL="0" marR="0" lvl="2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File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file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=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files.peek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();</a:t>
            </a:r>
          </a:p>
          <a:p>
            <a:pPr marL="0" marR="0" lvl="2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if(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file.isDirectory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()){</a:t>
            </a:r>
          </a:p>
          <a:p>
            <a:pPr marL="0" marR="0" lvl="3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for(File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subFile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: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file.listFiles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()){</a:t>
            </a:r>
          </a:p>
          <a:p>
            <a:pPr marL="0" marR="0" lvl="4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		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files.add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subFile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);</a:t>
            </a:r>
          </a:p>
          <a:p>
            <a:pPr marL="0" marR="0" lvl="3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}</a:t>
            </a:r>
          </a:p>
          <a:p>
            <a:pPr marL="0" marR="0" lvl="2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}</a:t>
            </a:r>
          </a:p>
          <a:p>
            <a:pPr marL="0" marR="0" lvl="2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return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files.poll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().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getAbsolutePath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();</a:t>
            </a:r>
          </a:p>
          <a:p>
            <a:pPr marL="0" marR="0" lvl="1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}</a:t>
            </a:r>
          </a:p>
          <a:p>
            <a:pPr marL="0" marR="0" lvl="1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public void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remove() {</a:t>
            </a:r>
          </a:p>
          <a:p>
            <a:pPr marL="0" marR="0" lvl="1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  <a:cs typeface="Calibri" pitchFamily="34" charset="0"/>
              </a:rPr>
              <a:t>}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417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Виталий </a:t>
            </a:r>
            <a:r>
              <a:rPr lang="ru-RU" dirty="0" err="1"/>
              <a:t>Чибриков</a:t>
            </a:r>
            <a:r>
              <a:rPr lang="ru-RU" dirty="0"/>
              <a:t> </a:t>
            </a:r>
            <a:r>
              <a:rPr lang="en-US" dirty="0"/>
              <a:t>chibrikov@corp.mail.ru</a:t>
            </a:r>
          </a:p>
        </p:txBody>
      </p:sp>
    </p:spTree>
    <p:extLst>
      <p:ext uri="{BB962C8B-B14F-4D97-AF65-F5344CB8AC3E}">
        <p14:creationId xmlns="" xmlns:p14="http://schemas.microsoft.com/office/powerpoint/2010/main" val="101729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68275" y="2761084"/>
            <a:ext cx="4482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  <a:latin typeface="PF Isotext Pro" pitchFamily="2" charset="0"/>
              </a:rPr>
              <a:t>Map&lt;</a:t>
            </a:r>
            <a:r>
              <a:rPr lang="ru-RU" sz="2400" dirty="0" smtClean="0">
                <a:solidFill>
                  <a:schemeClr val="accent6"/>
                </a:solidFill>
                <a:latin typeface="PF Isotext Pro" pitchFamily="2" charset="0"/>
              </a:rPr>
              <a:t>класс</a:t>
            </a:r>
            <a:r>
              <a:rPr lang="en-US" sz="2400" dirty="0" smtClean="0">
                <a:solidFill>
                  <a:schemeClr val="accent6"/>
                </a:solidFill>
                <a:latin typeface="PF Isotext Pro" pitchFamily="2" charset="0"/>
              </a:rPr>
              <a:t>,</a:t>
            </a:r>
            <a:r>
              <a:rPr lang="ru-RU" sz="2400" dirty="0" smtClean="0">
                <a:solidFill>
                  <a:schemeClr val="accent6"/>
                </a:solidFill>
                <a:latin typeface="PF Isotext Pro" pitchFamily="2" charset="0"/>
              </a:rPr>
              <a:t> объект</a:t>
            </a:r>
            <a:r>
              <a:rPr lang="en-US" sz="2400" dirty="0" smtClean="0">
                <a:solidFill>
                  <a:schemeClr val="accent6"/>
                </a:solidFill>
                <a:latin typeface="PF Isotext Pro" pitchFamily="2" charset="0"/>
              </a:rPr>
              <a:t> </a:t>
            </a:r>
            <a:r>
              <a:rPr lang="ru-RU" sz="2400" dirty="0" smtClean="0">
                <a:solidFill>
                  <a:schemeClr val="accent6"/>
                </a:solidFill>
                <a:latin typeface="PF Isotext Pro" pitchFamily="2" charset="0"/>
              </a:rPr>
              <a:t>этого класа</a:t>
            </a:r>
            <a:r>
              <a:rPr lang="en-US" sz="2400" dirty="0" smtClean="0">
                <a:solidFill>
                  <a:schemeClr val="accent6"/>
                </a:solidFill>
                <a:latin typeface="PF Isotext Pro" pitchFamily="2" charset="0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1586" y="5101952"/>
            <a:ext cx="55015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457200" indent="-457200">
              <a:buClr>
                <a:srgbClr val="26729C"/>
              </a:buClr>
              <a:buFont typeface="+mj-lt"/>
              <a:buAutoNum type="arabicPeriod"/>
              <a:defRPr sz="1900">
                <a:latin typeface="Myriad Pro" pitchFamily="34" charset="0"/>
              </a:defRPr>
            </a:lvl1pPr>
          </a:lstStyle>
          <a:p>
            <a:pPr marL="361950" indent="-361950">
              <a:buFont typeface="+mj-lt"/>
              <a:buAutoNum type="arabicPeriod" startAt="3"/>
            </a:pPr>
            <a:endParaRPr lang="en-US" dirty="0">
              <a:latin typeface="PF Isotext Pr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586" y="5678016"/>
            <a:ext cx="55015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457200" indent="-457200">
              <a:buClr>
                <a:srgbClr val="26729C"/>
              </a:buClr>
              <a:buFont typeface="+mj-lt"/>
              <a:buAutoNum type="arabicPeriod"/>
              <a:defRPr sz="1900">
                <a:latin typeface="Myriad Pro" pitchFamily="34" charset="0"/>
              </a:defRPr>
            </a:lvl1pPr>
          </a:lstStyle>
          <a:p>
            <a:pPr marL="361950" indent="-361950">
              <a:buFont typeface="+mj-lt"/>
              <a:buAutoNum type="arabicPeriod" startAt="4"/>
            </a:pPr>
            <a:endParaRPr lang="en-US" dirty="0">
              <a:latin typeface="PF Isotext Pro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276" y="2131789"/>
            <a:ext cx="8843962" cy="432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ru-RU" sz="2000" dirty="0" smtClean="0">
                <a:solidFill>
                  <a:schemeClr val="tx1"/>
                </a:solidFill>
                <a:latin typeface="PF Isotext Pro" pitchFamily="2" charset="0"/>
              </a:rPr>
              <a:t> Хранит </a:t>
            </a:r>
            <a:r>
              <a:rPr lang="ru-RU" sz="2000" dirty="0">
                <a:solidFill>
                  <a:schemeClr val="tx1"/>
                </a:solidFill>
                <a:latin typeface="PF Isotext Pro" pitchFamily="2" charset="0"/>
              </a:rPr>
              <a:t>сылки на объекты по ключу – классу объекта</a:t>
            </a:r>
            <a:endParaRPr lang="en-US" sz="20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275" y="1600200"/>
            <a:ext cx="8843963" cy="432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ru-RU" sz="2000" dirty="0" smtClean="0">
                <a:solidFill>
                  <a:schemeClr val="tx1"/>
                </a:solidFill>
                <a:latin typeface="PF Isotext Pro" pitchFamily="2" charset="0"/>
              </a:rPr>
              <a:t> Обертка над </a:t>
            </a:r>
            <a:r>
              <a:rPr lang="ru-RU" sz="2000" dirty="0">
                <a:solidFill>
                  <a:schemeClr val="tx1"/>
                </a:solidFill>
                <a:latin typeface="PF Isotext Pro" pitchFamily="2" charset="0"/>
              </a:rPr>
              <a:t>картой</a:t>
            </a:r>
            <a:endParaRPr lang="en-US" sz="20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8463" y="3321447"/>
            <a:ext cx="87406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Font typeface="+mj-lt"/>
              <a:buAutoNum type="arabicPeriod"/>
            </a:pPr>
            <a:r>
              <a:rPr lang="ru-RU" sz="2000" dirty="0" smtClean="0">
                <a:latin typeface="PF Isotext Pro" pitchFamily="2" charset="0"/>
              </a:rPr>
              <a:t>Проверяет, что служба в единственном экземпляре</a:t>
            </a:r>
            <a:r>
              <a:rPr lang="en-US" sz="2000" dirty="0" smtClean="0">
                <a:latin typeface="PF Isotext Pro" pitchFamily="2" charset="0"/>
              </a:rPr>
              <a:t>,</a:t>
            </a:r>
            <a:br>
              <a:rPr lang="en-US" sz="2000" dirty="0" smtClean="0">
                <a:latin typeface="PF Isotext Pro" pitchFamily="2" charset="0"/>
              </a:rPr>
            </a:br>
            <a:r>
              <a:rPr lang="ru-RU" sz="2000" dirty="0" smtClean="0">
                <a:latin typeface="PF Isotext Pro" pitchFamily="2" charset="0"/>
              </a:rPr>
              <a:t>даже если служба не </a:t>
            </a:r>
            <a:r>
              <a:rPr lang="en-US" sz="2000" dirty="0" smtClean="0">
                <a:latin typeface="PF Isotext Pro" pitchFamily="2" charset="0"/>
              </a:rPr>
              <a:t>singleton</a:t>
            </a:r>
            <a:endParaRPr lang="ru-RU" sz="2000" dirty="0" smtClean="0">
              <a:latin typeface="PF Isotext Pro" pitchFamily="2" charset="0"/>
            </a:endParaRPr>
          </a:p>
          <a:p>
            <a:pPr marL="361950" indent="-361950"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Font typeface="+mj-lt"/>
              <a:buAutoNum type="arabicPeriod"/>
            </a:pPr>
            <a:r>
              <a:rPr lang="ru-RU" sz="2000" dirty="0">
                <a:latin typeface="PF Isotext Pro" pitchFamily="2" charset="0"/>
              </a:rPr>
              <a:t>Содержит ссылки на множество служб, </a:t>
            </a:r>
            <a:r>
              <a:rPr lang="en-US" sz="2000" dirty="0">
                <a:latin typeface="PF Isotext Pro" pitchFamily="2" charset="0"/>
              </a:rPr>
              <a:t/>
            </a:r>
            <a:br>
              <a:rPr lang="en-US" sz="2000" dirty="0">
                <a:latin typeface="PF Isotext Pro" pitchFamily="2" charset="0"/>
              </a:rPr>
            </a:br>
            <a:r>
              <a:rPr lang="ru-RU" sz="2000" dirty="0">
                <a:latin typeface="PF Isotext Pro" pitchFamily="2" charset="0"/>
              </a:rPr>
              <a:t>которые могут понадобиться методам объектов процесса</a:t>
            </a:r>
            <a:endParaRPr lang="en-US" sz="2000" dirty="0">
              <a:latin typeface="PF Isotext Pro" pitchFamily="2" charset="0"/>
            </a:endParaRPr>
          </a:p>
          <a:p>
            <a:pPr marL="361950" indent="-361950"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Font typeface="+mj-lt"/>
              <a:buAutoNum type="arabicPeriod"/>
            </a:pPr>
            <a:r>
              <a:rPr lang="ru-RU" sz="2000" dirty="0">
                <a:latin typeface="PF Isotext Pro" pitchFamily="2" charset="0"/>
              </a:rPr>
              <a:t>Позволяет создать только те объекты, которые нужны процессу</a:t>
            </a:r>
            <a:endParaRPr lang="en-US" sz="2000" dirty="0">
              <a:latin typeface="PF Isotext Pro" pitchFamily="2" charset="0"/>
            </a:endParaRPr>
          </a:p>
          <a:p>
            <a:pPr marL="361950" indent="-361950"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Font typeface="+mj-lt"/>
              <a:buAutoNum type="arabicPeriod"/>
            </a:pPr>
            <a:r>
              <a:rPr lang="ru-RU" sz="2000" dirty="0">
                <a:latin typeface="PF Isotext Pro" pitchFamily="2" charset="0"/>
              </a:rPr>
              <a:t>Список нужных служб можно хранить в </a:t>
            </a:r>
            <a:r>
              <a:rPr lang="ru-RU" sz="2000" dirty="0" err="1">
                <a:latin typeface="PF Isotext Pro" pitchFamily="2" charset="0"/>
              </a:rPr>
              <a:t>конфиге</a:t>
            </a:r>
            <a:endParaRPr lang="en-US" sz="2000" dirty="0">
              <a:latin typeface="PF Isotext Pro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</a:pPr>
            <a:endParaRPr lang="en-US" sz="2000" dirty="0" smtClean="0">
              <a:latin typeface="PF Isotext Pro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1586" y="4352836"/>
            <a:ext cx="55015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457200" indent="-457200">
              <a:buClr>
                <a:srgbClr val="26729C"/>
              </a:buClr>
              <a:buFont typeface="+mj-lt"/>
              <a:buAutoNum type="arabicPeriod"/>
              <a:defRPr sz="1900">
                <a:latin typeface="Myriad Pro" pitchFamily="34" charset="0"/>
              </a:defRPr>
            </a:lvl1pPr>
          </a:lstStyle>
          <a:p>
            <a:pPr marL="361950" indent="-361950">
              <a:buFont typeface="+mj-lt"/>
              <a:buAutoNum type="arabicPeriod" startAt="2"/>
            </a:pPr>
            <a:endParaRPr lang="en-US" dirty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880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Context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68275" y="1600200"/>
            <a:ext cx="8820000" cy="479901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392932" y="1600200"/>
            <a:ext cx="871296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</a:rPr>
              <a:t>public class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Context 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</a:rPr>
              <a:t>	private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 Map&lt;Class&lt;?&gt;, Object&gt;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Myriad Pro"/>
              </a:rPr>
              <a:t>context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 = </a:t>
            </a:r>
            <a:endParaRPr kumimoji="0" lang="ru-RU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kern="0" dirty="0" smtClean="0">
                <a:solidFill>
                  <a:sysClr val="windowText" lastClr="000000"/>
                </a:solidFill>
                <a:latin typeface="Myriad Pro"/>
              </a:rPr>
              <a:t>			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</a:rPr>
              <a:t>new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HashMap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&lt;Class&lt;?&gt;, Object&gt;();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</a:rPr>
              <a:t>	public void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add(Class&lt;?&gt;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clazz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, Object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object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){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		if(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Myriad Pro"/>
              </a:rPr>
              <a:t>context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.containsKey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(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clazz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)){</a:t>
            </a:r>
          </a:p>
          <a:p>
            <a:pPr marL="0" marR="0" lvl="3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yriad Pro"/>
              </a:rPr>
              <a:t>			//ERROR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		}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Myriad Pro"/>
              </a:rPr>
              <a:t>		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Myriad Pro"/>
              </a:rPr>
              <a:t>context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.put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(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clazz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, object);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	}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</a:rPr>
              <a:t>	public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 Object get(Class&lt;?&gt;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clazz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){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Myriad Pro"/>
              </a:rPr>
              <a:t>	return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 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Myriad Pro"/>
              </a:rPr>
              <a:t>context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.get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(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clazz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	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yriad Pro"/>
              </a:rPr>
              <a:t>}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553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План лекции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12" name="Текст 3"/>
          <p:cNvSpPr txBox="1">
            <a:spLocks/>
          </p:cNvSpPr>
          <p:nvPr/>
        </p:nvSpPr>
        <p:spPr>
          <a:xfrm>
            <a:off x="168274" y="1600200"/>
            <a:ext cx="4351339" cy="4787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Singleton </a:t>
            </a:r>
            <a:r>
              <a:rPr lang="ru-RU" dirty="0"/>
              <a:t>и </a:t>
            </a:r>
            <a:r>
              <a:rPr lang="en-US" dirty="0" smtClean="0"/>
              <a:t>Context</a:t>
            </a:r>
            <a:endParaRPr lang="ru-RU" dirty="0" smtClean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Exception </a:t>
            </a:r>
            <a:r>
              <a:rPr lang="ru-RU" dirty="0">
                <a:solidFill>
                  <a:srgbClr val="C00000"/>
                </a:solidFill>
              </a:rPr>
              <a:t>и </a:t>
            </a:r>
            <a:r>
              <a:rPr lang="en-US" dirty="0" err="1" smtClean="0">
                <a:solidFill>
                  <a:srgbClr val="C00000"/>
                </a:solidFill>
              </a:rPr>
              <a:t>Throwable</a:t>
            </a:r>
            <a:endParaRPr lang="ru-RU" dirty="0" smtClean="0">
              <a:solidFill>
                <a:srgbClr val="C00000"/>
              </a:solidFill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Events </a:t>
            </a:r>
            <a:r>
              <a:rPr lang="ru-RU" dirty="0"/>
              <a:t>и </a:t>
            </a:r>
            <a:r>
              <a:rPr lang="en-US" dirty="0" smtClean="0"/>
              <a:t>Callbacks</a:t>
            </a:r>
            <a:endParaRPr lang="ru-RU" dirty="0" smtClean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ru-RU" dirty="0"/>
              <a:t>Анонимные классы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Random</a:t>
            </a:r>
            <a:endParaRPr lang="en-US" dirty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Time </a:t>
            </a:r>
            <a:r>
              <a:rPr lang="ru-RU" dirty="0"/>
              <a:t>и </a:t>
            </a:r>
            <a:r>
              <a:rPr lang="en-US" dirty="0" smtClean="0"/>
              <a:t>Date</a:t>
            </a:r>
            <a:endParaRPr lang="ru-RU" dirty="0" smtClean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I/O streams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VFS</a:t>
            </a:r>
            <a:endParaRPr lang="en-US" dirty="0"/>
          </a:p>
        </p:txBody>
      </p:sp>
      <p:pic>
        <p:nvPicPr>
          <p:cNvPr id="6" name="Picture 2" descr="download-angry-birds.png (1963×210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5300" y="1600201"/>
            <a:ext cx="4706938" cy="50354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7190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Задачи исключений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6688" y="1600200"/>
            <a:ext cx="8820000" cy="540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ru-RU" sz="2200" dirty="0">
                <a:solidFill>
                  <a:schemeClr val="tx1"/>
                </a:solidFill>
                <a:latin typeface="PF Isotext Pro" pitchFamily="2" charset="0"/>
              </a:rPr>
              <a:t>«второй» способ выхода из функции</a:t>
            </a:r>
            <a:endParaRPr lang="en-US" sz="22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688" y="2493812"/>
            <a:ext cx="8820000" cy="540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ru-RU" sz="2200" dirty="0">
                <a:solidFill>
                  <a:schemeClr val="tx1"/>
                </a:solidFill>
                <a:latin typeface="PF Isotext Pro" pitchFamily="2" charset="0"/>
              </a:rPr>
              <a:t>возможность вернуть код ошибки</a:t>
            </a:r>
            <a:endParaRPr lang="en-US" sz="22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6688" y="3387424"/>
            <a:ext cx="8820000" cy="540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ru-RU" sz="2200" dirty="0">
                <a:solidFill>
                  <a:schemeClr val="tx1"/>
                </a:solidFill>
                <a:latin typeface="PF Isotext Pro" pitchFamily="2" charset="0"/>
              </a:rPr>
              <a:t>«проброс» данных через </a:t>
            </a:r>
            <a:r>
              <a:rPr lang="en-US" sz="2200" dirty="0">
                <a:solidFill>
                  <a:schemeClr val="tx1"/>
                </a:solidFill>
                <a:latin typeface="PF Isotext Pro" pitchFamily="2" charset="0"/>
              </a:rPr>
              <a:t>call stack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6687" y="4281036"/>
            <a:ext cx="8820000" cy="540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ru-RU" sz="2200" dirty="0">
                <a:solidFill>
                  <a:schemeClr val="tx1"/>
                </a:solidFill>
                <a:latin typeface="PF Isotext Pro" pitchFamily="2" charset="0"/>
              </a:rPr>
              <a:t>уведомление вызывающей стороны о </a:t>
            </a:r>
            <a:r>
              <a:rPr lang="ru-RU" sz="2200" dirty="0">
                <a:solidFill>
                  <a:schemeClr val="accent6"/>
                </a:solidFill>
                <a:latin typeface="PF Isotext Pro" pitchFamily="2" charset="0"/>
              </a:rPr>
              <a:t>не</a:t>
            </a:r>
            <a:r>
              <a:rPr lang="ru-RU" sz="2200" dirty="0">
                <a:solidFill>
                  <a:schemeClr val="tx1"/>
                </a:solidFill>
                <a:latin typeface="PF Isotext Pro" pitchFamily="2" charset="0"/>
              </a:rPr>
              <a:t> корректных данных</a:t>
            </a:r>
            <a:endParaRPr lang="en-US" sz="22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88" y="5174644"/>
            <a:ext cx="8820000" cy="540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ru-RU" sz="2200" dirty="0">
                <a:solidFill>
                  <a:schemeClr val="tx1"/>
                </a:solidFill>
                <a:latin typeface="PF Isotext Pro" pitchFamily="2" charset="0"/>
              </a:rPr>
              <a:t>уведомление о состоянии которое код </a:t>
            </a:r>
            <a:r>
              <a:rPr lang="ru-RU" sz="2200" dirty="0">
                <a:solidFill>
                  <a:schemeClr val="accent6"/>
                </a:solidFill>
                <a:latin typeface="PF Isotext Pro" pitchFamily="2" charset="0"/>
              </a:rPr>
              <a:t>не</a:t>
            </a:r>
            <a:r>
              <a:rPr lang="ru-RU" sz="2200" dirty="0">
                <a:solidFill>
                  <a:schemeClr val="tx1"/>
                </a:solidFill>
                <a:latin typeface="PF Isotext Pro" pitchFamily="2" charset="0"/>
              </a:rPr>
              <a:t> может исправить</a:t>
            </a:r>
            <a:endParaRPr lang="en-US" sz="2200" dirty="0">
              <a:solidFill>
                <a:schemeClr val="tx1"/>
              </a:solidFill>
              <a:latin typeface="PF Isotext Pro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799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il">
  <a:themeElements>
    <a:clrScheme name="Другая 5">
      <a:dk1>
        <a:sysClr val="windowText" lastClr="000000"/>
      </a:dk1>
      <a:lt1>
        <a:sysClr val="window" lastClr="FFFFFF"/>
      </a:lt1>
      <a:dk2>
        <a:srgbClr val="333333"/>
      </a:dk2>
      <a:lt2>
        <a:srgbClr val="EAEAEA"/>
      </a:lt2>
      <a:accent1>
        <a:srgbClr val="5F5F5F"/>
      </a:accent1>
      <a:accent2>
        <a:srgbClr val="808080"/>
      </a:accent2>
      <a:accent3>
        <a:srgbClr val="F5F5F5"/>
      </a:accent3>
      <a:accent4>
        <a:srgbClr val="DCDCDC"/>
      </a:accent4>
      <a:accent5>
        <a:srgbClr val="FFFFCC"/>
      </a:accent5>
      <a:accent6>
        <a:srgbClr val="1F497D"/>
      </a:accent6>
      <a:hlink>
        <a:srgbClr val="0000FF"/>
      </a:hlink>
      <a:folHlink>
        <a:srgbClr val="800080"/>
      </a:folHlink>
    </a:clrScheme>
    <a:fontScheme name="Другая 1">
      <a:majorFont>
        <a:latin typeface="PF Isotext Pro"/>
        <a:ea typeface=""/>
        <a:cs typeface=""/>
      </a:majorFont>
      <a:minorFont>
        <a:latin typeface="PF Isotext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Mail</Template>
  <TotalTime>4115</TotalTime>
  <Words>1139</Words>
  <Application>Microsoft Office PowerPoint</Application>
  <PresentationFormat>On-screen Show (4:3)</PresentationFormat>
  <Paragraphs>566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PF Isotext Pro</vt:lpstr>
      <vt:lpstr>Wingdings</vt:lpstr>
      <vt:lpstr>Myriad Pro</vt:lpstr>
      <vt:lpstr>Calibri</vt:lpstr>
      <vt:lpstr>Mail</vt:lpstr>
      <vt:lpstr>Углубленное программирование на Java Лекция 6  «Утилиты»</vt:lpstr>
      <vt:lpstr>Схема сервера</vt:lpstr>
      <vt:lpstr>План лекции</vt:lpstr>
      <vt:lpstr>Singleton</vt:lpstr>
      <vt:lpstr>Singleton</vt:lpstr>
      <vt:lpstr>Context</vt:lpstr>
      <vt:lpstr>Context</vt:lpstr>
      <vt:lpstr>План лекции</vt:lpstr>
      <vt:lpstr>Задачи исключений</vt:lpstr>
      <vt:lpstr>Пример</vt:lpstr>
      <vt:lpstr>Throwable</vt:lpstr>
      <vt:lpstr>Наследование</vt:lpstr>
      <vt:lpstr>Exception</vt:lpstr>
      <vt:lpstr>Пример использвания</vt:lpstr>
      <vt:lpstr>План лекции</vt:lpstr>
      <vt:lpstr>Events</vt:lpstr>
      <vt:lpstr>Pattern Observer</vt:lpstr>
      <vt:lpstr>Event listener</vt:lpstr>
      <vt:lpstr>Event source</vt:lpstr>
      <vt:lpstr>Примеры подписок</vt:lpstr>
      <vt:lpstr>Callback</vt:lpstr>
      <vt:lpstr>Callback</vt:lpstr>
      <vt:lpstr>План лекции</vt:lpstr>
      <vt:lpstr>Анонимные классы</vt:lpstr>
      <vt:lpstr>Анонимные классы</vt:lpstr>
      <vt:lpstr>План лекции</vt:lpstr>
      <vt:lpstr>Random</vt:lpstr>
      <vt:lpstr>Алгоритм случайности</vt:lpstr>
      <vt:lpstr>Random in java</vt:lpstr>
      <vt:lpstr>Субъективная случайность</vt:lpstr>
      <vt:lpstr>План лекции</vt:lpstr>
      <vt:lpstr>Time &amp; Date</vt:lpstr>
      <vt:lpstr>TimeHelper</vt:lpstr>
      <vt:lpstr>Timer</vt:lpstr>
      <vt:lpstr>Timer</vt:lpstr>
      <vt:lpstr>План лекции</vt:lpstr>
      <vt:lpstr>I/O, потоки</vt:lpstr>
      <vt:lpstr>InputStream</vt:lpstr>
      <vt:lpstr>Byte Streams</vt:lpstr>
      <vt:lpstr>FilterInputStream</vt:lpstr>
      <vt:lpstr>Decorator</vt:lpstr>
      <vt:lpstr>Decorator</vt:lpstr>
      <vt:lpstr>Character Streams</vt:lpstr>
      <vt:lpstr>SimpleFileReader</vt:lpstr>
      <vt:lpstr>CustomFileReader</vt:lpstr>
      <vt:lpstr>Закрытие потоков</vt:lpstr>
      <vt:lpstr>File</vt:lpstr>
      <vt:lpstr>План лекции</vt:lpstr>
      <vt:lpstr>VFS</vt:lpstr>
      <vt:lpstr>VFS</vt:lpstr>
      <vt:lpstr>Iterator&lt;String&gt;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Углубленное программирование на Java Лекция 1. «Введение»</dc:title>
  <dc:creator>Левицкая-Кузьмина Мария Георгиевна</dc:creator>
  <cp:lastModifiedBy>Samsung</cp:lastModifiedBy>
  <cp:revision>115</cp:revision>
  <dcterms:created xsi:type="dcterms:W3CDTF">2013-09-11T09:19:56Z</dcterms:created>
  <dcterms:modified xsi:type="dcterms:W3CDTF">2013-11-13T20:29:36Z</dcterms:modified>
</cp:coreProperties>
</file>