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48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49" r:id="rId22"/>
    <p:sldId id="322" r:id="rId23"/>
    <p:sldId id="323" r:id="rId24"/>
    <p:sldId id="324" r:id="rId25"/>
    <p:sldId id="325" r:id="rId26"/>
    <p:sldId id="350" r:id="rId27"/>
    <p:sldId id="320" r:id="rId28"/>
    <p:sldId id="351" r:id="rId29"/>
    <p:sldId id="352" r:id="rId30"/>
    <p:sldId id="356" r:id="rId31"/>
    <p:sldId id="353" r:id="rId32"/>
    <p:sldId id="354" r:id="rId33"/>
    <p:sldId id="355" r:id="rId34"/>
    <p:sldId id="357" r:id="rId35"/>
    <p:sldId id="358" r:id="rId36"/>
    <p:sldId id="298" r:id="rId37"/>
  </p:sldIdLst>
  <p:sldSz cx="9144000" cy="6858000" type="screen4x3"/>
  <p:notesSz cx="6858000" cy="9144000"/>
  <p:embeddedFontLst>
    <p:embeddedFont>
      <p:font typeface="PF Isotext Pro" panose="02000500000000020004" pitchFamily="2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  <a:srgbClr val="FFFFDD"/>
    <a:srgbClr val="FFFFCC"/>
    <a:srgbClr val="DDE9F7"/>
    <a:srgbClr val="FFCC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43" autoAdjust="0"/>
  </p:normalViewPr>
  <p:slideViewPr>
    <p:cSldViewPr snapToGrid="0" showGuides="1">
      <p:cViewPr varScale="1">
        <p:scale>
          <a:sx n="78" d="100"/>
          <a:sy n="78" d="100"/>
        </p:scale>
        <p:origin x="-984" y="-96"/>
      </p:cViewPr>
      <p:guideLst>
        <p:guide orient="horz" pos="1008"/>
        <p:guide orient="horz" pos="4031"/>
        <p:guide orient="horz" pos="61"/>
        <p:guide orient="horz" pos="2880"/>
        <p:guide orient="horz" pos="1266"/>
        <p:guide orient="horz" pos="2238"/>
        <p:guide pos="106"/>
        <p:guide pos="5677"/>
        <p:guide pos="2847"/>
        <p:guide pos="251"/>
        <p:guide pos="410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83BED-76C7-4F16-8872-9C384C0B6986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4ADA3-08D7-45BA-8E0A-3E1762224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624960"/>
            <a:ext cx="9144000" cy="36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75" y="2237729"/>
            <a:ext cx="4403725" cy="23744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3329126" y="312946"/>
            <a:ext cx="2485748" cy="1029794"/>
          </a:xfrm>
          <a:prstGeom prst="rect">
            <a:avLst/>
          </a:prstGeom>
        </p:spPr>
      </p:pic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891088" y="2217738"/>
            <a:ext cx="4121150" cy="2414587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224960"/>
            <a:ext cx="6400800" cy="706056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PF Isotext Pr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9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9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59556" y="122436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3329126" y="75446"/>
            <a:ext cx="2485748" cy="1029794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3586" y="2222664"/>
            <a:ext cx="8815969" cy="629086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26519" y="3916363"/>
            <a:ext cx="3890962" cy="19669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F Isotext Pro" pitchFamily="2" charset="0"/>
              </a:defRPr>
            </a:lvl1pPr>
            <a:lvl2pPr marL="0" indent="0" algn="ctr">
              <a:buNone/>
              <a:defRPr sz="1800">
                <a:latin typeface="PF Isotext Pro" pitchFamily="2" charset="0"/>
              </a:defRPr>
            </a:lvl2pPr>
            <a:lvl3pPr marL="914400" indent="0" algn="ctr">
              <a:buNone/>
              <a:defRPr sz="1800">
                <a:latin typeface="PF Isotext Pro" pitchFamily="2" charset="0"/>
              </a:defRPr>
            </a:lvl3pPr>
            <a:lvl4pPr marL="1371600" indent="0" algn="ctr">
              <a:buNone/>
              <a:defRPr sz="1600">
                <a:latin typeface="PF Isotext Pro" pitchFamily="2" charset="0"/>
              </a:defRPr>
            </a:lvl4pPr>
            <a:lvl5pPr marL="1828800" indent="0" algn="ctr">
              <a:buNone/>
              <a:defRPr sz="16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6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>
                <a:latin typeface="PF Isotext Pro" pitchFamily="2" charset="0"/>
              </a:defRPr>
            </a:lvl1pPr>
            <a:lvl2pPr marL="742950" indent="-285750">
              <a:buFont typeface="Wingdings" pitchFamily="2" charset="2"/>
              <a:buChar char="§"/>
              <a:defRPr>
                <a:latin typeface="PF Isotext Pro" pitchFamily="2" charset="0"/>
              </a:defRPr>
            </a:lvl2pPr>
            <a:lvl3pPr marL="11430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3pPr>
            <a:lvl4pPr marL="16002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4pPr>
            <a:lvl5pPr marL="20574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7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567512" y="0"/>
            <a:ext cx="457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68275" y="1600199"/>
            <a:ext cx="4179888" cy="4788000"/>
          </a:xfrm>
        </p:spPr>
        <p:txBody>
          <a:bodyPr anchor="ctr">
            <a:normAutofit/>
          </a:bodyPr>
          <a:lstStyle>
            <a:lvl1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3200" b="1">
                <a:latin typeface="PF Isotext Pro" pitchFamily="2" charset="0"/>
              </a:defRPr>
            </a:lvl1pPr>
            <a:lvl2pPr marL="9144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2pPr>
            <a:lvl3pPr marL="13716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3pPr>
            <a:lvl4pPr marL="18288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4pPr>
            <a:lvl5pPr marL="2286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/>
          </p:nvPr>
        </p:nvSpPr>
        <p:spPr>
          <a:xfrm>
            <a:off x="4666891" y="1600199"/>
            <a:ext cx="4345347" cy="4788000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1206000" y="381664"/>
            <a:ext cx="2160000" cy="8948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10875" r="70550" b="10590"/>
          <a:stretch/>
        </p:blipFill>
        <p:spPr>
          <a:xfrm>
            <a:off x="5773512" y="217851"/>
            <a:ext cx="2160000" cy="12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9"/>
          <p:cNvSpPr>
            <a:spLocks noGrp="1"/>
          </p:cNvSpPr>
          <p:nvPr>
            <p:ph sz="quarter" idx="12"/>
          </p:nvPr>
        </p:nvSpPr>
        <p:spPr>
          <a:xfrm>
            <a:off x="396875" y="2320506"/>
            <a:ext cx="8604000" cy="4078707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68275" y="1600200"/>
            <a:ext cx="8843963" cy="576000"/>
          </a:xfrm>
        </p:spPr>
        <p:txBody>
          <a:bodyPr tIns="0" anchor="ctr"/>
          <a:lstStyle>
            <a:lvl1pPr marL="0" indent="0">
              <a:buNone/>
              <a:defRPr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933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 Вертик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8275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4078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9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168274" y="1600200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168274" y="4161215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159556" y="399670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7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8275" y="1600200"/>
            <a:ext cx="8843963" cy="47990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168275" y="1600200"/>
            <a:ext cx="8820000" cy="47990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PF Isotext Pro" pitchFamily="2" charset="0"/>
              </a:defRPr>
            </a:lvl1pPr>
            <a:lvl2pPr>
              <a:defRPr sz="20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6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67500" y="1602490"/>
            <a:ext cx="4464000" cy="79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39500" y="1674490"/>
            <a:ext cx="4320000" cy="64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258077" y="1643330"/>
            <a:ext cx="4309161" cy="651294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396875" y="2501659"/>
            <a:ext cx="8604000" cy="3897554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1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4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10917"/>
            <a:ext cx="9144000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275" y="1600200"/>
            <a:ext cx="8820000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93346" y="6517309"/>
            <a:ext cx="2084388" cy="273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10875" r="70550" b="10590"/>
          <a:stretch/>
        </p:blipFill>
        <p:spPr>
          <a:xfrm>
            <a:off x="7567659" y="119492"/>
            <a:ext cx="1524585" cy="862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4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82" r:id="rId4"/>
    <p:sldLayoutId id="2147483652" r:id="rId5"/>
    <p:sldLayoutId id="2147483667" r:id="rId6"/>
    <p:sldLayoutId id="2147483679" r:id="rId7"/>
    <p:sldLayoutId id="2147483681" r:id="rId8"/>
    <p:sldLayoutId id="2147483654" r:id="rId9"/>
    <p:sldLayoutId id="214748368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PF Isotext Pro" pitchFamily="2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800" b="1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Углубленное программирование на Java</a:t>
            </a:r>
            <a:br>
              <a:rPr lang="ru-RU" dirty="0"/>
            </a:br>
            <a:r>
              <a:rPr lang="ru-RU" dirty="0"/>
              <a:t>Лекция </a:t>
            </a:r>
            <a:r>
              <a:rPr lang="ru-RU" dirty="0" smtClean="0"/>
              <a:t>5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«Игровая механика»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71600" y="5693157"/>
            <a:ext cx="6400800" cy="706056"/>
          </a:xfrm>
        </p:spPr>
        <p:txBody>
          <a:bodyPr/>
          <a:lstStyle/>
          <a:p>
            <a:r>
              <a:rPr lang="ru-RU" dirty="0"/>
              <a:t>Виталий </a:t>
            </a:r>
            <a:r>
              <a:rPr lang="ru-RU" dirty="0" err="1" smtClean="0"/>
              <a:t>Чибриков</a:t>
            </a:r>
            <a:endParaRPr lang="ru-RU" dirty="0"/>
          </a:p>
        </p:txBody>
      </p:sp>
      <p:pic>
        <p:nvPicPr>
          <p:cNvPr id="28682" name="Picture 10" descr="adams_03.jpg (480×300)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t="3128" b="3128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96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Интерфейсы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8275" y="1593851"/>
            <a:ext cx="8820150" cy="480536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398463" y="1600198"/>
            <a:ext cx="62646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Frontend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extends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MessageSystem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getMessageSystem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setId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(Integer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Integer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398463" y="3569382"/>
            <a:ext cx="62646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AccountService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extends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MessageSystem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getMessageSystem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Integer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getUserId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name);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зависимостей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68275" y="4620401"/>
            <a:ext cx="4212000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F Isotext Pro" pitchFamily="2" charset="0"/>
              </a:rPr>
              <a:t>utils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89900" y="4620401"/>
            <a:ext cx="4212000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base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8275" y="3612289"/>
            <a:ext cx="8843963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F Isotext Pro" pitchFamily="2" charset="0"/>
              </a:rPr>
              <a:t>messageSystem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275" y="2604177"/>
            <a:ext cx="4212000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frontend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89900" y="2604177"/>
            <a:ext cx="4212000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F Isotext Pro" pitchFamily="2" charset="0"/>
              </a:rPr>
              <a:t>accountService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8275" y="1596065"/>
            <a:ext cx="8843963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1140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Организация кода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solidFill>
                  <a:srgbClr val="C00000"/>
                </a:solidFill>
              </a:rPr>
              <a:t>Компоненты сервера </a:t>
            </a:r>
            <a:endParaRPr lang="ru-RU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GM+</a:t>
            </a:r>
            <a:r>
              <a:rPr lang="ru-RU" dirty="0" smtClean="0"/>
              <a:t>Репликация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/>
              <a:t>Разработка игр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ru-RU" dirty="0" smtClean="0"/>
              <a:t>сервера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None/>
            </a:pPr>
            <a:endParaRPr lang="ru-RU" dirty="0" smtClean="0"/>
          </a:p>
        </p:txBody>
      </p:sp>
      <p:pic>
        <p:nvPicPr>
          <p:cNvPr id="6" name="Picture 2" descr="post-16284-1257083087_thumb.jpg (800×60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613" y="1600200"/>
            <a:ext cx="3132000" cy="2349000"/>
          </a:xfrm>
          <a:prstGeom prst="rect">
            <a:avLst/>
          </a:prstGeom>
          <a:noFill/>
        </p:spPr>
      </p:pic>
      <p:pic>
        <p:nvPicPr>
          <p:cNvPr id="7" name="Picture 4" descr="ff87013f-ad3a-4bd9-86e7-fdf5c6597b2b.jpg.thumbnail.jpg (510×38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9613" y="4043463"/>
            <a:ext cx="3132000" cy="2345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</a:rPr>
              <a:t>Компоненты сервера</a:t>
            </a:r>
            <a:endParaRPr lang="ru-RU" sz="2700" b="1" dirty="0">
              <a:solidFill>
                <a:schemeClr val="bg1"/>
              </a:solidFill>
            </a:endParaRPr>
          </a:p>
        </p:txBody>
      </p:sp>
      <p:sp>
        <p:nvSpPr>
          <p:cNvPr id="23" name="Rectangle 23"/>
          <p:cNvSpPr/>
          <p:nvPr/>
        </p:nvSpPr>
        <p:spPr>
          <a:xfrm>
            <a:off x="168275" y="5379235"/>
            <a:ext cx="4212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utils</a:t>
            </a:r>
          </a:p>
        </p:txBody>
      </p:sp>
      <p:sp>
        <p:nvSpPr>
          <p:cNvPr id="25" name="Rectangle 21"/>
          <p:cNvSpPr/>
          <p:nvPr/>
        </p:nvSpPr>
        <p:spPr>
          <a:xfrm>
            <a:off x="6276238" y="2842985"/>
            <a:ext cx="2736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  <a:latin typeface="PF Isotext Pro" pitchFamily="2" charset="0"/>
              </a:rPr>
              <a:t>gameMechanics</a:t>
            </a:r>
          </a:p>
        </p:txBody>
      </p:sp>
      <p:sp>
        <p:nvSpPr>
          <p:cNvPr id="26" name="Rectangle 15"/>
          <p:cNvSpPr/>
          <p:nvPr/>
        </p:nvSpPr>
        <p:spPr>
          <a:xfrm>
            <a:off x="4800238" y="5379235"/>
            <a:ext cx="4212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base</a:t>
            </a:r>
          </a:p>
        </p:txBody>
      </p:sp>
      <p:sp>
        <p:nvSpPr>
          <p:cNvPr id="27" name="Rectangle 19"/>
          <p:cNvSpPr/>
          <p:nvPr/>
        </p:nvSpPr>
        <p:spPr>
          <a:xfrm>
            <a:off x="168274" y="4111110"/>
            <a:ext cx="5808663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messageSystem</a:t>
            </a:r>
          </a:p>
        </p:txBody>
      </p:sp>
      <p:sp>
        <p:nvSpPr>
          <p:cNvPr id="28" name="Rectangle 21"/>
          <p:cNvSpPr/>
          <p:nvPr/>
        </p:nvSpPr>
        <p:spPr>
          <a:xfrm>
            <a:off x="168275" y="2842985"/>
            <a:ext cx="2736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frontend</a:t>
            </a:r>
          </a:p>
        </p:txBody>
      </p:sp>
      <p:sp>
        <p:nvSpPr>
          <p:cNvPr id="29" name="Rectangle 25"/>
          <p:cNvSpPr/>
          <p:nvPr/>
        </p:nvSpPr>
        <p:spPr>
          <a:xfrm>
            <a:off x="168275" y="1593910"/>
            <a:ext cx="8843963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main</a:t>
            </a:r>
          </a:p>
        </p:txBody>
      </p:sp>
      <p:sp>
        <p:nvSpPr>
          <p:cNvPr id="30" name="Rectangle 21"/>
          <p:cNvSpPr/>
          <p:nvPr/>
        </p:nvSpPr>
        <p:spPr>
          <a:xfrm>
            <a:off x="3222256" y="2842985"/>
            <a:ext cx="2736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  <a:latin typeface="PF Isotext Pro" pitchFamily="2" charset="0"/>
              </a:rPr>
              <a:t>dbService</a:t>
            </a:r>
          </a:p>
        </p:txBody>
      </p:sp>
      <p:sp>
        <p:nvSpPr>
          <p:cNvPr id="31" name="Rectangle 21"/>
          <p:cNvSpPr/>
          <p:nvPr/>
        </p:nvSpPr>
        <p:spPr>
          <a:xfrm>
            <a:off x="6276238" y="4111110"/>
            <a:ext cx="2736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  <a:latin typeface="PF Isotext Pro" pitchFamily="2" charset="0"/>
              </a:rPr>
              <a:t>resourceSystem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7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1183"/>
            <a:ext cx="6480000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Frontend – часть сервера,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которую видит пользователь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98463" y="2413595"/>
            <a:ext cx="35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Отвечает на запросы клиентов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463" y="2912715"/>
            <a:ext cx="5690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Запрашивает аутентификацию у </a:t>
            </a:r>
            <a:r>
              <a:rPr lang="en-US" sz="2000" dirty="0" smtClean="0">
                <a:latin typeface="PF Isotext Pro" pitchFamily="2" charset="0"/>
              </a:rPr>
              <a:t>Database </a:t>
            </a:r>
            <a:r>
              <a:rPr lang="ru-RU" sz="2000" dirty="0" smtClean="0">
                <a:latin typeface="PF Isotext Pro" pitchFamily="2" charset="0"/>
              </a:rPr>
              <a:t>сервиса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463" y="3411835"/>
            <a:ext cx="6713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Запрашивает пользовательские данные у </a:t>
            </a:r>
            <a:r>
              <a:rPr lang="en-US" sz="2000" dirty="0" smtClean="0">
                <a:latin typeface="PF Isotext Pro" pitchFamily="2" charset="0"/>
              </a:rPr>
              <a:t>Database </a:t>
            </a:r>
            <a:r>
              <a:rPr lang="ru-RU" sz="2000" dirty="0" smtClean="0">
                <a:latin typeface="PF Isotext Pro" pitchFamily="2" charset="0"/>
              </a:rPr>
              <a:t>сервиса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463" y="3910955"/>
            <a:ext cx="6248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Перенаправляет клиентские команды в</a:t>
            </a:r>
            <a:r>
              <a:rPr lang="en-US" sz="2000" dirty="0" smtClean="0">
                <a:latin typeface="PF Isotext Pro" pitchFamily="2" charset="0"/>
              </a:rPr>
              <a:t> Game Mechanics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463" y="4410075"/>
            <a:ext cx="598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Получает от </a:t>
            </a:r>
            <a:r>
              <a:rPr lang="en-US" sz="2000" dirty="0" smtClean="0">
                <a:latin typeface="PF Isotext Pro" pitchFamily="2" charset="0"/>
              </a:rPr>
              <a:t>Game Mechanics </a:t>
            </a:r>
            <a:r>
              <a:rPr lang="ru-RU" sz="2000" dirty="0" smtClean="0">
                <a:latin typeface="PF Isotext Pro" pitchFamily="2" charset="0"/>
              </a:rPr>
              <a:t>реплику игровой сессии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463" y="4909194"/>
            <a:ext cx="372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Следит за активностью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910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8275" y="1593851"/>
            <a:ext cx="8820150" cy="480536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398463" y="1600200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run(){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while(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messageSystem.execForAbonent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обработка сообщений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removeDeadUsers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	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убираем «мертвых» пользователей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smartSleep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		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ждем сообщений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68275" y="1601183"/>
            <a:ext cx="6480000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Все события игры происходят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в игровой механике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Mechanics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444559"/>
            <a:ext cx="595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Создает игровые сессии (</a:t>
            </a:r>
            <a:r>
              <a:rPr lang="en-US" dirty="0" smtClean="0">
                <a:latin typeface="PF Isotext Pro" pitchFamily="2" charset="0"/>
              </a:rPr>
              <a:t>GameSession</a:t>
            </a:r>
            <a:r>
              <a:rPr lang="ru-RU" dirty="0" smtClean="0">
                <a:latin typeface="PF Isotext Pro" pitchFamily="2" charset="0"/>
              </a:rPr>
              <a:t>) для пользователей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463" y="2919812"/>
            <a:ext cx="360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Реагирует на команды от </a:t>
            </a:r>
            <a:r>
              <a:rPr lang="en-US" dirty="0" smtClean="0">
                <a:latin typeface="PF Isotext Pro" pitchFamily="2" charset="0"/>
              </a:rPr>
              <a:t>Frontend</a:t>
            </a:r>
            <a:endParaRPr lang="ru-RU" dirty="0" smtClean="0"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463" y="3395065"/>
            <a:ext cx="671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Запрашивает сохранение данных пользователя в </a:t>
            </a:r>
            <a:r>
              <a:rPr lang="en-US" dirty="0" smtClean="0">
                <a:latin typeface="PF Isotext Pro" pitchFamily="2" charset="0"/>
              </a:rPr>
              <a:t>Database Service</a:t>
            </a:r>
            <a:endParaRPr lang="ru-RU" dirty="0" smtClean="0"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463" y="3870318"/>
            <a:ext cx="710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Обрабатывает поведение игровых сущностей (</a:t>
            </a:r>
            <a:r>
              <a:rPr lang="en-US" dirty="0" smtClean="0">
                <a:latin typeface="PF Isotext Pro" pitchFamily="2" charset="0"/>
              </a:rPr>
              <a:t>NPC, Buffs, Spells, Loot</a:t>
            </a:r>
            <a:r>
              <a:rPr lang="ru-RU" dirty="0" smtClean="0">
                <a:latin typeface="PF Isotext Pro" pitchFamily="2" charset="0"/>
              </a:rPr>
              <a:t>...</a:t>
            </a:r>
            <a:r>
              <a:rPr lang="en-US" dirty="0" smtClean="0">
                <a:latin typeface="PF Isotext Pro" pitchFamily="2" charset="0"/>
              </a:rPr>
              <a:t>)</a:t>
            </a:r>
            <a:endParaRPr lang="ru-RU" dirty="0" smtClean="0">
              <a:latin typeface="PF Isotext Pr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463" y="4820823"/>
            <a:ext cx="341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Отправляет реплику на </a:t>
            </a:r>
            <a:r>
              <a:rPr lang="en-US" dirty="0" smtClean="0">
                <a:latin typeface="PF Isotext Pro" pitchFamily="2" charset="0"/>
              </a:rPr>
              <a:t>Frontend</a:t>
            </a:r>
            <a:endParaRPr lang="ru-RU" dirty="0" smtClean="0"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463" y="4345571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Содержит игровые карты</a:t>
            </a:r>
          </a:p>
        </p:txBody>
      </p:sp>
    </p:spTree>
    <p:extLst>
      <p:ext uri="{BB962C8B-B14F-4D97-AF65-F5344CB8AC3E}">
        <p14:creationId xmlns:p14="http://schemas.microsoft.com/office/powerpoint/2010/main" val="8545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Для сервиса </a:t>
            </a:r>
            <a:r>
              <a:rPr lang="en-US" dirty="0"/>
              <a:t>online </a:t>
            </a:r>
            <a:r>
              <a:rPr lang="ru-RU" dirty="0"/>
              <a:t>шахматы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090564"/>
            <a:ext cx="5718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1. </a:t>
            </a:r>
            <a:r>
              <a:rPr lang="ru-RU" sz="2000" dirty="0" smtClean="0">
                <a:latin typeface="PF Isotext Pro" pitchFamily="2" charset="0"/>
              </a:rPr>
              <a:t>Первый пользователь проходит аутентификацию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463" y="2578505"/>
            <a:ext cx="7156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2</a:t>
            </a:r>
            <a:r>
              <a:rPr lang="en-US" sz="2000" dirty="0" smtClean="0">
                <a:solidFill>
                  <a:schemeClr val="accent6"/>
                </a:solidFill>
                <a:latin typeface="PF Isotext Pro" pitchFamily="2" charset="0"/>
              </a:rPr>
              <a:t>.</a:t>
            </a:r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Первый пользователь ждет пока зайдет второй пользователь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463" y="3066446"/>
            <a:ext cx="5673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3. </a:t>
            </a:r>
            <a:r>
              <a:rPr lang="ru-RU" sz="2000" dirty="0" smtClean="0">
                <a:latin typeface="PF Isotext Pro" pitchFamily="2" charset="0"/>
              </a:rPr>
              <a:t>Второй пользователь проходит аутентификацию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463" y="3554387"/>
            <a:ext cx="6787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4. </a:t>
            </a:r>
            <a:r>
              <a:rPr lang="en-US" sz="2000" dirty="0" smtClean="0">
                <a:latin typeface="PF Isotext Pro" pitchFamily="2" charset="0"/>
              </a:rPr>
              <a:t>Frontend </a:t>
            </a:r>
            <a:r>
              <a:rPr lang="ru-RU" sz="2000" dirty="0" smtClean="0">
                <a:latin typeface="PF Isotext Pro" pitchFamily="2" charset="0"/>
              </a:rPr>
              <a:t>отсылает на </a:t>
            </a:r>
            <a:r>
              <a:rPr lang="en-US" sz="2000" dirty="0" smtClean="0">
                <a:latin typeface="PF Isotext Pro" pitchFamily="2" charset="0"/>
              </a:rPr>
              <a:t>GM </a:t>
            </a:r>
            <a:r>
              <a:rPr lang="ru-RU" sz="2000" dirty="0" smtClean="0">
                <a:latin typeface="PF Isotext Pro" pitchFamily="2" charset="0"/>
              </a:rPr>
              <a:t>сообщение – «начинаем партию»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463" y="5018211"/>
            <a:ext cx="7536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7. </a:t>
            </a:r>
            <a:r>
              <a:rPr lang="ru-RU" sz="2000" dirty="0" smtClean="0">
                <a:latin typeface="PF Isotext Pro" pitchFamily="2" charset="0"/>
              </a:rPr>
              <a:t>Пользователи получают сообщение – «можно приступать к игре»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463" y="4530269"/>
            <a:ext cx="7523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6. </a:t>
            </a:r>
            <a:r>
              <a:rPr lang="en-US" sz="2000" dirty="0" smtClean="0">
                <a:latin typeface="PF Isotext Pro" pitchFamily="2" charset="0"/>
              </a:rPr>
              <a:t>GM</a:t>
            </a:r>
            <a:r>
              <a:rPr lang="ru-RU" sz="2000" dirty="0" smtClean="0">
                <a:latin typeface="PF Isotext Pro" pitchFamily="2" charset="0"/>
              </a:rPr>
              <a:t> сообщает на </a:t>
            </a:r>
            <a:r>
              <a:rPr lang="en-US" sz="2000" dirty="0" smtClean="0">
                <a:latin typeface="PF Isotext Pro" pitchFamily="2" charset="0"/>
              </a:rPr>
              <a:t>Frontend – </a:t>
            </a:r>
            <a:r>
              <a:rPr lang="ru-RU" sz="2000" dirty="0" smtClean="0">
                <a:latin typeface="PF Isotext Pro" pitchFamily="2" charset="0"/>
              </a:rPr>
              <a:t>«партия начата, ходит первый игрок»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8463" y="4042328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5. </a:t>
            </a:r>
            <a:r>
              <a:rPr lang="en-US" sz="2000" dirty="0" smtClean="0">
                <a:latin typeface="PF Isotext Pro" pitchFamily="2" charset="0"/>
              </a:rPr>
              <a:t>GM</a:t>
            </a:r>
            <a:r>
              <a:rPr lang="ru-RU" sz="2000" dirty="0" smtClean="0">
                <a:latin typeface="PF Isotext Pro" pitchFamily="2" charset="0"/>
              </a:rPr>
              <a:t> создает </a:t>
            </a:r>
            <a:r>
              <a:rPr lang="en-US" sz="2000" dirty="0" smtClean="0">
                <a:solidFill>
                  <a:srgbClr val="C00000"/>
                </a:solidFill>
                <a:latin typeface="PF Isotext Pro" pitchFamily="2" charset="0"/>
              </a:rPr>
              <a:t>GameSession</a:t>
            </a:r>
            <a:endParaRPr lang="ru-RU" sz="2000" dirty="0" smtClean="0">
              <a:solidFill>
                <a:srgbClr val="C00000"/>
              </a:solidFill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Персистентная часть сервера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Service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103067"/>
            <a:ext cx="5431295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>
                <a:latin typeface="PF Isotext Pro" pitchFamily="2" charset="0"/>
              </a:rPr>
              <a:t>Содержит: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ru-RU" sz="2000" dirty="0" smtClean="0">
                <a:latin typeface="PF Isotext Pro" pitchFamily="2" charset="0"/>
              </a:rPr>
              <a:t>Данные для аутентификации пользователей</a:t>
            </a:r>
          </a:p>
          <a:p>
            <a:pPr lvl="1">
              <a:spcBef>
                <a:spcPts val="600"/>
              </a:spcBef>
            </a:pPr>
            <a:r>
              <a:rPr lang="ru-RU" sz="2000" dirty="0">
                <a:latin typeface="PF Isotext Pro" pitchFamily="2" charset="0"/>
              </a:rPr>
              <a:t>Результаты сыгранных </a:t>
            </a:r>
            <a:r>
              <a:rPr lang="ru-RU" sz="2000" dirty="0" smtClean="0">
                <a:latin typeface="PF Isotext Pro" pitchFamily="2" charset="0"/>
              </a:rPr>
              <a:t>партий</a:t>
            </a:r>
          </a:p>
          <a:p>
            <a:pPr lvl="1">
              <a:spcBef>
                <a:spcPts val="600"/>
              </a:spcBef>
            </a:pPr>
            <a:r>
              <a:rPr lang="ru-RU" sz="2000" dirty="0">
                <a:latin typeface="PF Isotext Pro" pitchFamily="2" charset="0"/>
              </a:rPr>
              <a:t>Данные о текущем состоянии </a:t>
            </a:r>
            <a:r>
              <a:rPr lang="ru-RU" sz="2000" dirty="0" smtClean="0">
                <a:latin typeface="PF Isotext Pro" pitchFamily="2" charset="0"/>
              </a:rPr>
              <a:t>пользователя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463" y="3913726"/>
            <a:ext cx="5495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Отвечает на запросы </a:t>
            </a:r>
            <a:r>
              <a:rPr lang="en-US" sz="2000" dirty="0" smtClean="0">
                <a:latin typeface="PF Isotext Pro" pitchFamily="2" charset="0"/>
              </a:rPr>
              <a:t>Game Mechanics </a:t>
            </a:r>
            <a:r>
              <a:rPr lang="ru-RU" sz="2000" dirty="0" smtClean="0">
                <a:latin typeface="PF Isotext Pro" pitchFamily="2" charset="0"/>
              </a:rPr>
              <a:t>и</a:t>
            </a:r>
            <a:r>
              <a:rPr lang="en-US" sz="2000" dirty="0" smtClean="0">
                <a:latin typeface="PF Isotext Pro" pitchFamily="2" charset="0"/>
              </a:rPr>
              <a:t> Frontend</a:t>
            </a:r>
            <a:endParaRPr lang="ru-RU" sz="20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8463" y="1885947"/>
            <a:ext cx="8597901" cy="221932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Статическая часть сервера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System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103983"/>
            <a:ext cx="627928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PF Isotext Pro" pitchFamily="2" charset="0"/>
              </a:rPr>
              <a:t>Файлы с описанием игровых сущностей – ресурсы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err="1">
                <a:latin typeface="PF Isotext Pro" pitchFamily="2" charset="0"/>
              </a:rPr>
              <a:t>Десериализатор</a:t>
            </a:r>
            <a:r>
              <a:rPr lang="ru-RU" sz="2000" dirty="0">
                <a:latin typeface="PF Isotext Pro" pitchFamily="2" charset="0"/>
              </a:rPr>
              <a:t> ресурсов – создание игровых объектов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Инструменты для создания ресурсов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Инструменты для контроля целостности </a:t>
            </a:r>
            <a:r>
              <a:rPr lang="ru-RU" sz="2000" dirty="0" smtClean="0">
                <a:latin typeface="PF Isotext Pro" pitchFamily="2" charset="0"/>
              </a:rPr>
              <a:t>ресурсов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465" y="3548335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900" dirty="0" smtClean="0">
              <a:latin typeface="PF Isotext Pro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68275" y="460183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Все </a:t>
            </a:r>
            <a:r>
              <a:rPr lang="en-US" dirty="0" smtClean="0"/>
              <a:t>“</a:t>
            </a:r>
            <a:r>
              <a:rPr lang="ru-RU" dirty="0" smtClean="0"/>
              <a:t>hardcoded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значения – в ресурсы </a:t>
            </a:r>
          </a:p>
        </p:txBody>
      </p:sp>
    </p:spTree>
    <p:extLst>
      <p:ext uri="{BB962C8B-B14F-4D97-AF65-F5344CB8AC3E}">
        <p14:creationId xmlns:p14="http://schemas.microsoft.com/office/powerpoint/2010/main" val="23393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24" name="Picture 4" descr="EgidaVladyki_M.png (447×32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229954"/>
            <a:ext cx="4808507" cy="3528392"/>
          </a:xfrm>
          <a:prstGeom prst="rect">
            <a:avLst/>
          </a:prstGeom>
          <a:noFill/>
        </p:spPr>
      </p:pic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376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solidFill>
                  <a:srgbClr val="C00000"/>
                </a:solidFill>
              </a:rPr>
              <a:t>Организация кода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Компоненты сервера </a:t>
            </a:r>
            <a:endParaRPr lang="ru-RU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GM+</a:t>
            </a:r>
            <a:r>
              <a:rPr lang="ru-RU" dirty="0" smtClean="0"/>
              <a:t>Репликация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/>
              <a:t>Разработка игр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ru-RU" dirty="0" smtClean="0"/>
              <a:t>сервера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007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Система обмена сообщениями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System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088788"/>
            <a:ext cx="75479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PF Isotext Pro" pitchFamily="2" charset="0"/>
              </a:rPr>
              <a:t>Позволяет передавать данные от одной игровой сущности к другой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Передает сообщениями между потоками и процессами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Безопасный способ взаимодействия </a:t>
            </a:r>
            <a:r>
              <a:rPr lang="ru-RU" sz="2000" dirty="0" smtClean="0">
                <a:latin typeface="PF Isotext Pro" pitchFamily="2" charset="0"/>
              </a:rPr>
              <a:t>потоков</a:t>
            </a:r>
            <a:endParaRPr lang="ru-RU" sz="2000" dirty="0">
              <a:latin typeface="PF Isotext Pro" pitchFamily="2" charset="0"/>
            </a:endParaRPr>
          </a:p>
        </p:txBody>
      </p:sp>
      <p:pic>
        <p:nvPicPr>
          <p:cNvPr id="14338" name="Picture 2" descr="1321603_2.png (800×39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487" y="3573016"/>
            <a:ext cx="5557027" cy="2709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45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Организация кода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Компоненты сервера </a:t>
            </a:r>
            <a:endParaRPr lang="ru-RU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GM+</a:t>
            </a:r>
            <a:r>
              <a:rPr lang="ru-RU" dirty="0" smtClean="0">
                <a:solidFill>
                  <a:srgbClr val="C00000"/>
                </a:solidFill>
              </a:rPr>
              <a:t>Репликация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/>
              <a:t>Разработка игр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ru-RU" dirty="0" smtClean="0"/>
              <a:t>сервера</a:t>
            </a:r>
            <a:endParaRPr lang="ru-RU" dirty="0"/>
          </a:p>
        </p:txBody>
      </p:sp>
      <p:pic>
        <p:nvPicPr>
          <p:cNvPr id="6" name="Picture 2" descr="Allods-Online_2.jpg (775×48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613" y="3689802"/>
            <a:ext cx="4376737" cy="2716401"/>
          </a:xfrm>
          <a:prstGeom prst="rect">
            <a:avLst/>
          </a:prstGeom>
          <a:noFill/>
        </p:spPr>
      </p:pic>
      <p:pic>
        <p:nvPicPr>
          <p:cNvPr id="7" name="Picture 6" descr="041d9e76664d594ddc8c54f72005af73.jpg (800×391)"/>
          <p:cNvPicPr>
            <a:picLocks noChangeAspect="1" noChangeArrowheads="1"/>
          </p:cNvPicPr>
          <p:nvPr/>
        </p:nvPicPr>
        <p:blipFill rotWithShape="1">
          <a:blip r:embed="rId3" cstate="print"/>
          <a:srcRect l="336" t="5555" r="51"/>
          <a:stretch/>
        </p:blipFill>
        <p:spPr bwMode="auto">
          <a:xfrm>
            <a:off x="4519612" y="1600200"/>
            <a:ext cx="4376737" cy="2028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68275" y="1601183"/>
            <a:ext cx="6480000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UserSession ― объект с состоянием пользователя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Session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98463" y="2410390"/>
            <a:ext cx="8015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6"/>
                </a:solidFill>
                <a:latin typeface="PF Isotext Pro" pitchFamily="2" charset="0"/>
              </a:rPr>
              <a:t>UserSession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«живет» на </a:t>
            </a:r>
            <a:r>
              <a:rPr lang="en-US" sz="2000" dirty="0" smtClean="0">
                <a:latin typeface="PF Isotext Pro" pitchFamily="2" charset="0"/>
              </a:rPr>
              <a:t>Frontend</a:t>
            </a:r>
            <a:endParaRPr lang="ru-RU" sz="20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На каждого пользователя свой </a:t>
            </a:r>
            <a:r>
              <a:rPr lang="en-US" sz="2000" dirty="0" err="1">
                <a:solidFill>
                  <a:schemeClr val="accent6"/>
                </a:solidFill>
                <a:latin typeface="PF Isotext Pro" pitchFamily="2" charset="0"/>
              </a:rPr>
              <a:t>UserSession</a:t>
            </a:r>
            <a:endParaRPr lang="ru-RU" sz="2000" dirty="0">
              <a:solidFill>
                <a:schemeClr val="accent6"/>
              </a:solidFill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Данных </a:t>
            </a:r>
            <a:r>
              <a:rPr lang="en-US" sz="2000" dirty="0" err="1">
                <a:solidFill>
                  <a:schemeClr val="accent6"/>
                </a:solidFill>
                <a:latin typeface="PF Isotext Pro" pitchFamily="2" charset="0"/>
              </a:rPr>
              <a:t>UserSession</a:t>
            </a:r>
            <a:r>
              <a:rPr lang="en-US" sz="2000" dirty="0">
                <a:latin typeface="PF Isotext Pro" pitchFamily="2" charset="0"/>
              </a:rPr>
              <a:t> </a:t>
            </a:r>
            <a:r>
              <a:rPr lang="ru-RU" sz="2000" dirty="0">
                <a:latin typeface="PF Isotext Pro" pitchFamily="2" charset="0"/>
              </a:rPr>
              <a:t>достаточно, чтобы описать состояние пользователя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accent6"/>
                </a:solidFill>
                <a:latin typeface="PF Isotext Pro" pitchFamily="2" charset="0"/>
              </a:rPr>
              <a:t>PageGenerator</a:t>
            </a:r>
            <a:r>
              <a:rPr lang="en-US" sz="2000" dirty="0">
                <a:latin typeface="PF Isotext Pro" pitchFamily="2" charset="0"/>
              </a:rPr>
              <a:t> </a:t>
            </a:r>
            <a:r>
              <a:rPr lang="ru-RU" sz="2000" dirty="0">
                <a:latin typeface="PF Isotext Pro" pitchFamily="2" charset="0"/>
              </a:rPr>
              <a:t>на основе </a:t>
            </a:r>
            <a:r>
              <a:rPr lang="en-US" sz="2000" dirty="0" err="1">
                <a:solidFill>
                  <a:schemeClr val="accent6"/>
                </a:solidFill>
                <a:latin typeface="PF Isotext Pro" pitchFamily="2" charset="0"/>
              </a:rPr>
              <a:t>UserSession</a:t>
            </a:r>
            <a:r>
              <a:rPr lang="en-US" sz="2000" dirty="0">
                <a:latin typeface="PF Isotext Pro" pitchFamily="2" charset="0"/>
              </a:rPr>
              <a:t> </a:t>
            </a:r>
            <a:r>
              <a:rPr lang="ru-RU" sz="2000" dirty="0">
                <a:latin typeface="PF Isotext Pro" pitchFamily="2" charset="0"/>
              </a:rPr>
              <a:t>способен создать страницу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Страницу надо отдавать после каждой команды </a:t>
            </a:r>
            <a:r>
              <a:rPr lang="ru-RU" sz="2000" dirty="0" smtClean="0">
                <a:latin typeface="PF Isotext Pro" pitchFamily="2" charset="0"/>
              </a:rPr>
              <a:t>пользователя</a:t>
            </a:r>
            <a:endParaRPr lang="ru-RU" sz="20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1183"/>
            <a:ext cx="6480000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 err="1"/>
              <a:t>GameSession</a:t>
            </a:r>
            <a:r>
              <a:rPr lang="ru-RU" dirty="0"/>
              <a:t> ― объект с данными игровой партии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Session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98463" y="2413341"/>
            <a:ext cx="79399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6"/>
                </a:solidFill>
              </a:rPr>
              <a:t>GameSession</a:t>
            </a: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 smtClean="0"/>
              <a:t>«живет» на </a:t>
            </a:r>
            <a:r>
              <a:rPr lang="en-US" sz="2000" dirty="0" err="1" smtClean="0"/>
              <a:t>GameMechanics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Game Mechanics </a:t>
            </a:r>
            <a:r>
              <a:rPr lang="ru-RU" sz="2000" dirty="0"/>
              <a:t>содержит по одному объекту </a:t>
            </a:r>
            <a:r>
              <a:rPr lang="en-US" sz="2000" dirty="0" err="1">
                <a:solidFill>
                  <a:schemeClr val="accent6"/>
                </a:solidFill>
              </a:rPr>
              <a:t>GameSession</a:t>
            </a:r>
            <a:r>
              <a:rPr lang="en-US" sz="2000" dirty="0"/>
              <a:t> </a:t>
            </a:r>
            <a:r>
              <a:rPr lang="ru-RU" sz="2000" dirty="0"/>
              <a:t>на партию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accent6"/>
                </a:solidFill>
              </a:rPr>
              <a:t>GameSession</a:t>
            </a:r>
            <a:r>
              <a:rPr lang="en-US" sz="2000" dirty="0"/>
              <a:t> </a:t>
            </a:r>
            <a:r>
              <a:rPr lang="ru-RU" sz="2000" dirty="0"/>
              <a:t>содержит всю информацию о текущей игре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/>
              <a:t>На основе </a:t>
            </a:r>
            <a:r>
              <a:rPr lang="en-US" sz="2000" dirty="0" err="1">
                <a:solidFill>
                  <a:schemeClr val="accent6"/>
                </a:solidFill>
              </a:rPr>
              <a:t>GameSession</a:t>
            </a:r>
            <a:r>
              <a:rPr lang="en-US" sz="2000" dirty="0"/>
              <a:t> </a:t>
            </a:r>
            <a:r>
              <a:rPr lang="ru-RU" sz="2000" dirty="0"/>
              <a:t>можно создать </a:t>
            </a:r>
            <a:r>
              <a:rPr lang="en-US" sz="2000" dirty="0" err="1">
                <a:solidFill>
                  <a:schemeClr val="accent6"/>
                </a:solidFill>
              </a:rPr>
              <a:t>UserSession</a:t>
            </a:r>
            <a:r>
              <a:rPr lang="en-US" sz="2000" dirty="0"/>
              <a:t> </a:t>
            </a:r>
            <a:r>
              <a:rPr lang="ru-RU" sz="2000" dirty="0"/>
              <a:t>для любого игрока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Game Mechanics </a:t>
            </a:r>
            <a:r>
              <a:rPr lang="ru-RU" sz="2000" dirty="0"/>
              <a:t>на каждом шаге </a:t>
            </a:r>
            <a:r>
              <a:rPr lang="ru-RU" sz="2000" dirty="0" err="1"/>
              <a:t>расчитывает</a:t>
            </a:r>
            <a:r>
              <a:rPr lang="ru-RU" sz="2000" dirty="0"/>
              <a:t> состояние </a:t>
            </a:r>
            <a:r>
              <a:rPr lang="en-US" sz="2000" dirty="0" err="1">
                <a:solidFill>
                  <a:schemeClr val="accent6"/>
                </a:solidFill>
              </a:rPr>
              <a:t>GameSession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/>
              <a:t>Команды от игрока </a:t>
            </a:r>
            <a:r>
              <a:rPr lang="ru-RU" sz="2000" dirty="0" smtClean="0">
                <a:cs typeface="Arial"/>
              </a:rPr>
              <a:t>―</a:t>
            </a:r>
            <a:r>
              <a:rPr lang="ru-RU" sz="2000" dirty="0" smtClean="0"/>
              <a:t> </a:t>
            </a:r>
            <a:r>
              <a:rPr lang="ru-RU" sz="2000" dirty="0"/>
              <a:t>команды на изменение </a:t>
            </a:r>
            <a:r>
              <a:rPr lang="en-US" sz="2000" dirty="0" err="1">
                <a:solidFill>
                  <a:schemeClr val="accent6"/>
                </a:solidFill>
              </a:rPr>
              <a:t>GameSession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362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Mechanics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593851"/>
            <a:ext cx="8820150" cy="480536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98463" y="1600200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final private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Map&lt;Integer, GameSession&gt;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userToSessions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HashMap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&lt;Integer, GameSession&gt;();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run(){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while(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processMessages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kern="0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doGMStep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replicateGamesToFrontend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TimeHelper.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sleep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SLEEP_TIME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processMessages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 –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обработка сообщений от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Frontend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(команды пользователей)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doGMStep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 –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расчет изменений не связанных с текущими командами пользователей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replicateGamesToFrontend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– отправка на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Frontend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изменений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 Session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Репликация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3" name="Rectangle 44"/>
          <p:cNvSpPr/>
          <p:nvPr/>
        </p:nvSpPr>
        <p:spPr>
          <a:xfrm>
            <a:off x="6372201" y="3212976"/>
            <a:ext cx="72008" cy="129614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3"/>
          <p:cNvSpPr/>
          <p:nvPr/>
        </p:nvSpPr>
        <p:spPr>
          <a:xfrm>
            <a:off x="3140231" y="3924672"/>
            <a:ext cx="45719" cy="1524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3140231" y="2780928"/>
            <a:ext cx="45719" cy="144016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Arrow Connector 5"/>
          <p:cNvCxnSpPr/>
          <p:nvPr/>
        </p:nvCxnSpPr>
        <p:spPr>
          <a:xfrm>
            <a:off x="3185950" y="2420888"/>
            <a:ext cx="0" cy="309634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8" name="Straight Arrow Connector 6"/>
          <p:cNvCxnSpPr/>
          <p:nvPr/>
        </p:nvCxnSpPr>
        <p:spPr>
          <a:xfrm>
            <a:off x="6426310" y="2492896"/>
            <a:ext cx="0" cy="302433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609886" y="1916832"/>
            <a:ext cx="11521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frontend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0206" y="1916832"/>
            <a:ext cx="24482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game mechanics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1" name="Straight Arrow Connector 9"/>
          <p:cNvCxnSpPr/>
          <p:nvPr/>
        </p:nvCxnSpPr>
        <p:spPr>
          <a:xfrm>
            <a:off x="3185950" y="2924944"/>
            <a:ext cx="324036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6498318" y="3284984"/>
            <a:ext cx="23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processMessages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</a:t>
            </a:r>
            <a:endParaRPr kumimoji="0" lang="ru-RU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</a:endParaRPr>
          </a:p>
        </p:txBody>
      </p:sp>
      <p:cxnSp>
        <p:nvCxnSpPr>
          <p:cNvPr id="53" name="Straight Arrow Connector 12"/>
          <p:cNvCxnSpPr/>
          <p:nvPr/>
        </p:nvCxnSpPr>
        <p:spPr>
          <a:xfrm flipH="1">
            <a:off x="3185950" y="4509120"/>
            <a:ext cx="324036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 rot="341024">
            <a:off x="4112453" y="2732010"/>
            <a:ext cx="1939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commands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294845">
            <a:off x="4157694" y="4254716"/>
            <a:ext cx="24003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replication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6" name="Straight Arrow Connector 15"/>
          <p:cNvCxnSpPr/>
          <p:nvPr/>
        </p:nvCxnSpPr>
        <p:spPr>
          <a:xfrm flipH="1">
            <a:off x="611560" y="5079680"/>
            <a:ext cx="2520280" cy="29353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Straight Arrow Connector 17"/>
          <p:cNvCxnSpPr/>
          <p:nvPr/>
        </p:nvCxnSpPr>
        <p:spPr>
          <a:xfrm>
            <a:off x="611560" y="2564904"/>
            <a:ext cx="2520280" cy="22940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 rot="341024">
            <a:off x="1142587" y="2365691"/>
            <a:ext cx="1812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commands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9" name="Straight Arrow Connector 19"/>
          <p:cNvCxnSpPr/>
          <p:nvPr/>
        </p:nvCxnSpPr>
        <p:spPr>
          <a:xfrm flipH="1">
            <a:off x="611560" y="2952311"/>
            <a:ext cx="2520280" cy="29353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 rot="21239968">
            <a:off x="914208" y="3898452"/>
            <a:ext cx="2113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user session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1" name="Straight Arrow Connector 21"/>
          <p:cNvCxnSpPr/>
          <p:nvPr/>
        </p:nvCxnSpPr>
        <p:spPr>
          <a:xfrm>
            <a:off x="611560" y="3717032"/>
            <a:ext cx="2520280" cy="22940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Straight Arrow Connector 23"/>
          <p:cNvCxnSpPr/>
          <p:nvPr/>
        </p:nvCxnSpPr>
        <p:spPr>
          <a:xfrm flipH="1">
            <a:off x="611560" y="4104439"/>
            <a:ext cx="2520280" cy="29353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Straight Arrow Connector 25"/>
          <p:cNvCxnSpPr/>
          <p:nvPr/>
        </p:nvCxnSpPr>
        <p:spPr>
          <a:xfrm>
            <a:off x="611560" y="4725144"/>
            <a:ext cx="2520280" cy="22940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4" name="Rectangle 27"/>
          <p:cNvSpPr/>
          <p:nvPr/>
        </p:nvSpPr>
        <p:spPr>
          <a:xfrm>
            <a:off x="3140231" y="4941168"/>
            <a:ext cx="45719" cy="144016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 rot="21239968">
            <a:off x="968022" y="2746324"/>
            <a:ext cx="2113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user session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 rot="21239968">
            <a:off x="986216" y="4879083"/>
            <a:ext cx="2113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user session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341024">
            <a:off x="822895" y="4511715"/>
            <a:ext cx="23765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get current state 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8" name="Straight Arrow Connector 32"/>
          <p:cNvCxnSpPr/>
          <p:nvPr/>
        </p:nvCxnSpPr>
        <p:spPr>
          <a:xfrm>
            <a:off x="3185950" y="4005064"/>
            <a:ext cx="324036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 rot="341024">
            <a:off x="4112453" y="3812130"/>
            <a:ext cx="1939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commands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70" name="Rectangle 34"/>
          <p:cNvSpPr/>
          <p:nvPr/>
        </p:nvSpPr>
        <p:spPr>
          <a:xfrm>
            <a:off x="6498318" y="3635732"/>
            <a:ext cx="1515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doGMStep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Rectangle 35"/>
          <p:cNvSpPr/>
          <p:nvPr/>
        </p:nvSpPr>
        <p:spPr>
          <a:xfrm>
            <a:off x="6498318" y="4283804"/>
            <a:ext cx="1365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replicate ()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8318" y="4910390"/>
            <a:ext cx="23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processMessages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</a:t>
            </a:r>
            <a:endParaRPr kumimoji="0" lang="ru-RU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73" name="Rectangle 37"/>
          <p:cNvSpPr/>
          <p:nvPr/>
        </p:nvSpPr>
        <p:spPr>
          <a:xfrm>
            <a:off x="6498318" y="5261138"/>
            <a:ext cx="1515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doGMStep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38"/>
          <p:cNvSpPr/>
          <p:nvPr/>
        </p:nvSpPr>
        <p:spPr>
          <a:xfrm>
            <a:off x="6573424" y="2492896"/>
            <a:ext cx="1365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replicate ()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Rectangle 39"/>
          <p:cNvSpPr/>
          <p:nvPr/>
        </p:nvSpPr>
        <p:spPr>
          <a:xfrm>
            <a:off x="6570326" y="4613066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Rectangle 40"/>
          <p:cNvSpPr/>
          <p:nvPr/>
        </p:nvSpPr>
        <p:spPr>
          <a:xfrm>
            <a:off x="6570326" y="2924944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 rot="341024">
            <a:off x="1142587" y="3517819"/>
            <a:ext cx="1812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commands</a:t>
            </a:r>
            <a:endParaRPr lang="ru-RU" sz="19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Организация кода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Компоненты сервера </a:t>
            </a:r>
            <a:endParaRPr lang="ru-RU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GM+</a:t>
            </a:r>
            <a:r>
              <a:rPr lang="ru-RU" dirty="0" smtClean="0"/>
              <a:t>Репликация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>
                <a:solidFill>
                  <a:srgbClr val="C00000"/>
                </a:solidFill>
              </a:rPr>
              <a:t>Разработка игр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ru-RU" dirty="0" smtClean="0"/>
              <a:t>сервера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ru-RU" dirty="0" smtClean="0">
              <a:solidFill>
                <a:srgbClr val="C00000"/>
              </a:solidFill>
            </a:endParaRPr>
          </a:p>
        </p:txBody>
      </p:sp>
      <p:pic>
        <p:nvPicPr>
          <p:cNvPr id="6" name="Picture 2" descr="sdjflsdjfljflsjlfjlsdjfjsdlfjsfsffffffff.jpg (414×433)"/>
          <p:cNvPicPr>
            <a:picLocks noChangeAspect="1" noChangeArrowheads="1"/>
          </p:cNvPicPr>
          <p:nvPr/>
        </p:nvPicPr>
        <p:blipFill rotWithShape="1">
          <a:blip r:embed="rId2" cstate="print"/>
          <a:srcRect r="2606"/>
          <a:stretch/>
        </p:blipFill>
        <p:spPr bwMode="auto">
          <a:xfrm>
            <a:off x="4519613" y="1600200"/>
            <a:ext cx="4492625" cy="4824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игр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55300" name="Picture 4" descr="file.php (400×378)"/>
          <p:cNvPicPr>
            <a:picLocks noChangeAspect="1" noChangeArrowheads="1"/>
          </p:cNvPicPr>
          <p:nvPr/>
        </p:nvPicPr>
        <p:blipFill>
          <a:blip r:embed="rId2" cstate="print">
            <a:lum bright="49000" contrast="-29000"/>
          </a:blip>
          <a:srcRect/>
          <a:stretch>
            <a:fillRect/>
          </a:stretch>
        </p:blipFill>
        <p:spPr bwMode="auto">
          <a:xfrm>
            <a:off x="1907704" y="1254184"/>
            <a:ext cx="5328592" cy="503552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19" name="TextBox 18"/>
          <p:cNvSpPr txBox="1"/>
          <p:nvPr/>
        </p:nvSpPr>
        <p:spPr>
          <a:xfrm>
            <a:off x="4115282" y="2387148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Client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5661" y="499860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PF Isotext Pro" pitchFamily="2" charset="0"/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36096" y="4764573"/>
            <a:ext cx="1227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 Game </a:t>
            </a:r>
          </a:p>
          <a:p>
            <a:r>
              <a:rPr lang="en-US" sz="2800" dirty="0" smtClean="0">
                <a:latin typeface="PF Isotext Pro" pitchFamily="2" charset="0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8969" y="6181668"/>
            <a:ext cx="2976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Game Mechanics</a:t>
            </a:r>
          </a:p>
        </p:txBody>
      </p:sp>
      <p:sp>
        <p:nvSpPr>
          <p:cNvPr id="9" name="TextBox 8"/>
          <p:cNvSpPr txBox="1"/>
          <p:nvPr/>
        </p:nvSpPr>
        <p:spPr>
          <a:xfrm rot="3336068">
            <a:off x="5837200" y="3029225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Editors</a:t>
            </a:r>
          </a:p>
        </p:txBody>
      </p:sp>
      <p:sp>
        <p:nvSpPr>
          <p:cNvPr id="10" name="TextBox 9"/>
          <p:cNvSpPr txBox="1"/>
          <p:nvPr/>
        </p:nvSpPr>
        <p:spPr>
          <a:xfrm rot="18199160">
            <a:off x="1761413" y="290353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Организация кода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Компоненты сервера </a:t>
            </a:r>
            <a:endParaRPr lang="ru-RU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GM+</a:t>
            </a:r>
            <a:r>
              <a:rPr lang="ru-RU" dirty="0" smtClean="0"/>
              <a:t>Репликация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/>
              <a:t>Разработка игр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Deploy </a:t>
            </a:r>
            <a:r>
              <a:rPr lang="ru-RU" dirty="0" smtClean="0">
                <a:solidFill>
                  <a:srgbClr val="C00000"/>
                </a:solidFill>
              </a:rPr>
              <a:t>сервера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ru-RU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 descr="astraldemonwarrior_concept.jpg (512×412)"/>
          <p:cNvPicPr>
            <a:picLocks noChangeAspect="1" noChangeArrowheads="1"/>
          </p:cNvPicPr>
          <p:nvPr/>
        </p:nvPicPr>
        <p:blipFill rotWithShape="1">
          <a:blip r:embed="rId2" cstate="print"/>
          <a:srcRect l="13799" t="1263" r="6565" b="2123"/>
          <a:stretch/>
        </p:blipFill>
        <p:spPr bwMode="auto">
          <a:xfrm>
            <a:off x="4333875" y="1600200"/>
            <a:ext cx="4810125" cy="4695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Администрирование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40509" y="1622194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Для уравления сервером создаем страницу </a:t>
            </a:r>
            <a:r>
              <a:rPr lang="en-US" sz="2800" dirty="0" smtClean="0">
                <a:solidFill>
                  <a:srgbClr val="C00000"/>
                </a:solidFill>
                <a:latin typeface="PF Isotext Pro" pitchFamily="2" charset="0"/>
              </a:rPr>
              <a:t>admin</a:t>
            </a:r>
            <a:r>
              <a:rPr lang="ru-RU" sz="2800" dirty="0" smtClean="0">
                <a:latin typeface="PF Isotext Pro" pitchFamily="2" charset="0"/>
              </a:rPr>
              <a:t> </a:t>
            </a:r>
            <a:endParaRPr lang="en-US" sz="2800" dirty="0" smtClean="0">
              <a:latin typeface="PF Isotext Pr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649" y="2263108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  <a:latin typeface="PF Isotext Pro" pitchFamily="2" charset="0"/>
              </a:rPr>
              <a:t>admin?shutdown</a:t>
            </a:r>
            <a:r>
              <a:rPr lang="en-US" sz="2800" dirty="0" smtClean="0">
                <a:solidFill>
                  <a:srgbClr val="C00000"/>
                </a:solidFill>
                <a:latin typeface="PF Isotext Pro" pitchFamily="2" charset="0"/>
              </a:rPr>
              <a:t>=1000</a:t>
            </a:r>
            <a:r>
              <a:rPr lang="ru-RU" sz="2800" dirty="0" smtClean="0">
                <a:latin typeface="PF Isotext Pro" pitchFamily="2" charset="0"/>
              </a:rPr>
              <a:t> </a:t>
            </a:r>
            <a:r>
              <a:rPr lang="en-US" sz="2800" dirty="0" smtClean="0">
                <a:latin typeface="PF Isotext Pro" pitchFamily="2" charset="0"/>
              </a:rPr>
              <a:t>– stop </a:t>
            </a:r>
            <a:r>
              <a:rPr lang="ru-RU" sz="2800" dirty="0" smtClean="0">
                <a:latin typeface="PF Isotext Pro" pitchFamily="2" charset="0"/>
              </a:rPr>
              <a:t>сервера через секунду</a:t>
            </a:r>
            <a:endParaRPr lang="en-US" sz="28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8463" y="1885949"/>
            <a:ext cx="8597901" cy="451326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Все классы в одном пакете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Организация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044175"/>
            <a:ext cx="1930337" cy="435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Abonent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AccountService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smtClean="0">
                <a:latin typeface="PF Isotext Pro" pitchFamily="2" charset="0"/>
              </a:rPr>
              <a:t>Address</a:t>
            </a: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AddressService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smtClean="0">
                <a:latin typeface="PF Isotext Pro" pitchFamily="2" charset="0"/>
              </a:rPr>
              <a:t>Frontend</a:t>
            </a:r>
          </a:p>
          <a:p>
            <a:pPr>
              <a:spcAft>
                <a:spcPts val="300"/>
              </a:spcAft>
            </a:pPr>
            <a:r>
              <a:rPr lang="en-US" sz="1900" dirty="0" smtClean="0">
                <a:latin typeface="PF Isotext Pro" pitchFamily="2" charset="0"/>
              </a:rPr>
              <a:t>Main</a:t>
            </a: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MessageSystem</a:t>
            </a:r>
            <a:endParaRPr lang="ru-RU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Msg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MsgToAS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MsgToFrontend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MsgGetUserId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MsgUpdateUserId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TimeHelper</a:t>
            </a:r>
            <a:endParaRPr lang="en-US" sz="1900" dirty="0" smtClean="0">
              <a:latin typeface="PF Isotext Pro" pitchFamily="2" charset="0"/>
            </a:endParaRPr>
          </a:p>
        </p:txBody>
      </p:sp>
      <p:pic>
        <p:nvPicPr>
          <p:cNvPr id="7" name="Picture 2" descr="Allods_090904_142457.png (512×44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7381" y="2230240"/>
            <a:ext cx="4681662" cy="4032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19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</a:t>
            </a:r>
            <a:r>
              <a:rPr lang="ru-RU" dirty="0" smtClean="0"/>
              <a:t>в параметры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40509" y="1622194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Запуск в </a:t>
            </a:r>
            <a:r>
              <a:rPr lang="en-US" sz="2800" dirty="0" smtClean="0">
                <a:latin typeface="PF Isotext Pro" pitchFamily="2" charset="0"/>
              </a:rPr>
              <a:t>IDEA: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1446" y="2263108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Конфигурация запуска, «</a:t>
            </a:r>
            <a:r>
              <a:rPr lang="en-US" sz="2800" dirty="0" smtClean="0">
                <a:latin typeface="PF Isotext Pro" pitchFamily="2" charset="0"/>
              </a:rPr>
              <a:t>Program arguments</a:t>
            </a:r>
            <a:r>
              <a:rPr lang="ru-RU" sz="2800" dirty="0" smtClean="0">
                <a:latin typeface="PF Isotext Pro" pitchFamily="2" charset="0"/>
              </a:rPr>
              <a:t>»</a:t>
            </a:r>
            <a:r>
              <a:rPr lang="en-US" sz="2800" dirty="0" smtClean="0">
                <a:latin typeface="PF Isotext Pro" pitchFamily="2" charset="0"/>
              </a:rPr>
              <a:t>: 8080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75" y="3352870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Запуск из командной строки</a:t>
            </a:r>
            <a:r>
              <a:rPr lang="en-US" sz="2800" dirty="0" smtClean="0">
                <a:latin typeface="PF Isotext Pro" pitchFamily="2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1112" y="3993784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F Isotext Pro" pitchFamily="2" charset="0"/>
              </a:rPr>
              <a:t>j</a:t>
            </a:r>
            <a:r>
              <a:rPr lang="en-US" sz="2800" dirty="0" smtClean="0">
                <a:latin typeface="PF Isotext Pro" pitchFamily="2" charset="0"/>
              </a:rPr>
              <a:t>ava </a:t>
            </a:r>
            <a:r>
              <a:rPr lang="en-US" sz="2800" dirty="0" smtClean="0">
                <a:latin typeface="PF Isotext Pro" pitchFamily="2" charset="0"/>
              </a:rPr>
              <a:t>–</a:t>
            </a:r>
            <a:r>
              <a:rPr lang="en-US" sz="2800" dirty="0" err="1" smtClean="0">
                <a:latin typeface="PF Isotext Pro" pitchFamily="2" charset="0"/>
              </a:rPr>
              <a:t>classpath</a:t>
            </a:r>
            <a:r>
              <a:rPr lang="en-US" sz="2800" dirty="0" smtClean="0">
                <a:latin typeface="PF Isotext Pro" pitchFamily="2" charset="0"/>
              </a:rPr>
              <a:t> project.jar </a:t>
            </a:r>
            <a:r>
              <a:rPr lang="en-US" sz="2800" dirty="0" err="1" smtClean="0">
                <a:latin typeface="PF Isotext Pro" pitchFamily="2" charset="0"/>
              </a:rPr>
              <a:t>path.to.Main</a:t>
            </a:r>
            <a:r>
              <a:rPr lang="en-US" sz="2800" dirty="0" smtClean="0">
                <a:latin typeface="PF Isotext Pro" pitchFamily="2" charset="0"/>
              </a:rPr>
              <a:t> 8080</a:t>
            </a:r>
          </a:p>
        </p:txBody>
      </p:sp>
    </p:spTree>
    <p:extLst>
      <p:ext uri="{BB962C8B-B14F-4D97-AF65-F5344CB8AC3E}">
        <p14:creationId xmlns:p14="http://schemas.microsoft.com/office/powerpoint/2010/main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</a:t>
            </a:r>
            <a:r>
              <a:rPr lang="ru-RU" dirty="0" smtClean="0"/>
              <a:t>средство сборки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02723" y="1509460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Свойства сборки</a:t>
            </a:r>
            <a:endParaRPr lang="en-US" sz="2800" dirty="0" smtClean="0">
              <a:latin typeface="PF Isotext Pr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991" y="2323516"/>
            <a:ext cx="8411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yriad Pro"/>
              </a:rPr>
              <a:t> &lt;properties&gt;</a:t>
            </a:r>
          </a:p>
          <a:p>
            <a:r>
              <a:rPr lang="en-US" dirty="0" smtClean="0">
                <a:latin typeface="Myriad Pro"/>
              </a:rPr>
              <a:t>        &lt;</a:t>
            </a:r>
            <a:r>
              <a:rPr lang="en-US" dirty="0" err="1" smtClean="0">
                <a:latin typeface="Myriad Pro"/>
              </a:rPr>
              <a:t>project.build.sourceEncoding</a:t>
            </a:r>
            <a:r>
              <a:rPr lang="en-US" dirty="0" smtClean="0">
                <a:latin typeface="Myriad Pro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UTF-8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err="1" smtClean="0">
                <a:latin typeface="Myriad Pro"/>
              </a:rPr>
              <a:t>project.build.sourceEncoding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&lt;</a:t>
            </a:r>
            <a:r>
              <a:rPr lang="en-US" dirty="0" err="1" smtClean="0">
                <a:latin typeface="Myriad Pro"/>
              </a:rPr>
              <a:t>maven.compiler.source</a:t>
            </a:r>
            <a:r>
              <a:rPr lang="en-US" dirty="0" smtClean="0">
                <a:latin typeface="Myriad Pro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1.7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err="1" smtClean="0">
                <a:latin typeface="Myriad Pro"/>
              </a:rPr>
              <a:t>maven.compiler.source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&lt;</a:t>
            </a:r>
            <a:r>
              <a:rPr lang="en-US" dirty="0" err="1" smtClean="0">
                <a:latin typeface="Myriad Pro"/>
              </a:rPr>
              <a:t>maven.compiler.target</a:t>
            </a:r>
            <a:r>
              <a:rPr lang="en-US" dirty="0" smtClean="0">
                <a:latin typeface="Myriad Pro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1.7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err="1" smtClean="0">
                <a:latin typeface="Myriad Pro"/>
              </a:rPr>
              <a:t>maven.compiler.target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&lt;/properties&gt;</a:t>
            </a:r>
            <a:endParaRPr lang="en-US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</a:t>
            </a:r>
            <a:r>
              <a:rPr lang="ru-RU" dirty="0" smtClean="0"/>
              <a:t>средство сборки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02723" y="1509460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Инструкции сборки</a:t>
            </a:r>
            <a:endParaRPr lang="en-US" sz="2800" dirty="0" smtClean="0">
              <a:latin typeface="PF Isotext Pr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991" y="2323516"/>
            <a:ext cx="84112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yriad Pro"/>
              </a:rPr>
              <a:t>&lt;build&gt;</a:t>
            </a:r>
          </a:p>
          <a:p>
            <a:r>
              <a:rPr lang="en-US" dirty="0" smtClean="0">
                <a:latin typeface="Myriad Pro"/>
              </a:rPr>
              <a:t>        &lt;</a:t>
            </a:r>
            <a:r>
              <a:rPr lang="en-US" dirty="0" err="1" smtClean="0">
                <a:latin typeface="Myriad Pro"/>
              </a:rPr>
              <a:t>plugins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&lt;</a:t>
            </a:r>
            <a:r>
              <a:rPr lang="en-US" dirty="0" err="1" smtClean="0">
                <a:latin typeface="Myriad Pro"/>
              </a:rPr>
              <a:t>plugin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    &lt;</a:t>
            </a:r>
            <a:r>
              <a:rPr lang="en-US" dirty="0" err="1" smtClean="0">
                <a:latin typeface="Myriad Pro"/>
              </a:rPr>
              <a:t>artifactId</a:t>
            </a:r>
            <a:r>
              <a:rPr lang="en-US" dirty="0" smtClean="0">
                <a:latin typeface="Myriad Pro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maven-assembly-</a:t>
            </a:r>
            <a:r>
              <a:rPr lang="en-US" dirty="0" err="1" smtClean="0">
                <a:solidFill>
                  <a:srgbClr val="C00000"/>
                </a:solidFill>
                <a:latin typeface="Myriad Pro"/>
              </a:rPr>
              <a:t>plugin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err="1" smtClean="0">
                <a:latin typeface="Myriad Pro"/>
              </a:rPr>
              <a:t>artifactId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    &lt;configuration&gt;</a:t>
            </a:r>
          </a:p>
          <a:p>
            <a:r>
              <a:rPr lang="en-US" dirty="0" smtClean="0">
                <a:latin typeface="Myriad Pro"/>
              </a:rPr>
              <a:t>                    &lt;</a:t>
            </a:r>
            <a:r>
              <a:rPr lang="en-US" dirty="0" err="1" smtClean="0">
                <a:latin typeface="Myriad Pro"/>
              </a:rPr>
              <a:t>descriptorRefs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            &lt;</a:t>
            </a:r>
            <a:r>
              <a:rPr lang="en-US" dirty="0" err="1" smtClean="0">
                <a:latin typeface="Myriad Pro"/>
              </a:rPr>
              <a:t>descriptorRef</a:t>
            </a:r>
            <a:r>
              <a:rPr lang="en-US" dirty="0" smtClean="0">
                <a:latin typeface="Myriad Pro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jar-with-dependencies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err="1" smtClean="0">
                <a:latin typeface="Myriad Pro"/>
              </a:rPr>
              <a:t>descriptorRef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        &lt;/</a:t>
            </a:r>
            <a:r>
              <a:rPr lang="en-US" dirty="0" err="1" smtClean="0">
                <a:latin typeface="Myriad Pro"/>
              </a:rPr>
              <a:t>descriptorRefs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    &lt;/configuration&gt;</a:t>
            </a:r>
          </a:p>
          <a:p>
            <a:r>
              <a:rPr lang="en-US" dirty="0" smtClean="0">
                <a:latin typeface="Myriad Pro"/>
              </a:rPr>
              <a:t>            &lt;/</a:t>
            </a:r>
            <a:r>
              <a:rPr lang="en-US" dirty="0" err="1" smtClean="0">
                <a:latin typeface="Myriad Pro"/>
              </a:rPr>
              <a:t>plugin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&lt;/</a:t>
            </a:r>
            <a:r>
              <a:rPr lang="en-US" dirty="0" err="1" smtClean="0">
                <a:latin typeface="Myriad Pro"/>
              </a:rPr>
              <a:t>plugins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&lt;/build&gt;</a:t>
            </a:r>
            <a:endParaRPr lang="en-US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и запуск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40509" y="1622194"/>
            <a:ext cx="82525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PF Isotext Pro" pitchFamily="2" charset="0"/>
              </a:rPr>
              <a:t>mvn</a:t>
            </a:r>
            <a:r>
              <a:rPr lang="en-US" sz="2800" dirty="0" smtClean="0">
                <a:latin typeface="PF Isotext Pro" pitchFamily="2" charset="0"/>
              </a:rPr>
              <a:t> compile</a:t>
            </a: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err="1" smtClean="0">
                <a:latin typeface="PF Isotext Pro" pitchFamily="2" charset="0"/>
              </a:rPr>
              <a:t>mvn</a:t>
            </a:r>
            <a:r>
              <a:rPr lang="en-US" sz="2800" dirty="0" smtClean="0">
                <a:latin typeface="PF Isotext Pro" pitchFamily="2" charset="0"/>
              </a:rPr>
              <a:t> </a:t>
            </a:r>
            <a:r>
              <a:rPr lang="en-US" sz="2800" dirty="0" err="1" smtClean="0">
                <a:latin typeface="PF Isotext Pro" pitchFamily="2" charset="0"/>
              </a:rPr>
              <a:t>assemble:single</a:t>
            </a:r>
            <a:endParaRPr lang="en-US" sz="2800" dirty="0" smtClean="0">
              <a:latin typeface="PF Isotext Pro" pitchFamily="2" charset="0"/>
            </a:endParaRP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smtClean="0">
                <a:latin typeface="PF Isotext Pro" pitchFamily="2" charset="0"/>
              </a:rPr>
              <a:t>cp ./target/project.jar ./</a:t>
            </a: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smtClean="0">
                <a:latin typeface="PF Isotext Pro" pitchFamily="2" charset="0"/>
              </a:rPr>
              <a:t>java –</a:t>
            </a:r>
            <a:r>
              <a:rPr lang="en-US" sz="2800" dirty="0" err="1" smtClean="0">
                <a:latin typeface="PF Isotext Pro" pitchFamily="2" charset="0"/>
              </a:rPr>
              <a:t>classpath</a:t>
            </a:r>
            <a:r>
              <a:rPr lang="en-US" sz="2800" dirty="0" smtClean="0">
                <a:latin typeface="PF Isotext Pro" pitchFamily="2" charset="0"/>
              </a:rPr>
              <a:t> project.jar </a:t>
            </a:r>
            <a:r>
              <a:rPr lang="en-US" sz="2800" dirty="0" err="1" smtClean="0">
                <a:latin typeface="PF Isotext Pro" pitchFamily="2" charset="0"/>
              </a:rPr>
              <a:t>path.to.Main</a:t>
            </a:r>
            <a:r>
              <a:rPr lang="en-US" sz="2800" dirty="0" smtClean="0">
                <a:latin typeface="PF Isotext Pro" pitchFamily="2" charset="0"/>
              </a:rPr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40509" y="1622194"/>
            <a:ext cx="82525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tp-demo1.corp.mail.ru</a:t>
            </a: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smtClean="0">
                <a:latin typeface="PF Isotext Pro" pitchFamily="2" charset="0"/>
              </a:rPr>
              <a:t>apo21-N</a:t>
            </a: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err="1" smtClean="0">
                <a:latin typeface="PF Isotext Pro" pitchFamily="2" charset="0"/>
              </a:rPr>
              <a:t>git</a:t>
            </a:r>
            <a:r>
              <a:rPr lang="en-US" sz="2800" dirty="0" smtClean="0">
                <a:latin typeface="PF Isotext Pro" pitchFamily="2" charset="0"/>
              </a:rPr>
              <a:t> clone</a:t>
            </a: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err="1" smtClean="0">
                <a:latin typeface="PF Isotext Pro" pitchFamily="2" charset="0"/>
              </a:rPr>
              <a:t>mvn</a:t>
            </a:r>
            <a:r>
              <a:rPr lang="en-US" sz="2800" dirty="0" smtClean="0">
                <a:latin typeface="PF Isotext Pro" pitchFamily="2" charset="0"/>
              </a:rPr>
              <a:t> compile </a:t>
            </a:r>
            <a:r>
              <a:rPr lang="en-US" sz="2800" dirty="0" err="1" smtClean="0">
                <a:latin typeface="PF Isotext Pro" pitchFamily="2" charset="0"/>
              </a:rPr>
              <a:t>assembly:single</a:t>
            </a:r>
            <a:r>
              <a:rPr lang="en-US" sz="2800" dirty="0" smtClean="0">
                <a:latin typeface="PF Isotext Pro" pitchFamily="2" charset="0"/>
              </a:rPr>
              <a:t> </a:t>
            </a:r>
          </a:p>
          <a:p>
            <a:endParaRPr lang="en-US" sz="2800" dirty="0">
              <a:latin typeface="PF Isotext Pro" pitchFamily="2" charset="0"/>
            </a:endParaRPr>
          </a:p>
          <a:p>
            <a:r>
              <a:rPr lang="en-US" sz="2800" dirty="0">
                <a:latin typeface="PF Isotext Pro" pitchFamily="2" charset="0"/>
              </a:rPr>
              <a:t>c</a:t>
            </a:r>
            <a:r>
              <a:rPr lang="en-US" sz="2800" dirty="0" smtClean="0">
                <a:latin typeface="PF Isotext Pro" pitchFamily="2" charset="0"/>
              </a:rPr>
              <a:t>opy project.jar file</a:t>
            </a:r>
            <a:endParaRPr lang="en-US" sz="2800" dirty="0" smtClean="0">
              <a:latin typeface="PF Isotext Pro" pitchFamily="2" charset="0"/>
            </a:endParaRP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smtClean="0">
                <a:latin typeface="PF Isotext Pro" pitchFamily="2" charset="0"/>
              </a:rPr>
              <a:t>java –</a:t>
            </a:r>
            <a:r>
              <a:rPr lang="en-US" sz="2800" dirty="0" err="1" smtClean="0">
                <a:latin typeface="PF Isotext Pro" pitchFamily="2" charset="0"/>
              </a:rPr>
              <a:t>classpath</a:t>
            </a:r>
            <a:r>
              <a:rPr lang="en-US" sz="2800" dirty="0" smtClean="0">
                <a:latin typeface="PF Isotext Pro" pitchFamily="2" charset="0"/>
              </a:rPr>
              <a:t> project.jar </a:t>
            </a:r>
            <a:r>
              <a:rPr lang="en-US" sz="2800" dirty="0" err="1" smtClean="0">
                <a:latin typeface="PF Isotext Pro" pitchFamily="2" charset="0"/>
              </a:rPr>
              <a:t>path.to.Main</a:t>
            </a:r>
            <a:r>
              <a:rPr lang="en-US" sz="2800" dirty="0" smtClean="0">
                <a:latin typeface="PF Isotext Pro" pitchFamily="2" charset="0"/>
              </a:rPr>
              <a:t> 808N</a:t>
            </a:r>
          </a:p>
        </p:txBody>
      </p:sp>
    </p:spTree>
    <p:extLst>
      <p:ext uri="{BB962C8B-B14F-4D97-AF65-F5344CB8AC3E}">
        <p14:creationId xmlns:p14="http://schemas.microsoft.com/office/powerpoint/2010/main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server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40509" y="1622194"/>
            <a:ext cx="8252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curl http:/localhost:808N/</a:t>
            </a:r>
            <a:r>
              <a:rPr lang="en-US" sz="2800" dirty="0" err="1" smtClean="0">
                <a:latin typeface="PF Isotext Pro" pitchFamily="2" charset="0"/>
              </a:rPr>
              <a:t>admin?shutdown</a:t>
            </a:r>
            <a:r>
              <a:rPr lang="en-US" sz="2800" dirty="0" smtClean="0">
                <a:latin typeface="PF Isotext Pro" pitchFamily="2" charset="0"/>
              </a:rPr>
              <a:t>=1000</a:t>
            </a:r>
          </a:p>
          <a:p>
            <a:endParaRPr lang="en-US" sz="28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Чибриков</a:t>
            </a:r>
            <a:r>
              <a:rPr lang="ru-RU" dirty="0"/>
              <a:t> </a:t>
            </a:r>
            <a:r>
              <a:rPr lang="en-US" dirty="0"/>
              <a:t>chibrikov@corp.mail.ru</a:t>
            </a:r>
          </a:p>
        </p:txBody>
      </p:sp>
    </p:spTree>
    <p:extLst>
      <p:ext uri="{BB962C8B-B14F-4D97-AF65-F5344CB8AC3E}">
        <p14:creationId xmlns:p14="http://schemas.microsoft.com/office/powerpoint/2010/main" val="1017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8463" y="3624734"/>
            <a:ext cx="7128792" cy="108012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463" y="5856982"/>
            <a:ext cx="7128792" cy="36004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463" y="6217022"/>
            <a:ext cx="7128792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463" y="4704854"/>
            <a:ext cx="7128792" cy="115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8463" y="1752526"/>
            <a:ext cx="7128792" cy="18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Организация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70471" y="1752526"/>
            <a:ext cx="49685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PF Isotext Pro" pitchFamily="2" charset="0"/>
              </a:rPr>
              <a:t>messageSystem.Abonent</a:t>
            </a:r>
            <a:endParaRPr lang="ru-RU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messageSystem.Address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messageSystem.AddressService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messageSystem.MessageSystem</a:t>
            </a:r>
            <a:endParaRPr lang="ru-RU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messageSystem.Msg</a:t>
            </a:r>
            <a:endParaRPr lang="ru-RU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accountService.AccountService</a:t>
            </a:r>
            <a:endParaRPr lang="ru-RU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accountService.MsgToAS</a:t>
            </a:r>
            <a:endParaRPr lang="ru-RU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accountService.MsgUpdateUserId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frontend.Frontend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frontend.MsgGetUserId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frontend.MsgToFrontend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main.Main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utils.TimeHelper</a:t>
            </a:r>
            <a:endParaRPr lang="en-US" sz="2400" dirty="0" smtClean="0">
              <a:latin typeface="PF Isotext Pro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68275" y="1375715"/>
            <a:ext cx="704215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Распределим классы по пакетам</a:t>
            </a:r>
          </a:p>
        </p:txBody>
      </p:sp>
    </p:spTree>
    <p:extLst>
      <p:ext uri="{BB962C8B-B14F-4D97-AF65-F5344CB8AC3E}">
        <p14:creationId xmlns:p14="http://schemas.microsoft.com/office/powerpoint/2010/main" val="12562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29108" y="5857466"/>
            <a:ext cx="6607304" cy="488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accent6"/>
                </a:solidFill>
                <a:latin typeface="PF Isotext Pro" pitchFamily="2" charset="0"/>
              </a:rPr>
              <a:t>В каком порядке собирать пакеты?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Организация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398463" y="3364804"/>
            <a:ext cx="6624736" cy="864096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8463" y="5092996"/>
            <a:ext cx="6624736" cy="28803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0471" y="5381028"/>
            <a:ext cx="655272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8463" y="4228900"/>
            <a:ext cx="6624736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63" y="1924644"/>
            <a:ext cx="6624736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0019" y="1899963"/>
            <a:ext cx="467896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PF Isotext Pro" pitchFamily="2" charset="0"/>
              </a:rPr>
              <a:t>messageSystem.Abonent</a:t>
            </a:r>
            <a:endParaRPr lang="ru-RU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messageSystem.Address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messageSystem.AddressService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messageSystem.MessageSystem</a:t>
            </a:r>
            <a:endParaRPr lang="ru-RU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messageSystem.Msg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accountService.AccountService</a:t>
            </a:r>
            <a:endParaRPr lang="ru-RU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accountService.MsgToAS</a:t>
            </a:r>
            <a:endParaRPr lang="ru-RU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accountService.</a:t>
            </a:r>
            <a:r>
              <a:rPr lang="en-US" sz="1900" dirty="0" err="1" smtClean="0">
                <a:solidFill>
                  <a:srgbClr val="FF0000"/>
                </a:solidFill>
                <a:latin typeface="PF Isotext Pro" pitchFamily="2" charset="0"/>
              </a:rPr>
              <a:t>MsgUpdateUserId</a:t>
            </a:r>
            <a:endParaRPr lang="en-US" sz="1900" dirty="0" smtClean="0">
              <a:solidFill>
                <a:srgbClr val="FF0000"/>
              </a:solidFill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frontend.Frontend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frontend.</a:t>
            </a:r>
            <a:r>
              <a:rPr lang="en-US" sz="1900" dirty="0" err="1" smtClean="0">
                <a:solidFill>
                  <a:srgbClr val="FF0000"/>
                </a:solidFill>
                <a:latin typeface="PF Isotext Pro" pitchFamily="2" charset="0"/>
              </a:rPr>
              <a:t>MsgGetUserId</a:t>
            </a:r>
            <a:endParaRPr lang="en-US" sz="1900" dirty="0" smtClean="0">
              <a:solidFill>
                <a:srgbClr val="FF0000"/>
              </a:solidFill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frontend.MsgToFrontend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main.Main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utils.TimeHelper</a:t>
            </a:r>
            <a:endParaRPr lang="en-US" sz="1900" dirty="0" smtClean="0">
              <a:latin typeface="PF Isotext Pro" pitchFamily="2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511031" y="3868860"/>
            <a:ext cx="288032" cy="86409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6303119" y="3796852"/>
            <a:ext cx="288032" cy="86409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68275" y="143834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Циклические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31499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Организация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703510" y="1581458"/>
            <a:ext cx="2232248" cy="22322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27846" y="1581458"/>
            <a:ext cx="2232248" cy="22322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9374" y="4029730"/>
            <a:ext cx="2232248" cy="2232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15678" y="4533786"/>
            <a:ext cx="2232248" cy="2232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1982" y="3957722"/>
            <a:ext cx="2232248" cy="2232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4223790" y="1221418"/>
            <a:ext cx="360039" cy="1800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4151782" y="2301538"/>
            <a:ext cx="360040" cy="1800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4332705">
            <a:off x="5596212" y="5058559"/>
            <a:ext cx="288032" cy="957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7561872">
            <a:off x="2819634" y="5048407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29411" y="2445554"/>
            <a:ext cx="12742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PF Isotext Pro" pitchFamily="2" charset="0"/>
              </a:rPr>
              <a:t>Frontend</a:t>
            </a:r>
            <a:endParaRPr lang="ru-RU" sz="1900" dirty="0" smtClean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5715" y="2492881"/>
            <a:ext cx="1994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solidFill>
                  <a:schemeClr val="bg1"/>
                </a:solidFill>
                <a:latin typeface="PF Isotext Pro" pitchFamily="2" charset="0"/>
              </a:rPr>
              <a:t>AccountService</a:t>
            </a:r>
            <a:endParaRPr lang="ru-RU" sz="1900" dirty="0" smtClean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406" y="4893826"/>
            <a:ext cx="16561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 smtClean="0">
                <a:latin typeface="PF Isotext Pro" pitchFamily="2" charset="0"/>
              </a:rPr>
              <a:t>FrontendImpl</a:t>
            </a:r>
            <a:endParaRPr lang="ru-RU" sz="1900" dirty="0" smtClean="0">
              <a:latin typeface="PF Isotext Pr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51982" y="4869145"/>
            <a:ext cx="2376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 smtClean="0">
                <a:latin typeface="PF Isotext Pro" pitchFamily="2" charset="0"/>
              </a:rPr>
              <a:t>AccountServiceImpl</a:t>
            </a:r>
            <a:endParaRPr lang="ru-RU" sz="1900" dirty="0" smtClean="0">
              <a:latin typeface="PF Isotext Pro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87686" y="5157177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 smtClean="0">
                <a:latin typeface="PF Isotext Pro" pitchFamily="2" charset="0"/>
              </a:rPr>
              <a:t>FrontendInterface</a:t>
            </a:r>
            <a:endParaRPr lang="ru-RU" sz="1900" dirty="0" smtClean="0">
              <a:latin typeface="PF Isotext Pro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4826" y="5805249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 smtClean="0">
                <a:latin typeface="PF Isotext Pro" pitchFamily="2" charset="0"/>
              </a:rPr>
              <a:t>ASInterface</a:t>
            </a:r>
            <a:endParaRPr lang="ru-RU" sz="19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90633" y="1593851"/>
            <a:ext cx="4897792" cy="308468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275" y="5007006"/>
            <a:ext cx="8820150" cy="125568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792" y="1593851"/>
            <a:ext cx="3614191" cy="308468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Интерфейсы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6" name="Down Arrow 15"/>
          <p:cNvSpPr/>
          <p:nvPr/>
        </p:nvSpPr>
        <p:spPr>
          <a:xfrm>
            <a:off x="1744734" y="2348880"/>
            <a:ext cx="460307" cy="576064"/>
          </a:xfrm>
          <a:prstGeom prst="downArrow">
            <a:avLst/>
          </a:prstGeom>
          <a:gradFill>
            <a:gsLst>
              <a:gs pos="0">
                <a:srgbClr val="2E8DBE"/>
              </a:gs>
              <a:gs pos="100000">
                <a:srgbClr val="004F8D"/>
              </a:gs>
            </a:gsLst>
            <a:lin ang="138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7738" y="1700808"/>
            <a:ext cx="12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 Isotext Pro" pitchFamily="2" charset="0"/>
              </a:rPr>
              <a:t>Frontend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5592" y="1725489"/>
            <a:ext cx="199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PF Isotext Pro" pitchFamily="2" charset="0"/>
              </a:rPr>
              <a:t>AccountService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727" y="321297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PF Isotext Pro" pitchFamily="2" charset="0"/>
              </a:rPr>
              <a:t>FrontendImpl</a:t>
            </a:r>
            <a:r>
              <a:rPr lang="ru-RU" sz="2000" dirty="0" smtClean="0">
                <a:latin typeface="PF Isotext Pro" pitchFamily="2" charset="0"/>
              </a:rPr>
              <a:t>, </a:t>
            </a:r>
            <a:r>
              <a:rPr lang="en-US" sz="2000" dirty="0" smtClean="0">
                <a:latin typeface="PF Isotext Pro" pitchFamily="2" charset="0"/>
              </a:rPr>
              <a:t>Frontend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48545" y="3262338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PF Isotext Pro" pitchFamily="2" charset="0"/>
              </a:rPr>
              <a:t>AccountServiceImpl</a:t>
            </a:r>
            <a:r>
              <a:rPr lang="ru-RU" sz="2000" dirty="0" smtClean="0">
                <a:latin typeface="PF Isotext Pro" pitchFamily="2" charset="0"/>
              </a:rPr>
              <a:t>,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en-US" sz="2000" dirty="0" err="1" smtClean="0">
                <a:latin typeface="PF Isotext Pro" pitchFamily="2" charset="0"/>
              </a:rPr>
              <a:t>AccountService</a:t>
            </a:r>
            <a:r>
              <a:rPr lang="ru-RU" sz="2000" dirty="0" smtClean="0">
                <a:latin typeface="PF Isotext Pro" pitchFamily="2" charset="0"/>
              </a:rPr>
              <a:t> 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342628" y="2398242"/>
            <a:ext cx="460307" cy="576064"/>
          </a:xfrm>
          <a:prstGeom prst="downArrow">
            <a:avLst/>
          </a:prstGeom>
          <a:gradFill>
            <a:gsLst>
              <a:gs pos="0">
                <a:srgbClr val="2E8DBE"/>
              </a:gs>
              <a:gs pos="100000">
                <a:srgbClr val="004F8D"/>
              </a:gs>
            </a:gsLst>
            <a:lin ang="138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endParaRPr lang="en-US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75" y="371703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PF Isotext Pro" pitchFamily="2" charset="0"/>
              </a:rPr>
              <a:t>(</a:t>
            </a:r>
            <a:r>
              <a:rPr lang="en-US" sz="2000" dirty="0" smtClean="0">
                <a:latin typeface="PF Isotext Pro" pitchFamily="2" charset="0"/>
              </a:rPr>
              <a:t>Frontend</a:t>
            </a:r>
            <a:r>
              <a:rPr lang="ru-RU" sz="2000" dirty="0" smtClean="0">
                <a:latin typeface="PF Isotext Pro" pitchFamily="2" charset="0"/>
              </a:rPr>
              <a:t>, </a:t>
            </a:r>
            <a:r>
              <a:rPr lang="en-US" sz="2000" dirty="0" err="1" smtClean="0">
                <a:latin typeface="PF Isotext Pro" pitchFamily="2" charset="0"/>
              </a:rPr>
              <a:t>FrontendInterface</a:t>
            </a:r>
            <a:r>
              <a:rPr lang="ru-RU" sz="2000" dirty="0" smtClean="0">
                <a:latin typeface="PF Isotext Pro" pitchFamily="2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88505" y="3717032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PF Isotext Pro" pitchFamily="2" charset="0"/>
              </a:rPr>
              <a:t>(</a:t>
            </a:r>
            <a:r>
              <a:rPr lang="en-US" sz="2000" dirty="0" err="1" smtClean="0">
                <a:latin typeface="PF Isotext Pro" pitchFamily="2" charset="0"/>
              </a:rPr>
              <a:t>AccountService</a:t>
            </a:r>
            <a:r>
              <a:rPr lang="ru-RU" sz="2000" dirty="0" smtClean="0">
                <a:latin typeface="PF Isotext Pro" pitchFamily="2" charset="0"/>
              </a:rPr>
              <a:t>, </a:t>
            </a:r>
            <a:r>
              <a:rPr lang="en-US" sz="2000" dirty="0" err="1" smtClean="0">
                <a:latin typeface="PF Isotext Pro" pitchFamily="2" charset="0"/>
              </a:rPr>
              <a:t>AccountServiceInterface</a:t>
            </a:r>
            <a:r>
              <a:rPr lang="ru-RU" sz="2000" dirty="0" smtClean="0">
                <a:latin typeface="PF Isotext Pro" pitchFamily="2" charset="0"/>
              </a:rPr>
              <a:t>)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5502" y="4983632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Аналогично для:</a:t>
            </a:r>
          </a:p>
          <a:p>
            <a:r>
              <a:rPr lang="ru-RU" sz="2000" dirty="0" smtClean="0">
                <a:latin typeface="PF Isotext Pro" pitchFamily="2" charset="0"/>
              </a:rPr>
              <a:t>	</a:t>
            </a:r>
            <a:r>
              <a:rPr lang="en-US" sz="2000" dirty="0" err="1" smtClean="0">
                <a:latin typeface="PF Isotext Pro" pitchFamily="2" charset="0"/>
              </a:rPr>
              <a:t>AddressService</a:t>
            </a:r>
            <a:endParaRPr lang="en-US" sz="2000" dirty="0" smtClean="0">
              <a:latin typeface="PF Isotext Pro" pitchFamily="2" charset="0"/>
            </a:endParaRPr>
          </a:p>
          <a:p>
            <a:r>
              <a:rPr lang="en-US" sz="2000" dirty="0" smtClean="0">
                <a:latin typeface="PF Isotext Pro" pitchFamily="2" charset="0"/>
              </a:rPr>
              <a:t>	</a:t>
            </a:r>
            <a:r>
              <a:rPr lang="en-US" sz="2000" dirty="0" err="1" smtClean="0">
                <a:latin typeface="PF Isotext Pro" pitchFamily="2" charset="0"/>
              </a:rPr>
              <a:t>MessageSystem</a:t>
            </a:r>
            <a:endParaRPr lang="ru-RU" sz="2000" dirty="0" smtClean="0">
              <a:latin typeface="PF Isotext Pro" pitchFamily="2" charset="0"/>
            </a:endParaRPr>
          </a:p>
          <a:p>
            <a:endParaRPr lang="ru-RU" sz="20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275" y="1593851"/>
            <a:ext cx="8820150" cy="480536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Изменения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68274" y="1590675"/>
            <a:ext cx="8843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n-US" sz="2000" dirty="0" err="1" smtClean="0"/>
              <a:t>FrontendImpl</a:t>
            </a:r>
            <a:r>
              <a:rPr lang="en-US" sz="2000" dirty="0" smtClean="0"/>
              <a:t> </a:t>
            </a:r>
            <a:r>
              <a:rPr lang="ru-RU" sz="2000" dirty="0" smtClean="0"/>
              <a:t>используем только вместе с оператором </a:t>
            </a:r>
            <a:r>
              <a:rPr lang="en-US" sz="2000" dirty="0" smtClean="0">
                <a:solidFill>
                  <a:srgbClr val="953735"/>
                </a:solidFill>
              </a:rPr>
              <a:t>new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68274" y="2187789"/>
            <a:ext cx="8843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n-US" sz="2000" dirty="0" smtClean="0"/>
              <a:t>Frontend </a:t>
            </a:r>
            <a:r>
              <a:rPr lang="en-US" sz="2000" dirty="0" err="1" smtClean="0"/>
              <a:t>frontend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953735"/>
                </a:solidFill>
              </a:rPr>
              <a:t>new</a:t>
            </a:r>
            <a:r>
              <a:rPr lang="en-US" sz="2000" dirty="0" smtClean="0"/>
              <a:t> </a:t>
            </a:r>
            <a:r>
              <a:rPr lang="en-US" sz="2000" dirty="0" err="1" smtClean="0"/>
              <a:t>FrontendImpl</a:t>
            </a:r>
            <a:r>
              <a:rPr lang="en-US" sz="2000" dirty="0" smtClean="0"/>
              <a:t>(…);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68274" y="2784903"/>
            <a:ext cx="8843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ru-RU" sz="2000" dirty="0" smtClean="0"/>
              <a:t>Во всех классах и методах используем только интерфейс </a:t>
            </a:r>
            <a:r>
              <a:rPr lang="en-US" sz="2000" dirty="0" smtClean="0"/>
              <a:t>Frontend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8274" y="4286909"/>
            <a:ext cx="8843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ru-RU" sz="2000" dirty="0" smtClean="0"/>
              <a:t>Аналогично для всех классов и интерфейсов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8274" y="3382017"/>
            <a:ext cx="88439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2000" dirty="0" smtClean="0"/>
              <a:t>Если какая-то функция из </a:t>
            </a:r>
            <a:r>
              <a:rPr lang="en-US" sz="2000" dirty="0" err="1" smtClean="0"/>
              <a:t>Impl</a:t>
            </a:r>
            <a:r>
              <a:rPr lang="en-US" sz="2000" dirty="0" smtClean="0"/>
              <a:t> </a:t>
            </a:r>
            <a:r>
              <a:rPr lang="ru-RU" sz="2000" dirty="0" smtClean="0"/>
              <a:t>должны быть вызвана «снаружи»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ru-RU" sz="2000" dirty="0" smtClean="0"/>
              <a:t>объявляйте ее в интерфейсе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74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98463" y="1885948"/>
            <a:ext cx="8597901" cy="216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8463" y="4562473"/>
            <a:ext cx="8597901" cy="183674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1-й шаг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463" y="1885948"/>
            <a:ext cx="8597901" cy="216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ru-RU" dirty="0" smtClean="0"/>
              <a:t>-й </a:t>
            </a:r>
            <a:r>
              <a:rPr lang="ru-RU" dirty="0"/>
              <a:t>шаг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Реакторинг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168275" y="4277708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  <a:r>
              <a:rPr lang="ru-RU" dirty="0"/>
              <a:t>-й шаг</a:t>
            </a:r>
          </a:p>
        </p:txBody>
      </p:sp>
      <p:sp>
        <p:nvSpPr>
          <p:cNvPr id="36" name="Rectangle 11"/>
          <p:cNvSpPr/>
          <p:nvPr/>
        </p:nvSpPr>
        <p:spPr>
          <a:xfrm>
            <a:off x="401669" y="209636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Переименовываем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FrontendImpl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12"/>
          <p:cNvSpPr/>
          <p:nvPr/>
        </p:nvSpPr>
        <p:spPr>
          <a:xfrm>
            <a:off x="401669" y="2587059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Создаем пустой интерфейс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tangle 13"/>
          <p:cNvSpPr/>
          <p:nvPr/>
        </p:nvSpPr>
        <p:spPr>
          <a:xfrm>
            <a:off x="401669" y="3077758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FrontendImpl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implements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Frontend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14"/>
          <p:cNvSpPr/>
          <p:nvPr/>
        </p:nvSpPr>
        <p:spPr>
          <a:xfrm>
            <a:off x="401669" y="3568458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Компилируем, видим что ничего не изменилось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7"/>
          <p:cNvSpPr/>
          <p:nvPr/>
        </p:nvSpPr>
        <p:spPr>
          <a:xfrm>
            <a:off x="411531" y="4759052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Меняем везде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кроме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new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FrontendImpl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на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18"/>
          <p:cNvSpPr/>
          <p:nvPr/>
        </p:nvSpPr>
        <p:spPr>
          <a:xfrm>
            <a:off x="411531" y="5243073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Компилляция не проходит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42" name="Rectangle 19"/>
          <p:cNvSpPr/>
          <p:nvPr/>
        </p:nvSpPr>
        <p:spPr>
          <a:xfrm>
            <a:off x="411531" y="5727094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Добавляем в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Frontend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все нужные обявления методов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55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">
  <a:themeElements>
    <a:clrScheme name="Другая 5">
      <a:dk1>
        <a:sysClr val="windowText" lastClr="000000"/>
      </a:dk1>
      <a:lt1>
        <a:sysClr val="window" lastClr="FFFFFF"/>
      </a:lt1>
      <a:dk2>
        <a:srgbClr val="333333"/>
      </a:dk2>
      <a:lt2>
        <a:srgbClr val="EAEAEA"/>
      </a:lt2>
      <a:accent1>
        <a:srgbClr val="5F5F5F"/>
      </a:accent1>
      <a:accent2>
        <a:srgbClr val="808080"/>
      </a:accent2>
      <a:accent3>
        <a:srgbClr val="F5F5F5"/>
      </a:accent3>
      <a:accent4>
        <a:srgbClr val="DCDCDC"/>
      </a:accent4>
      <a:accent5>
        <a:srgbClr val="FFFFCC"/>
      </a:accent5>
      <a:accent6>
        <a:srgbClr val="1F497D"/>
      </a:accent6>
      <a:hlink>
        <a:srgbClr val="0000FF"/>
      </a:hlink>
      <a:folHlink>
        <a:srgbClr val="800080"/>
      </a:folHlink>
    </a:clrScheme>
    <a:fontScheme name="Другая 1">
      <a:majorFont>
        <a:latin typeface="PF Isotext Pro"/>
        <a:ea typeface=""/>
        <a:cs typeface=""/>
      </a:majorFont>
      <a:minorFont>
        <a:latin typeface="PF Iso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</Template>
  <TotalTime>6256</TotalTime>
  <Words>887</Words>
  <Application>Microsoft Office PowerPoint</Application>
  <PresentationFormat>Экран (4:3)</PresentationFormat>
  <Paragraphs>339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Wingdings</vt:lpstr>
      <vt:lpstr>Myriad Pro</vt:lpstr>
      <vt:lpstr>PF Isotext Pro</vt:lpstr>
      <vt:lpstr>Calibri</vt:lpstr>
      <vt:lpstr>Mail</vt:lpstr>
      <vt:lpstr>Углубленное программирование на Java Лекция 5  «Игровая механика»</vt:lpstr>
      <vt:lpstr>План лекции</vt:lpstr>
      <vt:lpstr>Организация кода</vt:lpstr>
      <vt:lpstr>Организация кода</vt:lpstr>
      <vt:lpstr>Организация кода</vt:lpstr>
      <vt:lpstr>Организация кода</vt:lpstr>
      <vt:lpstr>Интерфейсы</vt:lpstr>
      <vt:lpstr>Изменения кода</vt:lpstr>
      <vt:lpstr>Реакторинг</vt:lpstr>
      <vt:lpstr>Интерфейсы</vt:lpstr>
      <vt:lpstr>Схема зависимостей</vt:lpstr>
      <vt:lpstr>План лекции</vt:lpstr>
      <vt:lpstr>Компоненты сервера</vt:lpstr>
      <vt:lpstr>Frontend</vt:lpstr>
      <vt:lpstr>Frontend</vt:lpstr>
      <vt:lpstr>Game Mechanics</vt:lpstr>
      <vt:lpstr>Пример</vt:lpstr>
      <vt:lpstr>Database Service</vt:lpstr>
      <vt:lpstr>Resource System</vt:lpstr>
      <vt:lpstr>Message System</vt:lpstr>
      <vt:lpstr>План лекции</vt:lpstr>
      <vt:lpstr>User Session</vt:lpstr>
      <vt:lpstr>Game Session</vt:lpstr>
      <vt:lpstr>Game Mechanics</vt:lpstr>
      <vt:lpstr>Репликация</vt:lpstr>
      <vt:lpstr>План лекции</vt:lpstr>
      <vt:lpstr>Разработка игр</vt:lpstr>
      <vt:lpstr>План лекции</vt:lpstr>
      <vt:lpstr>Администрирование</vt:lpstr>
      <vt:lpstr>PORT в параметры</vt:lpstr>
      <vt:lpstr>Maven – средство сборки</vt:lpstr>
      <vt:lpstr>Maven – средство сборки</vt:lpstr>
      <vt:lpstr>Сборка и запуск</vt:lpstr>
      <vt:lpstr>Deploy</vt:lpstr>
      <vt:lpstr>Stop server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программирование на Java Лекция 1. «Введение»</dc:title>
  <dc:creator>Левицкая-Кузьмина Мария Георгиевна</dc:creator>
  <cp:lastModifiedBy>tully</cp:lastModifiedBy>
  <cp:revision>89</cp:revision>
  <dcterms:created xsi:type="dcterms:W3CDTF">2013-09-11T09:19:56Z</dcterms:created>
  <dcterms:modified xsi:type="dcterms:W3CDTF">2013-11-03T17:46:48Z</dcterms:modified>
</cp:coreProperties>
</file>