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7"/>
  </p:notesMasterIdLst>
  <p:sldIdLst>
    <p:sldId id="256" r:id="rId2"/>
    <p:sldId id="295" r:id="rId3"/>
    <p:sldId id="275" r:id="rId4"/>
    <p:sldId id="291" r:id="rId5"/>
    <p:sldId id="281" r:id="rId6"/>
    <p:sldId id="284" r:id="rId7"/>
    <p:sldId id="282" r:id="rId8"/>
    <p:sldId id="283" r:id="rId9"/>
    <p:sldId id="285" r:id="rId10"/>
    <p:sldId id="290" r:id="rId11"/>
    <p:sldId id="276" r:id="rId12"/>
    <p:sldId id="277" r:id="rId13"/>
    <p:sldId id="286" r:id="rId14"/>
    <p:sldId id="278" r:id="rId15"/>
    <p:sldId id="287" r:id="rId16"/>
    <p:sldId id="292" r:id="rId17"/>
    <p:sldId id="289" r:id="rId18"/>
    <p:sldId id="293" r:id="rId19"/>
    <p:sldId id="279" r:id="rId20"/>
    <p:sldId id="280" r:id="rId21"/>
    <p:sldId id="288" r:id="rId22"/>
    <p:sldId id="294" r:id="rId23"/>
    <p:sldId id="268" r:id="rId24"/>
    <p:sldId id="270" r:id="rId25"/>
    <p:sldId id="27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577" autoAdjust="0"/>
  </p:normalViewPr>
  <p:slideViewPr>
    <p:cSldViewPr snapToGrid="0" snapToObjects="1">
      <p:cViewPr varScale="1">
        <p:scale>
          <a:sx n="127" d="100"/>
          <a:sy n="127" d="100"/>
        </p:scale>
        <p:origin x="-42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31B1F-F6FE-0C42-90EE-E51515C7E25E}" type="datetimeFigureOut">
              <a:t>1/4/12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64E76-2504-2044-BAF7-01C20155C654}" type="slidenum">
              <a:t>‹#›</a:t>
            </a:fld>
            <a:endParaRPr lang="en-US"/>
          </a:p>
        </p:txBody>
      </p:sp>
    </p:spTree>
    <p:extLst>
      <p:ext uri="{BB962C8B-B14F-4D97-AF65-F5344CB8AC3E}">
        <p14:creationId xmlns:p14="http://schemas.microsoft.com/office/powerpoint/2010/main" val="9031757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0B2F333-F75C-2D44-A190-C082C940876E}" type="datetimeFigureOut">
              <a:t>1/4/12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E58AEC9-D39D-8346-A8C1-3568D4CFB5DB}" type="slidenum">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B2F333-F75C-2D44-A190-C082C940876E}" type="datetimeFigureOut">
              <a:t>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AEC9-D39D-8346-A8C1-3568D4CFB5DB}" type="slidenum">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B2F333-F75C-2D44-A190-C082C940876E}" type="datetimeFigureOut">
              <a:t>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AEC9-D39D-8346-A8C1-3568D4CFB5DB}" type="slidenum">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B2F333-F75C-2D44-A190-C082C940876E}" type="datetimeFigureOut">
              <a:t>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AEC9-D39D-8346-A8C1-3568D4CFB5DB}" type="slidenum">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B2F333-F75C-2D44-A190-C082C940876E}" type="datetimeFigureOut">
              <a:t>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AEC9-D39D-8346-A8C1-3568D4CFB5DB}" type="slidenum">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B2F333-F75C-2D44-A190-C082C940876E}" type="datetimeFigureOut">
              <a:t>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8AEC9-D39D-8346-A8C1-3568D4CFB5DB}" type="slidenum">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B2F333-F75C-2D44-A190-C082C940876E}" type="datetimeFigureOut">
              <a:t>1/4/12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8AEC9-D39D-8346-A8C1-3568D4CFB5DB}" type="slidenum">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70B2F333-F75C-2D44-A190-C082C940876E}" type="datetimeFigureOut">
              <a:t>1/4/12</a:t>
            </a:fld>
            <a:endParaRPr lang="en-US"/>
          </a:p>
        </p:txBody>
      </p:sp>
      <p:sp>
        <p:nvSpPr>
          <p:cNvPr id="8" name="Slide Number Placeholder 7"/>
          <p:cNvSpPr>
            <a:spLocks noGrp="1"/>
          </p:cNvSpPr>
          <p:nvPr>
            <p:ph type="sldNum" sz="quarter" idx="11"/>
          </p:nvPr>
        </p:nvSpPr>
        <p:spPr/>
        <p:txBody>
          <a:bodyPr/>
          <a:lstStyle/>
          <a:p>
            <a:fld id="{DE58AEC9-D39D-8346-A8C1-3568D4CFB5DB}" type="slidenum">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2F333-F75C-2D44-A190-C082C940876E}" type="datetimeFigureOut">
              <a:t>1/4/12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8AEC9-D39D-8346-A8C1-3568D4CFB5DB}"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B2F333-F75C-2D44-A190-C082C940876E}" type="datetimeFigureOut">
              <a:t>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E58AEC9-D39D-8346-A8C1-3568D4CFB5DB}" type="slidenum">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0B2F333-F75C-2D44-A190-C082C940876E}" type="datetimeFigureOut">
              <a:t>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8AEC9-D39D-8346-A8C1-3568D4CFB5DB}" type="slidenum">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0B2F333-F75C-2D44-A190-C082C940876E}" type="datetimeFigureOut">
              <a:t>1/4/12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E58AEC9-D39D-8346-A8C1-3568D4CFB5DB}" type="slidenum">
              <a:t>‹#›</a:t>
            </a:fld>
            <a:endParaRPr lang="en-US"/>
          </a:p>
        </p:txBody>
      </p:sp>
    </p:spTree>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ACGP Timesheets App</a:t>
            </a:r>
            <a:br>
              <a:rPr lang="en-US" dirty="0" smtClean="0"/>
            </a:br>
            <a:r>
              <a:rPr lang="en-US" dirty="0" smtClean="0"/>
              <a:t>Instructions</a:t>
            </a:r>
            <a:endParaRPr lang="en-US" dirty="0"/>
          </a:p>
        </p:txBody>
      </p:sp>
      <p:sp>
        <p:nvSpPr>
          <p:cNvPr id="3" name="Subtitle 2"/>
          <p:cNvSpPr>
            <a:spLocks noGrp="1"/>
          </p:cNvSpPr>
          <p:nvPr>
            <p:ph type="subTitle" idx="1"/>
          </p:nvPr>
        </p:nvSpPr>
        <p:spPr>
          <a:xfrm>
            <a:off x="433050" y="2784792"/>
            <a:ext cx="6480048" cy="527388"/>
          </a:xfrm>
        </p:spPr>
        <p:txBody>
          <a:bodyPr/>
          <a:lstStyle/>
          <a:p>
            <a:r>
              <a:rPr lang="en-US" dirty="0"/>
              <a:t>Capt </a:t>
            </a:r>
            <a:r>
              <a:rPr lang="en-US" dirty="0" smtClean="0"/>
              <a:t>Paul Kirvan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Aircraft Area</a:t>
            </a:r>
            <a:endParaRPr lang="en-US" dirty="0"/>
          </a:p>
        </p:txBody>
      </p:sp>
      <p:sp>
        <p:nvSpPr>
          <p:cNvPr id="3" name="Content Placeholder 2"/>
          <p:cNvSpPr>
            <a:spLocks noGrp="1"/>
          </p:cNvSpPr>
          <p:nvPr>
            <p:ph idx="1"/>
          </p:nvPr>
        </p:nvSpPr>
        <p:spPr>
          <a:xfrm>
            <a:off x="457200" y="1600200"/>
            <a:ext cx="3515738" cy="4525963"/>
          </a:xfrm>
        </p:spPr>
        <p:txBody>
          <a:bodyPr>
            <a:normAutofit fontScale="92500" lnSpcReduction="10000"/>
          </a:bodyPr>
          <a:lstStyle/>
          <a:p>
            <a:pPr marL="36576" indent="0">
              <a:buNone/>
            </a:pPr>
            <a:endParaRPr lang="en-US" dirty="0" smtClean="0"/>
          </a:p>
          <a:p>
            <a:r>
              <a:rPr lang="en-US" dirty="0"/>
              <a:t>Each aircraft is represented by a strip on the right hand side of the </a:t>
            </a:r>
            <a:r>
              <a:rPr lang="en-US" dirty="0" smtClean="0"/>
              <a:t>screen</a:t>
            </a:r>
          </a:p>
          <a:p>
            <a:r>
              <a:rPr lang="en-US" dirty="0"/>
              <a:t>Blue strips represent </a:t>
            </a:r>
            <a:r>
              <a:rPr lang="en-US" dirty="0" smtClean="0"/>
              <a:t>airborne </a:t>
            </a:r>
            <a:r>
              <a:rPr lang="en-US" dirty="0"/>
              <a:t>aircraft, green strips are aircraft on the ground</a:t>
            </a:r>
          </a:p>
          <a:p>
            <a:endParaRPr lang="en-US" dirty="0"/>
          </a:p>
        </p:txBody>
      </p:sp>
      <p:pic>
        <p:nvPicPr>
          <p:cNvPr id="5" name="Picture 4" descr="IMG_004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715" y="2220162"/>
            <a:ext cx="4925278" cy="3597761"/>
          </a:xfrm>
          <a:prstGeom prst="rect">
            <a:avLst/>
          </a:prstGeom>
        </p:spPr>
      </p:pic>
    </p:spTree>
    <p:extLst>
      <p:ext uri="{BB962C8B-B14F-4D97-AF65-F5344CB8AC3E}">
        <p14:creationId xmlns:p14="http://schemas.microsoft.com/office/powerpoint/2010/main" val="31363170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Aircraft Area</a:t>
            </a:r>
            <a:endParaRPr lang="en-US" dirty="0"/>
          </a:p>
        </p:txBody>
      </p:sp>
      <p:sp>
        <p:nvSpPr>
          <p:cNvPr id="3" name="Content Placeholder 2"/>
          <p:cNvSpPr>
            <a:spLocks noGrp="1"/>
          </p:cNvSpPr>
          <p:nvPr>
            <p:ph idx="1"/>
          </p:nvPr>
        </p:nvSpPr>
        <p:spPr>
          <a:xfrm>
            <a:off x="457200" y="1600200"/>
            <a:ext cx="3515738" cy="4525963"/>
          </a:xfrm>
        </p:spPr>
        <p:txBody>
          <a:bodyPr>
            <a:normAutofit fontScale="77500" lnSpcReduction="20000"/>
          </a:bodyPr>
          <a:lstStyle/>
          <a:p>
            <a:pPr marL="36576" indent="0">
              <a:buNone/>
            </a:pPr>
            <a:endParaRPr lang="en-US" dirty="0" smtClean="0"/>
          </a:p>
          <a:p>
            <a:r>
              <a:rPr lang="en-US" dirty="0" smtClean="0"/>
              <a:t>Touch the + to add aircraft or winches to the field</a:t>
            </a:r>
          </a:p>
          <a:p>
            <a:r>
              <a:rPr lang="en-US" dirty="0" smtClean="0"/>
              <a:t>Aircraft or winches can be removed by using the swiping gesture</a:t>
            </a:r>
          </a:p>
          <a:p>
            <a:r>
              <a:rPr lang="en-US" dirty="0" smtClean="0"/>
              <a:t>They must first be ‘unhooked’ from other aircraft. Tap </a:t>
            </a:r>
            <a:r>
              <a:rPr lang="en-US" dirty="0"/>
              <a:t>on </a:t>
            </a:r>
            <a:r>
              <a:rPr lang="en-US" dirty="0" smtClean="0"/>
              <a:t>either the glider or the launch vehicle, </a:t>
            </a:r>
            <a:r>
              <a:rPr lang="en-US" dirty="0"/>
              <a:t>then select ‘Unhook</a:t>
            </a:r>
            <a:r>
              <a:rPr lang="en-US" dirty="0" smtClean="0"/>
              <a:t>’ in the pop-over menu</a:t>
            </a:r>
            <a:endParaRPr lang="en-US" dirty="0"/>
          </a:p>
          <a:p>
            <a:endParaRPr lang="en-US" dirty="0" smtClean="0"/>
          </a:p>
          <a:p>
            <a:endParaRPr lang="en-US" dirty="0" smtClean="0"/>
          </a:p>
        </p:txBody>
      </p:sp>
      <p:pic>
        <p:nvPicPr>
          <p:cNvPr id="5" name="Picture 4" descr="IMG_004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844" y="2075384"/>
            <a:ext cx="4886149" cy="3569179"/>
          </a:xfrm>
          <a:prstGeom prst="rect">
            <a:avLst/>
          </a:prstGeom>
        </p:spPr>
      </p:pic>
    </p:spTree>
    <p:extLst>
      <p:ext uri="{BB962C8B-B14F-4D97-AF65-F5344CB8AC3E}">
        <p14:creationId xmlns:p14="http://schemas.microsoft.com/office/powerpoint/2010/main" val="21205219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Aircraft Area</a:t>
            </a:r>
            <a:endParaRPr lang="en-US" dirty="0"/>
          </a:p>
        </p:txBody>
      </p:sp>
      <p:sp>
        <p:nvSpPr>
          <p:cNvPr id="3" name="Content Placeholder 2"/>
          <p:cNvSpPr>
            <a:spLocks noGrp="1"/>
          </p:cNvSpPr>
          <p:nvPr>
            <p:ph idx="1"/>
          </p:nvPr>
        </p:nvSpPr>
        <p:spPr>
          <a:xfrm>
            <a:off x="457200" y="1600200"/>
            <a:ext cx="3515738" cy="4525963"/>
          </a:xfrm>
        </p:spPr>
        <p:txBody>
          <a:bodyPr>
            <a:normAutofit fontScale="77500" lnSpcReduction="20000"/>
          </a:bodyPr>
          <a:lstStyle/>
          <a:p>
            <a:r>
              <a:rPr lang="en-US" dirty="0" smtClean="0"/>
              <a:t>Touch the </a:t>
            </a:r>
            <a:r>
              <a:rPr lang="en-US" dirty="0"/>
              <a:t>a</a:t>
            </a:r>
            <a:r>
              <a:rPr lang="en-US" dirty="0" smtClean="0"/>
              <a:t>ircraft strip to select the pilot, passenger, and sequence</a:t>
            </a:r>
          </a:p>
          <a:p>
            <a:r>
              <a:rPr lang="en-US" dirty="0" smtClean="0"/>
              <a:t>Choosing a launch method will “hook up” the glider to the launch vehicle</a:t>
            </a:r>
          </a:p>
          <a:p>
            <a:r>
              <a:rPr lang="en-US" dirty="0" smtClean="0"/>
              <a:t>If you hook a glider to the wrong launch vehicle, tap on either the glider or tow plane/ winch, then select ‘Unhook’ in the pop-over menu</a:t>
            </a:r>
          </a:p>
        </p:txBody>
      </p:sp>
      <p:pic>
        <p:nvPicPr>
          <p:cNvPr id="4" name="Picture 3" descr="IMG_00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7584" y="1990145"/>
            <a:ext cx="4976414" cy="3630255"/>
          </a:xfrm>
          <a:prstGeom prst="rect">
            <a:avLst/>
          </a:prstGeom>
        </p:spPr>
      </p:pic>
    </p:spTree>
    <p:extLst>
      <p:ext uri="{BB962C8B-B14F-4D97-AF65-F5344CB8AC3E}">
        <p14:creationId xmlns:p14="http://schemas.microsoft.com/office/powerpoint/2010/main" val="20045775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Aircraft Area</a:t>
            </a:r>
            <a:endParaRPr lang="en-US" dirty="0"/>
          </a:p>
        </p:txBody>
      </p:sp>
      <p:sp>
        <p:nvSpPr>
          <p:cNvPr id="3" name="Content Placeholder 2"/>
          <p:cNvSpPr>
            <a:spLocks noGrp="1"/>
          </p:cNvSpPr>
          <p:nvPr>
            <p:ph idx="1"/>
          </p:nvPr>
        </p:nvSpPr>
        <p:spPr>
          <a:xfrm>
            <a:off x="457200" y="1600200"/>
            <a:ext cx="3515738" cy="4525963"/>
          </a:xfrm>
        </p:spPr>
        <p:txBody>
          <a:bodyPr>
            <a:normAutofit fontScale="77500" lnSpcReduction="20000"/>
          </a:bodyPr>
          <a:lstStyle/>
          <a:p>
            <a:r>
              <a:rPr lang="en-US" dirty="0" smtClean="0"/>
              <a:t>When selecting pilots and passengers, names appearing in green mean the pilot is in a non-airborne aircraft. Names that appear in blue mean the pilot is currently flying </a:t>
            </a:r>
          </a:p>
          <a:p>
            <a:r>
              <a:rPr lang="en-US" dirty="0" smtClean="0"/>
              <a:t>For passengers, a check mark indicates the person has been flown at least once during the current day</a:t>
            </a:r>
          </a:p>
        </p:txBody>
      </p:sp>
      <p:pic>
        <p:nvPicPr>
          <p:cNvPr id="5" name="Picture 4" descr="IMG_00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938" y="2018163"/>
            <a:ext cx="5171062" cy="3772250"/>
          </a:xfrm>
          <a:prstGeom prst="rect">
            <a:avLst/>
          </a:prstGeom>
        </p:spPr>
      </p:pic>
    </p:spTree>
    <p:extLst>
      <p:ext uri="{BB962C8B-B14F-4D97-AF65-F5344CB8AC3E}">
        <p14:creationId xmlns:p14="http://schemas.microsoft.com/office/powerpoint/2010/main" val="30114740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Aircraft Area</a:t>
            </a:r>
            <a:endParaRPr lang="en-US" dirty="0"/>
          </a:p>
        </p:txBody>
      </p:sp>
      <p:sp>
        <p:nvSpPr>
          <p:cNvPr id="3" name="Content Placeholder 2"/>
          <p:cNvSpPr>
            <a:spLocks noGrp="1"/>
          </p:cNvSpPr>
          <p:nvPr>
            <p:ph idx="1"/>
          </p:nvPr>
        </p:nvSpPr>
        <p:spPr>
          <a:xfrm>
            <a:off x="457200" y="1600200"/>
            <a:ext cx="3515738" cy="4525963"/>
          </a:xfrm>
        </p:spPr>
        <p:txBody>
          <a:bodyPr>
            <a:normAutofit fontScale="85000" lnSpcReduction="20000"/>
          </a:bodyPr>
          <a:lstStyle/>
          <a:p>
            <a:r>
              <a:rPr lang="en-US" dirty="0" smtClean="0"/>
              <a:t>Press      or </a:t>
            </a:r>
            <a:br>
              <a:rPr lang="en-US" dirty="0" smtClean="0"/>
            </a:br>
            <a:r>
              <a:rPr lang="en-US" dirty="0" smtClean="0"/>
              <a:t>to begin recording times when an aircraft takes off</a:t>
            </a:r>
            <a:endParaRPr lang="en-US" dirty="0" smtClean="0"/>
          </a:p>
          <a:p>
            <a:r>
              <a:rPr lang="en-US" dirty="0" smtClean="0"/>
              <a:t>Press      or  </a:t>
            </a:r>
            <a:br>
              <a:rPr lang="en-US" dirty="0" smtClean="0"/>
            </a:br>
            <a:r>
              <a:rPr lang="en-US" dirty="0" smtClean="0"/>
              <a:t>to </a:t>
            </a:r>
            <a:r>
              <a:rPr lang="en-US" dirty="0" smtClean="0"/>
              <a:t>finish recording </a:t>
            </a:r>
            <a:r>
              <a:rPr lang="en-US" dirty="0" smtClean="0"/>
              <a:t>times when an aircraft lands</a:t>
            </a:r>
            <a:endParaRPr lang="en-US" dirty="0" smtClean="0"/>
          </a:p>
          <a:p>
            <a:r>
              <a:rPr lang="en-US" dirty="0" smtClean="0"/>
              <a:t>These actions automatically generate timesheet records</a:t>
            </a:r>
          </a:p>
        </p:txBody>
      </p:sp>
      <p:pic>
        <p:nvPicPr>
          <p:cNvPr id="6" name="Picture 5" descr="IMG_00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938" y="2018163"/>
            <a:ext cx="5171062" cy="3772250"/>
          </a:xfrm>
          <a:prstGeom prst="rect">
            <a:avLst/>
          </a:prstGeom>
        </p:spPr>
      </p:pic>
      <p:pic>
        <p:nvPicPr>
          <p:cNvPr id="8" name="Picture 7" descr="ScoutTakeOff@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224" y="1570194"/>
            <a:ext cx="417963" cy="417963"/>
          </a:xfrm>
          <a:prstGeom prst="rect">
            <a:avLst/>
          </a:prstGeom>
        </p:spPr>
      </p:pic>
      <p:pic>
        <p:nvPicPr>
          <p:cNvPr id="9" name="Picture 8" descr="GliderTakeoff@2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9390" y="1570194"/>
            <a:ext cx="420696" cy="420696"/>
          </a:xfrm>
          <a:prstGeom prst="rect">
            <a:avLst/>
          </a:prstGeom>
        </p:spPr>
      </p:pic>
      <p:pic>
        <p:nvPicPr>
          <p:cNvPr id="10" name="Picture 9" descr="ScoutLanding@2x.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2881" y="2940296"/>
            <a:ext cx="420696" cy="420696"/>
          </a:xfrm>
          <a:prstGeom prst="rect">
            <a:avLst/>
          </a:prstGeom>
        </p:spPr>
      </p:pic>
      <p:pic>
        <p:nvPicPr>
          <p:cNvPr id="11" name="Picture 10" descr="GliderLanding@2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9390" y="2940296"/>
            <a:ext cx="422018" cy="422018"/>
          </a:xfrm>
          <a:prstGeom prst="rect">
            <a:avLst/>
          </a:prstGeom>
        </p:spPr>
      </p:pic>
    </p:spTree>
    <p:extLst>
      <p:ext uri="{BB962C8B-B14F-4D97-AF65-F5344CB8AC3E}">
        <p14:creationId xmlns:p14="http://schemas.microsoft.com/office/powerpoint/2010/main" val="12836115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Aircraft Maintenance Area</a:t>
            </a:r>
            <a:endParaRPr lang="en-US" dirty="0"/>
          </a:p>
        </p:txBody>
      </p:sp>
      <p:sp>
        <p:nvSpPr>
          <p:cNvPr id="3" name="Content Placeholder 2"/>
          <p:cNvSpPr>
            <a:spLocks noGrp="1"/>
          </p:cNvSpPr>
          <p:nvPr>
            <p:ph idx="1"/>
          </p:nvPr>
        </p:nvSpPr>
        <p:spPr>
          <a:xfrm>
            <a:off x="200005" y="1417638"/>
            <a:ext cx="3960109" cy="5312853"/>
          </a:xfrm>
        </p:spPr>
        <p:txBody>
          <a:bodyPr>
            <a:normAutofit/>
          </a:bodyPr>
          <a:lstStyle/>
          <a:p>
            <a:r>
              <a:rPr lang="en-US" dirty="0" smtClean="0"/>
              <a:t>The airplane maintenance area is found by clicking on the aircraft strip to access the pop-over. </a:t>
            </a:r>
          </a:p>
          <a:p>
            <a:r>
              <a:rPr lang="en-US" dirty="0" smtClean="0"/>
              <a:t>The ‘maintenance’ button is found at the bottom of the pop-over</a:t>
            </a:r>
          </a:p>
        </p:txBody>
      </p:sp>
      <p:pic>
        <p:nvPicPr>
          <p:cNvPr id="4" name="Picture 3" descr="IMG_005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018" y="2340171"/>
            <a:ext cx="4643980" cy="3387747"/>
          </a:xfrm>
          <a:prstGeom prst="rect">
            <a:avLst/>
          </a:prstGeom>
        </p:spPr>
      </p:pic>
    </p:spTree>
    <p:extLst>
      <p:ext uri="{BB962C8B-B14F-4D97-AF65-F5344CB8AC3E}">
        <p14:creationId xmlns:p14="http://schemas.microsoft.com/office/powerpoint/2010/main" val="5328466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Aircraft Maintenance Area</a:t>
            </a:r>
            <a:endParaRPr lang="en-US" dirty="0"/>
          </a:p>
        </p:txBody>
      </p:sp>
      <p:sp>
        <p:nvSpPr>
          <p:cNvPr id="3" name="Content Placeholder 2"/>
          <p:cNvSpPr>
            <a:spLocks noGrp="1"/>
          </p:cNvSpPr>
          <p:nvPr>
            <p:ph idx="1"/>
          </p:nvPr>
        </p:nvSpPr>
        <p:spPr>
          <a:xfrm>
            <a:off x="200005" y="1417638"/>
            <a:ext cx="3960109" cy="5312853"/>
          </a:xfrm>
        </p:spPr>
        <p:txBody>
          <a:bodyPr>
            <a:normAutofit fontScale="77500" lnSpcReduction="20000"/>
          </a:bodyPr>
          <a:lstStyle/>
          <a:p>
            <a:r>
              <a:rPr lang="en-US" dirty="0" smtClean="0"/>
              <a:t>In this screen, the the TTSN, TNI, and TTNI can be manually adjusted</a:t>
            </a:r>
          </a:p>
          <a:p>
            <a:r>
              <a:rPr lang="en-US" dirty="0" smtClean="0"/>
              <a:t>The ‘New Timesheet’ option will log all future flights as a separate journey log entry. This is for when you have snags or maintenance during the day. </a:t>
            </a:r>
          </a:p>
          <a:p>
            <a:r>
              <a:rPr lang="en-US" dirty="0" smtClean="0"/>
              <a:t>The ‘New Timesheet’ option should not be used routinely (</a:t>
            </a:r>
            <a:r>
              <a:rPr lang="en-US" dirty="0" err="1" smtClean="0"/>
              <a:t>eg</a:t>
            </a:r>
            <a:r>
              <a:rPr lang="en-US" dirty="0" smtClean="0"/>
              <a:t>. the app will automatically print the timesheets on multiple pages if needed, no intervention is required)</a:t>
            </a:r>
          </a:p>
        </p:txBody>
      </p:sp>
      <p:pic>
        <p:nvPicPr>
          <p:cNvPr id="4" name="Picture 3" descr="IMG_005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018" y="2340171"/>
            <a:ext cx="4643980" cy="3387747"/>
          </a:xfrm>
          <a:prstGeom prst="rect">
            <a:avLst/>
          </a:prstGeom>
        </p:spPr>
      </p:pic>
    </p:spTree>
    <p:extLst>
      <p:ext uri="{BB962C8B-B14F-4D97-AF65-F5344CB8AC3E}">
        <p14:creationId xmlns:p14="http://schemas.microsoft.com/office/powerpoint/2010/main" val="38885791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382960" cy="1143000"/>
          </a:xfrm>
        </p:spPr>
        <p:txBody>
          <a:bodyPr/>
          <a:lstStyle/>
          <a:p>
            <a:r>
              <a:rPr lang="en-US" dirty="0" smtClean="0"/>
              <a:t>Aircraft Area Notes</a:t>
            </a:r>
            <a:endParaRPr lang="en-US" dirty="0"/>
          </a:p>
        </p:txBody>
      </p:sp>
      <p:sp>
        <p:nvSpPr>
          <p:cNvPr id="3" name="Content Placeholder 2"/>
          <p:cNvSpPr>
            <a:spLocks noGrp="1"/>
          </p:cNvSpPr>
          <p:nvPr>
            <p:ph idx="1"/>
          </p:nvPr>
        </p:nvSpPr>
        <p:spPr>
          <a:xfrm>
            <a:off x="457200" y="1600200"/>
            <a:ext cx="8023032" cy="4950278"/>
          </a:xfrm>
        </p:spPr>
        <p:txBody>
          <a:bodyPr>
            <a:normAutofit fontScale="77500" lnSpcReduction="20000"/>
          </a:bodyPr>
          <a:lstStyle/>
          <a:p>
            <a:r>
              <a:rPr lang="en-US" dirty="0" smtClean="0"/>
              <a:t>The ‘PIC cockpit time’ resets when the pilot has been on the ground more than 25 minutes. It only looks at the most recent flights where the pilot has acted as the PIC. Dual flights are not considered in this calculation</a:t>
            </a:r>
          </a:p>
          <a:p>
            <a:r>
              <a:rPr lang="en-US" dirty="0" smtClean="0"/>
              <a:t>The PIC time and TNI are color coded and will progressively turn yellow, orange and then red as the PIC approaches 2.5 hours in the cockpit or the aircraft approaches 0 hours TNI</a:t>
            </a:r>
          </a:p>
          <a:p>
            <a:r>
              <a:rPr lang="en-US" dirty="0" smtClean="0"/>
              <a:t>The TNI for the winch is approximate, since the app cannot know exactly how long the winch has been running. More accurate times can be manually entered</a:t>
            </a:r>
          </a:p>
          <a:p>
            <a:r>
              <a:rPr lang="en-US" dirty="0" smtClean="0"/>
              <a:t>The ‘Apache counter’ and ‘Bandit counter’ appear during  student training. This only counts the number of student training flights done for </a:t>
            </a:r>
            <a:r>
              <a:rPr lang="en-US" u="sng" dirty="0" smtClean="0"/>
              <a:t>students</a:t>
            </a:r>
            <a:r>
              <a:rPr lang="en-US" dirty="0" smtClean="0"/>
              <a:t> in that flight. This is similar to the ‘x-board’ used at RGS (PRA). It does not count proficiency flights, </a:t>
            </a:r>
            <a:r>
              <a:rPr lang="en-US" dirty="0" err="1" smtClean="0"/>
              <a:t>fam</a:t>
            </a:r>
            <a:r>
              <a:rPr lang="en-US" dirty="0" smtClean="0"/>
              <a:t> flights, or anything else</a:t>
            </a:r>
          </a:p>
        </p:txBody>
      </p:sp>
    </p:spTree>
    <p:extLst>
      <p:ext uri="{BB962C8B-B14F-4D97-AF65-F5344CB8AC3E}">
        <p14:creationId xmlns:p14="http://schemas.microsoft.com/office/powerpoint/2010/main" val="9377717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Timesheets Area</a:t>
            </a:r>
            <a:endParaRPr lang="en-US" dirty="0"/>
          </a:p>
        </p:txBody>
      </p:sp>
      <p:sp>
        <p:nvSpPr>
          <p:cNvPr id="3" name="Content Placeholder 2"/>
          <p:cNvSpPr>
            <a:spLocks noGrp="1"/>
          </p:cNvSpPr>
          <p:nvPr>
            <p:ph idx="1"/>
          </p:nvPr>
        </p:nvSpPr>
        <p:spPr>
          <a:xfrm>
            <a:off x="230006" y="1600200"/>
            <a:ext cx="3646665" cy="4525963"/>
          </a:xfrm>
        </p:spPr>
        <p:txBody>
          <a:bodyPr>
            <a:normAutofit fontScale="92500" lnSpcReduction="10000"/>
          </a:bodyPr>
          <a:lstStyle/>
          <a:p>
            <a:r>
              <a:rPr lang="en-US" dirty="0" smtClean="0"/>
              <a:t>The timesheet / record area is found on the left side of the </a:t>
            </a:r>
            <a:r>
              <a:rPr lang="en-US" dirty="0" err="1" smtClean="0"/>
              <a:t>iPad</a:t>
            </a:r>
            <a:endParaRPr lang="en-US" dirty="0" smtClean="0"/>
          </a:p>
          <a:p>
            <a:r>
              <a:rPr lang="en-US" dirty="0" smtClean="0"/>
              <a:t>It is in the same area as ‘attendance’ and is accessed by selecting the ‘Timesheets’ toggle button</a:t>
            </a:r>
          </a:p>
        </p:txBody>
      </p:sp>
      <p:pic>
        <p:nvPicPr>
          <p:cNvPr id="5" name="Picture 4" descr="IMG_005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108" y="1600200"/>
            <a:ext cx="5073889" cy="3706317"/>
          </a:xfrm>
          <a:prstGeom prst="rect">
            <a:avLst/>
          </a:prstGeom>
        </p:spPr>
      </p:pic>
    </p:spTree>
    <p:extLst>
      <p:ext uri="{BB962C8B-B14F-4D97-AF65-F5344CB8AC3E}">
        <p14:creationId xmlns:p14="http://schemas.microsoft.com/office/powerpoint/2010/main" val="276369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Timesheets Area</a:t>
            </a:r>
            <a:endParaRPr lang="en-US" dirty="0"/>
          </a:p>
        </p:txBody>
      </p:sp>
      <p:sp>
        <p:nvSpPr>
          <p:cNvPr id="3" name="Content Placeholder 2"/>
          <p:cNvSpPr>
            <a:spLocks noGrp="1"/>
          </p:cNvSpPr>
          <p:nvPr>
            <p:ph idx="1"/>
          </p:nvPr>
        </p:nvSpPr>
        <p:spPr>
          <a:xfrm>
            <a:off x="230006" y="1600200"/>
            <a:ext cx="3646665" cy="4525963"/>
          </a:xfrm>
        </p:spPr>
        <p:txBody>
          <a:bodyPr>
            <a:normAutofit fontScale="55000" lnSpcReduction="20000"/>
          </a:bodyPr>
          <a:lstStyle/>
          <a:p>
            <a:r>
              <a:rPr lang="en-US" dirty="0"/>
              <a:t>R</a:t>
            </a:r>
            <a:r>
              <a:rPr lang="en-US" dirty="0" smtClean="0"/>
              <a:t>ecords automatically appear as aircraft strips are taken off and landed in the ‘Aircraft Area’</a:t>
            </a:r>
          </a:p>
          <a:p>
            <a:r>
              <a:rPr lang="en-US" dirty="0" smtClean="0"/>
              <a:t>Touching a completed flight opens a pop-over which allows the details of the flight to be edited. </a:t>
            </a:r>
          </a:p>
          <a:p>
            <a:r>
              <a:rPr lang="en-US" dirty="0" smtClean="0"/>
              <a:t>A flight that is currently airborne can be edited by touching the aircraft strip in the ‘Aircraft Area’</a:t>
            </a:r>
          </a:p>
          <a:p>
            <a:r>
              <a:rPr lang="en-US" dirty="0" smtClean="0"/>
              <a:t>Records can be deleted by using the ‘swipe to delete’ gesture. If you delete a glider flight, it will also delete the associated record for the launch vehicle. Similarly, if the record for a launch vehicle is deleted, the associated glider record is also deleted. </a:t>
            </a:r>
          </a:p>
        </p:txBody>
      </p:sp>
      <p:pic>
        <p:nvPicPr>
          <p:cNvPr id="5" name="Picture 4" descr="IMG_005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108" y="1600200"/>
            <a:ext cx="5073889" cy="3706317"/>
          </a:xfrm>
          <a:prstGeom prst="rect">
            <a:avLst/>
          </a:prstGeom>
        </p:spPr>
      </p:pic>
    </p:spTree>
    <p:extLst>
      <p:ext uri="{BB962C8B-B14F-4D97-AF65-F5344CB8AC3E}">
        <p14:creationId xmlns:p14="http://schemas.microsoft.com/office/powerpoint/2010/main" val="42204047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Guide		</a:t>
            </a:r>
            <a:endParaRPr lang="en-US" dirty="0"/>
          </a:p>
        </p:txBody>
      </p:sp>
      <p:sp>
        <p:nvSpPr>
          <p:cNvPr id="3" name="Content Placeholder 2"/>
          <p:cNvSpPr>
            <a:spLocks noGrp="1"/>
          </p:cNvSpPr>
          <p:nvPr>
            <p:ph idx="1"/>
          </p:nvPr>
        </p:nvSpPr>
        <p:spPr/>
        <p:txBody>
          <a:bodyPr/>
          <a:lstStyle/>
          <a:p>
            <a:r>
              <a:rPr lang="en-US" dirty="0" smtClean="0"/>
              <a:t>This guide will give a basic overview of how to use the ACGP Timesheets App</a:t>
            </a:r>
          </a:p>
          <a:p>
            <a:r>
              <a:rPr lang="en-US" dirty="0" smtClean="0"/>
              <a:t>The guide is divided into three main segments, which correspond to the main working areas of the app</a:t>
            </a:r>
          </a:p>
          <a:p>
            <a:pPr lvl="1"/>
            <a:r>
              <a:rPr lang="en-US" dirty="0" smtClean="0"/>
              <a:t>Attendance Area</a:t>
            </a:r>
          </a:p>
          <a:p>
            <a:pPr lvl="1"/>
            <a:r>
              <a:rPr lang="en-US" dirty="0" smtClean="0"/>
              <a:t>Aircraft Area</a:t>
            </a:r>
          </a:p>
          <a:p>
            <a:pPr lvl="1"/>
            <a:r>
              <a:rPr lang="en-US" dirty="0" smtClean="0"/>
              <a:t>Timesheet / Record Area</a:t>
            </a:r>
          </a:p>
          <a:p>
            <a:pPr lvl="1"/>
            <a:endParaRPr lang="en-US" dirty="0"/>
          </a:p>
        </p:txBody>
      </p:sp>
    </p:spTree>
    <p:extLst>
      <p:ext uri="{BB962C8B-B14F-4D97-AF65-F5344CB8AC3E}">
        <p14:creationId xmlns:p14="http://schemas.microsoft.com/office/powerpoint/2010/main" val="927622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031"/>
            <a:ext cx="4962014" cy="832214"/>
          </a:xfrm>
        </p:spPr>
        <p:txBody>
          <a:bodyPr>
            <a:normAutofit/>
          </a:bodyPr>
          <a:lstStyle/>
          <a:p>
            <a:r>
              <a:rPr lang="en-US" dirty="0" smtClean="0"/>
              <a:t>Timesheets Area</a:t>
            </a:r>
            <a:endParaRPr lang="en-US" dirty="0"/>
          </a:p>
        </p:txBody>
      </p:sp>
      <p:sp>
        <p:nvSpPr>
          <p:cNvPr id="3" name="Content Placeholder 2"/>
          <p:cNvSpPr>
            <a:spLocks noGrp="1"/>
          </p:cNvSpPr>
          <p:nvPr>
            <p:ph idx="1"/>
          </p:nvPr>
        </p:nvSpPr>
        <p:spPr>
          <a:xfrm>
            <a:off x="457200" y="1600200"/>
            <a:ext cx="3515738" cy="4900274"/>
          </a:xfrm>
        </p:spPr>
        <p:txBody>
          <a:bodyPr>
            <a:normAutofit fontScale="55000" lnSpcReduction="20000"/>
          </a:bodyPr>
          <a:lstStyle/>
          <a:p>
            <a:r>
              <a:rPr lang="en-US" dirty="0" smtClean="0"/>
              <a:t>The app greatly reduces the work needed complete mandatory reports</a:t>
            </a:r>
          </a:p>
          <a:p>
            <a:r>
              <a:rPr lang="en-US" dirty="0" smtClean="0"/>
              <a:t>At the end of the day</a:t>
            </a:r>
            <a:r>
              <a:rPr lang="en-US" dirty="0"/>
              <a:t> </a:t>
            </a:r>
            <a:r>
              <a:rPr lang="en-US" dirty="0" smtClean="0"/>
              <a:t>the timesheets can be emailed and printed</a:t>
            </a:r>
          </a:p>
          <a:p>
            <a:r>
              <a:rPr lang="en-US" dirty="0" smtClean="0"/>
              <a:t>If winch launch was used, at the end of the day the app will request the actual winch TNI. What is shown during the day is only an estimate</a:t>
            </a:r>
          </a:p>
          <a:p>
            <a:r>
              <a:rPr lang="en-US" dirty="0" smtClean="0"/>
              <a:t>At the end of the weekend the stats report can be easily emailed to maintenance and air ops. </a:t>
            </a:r>
          </a:p>
          <a:p>
            <a:r>
              <a:rPr lang="en-US" dirty="0" smtClean="0"/>
              <a:t>A list of new </a:t>
            </a:r>
            <a:r>
              <a:rPr lang="en-US" dirty="0" err="1" smtClean="0"/>
              <a:t>quals</a:t>
            </a:r>
            <a:r>
              <a:rPr lang="en-US" dirty="0" smtClean="0"/>
              <a:t> awarded must be submitted to air ops periodically. The app does not do this automatically.</a:t>
            </a:r>
          </a:p>
        </p:txBody>
      </p:sp>
      <p:pic>
        <p:nvPicPr>
          <p:cNvPr id="4" name="Picture 3" descr="IMG_005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390" y="1890138"/>
            <a:ext cx="4702345" cy="3430324"/>
          </a:xfrm>
          <a:prstGeom prst="rect">
            <a:avLst/>
          </a:prstGeom>
        </p:spPr>
      </p:pic>
    </p:spTree>
    <p:extLst>
      <p:ext uri="{BB962C8B-B14F-4D97-AF65-F5344CB8AC3E}">
        <p14:creationId xmlns:p14="http://schemas.microsoft.com/office/powerpoint/2010/main" val="26665633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Timesheets Area Notes</a:t>
            </a:r>
            <a:endParaRPr lang="en-US" dirty="0"/>
          </a:p>
        </p:txBody>
      </p:sp>
      <p:sp>
        <p:nvSpPr>
          <p:cNvPr id="3" name="Content Placeholder 2"/>
          <p:cNvSpPr>
            <a:spLocks noGrp="1"/>
          </p:cNvSpPr>
          <p:nvPr>
            <p:ph idx="1"/>
          </p:nvPr>
        </p:nvSpPr>
        <p:spPr>
          <a:xfrm>
            <a:off x="230006" y="1600200"/>
            <a:ext cx="8470232" cy="4525963"/>
          </a:xfrm>
        </p:spPr>
        <p:txBody>
          <a:bodyPr>
            <a:normAutofit/>
          </a:bodyPr>
          <a:lstStyle/>
          <a:p>
            <a:r>
              <a:rPr lang="en-US" dirty="0" smtClean="0"/>
              <a:t>Records can be sorted several ways (</a:t>
            </a:r>
            <a:r>
              <a:rPr lang="en-US" dirty="0" err="1" smtClean="0"/>
              <a:t>eg</a:t>
            </a:r>
            <a:r>
              <a:rPr lang="en-US" dirty="0" smtClean="0"/>
              <a:t>. to sort first by name and then by flight time, simply touch the name header then the flight time header). The </a:t>
            </a:r>
            <a:r>
              <a:rPr lang="en-US" dirty="0" err="1" smtClean="0"/>
              <a:t>iPad</a:t>
            </a:r>
            <a:r>
              <a:rPr lang="en-US" dirty="0" smtClean="0"/>
              <a:t> will remember previous sort settings. </a:t>
            </a:r>
          </a:p>
          <a:p>
            <a:r>
              <a:rPr lang="en-US" dirty="0"/>
              <a:t>During transit flights the </a:t>
            </a:r>
            <a:r>
              <a:rPr lang="en-US" dirty="0" err="1"/>
              <a:t>iPad</a:t>
            </a:r>
            <a:r>
              <a:rPr lang="en-US" dirty="0"/>
              <a:t> will attempt to log the route using GPS. If it is not accurate or if the </a:t>
            </a:r>
            <a:r>
              <a:rPr lang="en-US" dirty="0" err="1"/>
              <a:t>iPad</a:t>
            </a:r>
            <a:r>
              <a:rPr lang="en-US" dirty="0"/>
              <a:t> was not brought on the flight it can be manually recorded. </a:t>
            </a:r>
          </a:p>
          <a:p>
            <a:endParaRPr lang="en-US" dirty="0" smtClean="0"/>
          </a:p>
        </p:txBody>
      </p:sp>
    </p:spTree>
    <p:extLst>
      <p:ext uri="{BB962C8B-B14F-4D97-AF65-F5344CB8AC3E}">
        <p14:creationId xmlns:p14="http://schemas.microsoft.com/office/powerpoint/2010/main" val="34261097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Timesheets Area Notes</a:t>
            </a:r>
            <a:endParaRPr lang="en-US" dirty="0"/>
          </a:p>
        </p:txBody>
      </p:sp>
      <p:sp>
        <p:nvSpPr>
          <p:cNvPr id="3" name="Content Placeholder 2"/>
          <p:cNvSpPr>
            <a:spLocks noGrp="1"/>
          </p:cNvSpPr>
          <p:nvPr>
            <p:ph idx="1"/>
          </p:nvPr>
        </p:nvSpPr>
        <p:spPr/>
        <p:txBody>
          <a:bodyPr>
            <a:normAutofit/>
          </a:bodyPr>
          <a:lstStyle/>
          <a:p>
            <a:r>
              <a:rPr lang="en-US" dirty="0" smtClean="0"/>
              <a:t>Viewing Previous Days</a:t>
            </a:r>
          </a:p>
          <a:p>
            <a:pPr lvl="1"/>
            <a:r>
              <a:rPr lang="en-US" dirty="0"/>
              <a:t>Records from previous days are read only, so it is important to be sure everything is right before the end of the day!</a:t>
            </a:r>
          </a:p>
          <a:p>
            <a:pPr lvl="1"/>
            <a:r>
              <a:rPr lang="en-US" dirty="0"/>
              <a:t>Records from previous days can be </a:t>
            </a:r>
            <a:r>
              <a:rPr lang="en-US" dirty="0" smtClean="0"/>
              <a:t>viewed and emailed. This works the same way as when timesheets </a:t>
            </a:r>
            <a:r>
              <a:rPr lang="en-US" dirty="0"/>
              <a:t>and </a:t>
            </a:r>
            <a:r>
              <a:rPr lang="en-US" dirty="0" smtClean="0"/>
              <a:t>pilot </a:t>
            </a:r>
            <a:r>
              <a:rPr lang="en-US" dirty="0"/>
              <a:t>logs </a:t>
            </a:r>
            <a:r>
              <a:rPr lang="en-US" dirty="0" smtClean="0"/>
              <a:t>are emailed at the end of the current day. </a:t>
            </a:r>
            <a:endParaRPr lang="en-US" dirty="0"/>
          </a:p>
        </p:txBody>
      </p:sp>
    </p:spTree>
    <p:extLst>
      <p:ext uri="{BB962C8B-B14F-4D97-AF65-F5344CB8AC3E}">
        <p14:creationId xmlns:p14="http://schemas.microsoft.com/office/powerpoint/2010/main" val="3241857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Odds and Ends</a:t>
            </a:r>
            <a:endParaRPr lang="en-US" dirty="0"/>
          </a:p>
        </p:txBody>
      </p:sp>
      <p:sp>
        <p:nvSpPr>
          <p:cNvPr id="3" name="Content Placeholder 2"/>
          <p:cNvSpPr>
            <a:spLocks noGrp="1"/>
          </p:cNvSpPr>
          <p:nvPr>
            <p:ph idx="1"/>
          </p:nvPr>
        </p:nvSpPr>
        <p:spPr>
          <a:xfrm>
            <a:off x="457200" y="1600200"/>
            <a:ext cx="8059768" cy="4930974"/>
          </a:xfrm>
        </p:spPr>
        <p:txBody>
          <a:bodyPr>
            <a:normAutofit/>
          </a:bodyPr>
          <a:lstStyle/>
          <a:p>
            <a:r>
              <a:rPr lang="en-US" dirty="0" smtClean="0"/>
              <a:t>If you land the wrong airplane, you may shake the </a:t>
            </a:r>
            <a:r>
              <a:rPr lang="en-US" dirty="0" err="1" smtClean="0"/>
              <a:t>iPad</a:t>
            </a:r>
            <a:r>
              <a:rPr lang="en-US" dirty="0" smtClean="0"/>
              <a:t> to undo the mistake</a:t>
            </a:r>
          </a:p>
          <a:p>
            <a:r>
              <a:rPr lang="en-US" dirty="0" smtClean="0"/>
              <a:t>Times are displayed in the current local time zone. If the flight has crossed time zones, all flight records will display times in the time zone the </a:t>
            </a:r>
            <a:r>
              <a:rPr lang="en-US" dirty="0" err="1" smtClean="0"/>
              <a:t>iPad</a:t>
            </a:r>
            <a:r>
              <a:rPr lang="en-US" dirty="0" smtClean="0"/>
              <a:t> is currently located in. </a:t>
            </a:r>
            <a:endParaRPr lang="en-US" dirty="0"/>
          </a:p>
        </p:txBody>
      </p:sp>
    </p:spTree>
    <p:extLst>
      <p:ext uri="{BB962C8B-B14F-4D97-AF65-F5344CB8AC3E}">
        <p14:creationId xmlns:p14="http://schemas.microsoft.com/office/powerpoint/2010/main" val="144863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330677" cy="1143000"/>
          </a:xfrm>
        </p:spPr>
        <p:txBody>
          <a:bodyPr/>
          <a:lstStyle/>
          <a:p>
            <a:r>
              <a:rPr lang="en-US" dirty="0" smtClean="0"/>
              <a:t>FAQ Answers</a:t>
            </a:r>
            <a:endParaRPr lang="en-US" dirty="0"/>
          </a:p>
        </p:txBody>
      </p:sp>
      <p:sp>
        <p:nvSpPr>
          <p:cNvPr id="3" name="Content Placeholder 2"/>
          <p:cNvSpPr>
            <a:spLocks noGrp="1"/>
          </p:cNvSpPr>
          <p:nvPr>
            <p:ph idx="1"/>
          </p:nvPr>
        </p:nvSpPr>
        <p:spPr>
          <a:xfrm>
            <a:off x="457200" y="1600200"/>
            <a:ext cx="8017076" cy="4760225"/>
          </a:xfrm>
        </p:spPr>
        <p:txBody>
          <a:bodyPr/>
          <a:lstStyle/>
          <a:p>
            <a:r>
              <a:rPr lang="en-US" dirty="0" smtClean="0"/>
              <a:t>You CAN switch to other apps while using the Timesheets app. You can even turn the </a:t>
            </a:r>
            <a:r>
              <a:rPr lang="en-US" dirty="0" err="1" smtClean="0"/>
              <a:t>iPad</a:t>
            </a:r>
            <a:r>
              <a:rPr lang="en-US" dirty="0" smtClean="0"/>
              <a:t> off, or force quit the app, and when you go back into it everything will still be there. However, </a:t>
            </a:r>
            <a:r>
              <a:rPr lang="en-US" dirty="0" smtClean="0"/>
              <a:t>the more time you spend using</a:t>
            </a:r>
            <a:r>
              <a:rPr lang="en-US" dirty="0" smtClean="0"/>
              <a:t> </a:t>
            </a:r>
            <a:r>
              <a:rPr lang="en-US" dirty="0" smtClean="0"/>
              <a:t>apps on the </a:t>
            </a:r>
            <a:r>
              <a:rPr lang="en-US" dirty="0" err="1" smtClean="0"/>
              <a:t>iPad</a:t>
            </a:r>
            <a:r>
              <a:rPr lang="en-US" dirty="0" smtClean="0"/>
              <a:t> </a:t>
            </a:r>
            <a:r>
              <a:rPr lang="en-US" dirty="0" smtClean="0"/>
              <a:t>the faster the battery will run out.</a:t>
            </a:r>
            <a:endParaRPr lang="en-US" dirty="0"/>
          </a:p>
        </p:txBody>
      </p:sp>
    </p:spTree>
    <p:extLst>
      <p:ext uri="{BB962C8B-B14F-4D97-AF65-F5344CB8AC3E}">
        <p14:creationId xmlns:p14="http://schemas.microsoft.com/office/powerpoint/2010/main" val="271429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706662" cy="1143000"/>
          </a:xfrm>
        </p:spPr>
        <p:txBody>
          <a:bodyPr/>
          <a:lstStyle/>
          <a:p>
            <a:r>
              <a:rPr lang="en-US" dirty="0" err="1" smtClean="0"/>
              <a:t>iPad</a:t>
            </a:r>
            <a:r>
              <a:rPr lang="en-US" dirty="0" smtClean="0"/>
              <a:t> Care</a:t>
            </a:r>
            <a:endParaRPr lang="en-US" dirty="0"/>
          </a:p>
        </p:txBody>
      </p:sp>
      <p:sp>
        <p:nvSpPr>
          <p:cNvPr id="3" name="Content Placeholder 2"/>
          <p:cNvSpPr>
            <a:spLocks noGrp="1"/>
          </p:cNvSpPr>
          <p:nvPr>
            <p:ph idx="1"/>
          </p:nvPr>
        </p:nvSpPr>
        <p:spPr>
          <a:xfrm>
            <a:off x="457199" y="1417638"/>
            <a:ext cx="8253039" cy="5070286"/>
          </a:xfrm>
        </p:spPr>
        <p:txBody>
          <a:bodyPr>
            <a:normAutofit fontScale="77500" lnSpcReduction="20000"/>
          </a:bodyPr>
          <a:lstStyle/>
          <a:p>
            <a:r>
              <a:rPr lang="en-US" dirty="0" smtClean="0"/>
              <a:t>The </a:t>
            </a:r>
            <a:r>
              <a:rPr lang="en-US" dirty="0" err="1" smtClean="0"/>
              <a:t>iPad</a:t>
            </a:r>
            <a:r>
              <a:rPr lang="en-US" dirty="0" smtClean="0"/>
              <a:t> will go to sleep if Temperature &gt;35˚C</a:t>
            </a:r>
          </a:p>
          <a:p>
            <a:r>
              <a:rPr lang="en-US" dirty="0" smtClean="0"/>
              <a:t>This can occur at </a:t>
            </a:r>
            <a:r>
              <a:rPr lang="en-US" dirty="0" smtClean="0"/>
              <a:t>ambient temperature as low at 25˚C </a:t>
            </a:r>
            <a:r>
              <a:rPr lang="en-US" dirty="0" smtClean="0"/>
              <a:t>if the screen is left open in direct sun for too long</a:t>
            </a:r>
          </a:p>
          <a:p>
            <a:r>
              <a:rPr lang="en-US" dirty="0" smtClean="0"/>
              <a:t>Do not store below -20˚C to avoid battery damage (go with -10˚C to be on the safe side)</a:t>
            </a:r>
          </a:p>
          <a:p>
            <a:r>
              <a:rPr lang="en-US" dirty="0" smtClean="0"/>
              <a:t>Don’t let it get wet</a:t>
            </a:r>
          </a:p>
          <a:p>
            <a:r>
              <a:rPr lang="en-US" dirty="0" smtClean="0"/>
              <a:t>Turn the screen off using the ‘lock button’ when the </a:t>
            </a:r>
            <a:r>
              <a:rPr lang="en-US" dirty="0" err="1" smtClean="0"/>
              <a:t>iPad</a:t>
            </a:r>
            <a:r>
              <a:rPr lang="en-US" dirty="0" smtClean="0"/>
              <a:t> is not in use to ensure the battery lasts all day</a:t>
            </a:r>
          </a:p>
          <a:p>
            <a:r>
              <a:rPr lang="en-US" dirty="0" smtClean="0"/>
              <a:t>To maintain a healthy battery, use it for at least 10 hours per month (</a:t>
            </a:r>
            <a:r>
              <a:rPr lang="en-US" dirty="0" err="1" smtClean="0"/>
              <a:t>ie</a:t>
            </a:r>
            <a:r>
              <a:rPr lang="en-US" dirty="0" smtClean="0"/>
              <a:t>. One complete charge cycle), even in the off season. That said, the batteries are only designed for 1000 recharging cycles, so don’t overuse it</a:t>
            </a:r>
          </a:p>
          <a:p>
            <a:r>
              <a:rPr lang="en-US" dirty="0" smtClean="0"/>
              <a:t>Source: </a:t>
            </a:r>
            <a:r>
              <a:rPr lang="en-US" dirty="0" err="1" smtClean="0"/>
              <a:t>apple.com</a:t>
            </a:r>
            <a:r>
              <a:rPr lang="en-US" dirty="0" smtClean="0"/>
              <a:t>/batteries &amp; </a:t>
            </a:r>
            <a:r>
              <a:rPr lang="en-US" dirty="0" err="1" smtClean="0"/>
              <a:t>apple.com</a:t>
            </a:r>
            <a:r>
              <a:rPr lang="en-US" dirty="0" smtClean="0"/>
              <a:t>/</a:t>
            </a:r>
            <a:r>
              <a:rPr lang="en-US" dirty="0" err="1" smtClean="0"/>
              <a:t>iPad</a:t>
            </a:r>
            <a:endParaRPr lang="en-US" dirty="0" smtClean="0"/>
          </a:p>
          <a:p>
            <a:endParaRPr lang="en-US" dirty="0" smtClean="0"/>
          </a:p>
          <a:p>
            <a:endParaRPr lang="en-US" dirty="0"/>
          </a:p>
        </p:txBody>
      </p:sp>
    </p:spTree>
    <p:extLst>
      <p:ext uri="{BB962C8B-B14F-4D97-AF65-F5344CB8AC3E}">
        <p14:creationId xmlns:p14="http://schemas.microsoft.com/office/powerpoint/2010/main" val="139521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Area</a:t>
            </a:r>
            <a:endParaRPr lang="en-US" dirty="0"/>
          </a:p>
        </p:txBody>
      </p:sp>
      <p:sp>
        <p:nvSpPr>
          <p:cNvPr id="3" name="Content Placeholder 2"/>
          <p:cNvSpPr>
            <a:spLocks noGrp="1"/>
          </p:cNvSpPr>
          <p:nvPr>
            <p:ph idx="1"/>
          </p:nvPr>
        </p:nvSpPr>
        <p:spPr>
          <a:xfrm>
            <a:off x="457200" y="1600200"/>
            <a:ext cx="2539737" cy="4525963"/>
          </a:xfrm>
        </p:spPr>
        <p:txBody>
          <a:bodyPr>
            <a:normAutofit fontScale="62500" lnSpcReduction="20000"/>
          </a:bodyPr>
          <a:lstStyle/>
          <a:p>
            <a:r>
              <a:rPr lang="en-US" dirty="0" smtClean="0"/>
              <a:t>The attendance area is found the left side of the app, in the same space as the ‘timesheet area’ </a:t>
            </a:r>
          </a:p>
          <a:p>
            <a:r>
              <a:rPr lang="en-US" dirty="0" smtClean="0"/>
              <a:t>Select the </a:t>
            </a:r>
            <a:r>
              <a:rPr lang="en-US" dirty="0" smtClean="0"/>
              <a:t>Attendance button at the top left </a:t>
            </a:r>
            <a:r>
              <a:rPr lang="en-US" dirty="0" smtClean="0"/>
              <a:t>to toggle to the attendance screen </a:t>
            </a:r>
          </a:p>
          <a:p>
            <a:r>
              <a:rPr lang="en-US" dirty="0" smtClean="0"/>
              <a:t>The ‘timesheet area’ will be described later in the manual</a:t>
            </a:r>
          </a:p>
          <a:p>
            <a:endParaRPr lang="en-US" dirty="0" smtClean="0"/>
          </a:p>
          <a:p>
            <a:endParaRPr lang="en-US" dirty="0"/>
          </a:p>
        </p:txBody>
      </p:sp>
      <p:pic>
        <p:nvPicPr>
          <p:cNvPr id="5" name="Picture 4" descr="IMG_004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364" y="1600200"/>
            <a:ext cx="5654202" cy="4130218"/>
          </a:xfrm>
          <a:prstGeom prst="rect">
            <a:avLst/>
          </a:prstGeom>
        </p:spPr>
      </p:pic>
    </p:spTree>
    <p:extLst>
      <p:ext uri="{BB962C8B-B14F-4D97-AF65-F5344CB8AC3E}">
        <p14:creationId xmlns:p14="http://schemas.microsoft.com/office/powerpoint/2010/main" val="885688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Area</a:t>
            </a:r>
            <a:endParaRPr lang="en-US" dirty="0"/>
          </a:p>
        </p:txBody>
      </p:sp>
      <p:sp>
        <p:nvSpPr>
          <p:cNvPr id="3" name="Content Placeholder 2"/>
          <p:cNvSpPr>
            <a:spLocks noGrp="1"/>
          </p:cNvSpPr>
          <p:nvPr>
            <p:ph idx="1"/>
          </p:nvPr>
        </p:nvSpPr>
        <p:spPr>
          <a:xfrm>
            <a:off x="457200" y="1600200"/>
            <a:ext cx="2539737" cy="4525963"/>
          </a:xfrm>
        </p:spPr>
        <p:txBody>
          <a:bodyPr>
            <a:normAutofit fontScale="62500" lnSpcReduction="20000"/>
          </a:bodyPr>
          <a:lstStyle/>
          <a:p>
            <a:r>
              <a:rPr lang="en-US" dirty="0" smtClean="0"/>
              <a:t>Touch ‘Sign in Pilot’ in the top centre </a:t>
            </a:r>
            <a:r>
              <a:rPr lang="en-US" dirty="0" smtClean="0"/>
              <a:t>menu </a:t>
            </a:r>
            <a:endParaRPr lang="en-US" dirty="0" smtClean="0"/>
          </a:p>
          <a:p>
            <a:r>
              <a:rPr lang="en-US" dirty="0" smtClean="0"/>
              <a:t>Touch the pilot’s name to sign them in</a:t>
            </a:r>
          </a:p>
          <a:p>
            <a:r>
              <a:rPr lang="en-US" dirty="0" smtClean="0"/>
              <a:t>Press the [+] to add new names</a:t>
            </a:r>
          </a:p>
          <a:p>
            <a:r>
              <a:rPr lang="en-US" dirty="0" smtClean="0"/>
              <a:t>In the pop-over, swipe to ‘Inactivate’ a pilot so they do not show up in the menu. Adding a new pilot with the same name and birthday will reactivate them</a:t>
            </a:r>
          </a:p>
          <a:p>
            <a:endParaRPr lang="en-US" dirty="0"/>
          </a:p>
        </p:txBody>
      </p:sp>
      <p:pic>
        <p:nvPicPr>
          <p:cNvPr id="5" name="Picture 4" descr="IMG_004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093" y="1397640"/>
            <a:ext cx="5589237" cy="4082763"/>
          </a:xfrm>
          <a:prstGeom prst="rect">
            <a:avLst/>
          </a:prstGeom>
        </p:spPr>
      </p:pic>
      <p:pic>
        <p:nvPicPr>
          <p:cNvPr id="6" name="Picture 5" descr="Screen Shot 2012-04-01 at 19210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8350" y="2167312"/>
            <a:ext cx="283435" cy="199693"/>
          </a:xfrm>
          <a:prstGeom prst="rect">
            <a:avLst/>
          </a:prstGeom>
        </p:spPr>
      </p:pic>
    </p:spTree>
    <p:extLst>
      <p:ext uri="{BB962C8B-B14F-4D97-AF65-F5344CB8AC3E}">
        <p14:creationId xmlns:p14="http://schemas.microsoft.com/office/powerpoint/2010/main" val="7455534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Area</a:t>
            </a:r>
            <a:endParaRPr lang="en-US" dirty="0"/>
          </a:p>
        </p:txBody>
      </p:sp>
      <p:sp>
        <p:nvSpPr>
          <p:cNvPr id="3" name="Content Placeholder 2"/>
          <p:cNvSpPr>
            <a:spLocks noGrp="1"/>
          </p:cNvSpPr>
          <p:nvPr>
            <p:ph idx="1"/>
          </p:nvPr>
        </p:nvSpPr>
        <p:spPr>
          <a:xfrm>
            <a:off x="270007" y="1600199"/>
            <a:ext cx="3450095" cy="5110289"/>
          </a:xfrm>
        </p:spPr>
        <p:txBody>
          <a:bodyPr>
            <a:normAutofit/>
          </a:bodyPr>
          <a:lstStyle/>
          <a:p>
            <a:r>
              <a:rPr lang="en-US" sz="1600" dirty="0" smtClean="0"/>
              <a:t>When a new pilot is added the only mandatory info is the </a:t>
            </a:r>
          </a:p>
          <a:p>
            <a:pPr lvl="1"/>
            <a:r>
              <a:rPr lang="en-US" sz="1200" dirty="0" smtClean="0"/>
              <a:t>name</a:t>
            </a:r>
            <a:endParaRPr lang="en-US" sz="1200" dirty="0" smtClean="0"/>
          </a:p>
          <a:p>
            <a:pPr lvl="1"/>
            <a:r>
              <a:rPr lang="en-US" sz="1200" dirty="0" smtClean="0"/>
              <a:t>highest glider </a:t>
            </a:r>
            <a:r>
              <a:rPr lang="en-US" sz="1200" dirty="0" err="1" smtClean="0"/>
              <a:t>qual</a:t>
            </a:r>
            <a:r>
              <a:rPr lang="en-US" sz="1200" dirty="0"/>
              <a:t> </a:t>
            </a:r>
            <a:r>
              <a:rPr lang="en-US" sz="1200" dirty="0" smtClean="0"/>
              <a:t>and/or highest scout </a:t>
            </a:r>
            <a:r>
              <a:rPr lang="en-US" sz="1200" dirty="0" err="1" smtClean="0"/>
              <a:t>qual</a:t>
            </a:r>
            <a:r>
              <a:rPr lang="en-US" sz="1200" dirty="0" smtClean="0"/>
              <a:t>, and </a:t>
            </a:r>
          </a:p>
          <a:p>
            <a:pPr lvl="1"/>
            <a:r>
              <a:rPr lang="en-US" sz="1200" dirty="0" smtClean="0"/>
              <a:t>employment type</a:t>
            </a:r>
            <a:endParaRPr lang="en-US" sz="1600" dirty="0" smtClean="0"/>
          </a:p>
          <a:p>
            <a:r>
              <a:rPr lang="en-US" sz="1600" dirty="0" smtClean="0"/>
              <a:t>For a staff member to be able to run the winch, their qualification must be recorded in the ‘Other </a:t>
            </a:r>
            <a:r>
              <a:rPr lang="en-US" sz="1600" dirty="0" err="1" smtClean="0"/>
              <a:t>Quals</a:t>
            </a:r>
            <a:r>
              <a:rPr lang="en-US" sz="1600" dirty="0" smtClean="0"/>
              <a:t>’ section</a:t>
            </a:r>
          </a:p>
          <a:p>
            <a:r>
              <a:rPr lang="en-US" sz="1600" dirty="0" smtClean="0"/>
              <a:t>Information and </a:t>
            </a:r>
            <a:r>
              <a:rPr lang="en-US" sz="1600" dirty="0" err="1" smtClean="0"/>
              <a:t>Quals</a:t>
            </a:r>
            <a:r>
              <a:rPr lang="en-US" sz="1600" dirty="0" smtClean="0"/>
              <a:t> can be updated at any time by touching on the pilot’s strip </a:t>
            </a:r>
          </a:p>
          <a:p>
            <a:r>
              <a:rPr lang="en-US" sz="1600" dirty="0" smtClean="0"/>
              <a:t>Most of the other data fields are to support future PTR functionality. </a:t>
            </a:r>
            <a:r>
              <a:rPr lang="en-US" sz="1600" dirty="0"/>
              <a:t> </a:t>
            </a:r>
            <a:r>
              <a:rPr lang="en-US" sz="1600" dirty="0" smtClean="0"/>
              <a:t>The app cannot currently be used in place of a PTR. </a:t>
            </a:r>
            <a:endParaRPr lang="en-US" sz="1600" dirty="0"/>
          </a:p>
        </p:txBody>
      </p:sp>
      <p:pic>
        <p:nvPicPr>
          <p:cNvPr id="4" name="Picture 3" descr="IMG_004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63" y="1417638"/>
            <a:ext cx="5154633" cy="3760265"/>
          </a:xfrm>
          <a:prstGeom prst="rect">
            <a:avLst/>
          </a:prstGeom>
        </p:spPr>
      </p:pic>
    </p:spTree>
    <p:extLst>
      <p:ext uri="{BB962C8B-B14F-4D97-AF65-F5344CB8AC3E}">
        <p14:creationId xmlns:p14="http://schemas.microsoft.com/office/powerpoint/2010/main" val="1614220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Area</a:t>
            </a:r>
            <a:endParaRPr lang="en-US" dirty="0"/>
          </a:p>
        </p:txBody>
      </p:sp>
      <p:sp>
        <p:nvSpPr>
          <p:cNvPr id="3" name="Content Placeholder 2"/>
          <p:cNvSpPr>
            <a:spLocks noGrp="1"/>
          </p:cNvSpPr>
          <p:nvPr>
            <p:ph idx="1"/>
          </p:nvPr>
        </p:nvSpPr>
        <p:spPr>
          <a:xfrm>
            <a:off x="270007" y="1600199"/>
            <a:ext cx="3450095" cy="5110289"/>
          </a:xfrm>
        </p:spPr>
        <p:txBody>
          <a:bodyPr>
            <a:normAutofit fontScale="92500"/>
          </a:bodyPr>
          <a:lstStyle/>
          <a:p>
            <a:r>
              <a:rPr lang="en-US" sz="2400" dirty="0" smtClean="0"/>
              <a:t>Touching a pilot’s strip will open a pop-over with areas to edit information and </a:t>
            </a:r>
            <a:r>
              <a:rPr lang="en-US" sz="2400" dirty="0" err="1" smtClean="0"/>
              <a:t>quals</a:t>
            </a:r>
            <a:r>
              <a:rPr lang="en-US" sz="2400" dirty="0" smtClean="0"/>
              <a:t>. </a:t>
            </a:r>
          </a:p>
          <a:p>
            <a:r>
              <a:rPr lang="en-US" sz="2400" dirty="0" smtClean="0"/>
              <a:t>At the bottom of the pop over, selecting ‘Flight List’ shows all of the flights and winch launches a pilot has completed</a:t>
            </a:r>
          </a:p>
          <a:p>
            <a:r>
              <a:rPr lang="en-US" sz="2400" dirty="0" smtClean="0"/>
              <a:t>Similarly, selecting ‘Attendance Records’ shows their attendance</a:t>
            </a:r>
          </a:p>
          <a:p>
            <a:endParaRPr lang="en-US" sz="2400" dirty="0"/>
          </a:p>
        </p:txBody>
      </p:sp>
      <p:pic>
        <p:nvPicPr>
          <p:cNvPr id="5" name="Picture 4" descr="IMG_004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052" y="1600199"/>
            <a:ext cx="5337947" cy="3899203"/>
          </a:xfrm>
          <a:prstGeom prst="rect">
            <a:avLst/>
          </a:prstGeom>
        </p:spPr>
      </p:pic>
    </p:spTree>
    <p:extLst>
      <p:ext uri="{BB962C8B-B14F-4D97-AF65-F5344CB8AC3E}">
        <p14:creationId xmlns:p14="http://schemas.microsoft.com/office/powerpoint/2010/main" val="1883310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3770" cy="1143000"/>
          </a:xfrm>
        </p:spPr>
        <p:txBody>
          <a:bodyPr>
            <a:normAutofit/>
          </a:bodyPr>
          <a:lstStyle/>
          <a:p>
            <a:r>
              <a:rPr lang="en-US" dirty="0" smtClean="0"/>
              <a:t>Attendance Area Notes</a:t>
            </a:r>
            <a:endParaRPr lang="en-US" dirty="0"/>
          </a:p>
        </p:txBody>
      </p:sp>
      <p:sp>
        <p:nvSpPr>
          <p:cNvPr id="3" name="Content Placeholder 2"/>
          <p:cNvSpPr>
            <a:spLocks noGrp="1"/>
          </p:cNvSpPr>
          <p:nvPr>
            <p:ph idx="1"/>
          </p:nvPr>
        </p:nvSpPr>
        <p:spPr>
          <a:xfrm>
            <a:off x="457200" y="1600200"/>
            <a:ext cx="8113034" cy="4970279"/>
          </a:xfrm>
        </p:spPr>
        <p:txBody>
          <a:bodyPr>
            <a:normAutofit fontScale="92500" lnSpcReduction="10000"/>
          </a:bodyPr>
          <a:lstStyle/>
          <a:p>
            <a:r>
              <a:rPr lang="en-US" dirty="0"/>
              <a:t>When a pilot leaves, swipe to sign them out</a:t>
            </a:r>
          </a:p>
          <a:p>
            <a:r>
              <a:rPr lang="en-US" dirty="0"/>
              <a:t>Signing pilots out allows the app to record their time in and out and whether it was a session or not</a:t>
            </a:r>
          </a:p>
          <a:p>
            <a:r>
              <a:rPr lang="en-US" dirty="0"/>
              <a:t>In turn, this allows the app to keep track of your paid days used</a:t>
            </a:r>
          </a:p>
          <a:p>
            <a:r>
              <a:rPr lang="en-US" dirty="0"/>
              <a:t>If a pilot is not signed out by midnight, the app will assume they left at 1730</a:t>
            </a:r>
          </a:p>
          <a:p>
            <a:r>
              <a:rPr lang="en-US" dirty="0" smtClean="0"/>
              <a:t>Filling out the ‘employment type’ is very important because this is used to calculate paid days as well as cadet attendance stats</a:t>
            </a:r>
          </a:p>
          <a:p>
            <a:endParaRPr lang="en-US" dirty="0"/>
          </a:p>
        </p:txBody>
      </p:sp>
    </p:spTree>
    <p:extLst>
      <p:ext uri="{BB962C8B-B14F-4D97-AF65-F5344CB8AC3E}">
        <p14:creationId xmlns:p14="http://schemas.microsoft.com/office/powerpoint/2010/main" val="16142206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26666" cy="1143000"/>
          </a:xfrm>
        </p:spPr>
        <p:txBody>
          <a:bodyPr>
            <a:normAutofit/>
          </a:bodyPr>
          <a:lstStyle/>
          <a:p>
            <a:r>
              <a:rPr lang="en-US" dirty="0" smtClean="0"/>
              <a:t>Attendance Area Notes</a:t>
            </a:r>
            <a:endParaRPr lang="en-US" dirty="0"/>
          </a:p>
        </p:txBody>
      </p:sp>
      <p:sp>
        <p:nvSpPr>
          <p:cNvPr id="3" name="Content Placeholder 2"/>
          <p:cNvSpPr>
            <a:spLocks noGrp="1"/>
          </p:cNvSpPr>
          <p:nvPr>
            <p:ph idx="1"/>
          </p:nvPr>
        </p:nvSpPr>
        <p:spPr>
          <a:xfrm>
            <a:off x="457200" y="1600200"/>
            <a:ext cx="8113034" cy="4970279"/>
          </a:xfrm>
        </p:spPr>
        <p:txBody>
          <a:bodyPr>
            <a:normAutofit fontScale="92500" lnSpcReduction="10000"/>
          </a:bodyPr>
          <a:lstStyle/>
          <a:p>
            <a:r>
              <a:rPr lang="en-US" dirty="0" smtClean="0"/>
              <a:t>If an email address is added for a pilot, whenever the ‘Email Pilot Logs’ feature is used they will receive an email with their flight times, provided they had flown on the day in question</a:t>
            </a:r>
          </a:p>
          <a:p>
            <a:r>
              <a:rPr lang="en-US" dirty="0" smtClean="0"/>
              <a:t>The birthday field is not ‘mandatory’ but it is recommended to distinguish between pilots with identical names (</a:t>
            </a:r>
            <a:r>
              <a:rPr lang="en-US" dirty="0" err="1" smtClean="0"/>
              <a:t>eg</a:t>
            </a:r>
            <a:r>
              <a:rPr lang="en-US" dirty="0" smtClean="0"/>
              <a:t>. Smith)</a:t>
            </a:r>
          </a:p>
          <a:p>
            <a:r>
              <a:rPr lang="en-US" dirty="0" smtClean="0"/>
              <a:t>The currency dates that are displayed take into account ACGP currency rules as well as TC currency rules (5 flights PIC in six months). They do NOT include APC requirements nor launch method specific currency requirements </a:t>
            </a:r>
          </a:p>
          <a:p>
            <a:endParaRPr lang="en-US" dirty="0"/>
          </a:p>
        </p:txBody>
      </p:sp>
    </p:spTree>
    <p:extLst>
      <p:ext uri="{BB962C8B-B14F-4D97-AF65-F5344CB8AC3E}">
        <p14:creationId xmlns:p14="http://schemas.microsoft.com/office/powerpoint/2010/main" val="17023577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01808" cy="1143000"/>
          </a:xfrm>
        </p:spPr>
        <p:txBody>
          <a:bodyPr>
            <a:normAutofit/>
          </a:bodyPr>
          <a:lstStyle/>
          <a:p>
            <a:r>
              <a:rPr lang="en-US" dirty="0" smtClean="0"/>
              <a:t>Attendance Area Notes</a:t>
            </a:r>
            <a:endParaRPr lang="en-US" dirty="0"/>
          </a:p>
        </p:txBody>
      </p:sp>
      <p:sp>
        <p:nvSpPr>
          <p:cNvPr id="3" name="Content Placeholder 2"/>
          <p:cNvSpPr>
            <a:spLocks noGrp="1"/>
          </p:cNvSpPr>
          <p:nvPr>
            <p:ph idx="1"/>
          </p:nvPr>
        </p:nvSpPr>
        <p:spPr>
          <a:xfrm>
            <a:off x="457200" y="1600200"/>
            <a:ext cx="8113034" cy="4970279"/>
          </a:xfrm>
        </p:spPr>
        <p:txBody>
          <a:bodyPr>
            <a:normAutofit fontScale="85000" lnSpcReduction="20000"/>
          </a:bodyPr>
          <a:lstStyle/>
          <a:p>
            <a:r>
              <a:rPr lang="en-US" dirty="0" smtClean="0"/>
              <a:t>It is possible to take a picture using the </a:t>
            </a:r>
            <a:r>
              <a:rPr lang="en-US" dirty="0" err="1" smtClean="0"/>
              <a:t>iPad</a:t>
            </a:r>
            <a:r>
              <a:rPr lang="en-US" dirty="0" smtClean="0"/>
              <a:t> camera that will appear next to the person’s name to facilitate identification for new staff members</a:t>
            </a:r>
          </a:p>
          <a:p>
            <a:r>
              <a:rPr lang="en-US" dirty="0" smtClean="0"/>
              <a:t>It is not recommended that you take photos of licenses and medicals as the </a:t>
            </a:r>
            <a:r>
              <a:rPr lang="en-US" dirty="0" err="1" smtClean="0"/>
              <a:t>iPad</a:t>
            </a:r>
            <a:r>
              <a:rPr lang="en-US" dirty="0" smtClean="0"/>
              <a:t> is not authorized for PTR use at this time</a:t>
            </a:r>
          </a:p>
          <a:p>
            <a:r>
              <a:rPr lang="en-US" dirty="0" smtClean="0"/>
              <a:t>If squadron officers are flown, they should be added as ‘guests’, not as cadets. This ensures the ‘cadets </a:t>
            </a:r>
            <a:r>
              <a:rPr lang="en-US" dirty="0"/>
              <a:t>f</a:t>
            </a:r>
            <a:r>
              <a:rPr lang="en-US" dirty="0" smtClean="0"/>
              <a:t>lown’ statistics will be accurate.</a:t>
            </a:r>
          </a:p>
          <a:p>
            <a:r>
              <a:rPr lang="en-US" dirty="0" smtClean="0"/>
              <a:t>All of the cadets can be signed out at once, but caution is recommended as there is no easy way to reverse this</a:t>
            </a:r>
          </a:p>
          <a:p>
            <a:r>
              <a:rPr lang="en-US" dirty="0"/>
              <a:t>E</a:t>
            </a:r>
            <a:r>
              <a:rPr lang="en-US" dirty="0" smtClean="0"/>
              <a:t>ntire summer camp flights can be easily signed in/out</a:t>
            </a:r>
            <a:endParaRPr lang="en-US" dirty="0"/>
          </a:p>
        </p:txBody>
      </p:sp>
    </p:spTree>
    <p:extLst>
      <p:ext uri="{BB962C8B-B14F-4D97-AF65-F5344CB8AC3E}">
        <p14:creationId xmlns:p14="http://schemas.microsoft.com/office/powerpoint/2010/main" val="31393241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3713</TotalTime>
  <Words>1776</Words>
  <Application>Microsoft Macintosh PowerPoint</Application>
  <PresentationFormat>On-screen Show (4:3)</PresentationFormat>
  <Paragraphs>111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Technic</vt:lpstr>
      <vt:lpstr>ACGP Timesheets App Instructions</vt:lpstr>
      <vt:lpstr>User Guide  </vt:lpstr>
      <vt:lpstr>Attendance Area</vt:lpstr>
      <vt:lpstr>Attendance Area</vt:lpstr>
      <vt:lpstr>Attendance Area</vt:lpstr>
      <vt:lpstr>Attendance Area</vt:lpstr>
      <vt:lpstr>Attendance Area Notes</vt:lpstr>
      <vt:lpstr>Attendance Area Notes</vt:lpstr>
      <vt:lpstr>Attendance Area Notes</vt:lpstr>
      <vt:lpstr>Aircraft Area</vt:lpstr>
      <vt:lpstr>Aircraft Area</vt:lpstr>
      <vt:lpstr>Aircraft Area</vt:lpstr>
      <vt:lpstr>Aircraft Area</vt:lpstr>
      <vt:lpstr>Aircraft Area</vt:lpstr>
      <vt:lpstr>Aircraft Maintenance Area</vt:lpstr>
      <vt:lpstr>Aircraft Maintenance Area</vt:lpstr>
      <vt:lpstr>Aircraft Area Notes</vt:lpstr>
      <vt:lpstr>Timesheets Area</vt:lpstr>
      <vt:lpstr>Timesheets Area</vt:lpstr>
      <vt:lpstr>Timesheets Area</vt:lpstr>
      <vt:lpstr>Timesheets Area Notes</vt:lpstr>
      <vt:lpstr>Timesheets Area Notes</vt:lpstr>
      <vt:lpstr>Other Odds and Ends</vt:lpstr>
      <vt:lpstr>FAQ Answers</vt:lpstr>
      <vt:lpstr>iPad Care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Ideas</dc:title>
  <dc:creator>Paul Kirvan</dc:creator>
  <cp:lastModifiedBy>Paul Kirvan</cp:lastModifiedBy>
  <cp:revision>49</cp:revision>
  <dcterms:created xsi:type="dcterms:W3CDTF">2010-06-23T16:12:49Z</dcterms:created>
  <dcterms:modified xsi:type="dcterms:W3CDTF">2012-04-02T02:05:47Z</dcterms:modified>
</cp:coreProperties>
</file>