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7" r:id="rId2"/>
    <p:sldId id="279" r:id="rId3"/>
    <p:sldId id="259" r:id="rId4"/>
    <p:sldId id="260" r:id="rId5"/>
    <p:sldId id="285" r:id="rId6"/>
    <p:sldId id="286" r:id="rId7"/>
    <p:sldId id="290" r:id="rId8"/>
    <p:sldId id="287" r:id="rId9"/>
    <p:sldId id="291" r:id="rId10"/>
    <p:sldId id="295" r:id="rId11"/>
    <p:sldId id="288" r:id="rId12"/>
    <p:sldId id="292" r:id="rId13"/>
    <p:sldId id="289" r:id="rId14"/>
    <p:sldId id="293" r:id="rId15"/>
    <p:sldId id="280" r:id="rId16"/>
    <p:sldId id="300" r:id="rId17"/>
    <p:sldId id="297" r:id="rId18"/>
    <p:sldId id="299" r:id="rId19"/>
    <p:sldId id="298" r:id="rId20"/>
    <p:sldId id="296" r:id="rId21"/>
    <p:sldId id="26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6DA30-7D90-4D32-83C6-BE8E82DDBEB0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13B47-C9D0-4857-BD8E-FB9244C064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13B47-C9D0-4857-BD8E-FB9244C0649B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8545-F452-4AEF-A0B0-CD98B5781A24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C1DE3-497B-4E31-A277-83830C7F22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8545-F452-4AEF-A0B0-CD98B5781A24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C1DE3-497B-4E31-A277-83830C7F22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8545-F452-4AEF-A0B0-CD98B5781A24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C1DE3-497B-4E31-A277-83830C7F22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F503331F-FEAC-4DC0-9911-FAD0A974CCE8}" type="datetime1">
              <a:rPr lang="zh-CN" altLang="en-US"/>
              <a:t>2018/5/29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41D18ABC-7EB4-4327-AACC-6788434104DE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8545-F452-4AEF-A0B0-CD98B5781A24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C1DE3-497B-4E31-A277-83830C7F22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8545-F452-4AEF-A0B0-CD98B5781A24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C1DE3-497B-4E31-A277-83830C7F22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8545-F452-4AEF-A0B0-CD98B5781A24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C1DE3-497B-4E31-A277-83830C7F22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8545-F452-4AEF-A0B0-CD98B5781A24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C1DE3-497B-4E31-A277-83830C7F22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8545-F452-4AEF-A0B0-CD98B5781A24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C1DE3-497B-4E31-A277-83830C7F22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8545-F452-4AEF-A0B0-CD98B5781A24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C1DE3-497B-4E31-A277-83830C7F22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8545-F452-4AEF-A0B0-CD98B5781A24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C1DE3-497B-4E31-A277-83830C7F22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8545-F452-4AEF-A0B0-CD98B5781A24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C1DE3-497B-4E31-A277-83830C7F22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28545-F452-4AEF-A0B0-CD98B5781A24}" type="datetimeFigureOut">
              <a:rPr lang="zh-CN" altLang="en-US" smtClean="0"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C1DE3-497B-4E31-A277-83830C7F22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文本框 2"/>
          <p:cNvSpPr>
            <a:spLocks noChangeArrowheads="1"/>
          </p:cNvSpPr>
          <p:nvPr/>
        </p:nvSpPr>
        <p:spPr bwMode="auto">
          <a:xfrm>
            <a:off x="1141763" y="2000357"/>
            <a:ext cx="954633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>
                <a:solidFill>
                  <a:srgbClr val="2BA67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专家库课题：数据表设计和收集步骤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0" y="6582286"/>
            <a:ext cx="12192000" cy="307777"/>
            <a:chOff x="0" y="6582286"/>
            <a:chExt cx="12192000" cy="307777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18982"/>
              <a:ext cx="12192000" cy="243649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9784080" y="6582286"/>
              <a:ext cx="2212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德才兼备   知行合一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710818" y="3851105"/>
            <a:ext cx="3426417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2BA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  报 人： 罗雅文  周逸坤</a:t>
            </a:r>
            <a:endParaRPr lang="en-US" altLang="zh-CN" sz="2000" dirty="0">
              <a:solidFill>
                <a:srgbClr val="2BA6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2BA6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2BA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汇报日期：</a:t>
            </a:r>
            <a:r>
              <a:rPr lang="en-US" altLang="zh-CN" sz="2000" dirty="0">
                <a:solidFill>
                  <a:srgbClr val="2BA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2018-05-29</a:t>
            </a:r>
            <a:endParaRPr lang="zh-CN" altLang="en-US" sz="2000" dirty="0">
              <a:solidFill>
                <a:srgbClr val="2BA6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12" descr="buaa_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54" y="284463"/>
            <a:ext cx="3887787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文本框 6"/>
          <p:cNvSpPr>
            <a:spLocks noChangeArrowheads="1"/>
          </p:cNvSpPr>
          <p:nvPr/>
        </p:nvSpPr>
        <p:spPr bwMode="auto">
          <a:xfrm>
            <a:off x="7083425" y="4437063"/>
            <a:ext cx="4921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Tips</a:t>
            </a:r>
            <a:endParaRPr lang="zh-CN" altLang="en-US" sz="120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" name="文本框 7"/>
          <p:cNvSpPr txBox="1">
            <a:spLocks noChangeArrowheads="1"/>
          </p:cNvSpPr>
          <p:nvPr/>
        </p:nvSpPr>
        <p:spPr bwMode="auto">
          <a:xfrm>
            <a:off x="676656" y="258328"/>
            <a:ext cx="5431536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2BA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来自新语丝的信息</a:t>
            </a:r>
          </a:p>
        </p:txBody>
      </p:sp>
      <p:sp>
        <p:nvSpPr>
          <p:cNvPr id="20" name="矩形 8"/>
          <p:cNvSpPr>
            <a:spLocks noChangeArrowheads="1"/>
          </p:cNvSpPr>
          <p:nvPr/>
        </p:nvSpPr>
        <p:spPr bwMode="auto">
          <a:xfrm>
            <a:off x="0" y="1046105"/>
            <a:ext cx="12192000" cy="28800"/>
          </a:xfrm>
          <a:prstGeom prst="rect">
            <a:avLst/>
          </a:prstGeom>
          <a:solidFill>
            <a:srgbClr val="2BA67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2BA67A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6582286"/>
            <a:ext cx="12192000" cy="307777"/>
            <a:chOff x="0" y="6582286"/>
            <a:chExt cx="12192000" cy="30777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18982"/>
              <a:ext cx="12192000" cy="24364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9784080" y="6582286"/>
              <a:ext cx="2212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德才兼备   知行合一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76656" y="1919857"/>
            <a:ext cx="6049010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可以利用新语丝每年度十大新闻来获取学者的负面信息。</a:t>
            </a:r>
            <a:endParaRPr lang="en-US" altLang="zh-CN" dirty="0"/>
          </a:p>
          <a:p>
            <a:pPr>
              <a:lnSpc>
                <a:spcPct val="200000"/>
              </a:lnSpc>
            </a:pPr>
            <a:endParaRPr lang="zh-CN" altLang="en-US" dirty="0"/>
          </a:p>
          <a:p>
            <a:pPr>
              <a:lnSpc>
                <a:spcPct val="200000"/>
              </a:lnSpc>
            </a:pPr>
            <a:r>
              <a:rPr lang="zh-CN" altLang="en-US" dirty="0"/>
              <a:t>新语丝上的内容比较少，可以考虑直接手动收录。</a:t>
            </a:r>
          </a:p>
        </p:txBody>
      </p:sp>
      <p:pic>
        <p:nvPicPr>
          <p:cNvPr id="4" name="图片 3" descr="新语丝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505" y="1147445"/>
            <a:ext cx="3820795" cy="52336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文本框 6"/>
          <p:cNvSpPr>
            <a:spLocks noChangeArrowheads="1"/>
          </p:cNvSpPr>
          <p:nvPr/>
        </p:nvSpPr>
        <p:spPr bwMode="auto">
          <a:xfrm>
            <a:off x="7083425" y="4437063"/>
            <a:ext cx="4921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Tips</a:t>
            </a:r>
            <a:endParaRPr lang="zh-CN" altLang="en-US" sz="120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" name="文本框 7"/>
          <p:cNvSpPr txBox="1">
            <a:spLocks noChangeArrowheads="1"/>
          </p:cNvSpPr>
          <p:nvPr/>
        </p:nvSpPr>
        <p:spPr bwMode="auto">
          <a:xfrm>
            <a:off x="676656" y="258328"/>
            <a:ext cx="5431536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2BA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来自维基解密网的信息</a:t>
            </a:r>
          </a:p>
        </p:txBody>
      </p:sp>
      <p:sp>
        <p:nvSpPr>
          <p:cNvPr id="20" name="矩形 8"/>
          <p:cNvSpPr>
            <a:spLocks noChangeArrowheads="1"/>
          </p:cNvSpPr>
          <p:nvPr/>
        </p:nvSpPr>
        <p:spPr bwMode="auto">
          <a:xfrm>
            <a:off x="0" y="1046105"/>
            <a:ext cx="12192000" cy="28800"/>
          </a:xfrm>
          <a:prstGeom prst="rect">
            <a:avLst/>
          </a:prstGeom>
          <a:solidFill>
            <a:srgbClr val="2BA67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2BA67A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6582286"/>
            <a:ext cx="12192000" cy="307777"/>
            <a:chOff x="0" y="6582286"/>
            <a:chExt cx="12192000" cy="30777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18982"/>
              <a:ext cx="12192000" cy="24364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9784080" y="6582286"/>
              <a:ext cx="2212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德才兼备   知行合一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35940" y="1325245"/>
            <a:ext cx="11349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爬取维基解密网上专家的观点：</a:t>
            </a:r>
          </a:p>
        </p:txBody>
      </p:sp>
      <p:pic>
        <p:nvPicPr>
          <p:cNvPr id="6" name="图片 5" descr="维基解密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1927225"/>
            <a:ext cx="7620583" cy="41338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文本框 6"/>
          <p:cNvSpPr>
            <a:spLocks noChangeArrowheads="1"/>
          </p:cNvSpPr>
          <p:nvPr/>
        </p:nvSpPr>
        <p:spPr bwMode="auto">
          <a:xfrm>
            <a:off x="7083425" y="4437063"/>
            <a:ext cx="4921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Tips</a:t>
            </a:r>
            <a:endParaRPr lang="zh-CN" altLang="en-US" sz="120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" name="文本框 7"/>
          <p:cNvSpPr txBox="1">
            <a:spLocks noChangeArrowheads="1"/>
          </p:cNvSpPr>
          <p:nvPr/>
        </p:nvSpPr>
        <p:spPr bwMode="auto">
          <a:xfrm>
            <a:off x="676656" y="258328"/>
            <a:ext cx="5431536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2BA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来自维基解密网的信息</a:t>
            </a:r>
          </a:p>
        </p:txBody>
      </p:sp>
      <p:sp>
        <p:nvSpPr>
          <p:cNvPr id="20" name="矩形 8"/>
          <p:cNvSpPr>
            <a:spLocks noChangeArrowheads="1"/>
          </p:cNvSpPr>
          <p:nvPr/>
        </p:nvSpPr>
        <p:spPr bwMode="auto">
          <a:xfrm>
            <a:off x="0" y="1046105"/>
            <a:ext cx="12192000" cy="28800"/>
          </a:xfrm>
          <a:prstGeom prst="rect">
            <a:avLst/>
          </a:prstGeom>
          <a:solidFill>
            <a:srgbClr val="2BA67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2BA67A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6582286"/>
            <a:ext cx="12192000" cy="307777"/>
            <a:chOff x="0" y="6582286"/>
            <a:chExt cx="12192000" cy="30777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18982"/>
              <a:ext cx="12192000" cy="24364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9784080" y="6582286"/>
              <a:ext cx="2212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德才兼备   知行合一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14350" y="1383030"/>
            <a:ext cx="513969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dirty="0"/>
              <a:t>实际上没有统一的入口，是从一个总的观点汇总网页（http://www.ftchinese.com/channel/opinion.html）以此作为入口。</a:t>
            </a:r>
          </a:p>
          <a:p>
            <a:pPr>
              <a:lnSpc>
                <a:spcPct val="200000"/>
              </a:lnSpc>
            </a:pPr>
            <a:r>
              <a:rPr lang="zh-CN" dirty="0"/>
              <a:t>思路是打算爬取所有的观点，然后分析网页模板，找到作者一栏，包含了学校，学院，作者名。</a:t>
            </a:r>
          </a:p>
          <a:p>
            <a:pPr>
              <a:lnSpc>
                <a:spcPct val="200000"/>
              </a:lnSpc>
            </a:pPr>
            <a:r>
              <a:rPr lang="zh-CN" dirty="0"/>
              <a:t>但是利用这三样校验是否为同一个人，也会遇到之前维普网和教师库网的问题。</a:t>
            </a:r>
          </a:p>
        </p:txBody>
      </p:sp>
      <p:pic>
        <p:nvPicPr>
          <p:cNvPr id="3" name="图片 2" descr="维基解密观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055" y="1775460"/>
            <a:ext cx="6096000" cy="330700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文本框 6"/>
          <p:cNvSpPr>
            <a:spLocks noChangeArrowheads="1"/>
          </p:cNvSpPr>
          <p:nvPr/>
        </p:nvSpPr>
        <p:spPr bwMode="auto">
          <a:xfrm>
            <a:off x="7083425" y="4437063"/>
            <a:ext cx="4921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Tips</a:t>
            </a:r>
            <a:endParaRPr lang="zh-CN" altLang="en-US" sz="120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" name="文本框 7"/>
          <p:cNvSpPr txBox="1">
            <a:spLocks noChangeArrowheads="1"/>
          </p:cNvSpPr>
          <p:nvPr/>
        </p:nvSpPr>
        <p:spPr bwMode="auto">
          <a:xfrm>
            <a:off x="676656" y="258328"/>
            <a:ext cx="5431536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2BA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来自环球网的信息</a:t>
            </a:r>
          </a:p>
        </p:txBody>
      </p:sp>
      <p:sp>
        <p:nvSpPr>
          <p:cNvPr id="20" name="矩形 8"/>
          <p:cNvSpPr>
            <a:spLocks noChangeArrowheads="1"/>
          </p:cNvSpPr>
          <p:nvPr/>
        </p:nvSpPr>
        <p:spPr bwMode="auto">
          <a:xfrm>
            <a:off x="0" y="1046105"/>
            <a:ext cx="12192000" cy="28800"/>
          </a:xfrm>
          <a:prstGeom prst="rect">
            <a:avLst/>
          </a:prstGeom>
          <a:solidFill>
            <a:srgbClr val="2BA67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2BA67A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6582286"/>
            <a:ext cx="12192000" cy="307777"/>
            <a:chOff x="0" y="6582286"/>
            <a:chExt cx="12192000" cy="30777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18982"/>
              <a:ext cx="12192000" cy="24364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9784080" y="6582286"/>
              <a:ext cx="2212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德才兼备   知行合一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35940" y="1325245"/>
            <a:ext cx="11349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爬取环球网上专家的观点：</a:t>
            </a:r>
          </a:p>
        </p:txBody>
      </p:sp>
      <p:pic>
        <p:nvPicPr>
          <p:cNvPr id="3" name="图片 2" descr="环球网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365" y="1850390"/>
            <a:ext cx="7620583" cy="41338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文本框 6"/>
          <p:cNvSpPr>
            <a:spLocks noChangeArrowheads="1"/>
          </p:cNvSpPr>
          <p:nvPr/>
        </p:nvSpPr>
        <p:spPr bwMode="auto">
          <a:xfrm>
            <a:off x="7083425" y="4437063"/>
            <a:ext cx="4921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Tips</a:t>
            </a:r>
            <a:endParaRPr lang="zh-CN" altLang="en-US" sz="120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" name="文本框 7"/>
          <p:cNvSpPr txBox="1">
            <a:spLocks noChangeArrowheads="1"/>
          </p:cNvSpPr>
          <p:nvPr/>
        </p:nvSpPr>
        <p:spPr bwMode="auto">
          <a:xfrm>
            <a:off x="676656" y="258328"/>
            <a:ext cx="5431536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2BA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来自环球网的信息</a:t>
            </a:r>
          </a:p>
        </p:txBody>
      </p:sp>
      <p:sp>
        <p:nvSpPr>
          <p:cNvPr id="20" name="矩形 8"/>
          <p:cNvSpPr>
            <a:spLocks noChangeArrowheads="1"/>
          </p:cNvSpPr>
          <p:nvPr/>
        </p:nvSpPr>
        <p:spPr bwMode="auto">
          <a:xfrm>
            <a:off x="0" y="1046105"/>
            <a:ext cx="12192000" cy="28800"/>
          </a:xfrm>
          <a:prstGeom prst="rect">
            <a:avLst/>
          </a:prstGeom>
          <a:solidFill>
            <a:srgbClr val="2BA67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2BA67A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6582286"/>
            <a:ext cx="12192000" cy="307777"/>
            <a:chOff x="0" y="6582286"/>
            <a:chExt cx="12192000" cy="30777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18982"/>
              <a:ext cx="12192000" cy="24364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9784080" y="6582286"/>
              <a:ext cx="2212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德才兼备   知行合一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14350" y="1383030"/>
            <a:ext cx="51396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dirty="0"/>
              <a:t>和维基解密网一样，在环球网上也是从一个总的观点汇总网页（</a:t>
            </a:r>
            <a:r>
              <a:rPr lang="zh-CN" altLang="en-US" dirty="0">
                <a:sym typeface="+mn-ea"/>
              </a:rPr>
              <a:t>http://opinion.huanqiu.com/hqpl/</a:t>
            </a:r>
            <a:r>
              <a:rPr lang="zh-CN" dirty="0"/>
              <a:t>）以此作为入口。</a:t>
            </a:r>
          </a:p>
          <a:p>
            <a:pPr>
              <a:lnSpc>
                <a:spcPct val="200000"/>
              </a:lnSpc>
            </a:pPr>
            <a:r>
              <a:rPr lang="zh-CN" dirty="0"/>
              <a:t>不仅和维基解密网有一样的问题，环球网上观点文章并不在特定框内标注作者的学校和学院，需要再去文章内容中匹配，这样似乎收益和付出的比值太低。</a:t>
            </a:r>
          </a:p>
        </p:txBody>
      </p:sp>
      <p:pic>
        <p:nvPicPr>
          <p:cNvPr id="4" name="图片 3" descr="环球网观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480" y="1590675"/>
            <a:ext cx="5756806" cy="355330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文本框 6"/>
          <p:cNvSpPr>
            <a:spLocks noChangeArrowheads="1"/>
          </p:cNvSpPr>
          <p:nvPr/>
        </p:nvSpPr>
        <p:spPr bwMode="auto">
          <a:xfrm>
            <a:off x="7083425" y="4437063"/>
            <a:ext cx="4921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Tips</a:t>
            </a:r>
            <a:endParaRPr lang="zh-CN" altLang="en-US" sz="120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" name="文本框 7"/>
          <p:cNvSpPr txBox="1">
            <a:spLocks noChangeArrowheads="1"/>
          </p:cNvSpPr>
          <p:nvPr/>
        </p:nvSpPr>
        <p:spPr bwMode="auto">
          <a:xfrm>
            <a:off x="676656" y="258328"/>
            <a:ext cx="5431536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2BA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最终效果</a:t>
            </a:r>
          </a:p>
        </p:txBody>
      </p:sp>
      <p:sp>
        <p:nvSpPr>
          <p:cNvPr id="20" name="矩形 8"/>
          <p:cNvSpPr>
            <a:spLocks noChangeArrowheads="1"/>
          </p:cNvSpPr>
          <p:nvPr/>
        </p:nvSpPr>
        <p:spPr bwMode="auto">
          <a:xfrm>
            <a:off x="0" y="1046105"/>
            <a:ext cx="12192000" cy="28800"/>
          </a:xfrm>
          <a:prstGeom prst="rect">
            <a:avLst/>
          </a:prstGeom>
          <a:solidFill>
            <a:srgbClr val="2BA67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2BA67A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6582286"/>
            <a:ext cx="12192000" cy="307777"/>
            <a:chOff x="0" y="6582286"/>
            <a:chExt cx="12192000" cy="30777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18982"/>
              <a:ext cx="12192000" cy="24364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9784080" y="6582286"/>
              <a:ext cx="2212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德才兼备   知行合一</a:t>
              </a:r>
            </a:p>
          </p:txBody>
        </p:sp>
      </p:grpSp>
      <p:pic>
        <p:nvPicPr>
          <p:cNvPr id="2" name="图片 1" descr="厉以宁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265" y="2118584"/>
            <a:ext cx="10508565" cy="253869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文本框 6"/>
          <p:cNvSpPr>
            <a:spLocks noChangeArrowheads="1"/>
          </p:cNvSpPr>
          <p:nvPr/>
        </p:nvSpPr>
        <p:spPr bwMode="auto">
          <a:xfrm>
            <a:off x="7083425" y="4437063"/>
            <a:ext cx="4921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Tips</a:t>
            </a:r>
            <a:endParaRPr lang="zh-CN" altLang="en-US" sz="120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" name="文本框 7"/>
          <p:cNvSpPr txBox="1">
            <a:spLocks noChangeArrowheads="1"/>
          </p:cNvSpPr>
          <p:nvPr/>
        </p:nvSpPr>
        <p:spPr bwMode="auto">
          <a:xfrm>
            <a:off x="676656" y="258328"/>
            <a:ext cx="5431536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3000"/>
              </a:spcAft>
              <a:buNone/>
            </a:pPr>
            <a:r>
              <a:rPr lang="zh-CN" altLang="en-US" sz="3600" dirty="0">
                <a:solidFill>
                  <a:srgbClr val="2BA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调研导师评价网</a:t>
            </a:r>
            <a:endParaRPr lang="en-US" altLang="zh-CN" sz="3600" dirty="0">
              <a:solidFill>
                <a:srgbClr val="2BA6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8"/>
          <p:cNvSpPr>
            <a:spLocks noChangeArrowheads="1"/>
          </p:cNvSpPr>
          <p:nvPr/>
        </p:nvSpPr>
        <p:spPr bwMode="auto">
          <a:xfrm>
            <a:off x="0" y="1046105"/>
            <a:ext cx="12192000" cy="28800"/>
          </a:xfrm>
          <a:prstGeom prst="rect">
            <a:avLst/>
          </a:prstGeom>
          <a:solidFill>
            <a:srgbClr val="2BA67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2BA67A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6582286"/>
            <a:ext cx="12192000" cy="307777"/>
            <a:chOff x="0" y="6582286"/>
            <a:chExt cx="12192000" cy="30777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18982"/>
              <a:ext cx="12192000" cy="24364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9784080" y="6582286"/>
              <a:ext cx="2212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德才兼备   知行合一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4BE2A84-B139-473C-856E-E7612886E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546" y="1526321"/>
            <a:ext cx="6953470" cy="318855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314344C-249F-456B-B394-B04A76C1DB5E}"/>
              </a:ext>
            </a:extLst>
          </p:cNvPr>
          <p:cNvSpPr txBox="1"/>
          <p:nvPr/>
        </p:nvSpPr>
        <p:spPr>
          <a:xfrm>
            <a:off x="7429851" y="4962347"/>
            <a:ext cx="288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清华大学社会科学部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C8EECF-13A9-4BB1-8824-A01D40BC2972}"/>
              </a:ext>
            </a:extLst>
          </p:cNvPr>
          <p:cNvSpPr txBox="1"/>
          <p:nvPr/>
        </p:nvSpPr>
        <p:spPr>
          <a:xfrm>
            <a:off x="872197" y="2658933"/>
            <a:ext cx="3882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导师评价网上的评价主要集中于知名学校的理工科，要做我们所需学者的评价数据量太少，不可行。</a:t>
            </a:r>
          </a:p>
        </p:txBody>
      </p:sp>
    </p:spTree>
    <p:extLst>
      <p:ext uri="{BB962C8B-B14F-4D97-AF65-F5344CB8AC3E}">
        <p14:creationId xmlns:p14="http://schemas.microsoft.com/office/powerpoint/2010/main" val="1641814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文本框 6"/>
          <p:cNvSpPr>
            <a:spLocks noChangeArrowheads="1"/>
          </p:cNvSpPr>
          <p:nvPr/>
        </p:nvSpPr>
        <p:spPr bwMode="auto">
          <a:xfrm>
            <a:off x="7083425" y="4437063"/>
            <a:ext cx="4921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Tips</a:t>
            </a:r>
            <a:endParaRPr lang="zh-CN" altLang="en-US" sz="120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" name="文本框 7"/>
          <p:cNvSpPr txBox="1">
            <a:spLocks noChangeArrowheads="1"/>
          </p:cNvSpPr>
          <p:nvPr/>
        </p:nvSpPr>
        <p:spPr bwMode="auto">
          <a:xfrm>
            <a:off x="676656" y="258328"/>
            <a:ext cx="5431536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2BA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调研唐杰的系统</a:t>
            </a:r>
          </a:p>
        </p:txBody>
      </p:sp>
      <p:sp>
        <p:nvSpPr>
          <p:cNvPr id="20" name="矩形 8"/>
          <p:cNvSpPr>
            <a:spLocks noChangeArrowheads="1"/>
          </p:cNvSpPr>
          <p:nvPr/>
        </p:nvSpPr>
        <p:spPr bwMode="auto">
          <a:xfrm>
            <a:off x="0" y="1046105"/>
            <a:ext cx="12192000" cy="28800"/>
          </a:xfrm>
          <a:prstGeom prst="rect">
            <a:avLst/>
          </a:prstGeom>
          <a:solidFill>
            <a:srgbClr val="2BA67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2BA67A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6582286"/>
            <a:ext cx="12192000" cy="307777"/>
            <a:chOff x="0" y="6582286"/>
            <a:chExt cx="12192000" cy="30777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18982"/>
              <a:ext cx="12192000" cy="24364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9784080" y="6582286"/>
              <a:ext cx="2212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德才兼备   知行合一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03734F6-690D-4581-8BAA-4DFA5EB42686}"/>
              </a:ext>
            </a:extLst>
          </p:cNvPr>
          <p:cNvSpPr txBox="1"/>
          <p:nvPr/>
        </p:nvSpPr>
        <p:spPr>
          <a:xfrm>
            <a:off x="1148266" y="1626848"/>
            <a:ext cx="6814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大型学术图谱</a:t>
            </a:r>
            <a:r>
              <a:rPr lang="en-US" altLang="zh-CN" sz="2000" dirty="0" err="1">
                <a:latin typeface="+mn-ea"/>
              </a:rPr>
              <a:t>Aminer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u="sng" dirty="0">
                <a:latin typeface="+mn-ea"/>
              </a:rPr>
              <a:t>https://www.aminer.cn/</a:t>
            </a:r>
            <a:endParaRPr lang="zh-CN" altLang="en-US" sz="2000" u="sng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60F374-CFA8-4DEF-BA72-97902CD07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583" y="2093987"/>
            <a:ext cx="9115645" cy="406152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文本框 6"/>
          <p:cNvSpPr>
            <a:spLocks noChangeArrowheads="1"/>
          </p:cNvSpPr>
          <p:nvPr/>
        </p:nvSpPr>
        <p:spPr bwMode="auto">
          <a:xfrm>
            <a:off x="7083425" y="4437063"/>
            <a:ext cx="4921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Tips</a:t>
            </a:r>
            <a:endParaRPr lang="zh-CN" altLang="en-US" sz="120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" name="文本框 7"/>
          <p:cNvSpPr txBox="1">
            <a:spLocks noChangeArrowheads="1"/>
          </p:cNvSpPr>
          <p:nvPr/>
        </p:nvSpPr>
        <p:spPr bwMode="auto">
          <a:xfrm>
            <a:off x="676656" y="258328"/>
            <a:ext cx="5431536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2BA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调研唐杰的系统</a:t>
            </a:r>
          </a:p>
        </p:txBody>
      </p:sp>
      <p:sp>
        <p:nvSpPr>
          <p:cNvPr id="20" name="矩形 8"/>
          <p:cNvSpPr>
            <a:spLocks noChangeArrowheads="1"/>
          </p:cNvSpPr>
          <p:nvPr/>
        </p:nvSpPr>
        <p:spPr bwMode="auto">
          <a:xfrm>
            <a:off x="0" y="1046105"/>
            <a:ext cx="12192000" cy="28800"/>
          </a:xfrm>
          <a:prstGeom prst="rect">
            <a:avLst/>
          </a:prstGeom>
          <a:solidFill>
            <a:srgbClr val="2BA67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2BA67A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6582286"/>
            <a:ext cx="12192000" cy="307777"/>
            <a:chOff x="0" y="6582286"/>
            <a:chExt cx="12192000" cy="30777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18982"/>
              <a:ext cx="12192000" cy="24364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9784080" y="6582286"/>
              <a:ext cx="2212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德才兼备   知行合一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973F280-E87C-457E-A6FF-7940B8F59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0" y="1265701"/>
            <a:ext cx="5865935" cy="37685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9532E66-2219-4A7B-941D-CF39FB6D5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805" y="1737858"/>
            <a:ext cx="6219825" cy="41814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79D7833-E209-4735-9965-17001E6EB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8735" y="2200786"/>
            <a:ext cx="4352925" cy="43815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33C9D5E-81CA-47DD-96E8-E2CDBE356186}"/>
              </a:ext>
            </a:extLst>
          </p:cNvPr>
          <p:cNvSpPr txBox="1"/>
          <p:nvPr/>
        </p:nvSpPr>
        <p:spPr>
          <a:xfrm>
            <a:off x="8365295" y="2637210"/>
            <a:ext cx="33199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Aminer</a:t>
            </a:r>
            <a:r>
              <a:rPr lang="en-US" altLang="zh-CN" dirty="0"/>
              <a:t> </a:t>
            </a:r>
            <a:r>
              <a:rPr lang="zh-CN" altLang="en-US" dirty="0"/>
              <a:t>上包括全球各个领域的学术专家，学者主页上展示了学者的基本信息、照片、联系方式、研究兴趣、合作学者、引文统计、个人简历、发文情况（包含摘要）等数据。</a:t>
            </a:r>
          </a:p>
        </p:txBody>
      </p:sp>
    </p:spTree>
    <p:extLst>
      <p:ext uri="{BB962C8B-B14F-4D97-AF65-F5344CB8AC3E}">
        <p14:creationId xmlns:p14="http://schemas.microsoft.com/office/powerpoint/2010/main" val="4269809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文本框 6"/>
          <p:cNvSpPr>
            <a:spLocks noChangeArrowheads="1"/>
          </p:cNvSpPr>
          <p:nvPr/>
        </p:nvSpPr>
        <p:spPr bwMode="auto">
          <a:xfrm>
            <a:off x="7041222" y="4493334"/>
            <a:ext cx="4921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Tips</a:t>
            </a:r>
            <a:endParaRPr lang="zh-CN" altLang="en-US" sz="120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" name="文本框 7"/>
          <p:cNvSpPr txBox="1">
            <a:spLocks noChangeArrowheads="1"/>
          </p:cNvSpPr>
          <p:nvPr/>
        </p:nvSpPr>
        <p:spPr bwMode="auto">
          <a:xfrm>
            <a:off x="676656" y="258328"/>
            <a:ext cx="5431536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2BA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调研唐杰的系统</a:t>
            </a:r>
          </a:p>
        </p:txBody>
      </p:sp>
      <p:sp>
        <p:nvSpPr>
          <p:cNvPr id="20" name="矩形 8"/>
          <p:cNvSpPr>
            <a:spLocks noChangeArrowheads="1"/>
          </p:cNvSpPr>
          <p:nvPr/>
        </p:nvSpPr>
        <p:spPr bwMode="auto">
          <a:xfrm>
            <a:off x="0" y="1046105"/>
            <a:ext cx="12192000" cy="28800"/>
          </a:xfrm>
          <a:prstGeom prst="rect">
            <a:avLst/>
          </a:prstGeom>
          <a:solidFill>
            <a:srgbClr val="2BA67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2BA67A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6582286"/>
            <a:ext cx="12192000" cy="307777"/>
            <a:chOff x="0" y="6582286"/>
            <a:chExt cx="12192000" cy="30777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18982"/>
              <a:ext cx="12192000" cy="24364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9784080" y="6582286"/>
              <a:ext cx="2212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德才兼备   知行合一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9FCDE967-838A-440C-AA72-AB1F9DE3C385}"/>
              </a:ext>
            </a:extLst>
          </p:cNvPr>
          <p:cNvSpPr txBox="1"/>
          <p:nvPr/>
        </p:nvSpPr>
        <p:spPr>
          <a:xfrm>
            <a:off x="1940638" y="2532956"/>
            <a:ext cx="83351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Aminer</a:t>
            </a:r>
            <a:r>
              <a:rPr lang="zh-CN" altLang="en-US" dirty="0"/>
              <a:t>上的数据和我们之前调研中想要收集的数据以及预期效果相似，从他们的数据上分析猜测数据可能来源于各个高校学院的官网，如果效仿工作量较大。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Aminer</a:t>
            </a:r>
            <a:r>
              <a:rPr lang="zh-CN" altLang="en-US" dirty="0"/>
              <a:t>没有统一的机构入口，只能通过搜索页面进入学者主页，学者又来自不同的领域，直接爬取该学术图谱上的方案不可行。</a:t>
            </a:r>
          </a:p>
        </p:txBody>
      </p:sp>
    </p:spTree>
    <p:extLst>
      <p:ext uri="{BB962C8B-B14F-4D97-AF65-F5344CB8AC3E}">
        <p14:creationId xmlns:p14="http://schemas.microsoft.com/office/powerpoint/2010/main" val="181200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1293906" y="455872"/>
            <a:ext cx="1569660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2BA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429054" y="2202025"/>
            <a:ext cx="5145482" cy="3856519"/>
            <a:chOff x="1419910" y="1919249"/>
            <a:chExt cx="5145482" cy="3662801"/>
          </a:xfrm>
        </p:grpSpPr>
        <p:sp>
          <p:nvSpPr>
            <p:cNvPr id="36" name="文本框 35"/>
            <p:cNvSpPr txBox="1"/>
            <p:nvPr/>
          </p:nvSpPr>
          <p:spPr>
            <a:xfrm>
              <a:off x="2359152" y="1986556"/>
              <a:ext cx="4206240" cy="3595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spcAft>
                  <a:spcPts val="3000"/>
                </a:spcAft>
              </a:pPr>
              <a:r>
                <a:rPr lang="zh-CN" altLang="en-US" sz="2800" dirty="0">
                  <a:solidFill>
                    <a:srgbClr val="2BA6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数据表头设计</a:t>
              </a:r>
              <a:endParaRPr lang="en-US" altLang="zh-CN" sz="2800" dirty="0">
                <a:solidFill>
                  <a:srgbClr val="2BA6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Aft>
                  <a:spcPts val="3000"/>
                </a:spcAft>
              </a:pPr>
              <a:r>
                <a:rPr lang="zh-CN" altLang="en-US" sz="2800" dirty="0">
                  <a:solidFill>
                    <a:srgbClr val="2BA6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来源收集</a:t>
              </a:r>
              <a:endParaRPr lang="en-US" altLang="zh-CN" sz="2800" dirty="0">
                <a:solidFill>
                  <a:srgbClr val="2BA6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Aft>
                  <a:spcPts val="3000"/>
                </a:spcAft>
              </a:pPr>
              <a:r>
                <a:rPr lang="zh-CN" altLang="en-US" sz="2800" dirty="0">
                  <a:solidFill>
                    <a:srgbClr val="2BA6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调研导师评价网</a:t>
              </a:r>
              <a:endParaRPr lang="en-US" altLang="zh-CN" sz="2800" dirty="0">
                <a:solidFill>
                  <a:srgbClr val="2BA6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Aft>
                  <a:spcPts val="3000"/>
                </a:spcAft>
              </a:pPr>
              <a:r>
                <a:rPr lang="zh-CN" altLang="en-US" sz="2800" dirty="0">
                  <a:solidFill>
                    <a:srgbClr val="2BA6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调研唐杰的系统</a:t>
              </a:r>
              <a:endParaRPr lang="en-US" altLang="zh-CN" sz="2800" dirty="0">
                <a:solidFill>
                  <a:srgbClr val="2BA6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Aft>
                  <a:spcPts val="3000"/>
                </a:spcAft>
              </a:pPr>
              <a:r>
                <a:rPr lang="zh-CN" altLang="en-US" sz="2800" dirty="0">
                  <a:solidFill>
                    <a:srgbClr val="2BA6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</a:p>
          </p:txBody>
        </p:sp>
        <p:sp>
          <p:nvSpPr>
            <p:cNvPr id="37" name="椭圆 36"/>
            <p:cNvSpPr/>
            <p:nvPr/>
          </p:nvSpPr>
          <p:spPr>
            <a:xfrm>
              <a:off x="1419910" y="1919249"/>
              <a:ext cx="658826" cy="658826"/>
            </a:xfrm>
            <a:prstGeom prst="ellipse">
              <a:avLst/>
            </a:prstGeom>
            <a:solidFill>
              <a:srgbClr val="2BA67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1419910" y="2734839"/>
              <a:ext cx="658826" cy="658826"/>
            </a:xfrm>
            <a:prstGeom prst="ellipse">
              <a:avLst/>
            </a:prstGeom>
            <a:solidFill>
              <a:srgbClr val="2BA67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1419910" y="3493619"/>
              <a:ext cx="658826" cy="658826"/>
            </a:xfrm>
            <a:prstGeom prst="ellipse">
              <a:avLst/>
            </a:prstGeom>
            <a:solidFill>
              <a:srgbClr val="2BA67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0" y="6582286"/>
            <a:ext cx="12192000" cy="307777"/>
            <a:chOff x="0" y="6582286"/>
            <a:chExt cx="12192000" cy="307777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18982"/>
              <a:ext cx="12192000" cy="243649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9784080" y="6582286"/>
              <a:ext cx="2212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德才兼备   知行合一</a:t>
              </a:r>
            </a:p>
          </p:txBody>
        </p:sp>
      </p:grpSp>
      <p:sp>
        <p:nvSpPr>
          <p:cNvPr id="16" name="矩形 8"/>
          <p:cNvSpPr>
            <a:spLocks noChangeArrowheads="1"/>
          </p:cNvSpPr>
          <p:nvPr/>
        </p:nvSpPr>
        <p:spPr bwMode="auto">
          <a:xfrm flipV="1">
            <a:off x="630936" y="1627406"/>
            <a:ext cx="3118104" cy="55090"/>
          </a:xfrm>
          <a:prstGeom prst="rect">
            <a:avLst/>
          </a:prstGeom>
          <a:solidFill>
            <a:srgbClr val="2BA67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2BA67A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419910" y="4658570"/>
            <a:ext cx="658826" cy="658826"/>
          </a:xfrm>
          <a:prstGeom prst="ellipse">
            <a:avLst/>
          </a:prstGeom>
          <a:solidFill>
            <a:srgbClr val="2BA67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3E93849-90F4-4730-AF88-BB4678EC0A3D}"/>
              </a:ext>
            </a:extLst>
          </p:cNvPr>
          <p:cNvSpPr/>
          <p:nvPr/>
        </p:nvSpPr>
        <p:spPr>
          <a:xfrm>
            <a:off x="1429054" y="5373903"/>
            <a:ext cx="658826" cy="658826"/>
          </a:xfrm>
          <a:prstGeom prst="ellipse">
            <a:avLst/>
          </a:prstGeom>
          <a:solidFill>
            <a:srgbClr val="2BA67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文本框 6"/>
          <p:cNvSpPr>
            <a:spLocks noChangeArrowheads="1"/>
          </p:cNvSpPr>
          <p:nvPr/>
        </p:nvSpPr>
        <p:spPr bwMode="auto">
          <a:xfrm>
            <a:off x="7083425" y="4437063"/>
            <a:ext cx="4921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Tips</a:t>
            </a:r>
            <a:endParaRPr lang="zh-CN" altLang="en-US" sz="120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" name="文本框 7"/>
          <p:cNvSpPr txBox="1">
            <a:spLocks noChangeArrowheads="1"/>
          </p:cNvSpPr>
          <p:nvPr/>
        </p:nvSpPr>
        <p:spPr bwMode="auto">
          <a:xfrm>
            <a:off x="676656" y="258328"/>
            <a:ext cx="5431536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2BA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20" name="矩形 8"/>
          <p:cNvSpPr>
            <a:spLocks noChangeArrowheads="1"/>
          </p:cNvSpPr>
          <p:nvPr/>
        </p:nvSpPr>
        <p:spPr bwMode="auto">
          <a:xfrm>
            <a:off x="0" y="1046105"/>
            <a:ext cx="12192000" cy="28800"/>
          </a:xfrm>
          <a:prstGeom prst="rect">
            <a:avLst/>
          </a:prstGeom>
          <a:solidFill>
            <a:srgbClr val="2BA67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2BA67A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6582286"/>
            <a:ext cx="12192000" cy="307777"/>
            <a:chOff x="0" y="6582286"/>
            <a:chExt cx="12192000" cy="30777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18982"/>
              <a:ext cx="12192000" cy="24364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9784080" y="6582286"/>
              <a:ext cx="2212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德才兼备   知行合一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433890E-D1A7-4310-B645-C01F22CBD89C}"/>
              </a:ext>
            </a:extLst>
          </p:cNvPr>
          <p:cNvSpPr txBox="1"/>
          <p:nvPr/>
        </p:nvSpPr>
        <p:spPr>
          <a:xfrm>
            <a:off x="1702191" y="2515513"/>
            <a:ext cx="80818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相较于上期工作，以维普网作为切入点，从多方面（新语丝、维基解密、环球评论）收集专家数据，相较于维普、唐杰的</a:t>
            </a:r>
            <a:r>
              <a:rPr lang="en-US" altLang="zh-CN" dirty="0" err="1"/>
              <a:t>Aminer</a:t>
            </a:r>
            <a:r>
              <a:rPr lang="zh-CN" altLang="en-US" dirty="0"/>
              <a:t>，专家库的预期特色是能从多信源分析专家，包含专家的不良信息，以及对某一事件的观点评论。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初步设计数据库表格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如果方案可行，下一期工作将围绕构建数据库，编写爬虫程序进行。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8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2BA67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2BA67A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文本框 2"/>
          <p:cNvSpPr>
            <a:spLocks noChangeArrowheads="1"/>
          </p:cNvSpPr>
          <p:nvPr/>
        </p:nvSpPr>
        <p:spPr bwMode="auto">
          <a:xfrm>
            <a:off x="2762246" y="3044278"/>
            <a:ext cx="6667505" cy="76944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谢谢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3809999" y="2624327"/>
            <a:ext cx="4572000" cy="1609344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文本框 6"/>
          <p:cNvSpPr>
            <a:spLocks noChangeArrowheads="1"/>
          </p:cNvSpPr>
          <p:nvPr/>
        </p:nvSpPr>
        <p:spPr bwMode="auto">
          <a:xfrm>
            <a:off x="7083425" y="4437063"/>
            <a:ext cx="4921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Tips</a:t>
            </a:r>
            <a:endParaRPr lang="zh-CN" altLang="en-US" sz="120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" name="文本框 7"/>
          <p:cNvSpPr txBox="1">
            <a:spLocks noChangeArrowheads="1"/>
          </p:cNvSpPr>
          <p:nvPr/>
        </p:nvSpPr>
        <p:spPr bwMode="auto">
          <a:xfrm>
            <a:off x="676656" y="258328"/>
            <a:ext cx="5431536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2BA67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数据表头设计</a:t>
            </a:r>
            <a:endParaRPr lang="zh-CN" altLang="en-US" sz="3600" dirty="0">
              <a:solidFill>
                <a:srgbClr val="2BA6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8"/>
          <p:cNvSpPr>
            <a:spLocks noChangeArrowheads="1"/>
          </p:cNvSpPr>
          <p:nvPr/>
        </p:nvSpPr>
        <p:spPr bwMode="auto">
          <a:xfrm>
            <a:off x="0" y="1046105"/>
            <a:ext cx="12192000" cy="28800"/>
          </a:xfrm>
          <a:prstGeom prst="rect">
            <a:avLst/>
          </a:prstGeom>
          <a:solidFill>
            <a:srgbClr val="2BA67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2BA67A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6582286"/>
            <a:ext cx="12192000" cy="307777"/>
            <a:chOff x="0" y="6582286"/>
            <a:chExt cx="12192000" cy="30777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18982"/>
              <a:ext cx="12192000" cy="24364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9784080" y="6582286"/>
              <a:ext cx="2212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德才兼备   知行合一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40690" y="4211320"/>
            <a:ext cx="114115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/>
              <a:t>1. </a:t>
            </a:r>
            <a:r>
              <a:rPr lang="zh-CN" altLang="en-US"/>
              <a:t>表内容包含</a:t>
            </a:r>
            <a:r>
              <a:rPr lang="en-US" altLang="zh-CN"/>
              <a:t>32</a:t>
            </a:r>
            <a:r>
              <a:rPr lang="zh-CN" altLang="en-US"/>
              <a:t>项信息；</a:t>
            </a:r>
          </a:p>
          <a:p>
            <a:pPr>
              <a:lnSpc>
                <a:spcPct val="200000"/>
              </a:lnSpc>
            </a:pPr>
            <a:r>
              <a:rPr lang="en-US" altLang="zh-CN"/>
              <a:t>2. </a:t>
            </a:r>
            <a:r>
              <a:rPr lang="zh-CN" altLang="en-US"/>
              <a:t>其中</a:t>
            </a:r>
            <a:r>
              <a:rPr lang="en-US" altLang="zh-CN"/>
              <a:t>24</a:t>
            </a:r>
            <a:r>
              <a:rPr lang="zh-CN" altLang="en-US"/>
              <a:t>项信息从维普网（http://www.irtree.cn）上获取，</a:t>
            </a:r>
            <a:r>
              <a:rPr lang="en-US" altLang="zh-CN"/>
              <a:t>3</a:t>
            </a:r>
            <a:r>
              <a:rPr lang="zh-CN" altLang="en-US"/>
              <a:t>项信息从大学教师库网（http://teacher.cucdc.com）获取，</a:t>
            </a:r>
            <a:r>
              <a:rPr lang="en-US" altLang="zh-CN"/>
              <a:t>1</a:t>
            </a:r>
            <a:r>
              <a:rPr lang="zh-CN" altLang="en-US"/>
              <a:t>项信息从新语丝（http://newxys.com）获取，</a:t>
            </a:r>
            <a:r>
              <a:rPr lang="en-US" altLang="zh-CN"/>
              <a:t>4</a:t>
            </a:r>
            <a:r>
              <a:rPr lang="zh-CN" altLang="en-US"/>
              <a:t>项信息从维基解密网（http://www.ftchinese.com）和环球网（http://opinion.huanqiu.com/hqpl/）获取。</a:t>
            </a:r>
          </a:p>
        </p:txBody>
      </p:sp>
      <p:pic>
        <p:nvPicPr>
          <p:cNvPr id="6" name="图片 5" descr="数据表设计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25" y="1471295"/>
            <a:ext cx="11472261" cy="24603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文本框 6"/>
          <p:cNvSpPr>
            <a:spLocks noChangeArrowheads="1"/>
          </p:cNvSpPr>
          <p:nvPr/>
        </p:nvSpPr>
        <p:spPr bwMode="auto">
          <a:xfrm>
            <a:off x="7083425" y="4437063"/>
            <a:ext cx="4921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Tips</a:t>
            </a:r>
            <a:endParaRPr lang="zh-CN" altLang="en-US" sz="120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" name="文本框 7"/>
          <p:cNvSpPr txBox="1">
            <a:spLocks noChangeArrowheads="1"/>
          </p:cNvSpPr>
          <p:nvPr/>
        </p:nvSpPr>
        <p:spPr bwMode="auto">
          <a:xfrm>
            <a:off x="676656" y="258328"/>
            <a:ext cx="5431536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2BA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来自维普网的信息</a:t>
            </a:r>
          </a:p>
        </p:txBody>
      </p:sp>
      <p:sp>
        <p:nvSpPr>
          <p:cNvPr id="20" name="矩形 8"/>
          <p:cNvSpPr>
            <a:spLocks noChangeArrowheads="1"/>
          </p:cNvSpPr>
          <p:nvPr/>
        </p:nvSpPr>
        <p:spPr bwMode="auto">
          <a:xfrm>
            <a:off x="0" y="1046105"/>
            <a:ext cx="12192000" cy="28800"/>
          </a:xfrm>
          <a:prstGeom prst="rect">
            <a:avLst/>
          </a:prstGeom>
          <a:solidFill>
            <a:srgbClr val="2BA67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2BA67A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6582286"/>
            <a:ext cx="12192000" cy="307777"/>
            <a:chOff x="0" y="6582286"/>
            <a:chExt cx="12192000" cy="30777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18982"/>
              <a:ext cx="12192000" cy="24364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9784080" y="6582286"/>
              <a:ext cx="2212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德才兼备   知行合一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35940" y="1325245"/>
            <a:ext cx="11349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在维普网上收集基础信息：</a:t>
            </a:r>
          </a:p>
        </p:txBody>
      </p:sp>
      <p:pic>
        <p:nvPicPr>
          <p:cNvPr id="3" name="图片 2" descr="维普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365" y="1898015"/>
            <a:ext cx="7620583" cy="4133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文本框 6"/>
          <p:cNvSpPr>
            <a:spLocks noChangeArrowheads="1"/>
          </p:cNvSpPr>
          <p:nvPr/>
        </p:nvSpPr>
        <p:spPr bwMode="auto">
          <a:xfrm>
            <a:off x="7083425" y="4437063"/>
            <a:ext cx="4921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Tips</a:t>
            </a:r>
            <a:endParaRPr lang="zh-CN" altLang="en-US" sz="120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" name="文本框 7"/>
          <p:cNvSpPr txBox="1">
            <a:spLocks noChangeArrowheads="1"/>
          </p:cNvSpPr>
          <p:nvPr/>
        </p:nvSpPr>
        <p:spPr bwMode="auto">
          <a:xfrm>
            <a:off x="676656" y="258328"/>
            <a:ext cx="5431536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2BA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来自维普网的信息</a:t>
            </a:r>
          </a:p>
        </p:txBody>
      </p:sp>
      <p:sp>
        <p:nvSpPr>
          <p:cNvPr id="20" name="矩形 8"/>
          <p:cNvSpPr>
            <a:spLocks noChangeArrowheads="1"/>
          </p:cNvSpPr>
          <p:nvPr/>
        </p:nvSpPr>
        <p:spPr bwMode="auto">
          <a:xfrm>
            <a:off x="0" y="1046105"/>
            <a:ext cx="12192000" cy="28800"/>
          </a:xfrm>
          <a:prstGeom prst="rect">
            <a:avLst/>
          </a:prstGeom>
          <a:solidFill>
            <a:srgbClr val="2BA67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2BA67A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6582286"/>
            <a:ext cx="12192000" cy="307777"/>
            <a:chOff x="0" y="6582286"/>
            <a:chExt cx="12192000" cy="30777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18982"/>
              <a:ext cx="12192000" cy="24364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9784080" y="6582286"/>
              <a:ext cx="2212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德才兼备   知行合一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35940" y="1325245"/>
            <a:ext cx="11349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在维普网上收集基础信息：</a:t>
            </a:r>
          </a:p>
        </p:txBody>
      </p:sp>
      <p:pic>
        <p:nvPicPr>
          <p:cNvPr id="4" name="图片 3" descr="维普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878330"/>
            <a:ext cx="7620583" cy="4133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文本框 6"/>
          <p:cNvSpPr>
            <a:spLocks noChangeArrowheads="1"/>
          </p:cNvSpPr>
          <p:nvPr/>
        </p:nvSpPr>
        <p:spPr bwMode="auto">
          <a:xfrm>
            <a:off x="7083425" y="4437063"/>
            <a:ext cx="4921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Tips</a:t>
            </a:r>
            <a:endParaRPr lang="zh-CN" altLang="en-US" sz="120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" name="文本框 7"/>
          <p:cNvSpPr txBox="1">
            <a:spLocks noChangeArrowheads="1"/>
          </p:cNvSpPr>
          <p:nvPr/>
        </p:nvSpPr>
        <p:spPr bwMode="auto">
          <a:xfrm>
            <a:off x="676656" y="258328"/>
            <a:ext cx="5431536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2BA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来自维普网的信息</a:t>
            </a:r>
          </a:p>
        </p:txBody>
      </p:sp>
      <p:sp>
        <p:nvSpPr>
          <p:cNvPr id="20" name="矩形 8"/>
          <p:cNvSpPr>
            <a:spLocks noChangeArrowheads="1"/>
          </p:cNvSpPr>
          <p:nvPr/>
        </p:nvSpPr>
        <p:spPr bwMode="auto">
          <a:xfrm>
            <a:off x="0" y="1046105"/>
            <a:ext cx="12192000" cy="28800"/>
          </a:xfrm>
          <a:prstGeom prst="rect">
            <a:avLst/>
          </a:prstGeom>
          <a:solidFill>
            <a:srgbClr val="2BA67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2BA67A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6582286"/>
            <a:ext cx="12192000" cy="307777"/>
            <a:chOff x="0" y="6582286"/>
            <a:chExt cx="12192000" cy="30777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18982"/>
              <a:ext cx="12192000" cy="24364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9784080" y="6582286"/>
              <a:ext cx="2212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德才兼备   知行合一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35940" y="1325245"/>
            <a:ext cx="11349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在维普网上收集基础信息：</a:t>
            </a:r>
          </a:p>
        </p:txBody>
      </p:sp>
      <p:pic>
        <p:nvPicPr>
          <p:cNvPr id="3" name="图片 2" descr="维普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1932940"/>
            <a:ext cx="7620583" cy="4133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文本框 6"/>
          <p:cNvSpPr>
            <a:spLocks noChangeArrowheads="1"/>
          </p:cNvSpPr>
          <p:nvPr/>
        </p:nvSpPr>
        <p:spPr bwMode="auto">
          <a:xfrm>
            <a:off x="7083425" y="4437063"/>
            <a:ext cx="4921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Tips</a:t>
            </a:r>
            <a:endParaRPr lang="zh-CN" altLang="en-US" sz="120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" name="文本框 7"/>
          <p:cNvSpPr txBox="1">
            <a:spLocks noChangeArrowheads="1"/>
          </p:cNvSpPr>
          <p:nvPr/>
        </p:nvSpPr>
        <p:spPr bwMode="auto">
          <a:xfrm>
            <a:off x="676656" y="258328"/>
            <a:ext cx="5431536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2BA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来自维普网的信息</a:t>
            </a:r>
          </a:p>
        </p:txBody>
      </p:sp>
      <p:sp>
        <p:nvSpPr>
          <p:cNvPr id="20" name="矩形 8"/>
          <p:cNvSpPr>
            <a:spLocks noChangeArrowheads="1"/>
          </p:cNvSpPr>
          <p:nvPr/>
        </p:nvSpPr>
        <p:spPr bwMode="auto">
          <a:xfrm>
            <a:off x="0" y="1046105"/>
            <a:ext cx="12192000" cy="28800"/>
          </a:xfrm>
          <a:prstGeom prst="rect">
            <a:avLst/>
          </a:prstGeom>
          <a:solidFill>
            <a:srgbClr val="2BA67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2BA67A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6582286"/>
            <a:ext cx="12192000" cy="307777"/>
            <a:chOff x="0" y="6582286"/>
            <a:chExt cx="12192000" cy="30777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18982"/>
              <a:ext cx="12192000" cy="24364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9784080" y="6582286"/>
              <a:ext cx="2212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德才兼备   知行合一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14350" y="1383030"/>
            <a:ext cx="1135253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/>
              <a:t>可能出现的问题：</a:t>
            </a:r>
          </a:p>
          <a:p>
            <a:pPr>
              <a:lnSpc>
                <a:spcPct val="200000"/>
              </a:lnSpc>
            </a:pPr>
            <a:r>
              <a:rPr lang="en-US" altLang="zh-CN"/>
              <a:t>1. </a:t>
            </a:r>
            <a:r>
              <a:rPr lang="zh-CN" altLang="en-US"/>
              <a:t>有些学者的主页需要会员才能访问；</a:t>
            </a:r>
          </a:p>
          <a:p>
            <a:pPr>
              <a:lnSpc>
                <a:spcPct val="200000"/>
              </a:lnSpc>
            </a:pPr>
            <a:r>
              <a:rPr lang="en-US" altLang="zh-CN"/>
              <a:t>2. </a:t>
            </a:r>
            <a:r>
              <a:rPr lang="zh-CN" altLang="en-US"/>
              <a:t>缺少照片及简历信息。</a:t>
            </a:r>
          </a:p>
          <a:p>
            <a:pPr>
              <a:lnSpc>
                <a:spcPct val="200000"/>
              </a:lnSpc>
            </a:pP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优势：</a:t>
            </a:r>
          </a:p>
          <a:p>
            <a:pPr>
              <a:lnSpc>
                <a:spcPct val="200000"/>
              </a:lnSpc>
            </a:pPr>
            <a:r>
              <a:rPr lang="en-US" altLang="zh-CN"/>
              <a:t>1. </a:t>
            </a:r>
            <a:r>
              <a:rPr lang="zh-CN" altLang="en-US"/>
              <a:t>包含了大量需要收集的信息，是主要的来源获取渠道；</a:t>
            </a:r>
          </a:p>
          <a:p>
            <a:pPr>
              <a:lnSpc>
                <a:spcPct val="200000"/>
              </a:lnSpc>
            </a:pPr>
            <a:r>
              <a:rPr lang="en-US" altLang="zh-CN"/>
              <a:t>2. </a:t>
            </a:r>
            <a:r>
              <a:rPr lang="zh-CN" altLang="en-US"/>
              <a:t>有统一的入口，易于爬取。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文本框 6"/>
          <p:cNvSpPr>
            <a:spLocks noChangeArrowheads="1"/>
          </p:cNvSpPr>
          <p:nvPr/>
        </p:nvSpPr>
        <p:spPr bwMode="auto">
          <a:xfrm>
            <a:off x="7083425" y="4437063"/>
            <a:ext cx="4921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Tips</a:t>
            </a:r>
            <a:endParaRPr lang="zh-CN" altLang="en-US" sz="120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" name="文本框 7"/>
          <p:cNvSpPr txBox="1">
            <a:spLocks noChangeArrowheads="1"/>
          </p:cNvSpPr>
          <p:nvPr/>
        </p:nvSpPr>
        <p:spPr bwMode="auto">
          <a:xfrm>
            <a:off x="676656" y="258328"/>
            <a:ext cx="5431536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2BA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来自大学教师库网的信息</a:t>
            </a:r>
          </a:p>
        </p:txBody>
      </p:sp>
      <p:sp>
        <p:nvSpPr>
          <p:cNvPr id="20" name="矩形 8"/>
          <p:cNvSpPr>
            <a:spLocks noChangeArrowheads="1"/>
          </p:cNvSpPr>
          <p:nvPr/>
        </p:nvSpPr>
        <p:spPr bwMode="auto">
          <a:xfrm>
            <a:off x="0" y="1046105"/>
            <a:ext cx="12192000" cy="28800"/>
          </a:xfrm>
          <a:prstGeom prst="rect">
            <a:avLst/>
          </a:prstGeom>
          <a:solidFill>
            <a:srgbClr val="2BA67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2BA67A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6582286"/>
            <a:ext cx="12192000" cy="307777"/>
            <a:chOff x="0" y="6582286"/>
            <a:chExt cx="12192000" cy="30777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18982"/>
              <a:ext cx="12192000" cy="24364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9784080" y="6582286"/>
              <a:ext cx="2212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德才兼备   知行合一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35940" y="1325245"/>
            <a:ext cx="11349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补充维普上缺少的照片、简历信息：</a:t>
            </a:r>
          </a:p>
        </p:txBody>
      </p:sp>
      <p:pic>
        <p:nvPicPr>
          <p:cNvPr id="4" name="图片 3" descr="教师库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908175"/>
            <a:ext cx="7620583" cy="41338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文本框 6"/>
          <p:cNvSpPr>
            <a:spLocks noChangeArrowheads="1"/>
          </p:cNvSpPr>
          <p:nvPr/>
        </p:nvSpPr>
        <p:spPr bwMode="auto">
          <a:xfrm>
            <a:off x="7083425" y="4437063"/>
            <a:ext cx="4921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Tips</a:t>
            </a:r>
            <a:endParaRPr lang="zh-CN" altLang="en-US" sz="120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" name="文本框 7"/>
          <p:cNvSpPr txBox="1">
            <a:spLocks noChangeArrowheads="1"/>
          </p:cNvSpPr>
          <p:nvPr/>
        </p:nvSpPr>
        <p:spPr bwMode="auto">
          <a:xfrm>
            <a:off x="676656" y="258328"/>
            <a:ext cx="5431536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2BA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来自大学教师库网的信息</a:t>
            </a:r>
          </a:p>
        </p:txBody>
      </p:sp>
      <p:sp>
        <p:nvSpPr>
          <p:cNvPr id="20" name="矩形 8"/>
          <p:cNvSpPr>
            <a:spLocks noChangeArrowheads="1"/>
          </p:cNvSpPr>
          <p:nvPr/>
        </p:nvSpPr>
        <p:spPr bwMode="auto">
          <a:xfrm>
            <a:off x="0" y="1046105"/>
            <a:ext cx="12192000" cy="28800"/>
          </a:xfrm>
          <a:prstGeom prst="rect">
            <a:avLst/>
          </a:prstGeom>
          <a:solidFill>
            <a:srgbClr val="2BA67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2BA67A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6582286"/>
            <a:ext cx="12192000" cy="307777"/>
            <a:chOff x="0" y="6582286"/>
            <a:chExt cx="12192000" cy="30777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18982"/>
              <a:ext cx="12192000" cy="24364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9784080" y="6582286"/>
              <a:ext cx="2212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德才兼备   知行合一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14350" y="1383030"/>
            <a:ext cx="1135253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/>
              <a:t>可能出现的问题：</a:t>
            </a:r>
          </a:p>
          <a:p>
            <a:pPr>
              <a:lnSpc>
                <a:spcPct val="200000"/>
              </a:lnSpc>
            </a:pPr>
            <a:r>
              <a:rPr lang="en-US" altLang="zh-CN"/>
              <a:t>1. </a:t>
            </a:r>
            <a:r>
              <a:rPr lang="zh-CN" altLang="en-US"/>
              <a:t>作为补充来源，来填补维普网所缺少的信息；可能会存在维普网有该专家而教师库网没有，或者教师库有而维普网没有；</a:t>
            </a:r>
          </a:p>
          <a:p>
            <a:pPr>
              <a:lnSpc>
                <a:spcPct val="200000"/>
              </a:lnSpc>
            </a:pPr>
            <a:r>
              <a:rPr lang="en-US" altLang="zh-CN"/>
              <a:t>2. </a:t>
            </a:r>
            <a:r>
              <a:rPr lang="zh-CN" altLang="en-US"/>
              <a:t>依靠姓名，学校，学院三项来比对是否是同一个老师，但学院名称可能在两个网站不一致。</a:t>
            </a:r>
          </a:p>
          <a:p>
            <a:pPr>
              <a:lnSpc>
                <a:spcPct val="200000"/>
              </a:lnSpc>
            </a:pP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优势：</a:t>
            </a:r>
          </a:p>
          <a:p>
            <a:pPr>
              <a:lnSpc>
                <a:spcPct val="200000"/>
              </a:lnSpc>
            </a:pPr>
            <a:r>
              <a:rPr lang="en-US" altLang="zh-CN"/>
              <a:t>1. </a:t>
            </a:r>
            <a:r>
              <a:rPr lang="zh-CN" altLang="en-US"/>
              <a:t>包含了简历信息和照片信息；</a:t>
            </a:r>
          </a:p>
          <a:p>
            <a:pPr>
              <a:lnSpc>
                <a:spcPct val="200000"/>
              </a:lnSpc>
            </a:pPr>
            <a:r>
              <a:rPr lang="en-US" altLang="zh-CN"/>
              <a:t>2. </a:t>
            </a:r>
            <a:r>
              <a:rPr lang="zh-CN" altLang="en-US"/>
              <a:t>有统一的入口，易于爬取。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1001</Words>
  <Application>Microsoft Office PowerPoint</Application>
  <PresentationFormat>宽屏</PresentationFormat>
  <Paragraphs>117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华文细黑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yk chou</cp:lastModifiedBy>
  <cp:revision>95</cp:revision>
  <dcterms:created xsi:type="dcterms:W3CDTF">2016-09-01T02:12:00Z</dcterms:created>
  <dcterms:modified xsi:type="dcterms:W3CDTF">2018-05-29T03:33:55Z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2052-10.1.0.7346</vt:lpwstr>
  </property>
</Properties>
</file>