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3" autoAdjust="0"/>
  </p:normalViewPr>
  <p:slideViewPr>
    <p:cSldViewPr snapToObject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878E166-7C54-467F-B273-8076A7F1EB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FC1A9F-3ADA-4C13-BED3-59548DF7E89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B05938C-5C7F-4784-822C-838C22527E4C}" type="datetimeFigureOut">
              <a:rPr lang="pt-BR"/>
              <a:pPr>
                <a:defRPr/>
              </a:pPr>
              <a:t>24/11/2019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BF6CF7AE-ADED-44E7-A758-8AD8219980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4D11D10A-E5AE-43C1-A6C3-34A84FF20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4AF7CD-C326-4678-B28E-6F69E70769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66F692-CE10-4CD5-A99F-514E578A0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78FE62E-FD00-47BE-BDB6-C2A40B3A7ECF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A50A9E3-E8D2-4686-9A41-44351EC8595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ângulo de cantos arredondados 10">
            <a:extLst>
              <a:ext uri="{FF2B5EF4-FFF2-40B4-BE49-F238E27FC236}">
                <a16:creationId xmlns:a16="http://schemas.microsoft.com/office/drawing/2014/main" id="{5A38EFE7-FB0F-424B-AB10-0BD67B4623E6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13673A9-66DF-4CDC-8355-3C74176BC588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1F566CD-200E-46BF-BD36-0218060DC5EE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437DDFE-794D-43A7-AB4B-FBE4DC914C36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1" name="Espaço Reservado para Data 27">
            <a:extLst>
              <a:ext uri="{FF2B5EF4-FFF2-40B4-BE49-F238E27FC236}">
                <a16:creationId xmlns:a16="http://schemas.microsoft.com/office/drawing/2014/main" id="{954750ED-589E-4F2B-9846-AD1DC965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A72A0-0758-4CCD-8C88-DD25190FAFA4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12" name="Espaço Reservado para Rodapé 16">
            <a:extLst>
              <a:ext uri="{FF2B5EF4-FFF2-40B4-BE49-F238E27FC236}">
                <a16:creationId xmlns:a16="http://schemas.microsoft.com/office/drawing/2014/main" id="{6211DAAE-E939-41EA-A968-31D6E209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8">
            <a:extLst>
              <a:ext uri="{FF2B5EF4-FFF2-40B4-BE49-F238E27FC236}">
                <a16:creationId xmlns:a16="http://schemas.microsoft.com/office/drawing/2014/main" id="{F895C78B-F128-422D-90A8-FB8EF54F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DD4AF-64A3-4483-A178-1712585BC35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169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DAD22CCA-575C-4A18-B671-1CD36AC1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F5F86-6B1E-434A-93B9-A2AC8D1D822B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F2056792-8ECB-4539-A7BA-7DA6528B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3A71C97D-D216-44C1-8B13-913AA915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4E62D-AF01-4128-AB6C-D800443885D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8269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D4F629A7-8B4C-462E-A81A-2BD69BBD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010D7-3073-472C-B7A0-66B89FA572D2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1AC1B9A2-05AA-4238-9DA9-C99D25D7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5027F48F-5142-465B-A15E-6419CD61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BAA0B-9100-43F3-B243-AF6A3A8CBAD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746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25B39264-30F3-4C32-A700-5CB00660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2E138-2B07-4334-BC1B-43A0E8731CB6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A5ADE214-1698-4797-AA19-BE1C0F31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008D2D46-2AAA-4F6C-9982-0E812D87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25E5F-57E0-4E58-BF11-944AF5CC2F0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7244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9F8969-DBE6-47AD-9905-3F3FBB99731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ângulo de cantos arredondados 10">
            <a:extLst>
              <a:ext uri="{FF2B5EF4-FFF2-40B4-BE49-F238E27FC236}">
                <a16:creationId xmlns:a16="http://schemas.microsoft.com/office/drawing/2014/main" id="{9B3DB76E-0A14-43B7-A93D-88045E4AD4F6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1766C2-C27C-409B-A52D-5D5B205620AF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3A1A4CE-C9E0-42E5-B5BC-8ECFE5196826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65A177A-5DD0-49D1-8CB7-04B8AD3CF8E7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9" name="Espaço Reservado para Data 3">
            <a:extLst>
              <a:ext uri="{FF2B5EF4-FFF2-40B4-BE49-F238E27FC236}">
                <a16:creationId xmlns:a16="http://schemas.microsoft.com/office/drawing/2014/main" id="{6EC1A1C9-63E4-4150-86CD-A3FA714D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D0679-BF63-4139-83A5-71D5F4416A4A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ED2C82D6-EB82-43C1-B0B2-A28ED0FF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7CF2FF85-6E6C-4493-A512-50978452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B03B826D-D973-405B-A3EB-02FF26618E9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35831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94BB43DB-A03E-4D6F-934E-01575EAF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97379-7589-4F21-A616-0F5E41878CC8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005622B5-E73C-4DCF-B049-B4EE9AD6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C2852DD2-270C-44F3-8859-D4F39B2A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9094D-BD0E-4457-9BD7-FF09ABA42AF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799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13">
            <a:extLst>
              <a:ext uri="{FF2B5EF4-FFF2-40B4-BE49-F238E27FC236}">
                <a16:creationId xmlns:a16="http://schemas.microsoft.com/office/drawing/2014/main" id="{97854252-AAD0-4272-BD76-98C4A44D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0FCD7-4078-4A23-ABD6-593A8300294B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8" name="Espaço Reservado para Rodapé 2">
            <a:extLst>
              <a:ext uri="{FF2B5EF4-FFF2-40B4-BE49-F238E27FC236}">
                <a16:creationId xmlns:a16="http://schemas.microsoft.com/office/drawing/2014/main" id="{5AB93781-57FC-4875-A29F-91216348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>
            <a:extLst>
              <a:ext uri="{FF2B5EF4-FFF2-40B4-BE49-F238E27FC236}">
                <a16:creationId xmlns:a16="http://schemas.microsoft.com/office/drawing/2014/main" id="{325E1DF2-E427-42A2-841C-4A269352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9836B-4B92-427C-9197-6AD281C977C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836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>
            <a:extLst>
              <a:ext uri="{FF2B5EF4-FFF2-40B4-BE49-F238E27FC236}">
                <a16:creationId xmlns:a16="http://schemas.microsoft.com/office/drawing/2014/main" id="{9BE47B77-16CB-4978-B582-A34978A8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7836-7D64-4BB9-9270-54F9AF9E61D8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0B596791-3F47-4154-83A8-AEB848F3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>
            <a:extLst>
              <a:ext uri="{FF2B5EF4-FFF2-40B4-BE49-F238E27FC236}">
                <a16:creationId xmlns:a16="http://schemas.microsoft.com/office/drawing/2014/main" id="{7DCFA088-5FA8-439B-8BDA-BEBB0ECC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5FEDD-1059-4B83-8DAB-B6903F66011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4740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>
            <a:extLst>
              <a:ext uri="{FF2B5EF4-FFF2-40B4-BE49-F238E27FC236}">
                <a16:creationId xmlns:a16="http://schemas.microsoft.com/office/drawing/2014/main" id="{75581274-DF02-48BD-8D5E-1132356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1F92B-4DF9-42C5-A321-AA1E7BAA1C90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3F3C6D-CE23-4D5A-9C53-AA766B2D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>
            <a:extLst>
              <a:ext uri="{FF2B5EF4-FFF2-40B4-BE49-F238E27FC236}">
                <a16:creationId xmlns:a16="http://schemas.microsoft.com/office/drawing/2014/main" id="{6E513571-6688-4F2C-B0BF-604E0EEA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86A07-0A3B-431A-9227-BE8E2003297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6725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AE27D06-8744-43C4-BF62-A855ACFC38E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tângulo de cantos arredondados 10">
            <a:extLst>
              <a:ext uri="{FF2B5EF4-FFF2-40B4-BE49-F238E27FC236}">
                <a16:creationId xmlns:a16="http://schemas.microsoft.com/office/drawing/2014/main" id="{AD1BEFD0-4E99-4BA7-A417-B7D4A1D47E35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40407872-FFD2-4694-95C5-070C5619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6280E-0366-46AE-B3A4-530A1E3C5512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1F7A2FDC-2EDD-4380-B73C-B0FDF88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>
            <a:extLst>
              <a:ext uri="{FF2B5EF4-FFF2-40B4-BE49-F238E27FC236}">
                <a16:creationId xmlns:a16="http://schemas.microsoft.com/office/drawing/2014/main" id="{12D821B9-957A-46AE-B329-53DE6FCA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D64E4-F4D5-463B-BF24-B8671715A56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796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3DD8826-BC23-4B8C-AA99-1EC3EB4C7489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ADE254C-AACE-47E1-91EB-0034154FA068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E43E512-7333-4918-BAEE-8A06C2DA0321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0FBABC95-6185-4069-B7FA-CEEBF841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EFD4D-C1B8-44F0-8F3F-F6B5C7C3E2C2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6B44D7B4-9450-4165-B84B-82A24535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>
            <a:extLst>
              <a:ext uri="{FF2B5EF4-FFF2-40B4-BE49-F238E27FC236}">
                <a16:creationId xmlns:a16="http://schemas.microsoft.com/office/drawing/2014/main" id="{2917A208-D8F1-49C2-A80E-F623D8CA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42FBF461-485A-4354-AE33-307F325AC76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4483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143B145-4BC9-4C70-8855-9F42833C90C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etângulo de cantos arredondados 7">
            <a:extLst>
              <a:ext uri="{FF2B5EF4-FFF2-40B4-BE49-F238E27FC236}">
                <a16:creationId xmlns:a16="http://schemas.microsoft.com/office/drawing/2014/main" id="{1DE1215E-DD55-4CBB-8AD8-5D77439A4675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Espaço Reservado para Título 21">
            <a:extLst>
              <a:ext uri="{FF2B5EF4-FFF2-40B4-BE49-F238E27FC236}">
                <a16:creationId xmlns:a16="http://schemas.microsoft.com/office/drawing/2014/main" id="{613E586B-4F9D-448F-8EF6-C7C4430E018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  <a:endParaRPr lang="en-US" altLang="pt-BR"/>
          </a:p>
        </p:txBody>
      </p:sp>
      <p:sp>
        <p:nvSpPr>
          <p:cNvPr id="1029" name="Espaço Reservado para Texto 12">
            <a:extLst>
              <a:ext uri="{FF2B5EF4-FFF2-40B4-BE49-F238E27FC236}">
                <a16:creationId xmlns:a16="http://schemas.microsoft.com/office/drawing/2014/main" id="{104C905B-C672-422F-931F-0D94C94F4B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11D5E458-583F-4581-B337-E4049E28C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1576111-BA3D-494C-AAB6-3E55A2A95D25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91285F-EB91-4CF4-8BA4-A20E5A896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2A808A72-7C89-48FE-A397-46FF39233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97E53618-708E-4071-9F42-6ABCC3EF06AE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53" r:id="rId2"/>
    <p:sldLayoutId id="2147483861" r:id="rId3"/>
    <p:sldLayoutId id="2147483854" r:id="rId4"/>
    <p:sldLayoutId id="2147483855" r:id="rId5"/>
    <p:sldLayoutId id="2147483856" r:id="rId6"/>
    <p:sldLayoutId id="2147483857" r:id="rId7"/>
    <p:sldLayoutId id="2147483862" r:id="rId8"/>
    <p:sldLayoutId id="2147483863" r:id="rId9"/>
    <p:sldLayoutId id="2147483858" r:id="rId10"/>
    <p:sldLayoutId id="214748385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ítulo 2">
            <a:extLst>
              <a:ext uri="{FF2B5EF4-FFF2-40B4-BE49-F238E27FC236}">
                <a16:creationId xmlns:a16="http://schemas.microsoft.com/office/drawing/2014/main" id="{5C587BC6-BA88-4FC5-9761-1ED074DB0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Threads – Parte 2 - OpenMP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Prof. Leandro Marzulo</a:t>
            </a:r>
          </a:p>
        </p:txBody>
      </p:sp>
      <p:sp>
        <p:nvSpPr>
          <p:cNvPr id="6147" name="Título 1">
            <a:extLst>
              <a:ext uri="{FF2B5EF4-FFF2-40B4-BE49-F238E27FC236}">
                <a16:creationId xmlns:a16="http://schemas.microsoft.com/office/drawing/2014/main" id="{7265434A-919A-4486-968A-98B4A8547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pt-BR" altLang="pt-BR"/>
              <a:t>Sistemas Operacionais 1</a:t>
            </a:r>
          </a:p>
        </p:txBody>
      </p:sp>
      <p:sp>
        <p:nvSpPr>
          <p:cNvPr id="13316" name="Espaço Reservado para Data 3">
            <a:extLst>
              <a:ext uri="{FF2B5EF4-FFF2-40B4-BE49-F238E27FC236}">
                <a16:creationId xmlns:a16="http://schemas.microsoft.com/office/drawing/2014/main" id="{ED74108C-8077-445C-8771-F5A1AC4C6A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/>
              <a:t>março de 2012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BE390E-D0F0-4304-8C67-2D743417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C5CC80-565C-40DD-99C6-602DA50FDFD3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9CB1785C-C345-497D-8090-ED95176B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Histórico</a:t>
            </a:r>
          </a:p>
        </p:txBody>
      </p:sp>
      <p:sp>
        <p:nvSpPr>
          <p:cNvPr id="7171" name="Espaço Reservado para Conteúdo 2">
            <a:extLst>
              <a:ext uri="{FF2B5EF4-FFF2-40B4-BE49-F238E27FC236}">
                <a16:creationId xmlns:a16="http://schemas.microsoft.com/office/drawing/2014/main" id="{D4E8DEC0-ECDB-44C1-8C0D-06A4813BD3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altLang="pt-BR"/>
              <a:t>Escassez de padrões para compartilhamento de memória</a:t>
            </a:r>
          </a:p>
          <a:p>
            <a:r>
              <a:rPr lang="pt-BR" altLang="pt-BR"/>
              <a:t>Fórum Open MP iniciado por IBM, Digital, Intel, SGI e KAY</a:t>
            </a:r>
          </a:p>
          <a:p>
            <a:r>
              <a:rPr lang="pt-BR" altLang="pt-BR"/>
              <a:t>Open MP para FORTRAN – 1997</a:t>
            </a:r>
          </a:p>
          <a:p>
            <a:r>
              <a:rPr lang="pt-BR" altLang="pt-BR"/>
              <a:t>Open MP para C/C++ – 1998</a:t>
            </a:r>
          </a:p>
          <a:p>
            <a:r>
              <a:rPr lang="pt-BR" altLang="pt-BR"/>
              <a:t>Open MP 2.0 para FORTRAN – 2000</a:t>
            </a:r>
          </a:p>
          <a:p>
            <a:r>
              <a:rPr lang="pt-BR" altLang="pt-BR"/>
              <a:t>Open MP 2.0 para C/C++ – 2000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152E2-F631-4B3F-8743-6A5B9153BB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FAF01C-6C74-4CBA-AA64-22C1CEF19C6C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85804A-49E9-43C9-9B84-31EF2F0C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8EB12A-F49C-4B02-9FED-3E11C8B00CAB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72899CEA-359A-4BDD-9263-86CCE06B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Compilador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F725E8-4395-464D-A09E-58C81944AC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Diretiva</a:t>
            </a:r>
          </a:p>
          <a:p>
            <a:pPr lvl="1">
              <a:defRPr/>
            </a:pPr>
            <a:r>
              <a:rPr lang="pt-BR" dirty="0"/>
              <a:t>Comando que faz sentido apenas para alguns compiladores </a:t>
            </a:r>
          </a:p>
          <a:p>
            <a:pPr>
              <a:defRPr/>
            </a:pPr>
            <a:r>
              <a:rPr lang="pt-BR" dirty="0"/>
              <a:t>Sentinela</a:t>
            </a:r>
          </a:p>
          <a:p>
            <a:pPr lvl="1">
              <a:defRPr/>
            </a:pPr>
            <a:r>
              <a:rPr lang="pt-BR" dirty="0" err="1"/>
              <a:t>Caracter</a:t>
            </a:r>
            <a:r>
              <a:rPr lang="pt-BR" dirty="0"/>
              <a:t>(</a:t>
            </a:r>
            <a:r>
              <a:rPr lang="pt-BR" dirty="0" err="1"/>
              <a:t>es</a:t>
            </a:r>
            <a:r>
              <a:rPr lang="pt-BR" dirty="0"/>
              <a:t>) que distingue(m) uma diretiva</a:t>
            </a:r>
          </a:p>
          <a:p>
            <a:pPr lvl="1">
              <a:defRPr/>
            </a:pPr>
            <a:r>
              <a:rPr lang="pt-BR" dirty="0"/>
              <a:t>FORTRAN – !$OMP, </a:t>
            </a:r>
            <a:r>
              <a:rPr lang="pt-BR" dirty="0" err="1"/>
              <a:t>C$OMP</a:t>
            </a:r>
            <a:r>
              <a:rPr lang="pt-BR" dirty="0"/>
              <a:t>, *$OMP</a:t>
            </a:r>
          </a:p>
          <a:p>
            <a:pPr lvl="1">
              <a:defRPr/>
            </a:pPr>
            <a:r>
              <a:rPr lang="pt-BR" dirty="0"/>
              <a:t>C/C++ – #</a:t>
            </a:r>
            <a:r>
              <a:rPr lang="pt-BR" dirty="0" err="1"/>
              <a:t>pragma</a:t>
            </a:r>
            <a:r>
              <a:rPr lang="pt-BR" dirty="0"/>
              <a:t> </a:t>
            </a:r>
            <a:r>
              <a:rPr lang="pt-BR" dirty="0" err="1"/>
              <a:t>omp</a:t>
            </a:r>
            <a:r>
              <a:rPr lang="pt-BR" dirty="0"/>
              <a:t> 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  <a:defRPr/>
            </a:pPr>
            <a:r>
              <a:rPr lang="en-US" sz="2600" dirty="0" err="1">
                <a:solidFill>
                  <a:srgbClr val="000000"/>
                </a:solidFill>
              </a:rPr>
              <a:t>Ignora</a:t>
            </a:r>
            <a:r>
              <a:rPr lang="en-US" sz="2600" dirty="0">
                <a:solidFill>
                  <a:srgbClr val="000000"/>
                </a:solidFill>
              </a:rPr>
              <a:t> a </a:t>
            </a:r>
            <a:r>
              <a:rPr lang="en-US" sz="2600" dirty="0" err="1">
                <a:solidFill>
                  <a:srgbClr val="000000"/>
                </a:solidFill>
              </a:rPr>
              <a:t>diretiva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caso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não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reconheça</a:t>
            </a:r>
            <a:r>
              <a:rPr lang="en-US" sz="2600" dirty="0">
                <a:solidFill>
                  <a:srgbClr val="000000"/>
                </a:solidFill>
              </a:rPr>
              <a:t> a </a:t>
            </a:r>
            <a:r>
              <a:rPr lang="en-US" sz="2600" dirty="0" err="1">
                <a:solidFill>
                  <a:srgbClr val="000000"/>
                </a:solidFill>
              </a:rPr>
              <a:t>sentinela</a:t>
            </a:r>
            <a:endParaRPr lang="en-US" sz="2600" dirty="0">
              <a:solidFill>
                <a:srgbClr val="000000"/>
              </a:solidFill>
            </a:endParaRP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  <a:defRPr/>
            </a:pPr>
            <a:r>
              <a:rPr lang="en-US" sz="2600" i="1" dirty="0">
                <a:solidFill>
                  <a:srgbClr val="800065"/>
                </a:solidFill>
              </a:rPr>
              <a:t>Parallel OMP</a:t>
            </a:r>
            <a:r>
              <a:rPr lang="en-US" sz="2600" dirty="0">
                <a:solidFill>
                  <a:srgbClr val="000000"/>
                </a:solidFill>
              </a:rPr>
              <a:t> se </a:t>
            </a:r>
            <a:r>
              <a:rPr lang="en-US" sz="2600" dirty="0" err="1">
                <a:solidFill>
                  <a:srgbClr val="000000"/>
                </a:solidFill>
              </a:rPr>
              <a:t>refere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ao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bloco</a:t>
            </a:r>
            <a:r>
              <a:rPr lang="en-US" sz="2600" dirty="0">
                <a:solidFill>
                  <a:srgbClr val="000000"/>
                </a:solidFill>
              </a:rPr>
              <a:t> (</a:t>
            </a:r>
            <a:r>
              <a:rPr lang="en-US" sz="2600" dirty="0" err="1">
                <a:solidFill>
                  <a:srgbClr val="000000"/>
                </a:solidFill>
              </a:rPr>
              <a:t>em</a:t>
            </a:r>
            <a:r>
              <a:rPr lang="en-US" sz="2600" dirty="0">
                <a:solidFill>
                  <a:srgbClr val="000000"/>
                </a:solidFill>
              </a:rPr>
              <a:t> C/C++)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27514C-7188-486B-A815-A8B97AA956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FAF01C-6C74-4CBA-AA64-22C1CEF19C6C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16CF86-C2A0-4C4E-B0C8-19A5521D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0BE20D-2FAB-403A-A3C8-BD4406FC1C27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DAD18ACF-3982-4871-8D0D-DBACBCEF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Hello World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37E626-D07E-4CE2-B3F5-C4AC604667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39725" indent="-339725">
              <a:lnSpc>
                <a:spcPct val="90000"/>
              </a:lnSpc>
              <a:spcBef>
                <a:spcPts val="600"/>
              </a:spcBef>
              <a:buClrTx/>
              <a:buSzPct val="70000"/>
              <a:buFontTx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b="1" dirty="0">
                <a:solidFill>
                  <a:srgbClr val="1A05ED"/>
                </a:solidFill>
                <a:latin typeface="Courier New" pitchFamily="49" charset="0"/>
              </a:rPr>
              <a:t>#include &lt;</a:t>
            </a:r>
            <a:r>
              <a:rPr lang="en-US" b="1" dirty="0" err="1">
                <a:solidFill>
                  <a:srgbClr val="1A05ED"/>
                </a:solidFill>
                <a:latin typeface="Courier New" pitchFamily="49" charset="0"/>
              </a:rPr>
              <a:t>stdio.h</a:t>
            </a:r>
            <a:r>
              <a:rPr lang="en-US" b="1" dirty="0">
                <a:solidFill>
                  <a:srgbClr val="1A05ED"/>
                </a:solidFill>
                <a:latin typeface="Courier New" pitchFamily="49" charset="0"/>
              </a:rPr>
              <a:t>&gt;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Tx/>
              <a:buSzPct val="70000"/>
              <a:buFontTx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b="1" dirty="0" err="1">
                <a:solidFill>
                  <a:srgbClr val="1A05ED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1A05ED"/>
                </a:solidFill>
                <a:latin typeface="Courier New" pitchFamily="49" charset="0"/>
              </a:rPr>
              <a:t> main (void)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Tx/>
              <a:buSzPct val="70000"/>
              <a:buFontTx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b="1" dirty="0">
                <a:solidFill>
                  <a:srgbClr val="1A05ED"/>
                </a:solidFill>
                <a:latin typeface="Courier New" pitchFamily="49" charset="0"/>
              </a:rPr>
              <a:t>{ 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Tx/>
              <a:buSzPct val="70000"/>
              <a:buFontTx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b="1" dirty="0">
                <a:solidFill>
                  <a:srgbClr val="800065"/>
                </a:solidFill>
                <a:latin typeface="Courier New" pitchFamily="49" charset="0"/>
              </a:rPr>
              <a:t>#</a:t>
            </a:r>
            <a:r>
              <a:rPr lang="en-US" b="1" dirty="0" err="1">
                <a:solidFill>
                  <a:srgbClr val="800065"/>
                </a:solidFill>
                <a:latin typeface="Courier New" pitchFamily="49" charset="0"/>
              </a:rPr>
              <a:t>pragma</a:t>
            </a:r>
            <a:r>
              <a:rPr lang="en-US" b="1" dirty="0">
                <a:solidFill>
                  <a:srgbClr val="800065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800065"/>
                </a:solidFill>
                <a:latin typeface="Courier New" pitchFamily="49" charset="0"/>
              </a:rPr>
              <a:t>omp</a:t>
            </a:r>
            <a:r>
              <a:rPr lang="en-US" b="1" dirty="0">
                <a:solidFill>
                  <a:srgbClr val="800065"/>
                </a:solidFill>
                <a:latin typeface="Courier New" pitchFamily="49" charset="0"/>
              </a:rPr>
              <a:t> parallel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Tx/>
              <a:buSzPct val="70000"/>
              <a:buFontTx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b="1" dirty="0">
                <a:solidFill>
                  <a:srgbClr val="1A05ED"/>
                </a:solidFill>
                <a:latin typeface="Courier New" pitchFamily="49" charset="0"/>
              </a:rPr>
              <a:t>  {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Tx/>
              <a:buSzPct val="70000"/>
              <a:buFontTx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b="1" dirty="0">
                <a:solidFill>
                  <a:srgbClr val="1A05ED"/>
                </a:solidFill>
                <a:latin typeface="Courier New" pitchFamily="49" charset="0"/>
              </a:rPr>
              <a:t>     </a:t>
            </a:r>
            <a:r>
              <a:rPr lang="en-US" b="1" dirty="0" err="1">
                <a:solidFill>
                  <a:srgbClr val="1A05ED"/>
                </a:solidFill>
                <a:latin typeface="Courier New" pitchFamily="49" charset="0"/>
              </a:rPr>
              <a:t>printf</a:t>
            </a:r>
            <a:r>
              <a:rPr lang="en-US" b="1" dirty="0">
                <a:solidFill>
                  <a:srgbClr val="1A05ED"/>
                </a:solidFill>
                <a:latin typeface="Courier New" pitchFamily="49" charset="0"/>
              </a:rPr>
              <a:t>("Hello, world!\n");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Tx/>
              <a:buSzPct val="70000"/>
              <a:buFontTx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b="1" dirty="0">
                <a:solidFill>
                  <a:srgbClr val="1A05ED"/>
                </a:solidFill>
                <a:latin typeface="Courier New" pitchFamily="49" charset="0"/>
              </a:rPr>
              <a:t>   }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Tx/>
              <a:buSzPct val="70000"/>
              <a:buFontTx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b="1" dirty="0">
                <a:solidFill>
                  <a:srgbClr val="1A05ED"/>
                </a:solidFill>
                <a:latin typeface="Courier New" pitchFamily="49" charset="0"/>
              </a:rPr>
              <a:t>    return 0;</a:t>
            </a:r>
          </a:p>
          <a:p>
            <a:pPr marL="339725" indent="-339725">
              <a:lnSpc>
                <a:spcPct val="90000"/>
              </a:lnSpc>
              <a:spcBef>
                <a:spcPts val="750"/>
              </a:spcBef>
              <a:buClrTx/>
              <a:buSzPct val="70000"/>
              <a:buFontTx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b="1" dirty="0">
                <a:solidFill>
                  <a:srgbClr val="1A05ED"/>
                </a:solidFill>
                <a:latin typeface="Courier New" pitchFamily="49" charset="0"/>
              </a:rPr>
              <a:t> }</a:t>
            </a:r>
            <a:r>
              <a:rPr lang="en-US" sz="36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F3A08F-D208-431F-A035-EA5F5FE794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FAF01C-6C74-4CBA-AA64-22C1CEF19C6C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AE7A4B-9589-484E-B7B2-8BE1D010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6D2E83-2832-4D07-A395-FD34B8675F49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5D6E19A3-3D0A-4371-A2A7-2F5CE251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Multiplicação de vetor por escalar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B9AB25-6C1F-4B3D-B6C0-DA191611F2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FAF01C-6C74-4CBA-AA64-22C1CEF19C6C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D3FFFC-51D5-43AA-9807-F3D1F3B2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1E87DA-84E0-46CD-BF61-4DAD8EB76B59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304BED2D-1CAD-4D65-A6BC-AC619362085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7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>
                <a:solidFill>
                  <a:srgbClr val="000000"/>
                </a:solidFill>
              </a:rPr>
              <a:t>int main(int argc, char **argv) {</a:t>
            </a:r>
          </a:p>
          <a:p>
            <a:pPr>
              <a:lnSpc>
                <a:spcPct val="110000"/>
              </a:lnSpc>
              <a:spcBef>
                <a:spcPts val="7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>
                <a:solidFill>
                  <a:srgbClr val="000000"/>
                </a:solidFill>
              </a:rPr>
              <a:t>    const int N = 100000;</a:t>
            </a:r>
          </a:p>
          <a:p>
            <a:pPr>
              <a:lnSpc>
                <a:spcPct val="110000"/>
              </a:lnSpc>
              <a:spcBef>
                <a:spcPts val="7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>
                <a:solidFill>
                  <a:srgbClr val="000000"/>
                </a:solidFill>
              </a:rPr>
              <a:t>    int i, a[N];</a:t>
            </a:r>
          </a:p>
          <a:p>
            <a:pPr>
              <a:lnSpc>
                <a:spcPct val="110000"/>
              </a:lnSpc>
              <a:spcBef>
                <a:spcPts val="7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>
                <a:solidFill>
                  <a:srgbClr val="000000"/>
                </a:solidFill>
              </a:rPr>
              <a:t>    #pragma omp parallel for</a:t>
            </a:r>
          </a:p>
          <a:p>
            <a:pPr>
              <a:lnSpc>
                <a:spcPct val="110000"/>
              </a:lnSpc>
              <a:spcBef>
                <a:spcPts val="7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>
                <a:solidFill>
                  <a:srgbClr val="000000"/>
                </a:solidFill>
              </a:rPr>
              <a:t>    for (i = 0; i &lt; N; i++)</a:t>
            </a:r>
          </a:p>
          <a:p>
            <a:pPr>
              <a:lnSpc>
                <a:spcPct val="110000"/>
              </a:lnSpc>
              <a:spcBef>
                <a:spcPts val="7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>
                <a:solidFill>
                  <a:srgbClr val="000000"/>
                </a:solidFill>
              </a:rPr>
              <a:t>        a[i] = 2 * a</a:t>
            </a:r>
            <a:r>
              <a:rPr lang="pt-BR" altLang="pt-BR">
                <a:solidFill>
                  <a:srgbClr val="000000"/>
                </a:solidFill>
              </a:rPr>
              <a:t>[</a:t>
            </a:r>
            <a:r>
              <a:rPr lang="en-US" altLang="pt-BR">
                <a:solidFill>
                  <a:srgbClr val="000000"/>
                </a:solidFill>
              </a:rPr>
              <a:t>i];</a:t>
            </a:r>
          </a:p>
          <a:p>
            <a:pPr>
              <a:lnSpc>
                <a:spcPct val="110000"/>
              </a:lnSpc>
              <a:spcBef>
                <a:spcPts val="7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>
                <a:solidFill>
                  <a:srgbClr val="000000"/>
                </a:solidFill>
              </a:rPr>
              <a:t>    return 0;</a:t>
            </a:r>
          </a:p>
          <a:p>
            <a:pPr>
              <a:lnSpc>
                <a:spcPct val="110000"/>
              </a:lnSpc>
              <a:spcBef>
                <a:spcPts val="7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32B05996-BD3A-40EA-8C54-96BC903D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Clausulas de atributos de compartilhamento de dados</a:t>
            </a:r>
          </a:p>
        </p:txBody>
      </p:sp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9A251D5A-E508-4CB1-885D-4D680899FC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altLang="pt-BR"/>
              <a:t>shared(var)</a:t>
            </a:r>
          </a:p>
          <a:p>
            <a:r>
              <a:rPr lang="pt-BR" altLang="pt-BR"/>
              <a:t>private(var) – não inicializado</a:t>
            </a:r>
          </a:p>
          <a:p>
            <a:r>
              <a:rPr lang="pt-BR" altLang="pt-BR"/>
              <a:t>default(shared | private | none)</a:t>
            </a:r>
          </a:p>
          <a:p>
            <a:r>
              <a:rPr lang="pt-BR" altLang="pt-BR"/>
              <a:t>firstprivate(var) –  como </a:t>
            </a:r>
            <a:r>
              <a:rPr lang="pt-BR" altLang="pt-BR" i="1"/>
              <a:t>private</a:t>
            </a:r>
            <a:r>
              <a:rPr lang="pt-BR" altLang="pt-BR"/>
              <a:t> exceto ao inicializar pelo valor original</a:t>
            </a:r>
          </a:p>
          <a:p>
            <a:r>
              <a:rPr lang="pt-BR" altLang="pt-BR"/>
              <a:t>lastprivate(var) –  como </a:t>
            </a:r>
            <a:r>
              <a:rPr lang="pt-BR" altLang="pt-BR" i="1"/>
              <a:t>private</a:t>
            </a:r>
            <a:r>
              <a:rPr lang="pt-BR" altLang="pt-BR"/>
              <a:t> exceto que o valor original é atualizado depois da construção</a:t>
            </a:r>
          </a:p>
          <a:p>
            <a:r>
              <a:rPr lang="pt-BR" altLang="pt-BR"/>
              <a:t>reduction(operation:var)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CD4710-AE38-4E13-93DB-C38D8651BF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FAF01C-6C74-4CBA-AA64-22C1CEF19C6C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31E3AD-7BF6-49CB-BA98-D8F033EF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EB0815-94C9-423A-A5F9-EC8E413FF083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897B470E-E3D7-4102-B72A-B7DDA490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Clausulas de sincronização</a:t>
            </a:r>
          </a:p>
        </p:txBody>
      </p:sp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F263D107-1771-4226-926D-B40644F10E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0825" y="1447800"/>
            <a:ext cx="8713788" cy="4572000"/>
          </a:xfrm>
        </p:spPr>
        <p:txBody>
          <a:bodyPr/>
          <a:lstStyle/>
          <a:p>
            <a:r>
              <a:rPr lang="pt-BR" altLang="pt-BR" sz="1800" i="1"/>
              <a:t>critical section</a:t>
            </a:r>
            <a:r>
              <a:rPr lang="pt-BR" altLang="pt-BR" sz="1800"/>
              <a:t>: o código incluso será executado por somente um thread por vez e não simultaneamente executado por múltiplos threads. É frequentemente usado para proteger os dados compartilhados das condições de corrida.</a:t>
            </a:r>
          </a:p>
          <a:p>
            <a:r>
              <a:rPr lang="pt-BR" altLang="pt-BR" sz="1800" i="1"/>
              <a:t>atomic</a:t>
            </a:r>
            <a:r>
              <a:rPr lang="pt-BR" altLang="pt-BR" sz="1800"/>
              <a:t>: semelhante à </a:t>
            </a:r>
            <a:r>
              <a:rPr lang="pt-BR" altLang="pt-BR" sz="1800" i="1"/>
              <a:t>critical section</a:t>
            </a:r>
            <a:r>
              <a:rPr lang="pt-BR" altLang="pt-BR" sz="1800"/>
              <a:t>, mas informamos ao compilador para usar instruções especias de hardware para um melhor desempenho. Os compiladores podem optar por ignorar essa sugestão dos usuários e usar a </a:t>
            </a:r>
            <a:r>
              <a:rPr lang="pt-BR" altLang="pt-BR" sz="1800" i="1"/>
              <a:t>critical section</a:t>
            </a:r>
            <a:r>
              <a:rPr lang="pt-BR" altLang="pt-BR" sz="1800"/>
              <a:t> ao invés da </a:t>
            </a:r>
            <a:r>
              <a:rPr lang="pt-BR" altLang="pt-BR" sz="1800" i="1"/>
              <a:t>atomic</a:t>
            </a:r>
            <a:r>
              <a:rPr lang="pt-BR" altLang="pt-BR" sz="1800"/>
              <a:t>.</a:t>
            </a:r>
          </a:p>
          <a:p>
            <a:r>
              <a:rPr lang="pt-BR" altLang="pt-BR" sz="1800" i="1"/>
              <a:t>ordered</a:t>
            </a:r>
            <a:r>
              <a:rPr lang="pt-BR" altLang="pt-BR" sz="1800"/>
              <a:t>: o bloco estruturado é executado na ordem em que as iterações seriam executadas em um loop sequencial.</a:t>
            </a:r>
          </a:p>
          <a:p>
            <a:r>
              <a:rPr lang="pt-BR" altLang="pt-BR" sz="1800" i="1"/>
              <a:t>barrier</a:t>
            </a:r>
            <a:r>
              <a:rPr lang="pt-BR" altLang="pt-BR" sz="1800"/>
              <a:t>: cada thread espera até que todos os outros threads de um grupo tenham alcançado este ponto. Uma construção de partilha tem uma barreira de sincronização implícita no final.</a:t>
            </a:r>
          </a:p>
          <a:p>
            <a:r>
              <a:rPr lang="pt-BR" altLang="pt-BR" sz="1800" i="1"/>
              <a:t>nowait</a:t>
            </a:r>
            <a:r>
              <a:rPr lang="pt-BR" altLang="pt-BR" sz="1800"/>
              <a:t>: especifica quais threads podem completar sua instrução sem esperar todos os outros threads do grupo para concluir. Na ausência de tal cláusula acontece o mesmo da </a:t>
            </a:r>
            <a:r>
              <a:rPr lang="pt-BR" altLang="pt-BR" sz="1800" i="1"/>
              <a:t>barrier</a:t>
            </a:r>
            <a:r>
              <a:rPr lang="pt-BR" altLang="pt-BR" sz="1800"/>
              <a:t>.</a:t>
            </a:r>
          </a:p>
          <a:p>
            <a:endParaRPr lang="pt-BR" altLang="pt-BR" sz="1800"/>
          </a:p>
          <a:p>
            <a:endParaRPr lang="pt-BR" altLang="pt-BR" sz="18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6D5995-CEAC-409B-8AA1-2F07997A9D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FAF01C-6C74-4CBA-AA64-22C1CEF19C6C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76B828-4564-4E44-BC3B-D8102041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82B1BB-C6AD-47ED-B7FB-1C553C5CA4EC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581DD138-A4C9-4E2B-B020-D197F677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Clausulas de escalonamento</a:t>
            </a:r>
          </a:p>
        </p:txBody>
      </p:sp>
      <p:sp>
        <p:nvSpPr>
          <p:cNvPr id="13315" name="Espaço Reservado para Conteúdo 2">
            <a:extLst>
              <a:ext uri="{FF2B5EF4-FFF2-40B4-BE49-F238E27FC236}">
                <a16:creationId xmlns:a16="http://schemas.microsoft.com/office/drawing/2014/main" id="{16FD993B-9727-463B-8488-E3AB443F8A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pt-BR" sz="2800">
                <a:solidFill>
                  <a:srgbClr val="000000"/>
                </a:solidFill>
              </a:rPr>
              <a:t>schedule(type, chunk)</a:t>
            </a:r>
          </a:p>
          <a:p>
            <a:pPr marL="546100" lvl="2" indent="-273050">
              <a:spcBef>
                <a:spcPts val="575"/>
              </a:spcBef>
              <a:buClr>
                <a:schemeClr val="accent1"/>
              </a:buClr>
            </a:pPr>
            <a:r>
              <a:rPr lang="en-US" altLang="pt-BR" sz="2800">
                <a:solidFill>
                  <a:srgbClr val="000000"/>
                </a:solidFill>
              </a:rPr>
              <a:t>static</a:t>
            </a:r>
          </a:p>
          <a:p>
            <a:pPr lvl="1"/>
            <a:r>
              <a:rPr lang="en-US" altLang="pt-BR" sz="2800">
                <a:solidFill>
                  <a:srgbClr val="000000"/>
                </a:solidFill>
              </a:rPr>
              <a:t>dynamic</a:t>
            </a:r>
          </a:p>
          <a:p>
            <a:pPr lvl="1"/>
            <a:r>
              <a:rPr lang="en-US" altLang="pt-BR" sz="2800">
                <a:solidFill>
                  <a:srgbClr val="000000"/>
                </a:solidFill>
              </a:rPr>
              <a:t>guided – chunk </a:t>
            </a:r>
            <a:r>
              <a:rPr lang="pt-BR" altLang="pt-BR" sz="2800">
                <a:solidFill>
                  <a:srgbClr val="000000"/>
                </a:solidFill>
              </a:rPr>
              <a:t>diminui</a:t>
            </a:r>
            <a:r>
              <a:rPr lang="en-US" altLang="pt-BR" sz="2800">
                <a:solidFill>
                  <a:srgbClr val="000000"/>
                </a:solidFill>
              </a:rPr>
              <a:t> exponencialmente</a:t>
            </a:r>
          </a:p>
          <a:p>
            <a:pPr lvl="1"/>
            <a:endParaRPr lang="en-US" altLang="pt-BR" sz="2800">
              <a:solidFill>
                <a:srgbClr val="000000"/>
              </a:solidFill>
            </a:endParaRPr>
          </a:p>
          <a:p>
            <a:pPr lvl="1"/>
            <a:endParaRPr lang="en-US" altLang="pt-BR" sz="2800">
              <a:solidFill>
                <a:srgbClr val="000000"/>
              </a:solidFill>
            </a:endParaRPr>
          </a:p>
          <a:p>
            <a:pPr lvl="1"/>
            <a:endParaRPr lang="en-US" altLang="pt-BR" sz="2800">
              <a:solidFill>
                <a:srgbClr val="000000"/>
              </a:solidFill>
            </a:endParaRPr>
          </a:p>
          <a:p>
            <a:r>
              <a:rPr lang="en-US" altLang="pt-BR" sz="2800">
                <a:solidFill>
                  <a:srgbClr val="000000"/>
                </a:solidFill>
              </a:rPr>
              <a:t>Variável de ambiente OMP_NUM_THREADS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15DA83-07A8-4B7B-B859-25DBA09728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EB1BB1-7D6A-4E82-8BAC-985D65B4E964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6CA934-BA32-46D8-82FA-4A0C164E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9B2053-E862-4181-85B0-FD683AC3679B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0092002-8469-444A-8555-892FA52C921D}"/>
              </a:ext>
            </a:extLst>
          </p:cNvPr>
          <p:cNvSpPr txBox="1">
            <a:spLocks/>
          </p:cNvSpPr>
          <p:nvPr/>
        </p:nvSpPr>
        <p:spPr bwMode="auto">
          <a:xfrm>
            <a:off x="914400" y="35734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eaLnBrk="0" hangingPunct="0">
              <a:defRPr/>
            </a:pPr>
            <a:r>
              <a:rPr lang="pt-BR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Controle do Número de Threads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763083F7-D16C-4038-86B0-CC48AAF2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5B9C45-02B4-4E4A-9F57-011FD2C79F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EB1BB1-7D6A-4E82-8BAC-985D65B4E964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C643D4-CAF0-40E2-BE3E-193999A7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7380CC-367D-45B5-ACAB-BCC46E88D3EC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9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514A3E31-92D4-48F1-9356-BF10A0955B0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7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 b="1">
                <a:solidFill>
                  <a:srgbClr val="000000"/>
                </a:solidFill>
              </a:rPr>
              <a:t>#include &lt;omp.h&gt;</a:t>
            </a:r>
          </a:p>
          <a:p>
            <a:pPr>
              <a:lnSpc>
                <a:spcPct val="110000"/>
              </a:lnSpc>
              <a:spcBef>
                <a:spcPts val="7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solidFill>
                  <a:srgbClr val="000000"/>
                </a:solidFill>
              </a:rPr>
              <a:t>int main (int argc, char *argv[]) {</a:t>
            </a:r>
          </a:p>
          <a:p>
            <a:pPr>
              <a:lnSpc>
                <a:spcPct val="110000"/>
              </a:lnSpc>
              <a:spcBef>
                <a:spcPts val="7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solidFill>
                  <a:srgbClr val="000000"/>
                </a:solidFill>
              </a:rPr>
              <a:t>  int th_id, nthreads;</a:t>
            </a:r>
          </a:p>
          <a:p>
            <a:pPr>
              <a:lnSpc>
                <a:spcPct val="110000"/>
              </a:lnSpc>
              <a:spcBef>
                <a:spcPts val="7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solidFill>
                  <a:srgbClr val="000000"/>
                </a:solidFill>
              </a:rPr>
              <a:t>  </a:t>
            </a:r>
            <a:r>
              <a:rPr lang="en-US" altLang="pt-BR" sz="1800" b="1">
                <a:solidFill>
                  <a:srgbClr val="000000"/>
                </a:solidFill>
              </a:rPr>
              <a:t>#pragma omp parallel private(th_id)  {</a:t>
            </a:r>
          </a:p>
          <a:p>
            <a:pPr>
              <a:lnSpc>
                <a:spcPct val="110000"/>
              </a:lnSpc>
              <a:spcBef>
                <a:spcPts val="7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solidFill>
                  <a:srgbClr val="000000"/>
                </a:solidFill>
              </a:rPr>
              <a:t>    th_id = </a:t>
            </a:r>
            <a:r>
              <a:rPr lang="en-US" altLang="pt-BR" sz="1800" b="1">
                <a:solidFill>
                  <a:srgbClr val="000000"/>
                </a:solidFill>
              </a:rPr>
              <a:t>omp_get_thread_num()</a:t>
            </a:r>
            <a:r>
              <a:rPr lang="en-US" altLang="pt-BR" sz="180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10000"/>
              </a:lnSpc>
              <a:spcBef>
                <a:spcPts val="7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solidFill>
                  <a:srgbClr val="000000"/>
                </a:solidFill>
              </a:rPr>
              <a:t>    printf("Hello World from thread %d\n", th_id);</a:t>
            </a:r>
          </a:p>
          <a:p>
            <a:pPr>
              <a:lnSpc>
                <a:spcPct val="110000"/>
              </a:lnSpc>
              <a:spcBef>
                <a:spcPts val="7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solidFill>
                  <a:srgbClr val="000000"/>
                </a:solidFill>
              </a:rPr>
              <a:t>    </a:t>
            </a:r>
            <a:r>
              <a:rPr lang="en-US" altLang="pt-BR" sz="1800" b="1">
                <a:solidFill>
                  <a:srgbClr val="000000"/>
                </a:solidFill>
              </a:rPr>
              <a:t>#pragma omp barrier</a:t>
            </a:r>
          </a:p>
          <a:p>
            <a:pPr>
              <a:lnSpc>
                <a:spcPct val="110000"/>
              </a:lnSpc>
              <a:spcBef>
                <a:spcPts val="7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solidFill>
                  <a:srgbClr val="000000"/>
                </a:solidFill>
              </a:rPr>
              <a:t>    if ( th_id == 0 ) // </a:t>
            </a:r>
            <a:r>
              <a:rPr lang="en-US" altLang="pt-BR" sz="1800" b="1">
                <a:solidFill>
                  <a:srgbClr val="000000"/>
                </a:solidFill>
              </a:rPr>
              <a:t>#pragma omp master</a:t>
            </a:r>
            <a:r>
              <a:rPr lang="en-US" altLang="pt-BR" sz="180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10000"/>
              </a:lnSpc>
              <a:spcBef>
                <a:spcPts val="7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solidFill>
                  <a:srgbClr val="000000"/>
                </a:solidFill>
              </a:rPr>
              <a:t>      nthreads = </a:t>
            </a:r>
            <a:r>
              <a:rPr lang="en-US" altLang="pt-BR" sz="1800" b="1">
                <a:solidFill>
                  <a:srgbClr val="000000"/>
                </a:solidFill>
              </a:rPr>
              <a:t>omp_get_num_threads()</a:t>
            </a:r>
            <a:r>
              <a:rPr lang="en-US" altLang="pt-BR" sz="180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10000"/>
              </a:lnSpc>
              <a:spcBef>
                <a:spcPts val="7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solidFill>
                  <a:srgbClr val="000000"/>
                </a:solidFill>
              </a:rPr>
              <a:t>      printf("There are %d threads\n",nthreads);</a:t>
            </a:r>
          </a:p>
          <a:p>
            <a:pPr>
              <a:lnSpc>
                <a:spcPct val="110000"/>
              </a:lnSpc>
              <a:spcBef>
                <a:spcPts val="7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solidFill>
                  <a:srgbClr val="000000"/>
                </a:solidFill>
              </a:rPr>
              <a:t>} } 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1956</TotalTime>
  <Words>470</Words>
  <Application>Microsoft Office PowerPoint</Application>
  <PresentationFormat>Apresentação na tela 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Franklin Gothic Book</vt:lpstr>
      <vt:lpstr>Perpetua</vt:lpstr>
      <vt:lpstr>Wingdings 2</vt:lpstr>
      <vt:lpstr>Calibri</vt:lpstr>
      <vt:lpstr>Courier New</vt:lpstr>
      <vt:lpstr>Patrimônio Líquido</vt:lpstr>
      <vt:lpstr>Sistemas Operacionais 1</vt:lpstr>
      <vt:lpstr>Histórico</vt:lpstr>
      <vt:lpstr>Compilador</vt:lpstr>
      <vt:lpstr>Hello World</vt:lpstr>
      <vt:lpstr>Multiplicação de vetor por escalar</vt:lpstr>
      <vt:lpstr>Clausulas de atributos de compartilhamento de dados</vt:lpstr>
      <vt:lpstr>Clausulas de sincronização</vt:lpstr>
      <vt:lpstr>Clausulas de escalonamento</vt:lpstr>
      <vt:lpstr>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 I</dc:title>
  <dc:creator>lmarzulo</dc:creator>
  <cp:lastModifiedBy>RAFAEL ALMEIDA</cp:lastModifiedBy>
  <cp:revision>208</cp:revision>
  <dcterms:created xsi:type="dcterms:W3CDTF">2012-03-09T00:24:47Z</dcterms:created>
  <dcterms:modified xsi:type="dcterms:W3CDTF">2019-11-24T19:20:03Z</dcterms:modified>
</cp:coreProperties>
</file>