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5" r:id="rId3"/>
    <p:sldId id="278" r:id="rId4"/>
    <p:sldId id="268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80" r:id="rId13"/>
    <p:sldId id="282" r:id="rId14"/>
    <p:sldId id="283" r:id="rId15"/>
    <p:sldId id="285" r:id="rId16"/>
    <p:sldId id="27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2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E8097-B703-435A-8BB7-60AFFBB51EBD}" type="datetimeFigureOut">
              <a:rPr lang="pt-BR" smtClean="0"/>
              <a:pPr/>
              <a:t>17/03/2012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E1983-B5DE-44D5-83D5-3E80D44A30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657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9B5-ABF5-4AE2-BEA7-3A0BE5A4BA8C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761-A9C1-43E2-B29B-156026915A92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0937-CA22-4B6B-ABE9-E499F04DFE8C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904F-4F19-4960-8E00-6C75EBB028F6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A719-93AA-4464-8790-D674B7B642F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71C-A7DB-4236-B773-35949BA782FB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8277-6B04-4402-8C7D-8CCB700BA1D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5621-E840-4D37-A874-54B5F6DF0FE6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4831-CBB1-4CE7-AC20-D2B0F9A752A8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C6E9-1A9F-4F39-BEDF-AE36EC7231AF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ACB4E4-73BF-4E85-843A-6E9B6EC14EE5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</a:p>
          <a:p>
            <a:endParaRPr lang="pt-BR" dirty="0" smtClean="0"/>
          </a:p>
          <a:p>
            <a:r>
              <a:rPr lang="pt-BR" dirty="0" smtClean="0"/>
              <a:t>Prof. Leandro </a:t>
            </a:r>
            <a:r>
              <a:rPr lang="pt-BR" dirty="0" err="1" smtClean="0"/>
              <a:t>Marzulo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Operacionais I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março de 2012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Alternância de processos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1736016" y="1958272"/>
            <a:ext cx="137450" cy="4123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1" name="Conector reto 10"/>
          <p:cNvCxnSpPr/>
          <p:nvPr/>
        </p:nvCxnSpPr>
        <p:spPr>
          <a:xfrm>
            <a:off x="1667291" y="2370624"/>
            <a:ext cx="274901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117489" y="1403485"/>
            <a:ext cx="130837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Processo P</a:t>
            </a:r>
            <a:r>
              <a:rPr lang="pt-BR" sz="1600" baseline="-25000" dirty="0" smtClean="0"/>
              <a:t>0</a:t>
            </a:r>
            <a:endParaRPr lang="pt-BR" sz="1600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316696" y="1403485"/>
            <a:ext cx="208743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Sistema Operacional</a:t>
            </a:r>
            <a:endParaRPr lang="pt-BR" sz="1600" baseline="-25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546780" y="1403485"/>
            <a:ext cx="130837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Processo P</a:t>
            </a:r>
            <a:r>
              <a:rPr lang="pt-BR" sz="1600" baseline="-25000" dirty="0" smtClean="0"/>
              <a:t>1</a:t>
            </a:r>
            <a:endParaRPr lang="pt-BR" sz="1600" baseline="-25000" dirty="0"/>
          </a:p>
        </p:txBody>
      </p:sp>
      <p:sp>
        <p:nvSpPr>
          <p:cNvPr id="17" name="Retângulo 16"/>
          <p:cNvSpPr/>
          <p:nvPr/>
        </p:nvSpPr>
        <p:spPr>
          <a:xfrm>
            <a:off x="2698169" y="2370624"/>
            <a:ext cx="3642436" cy="274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Salva estado no PCB</a:t>
            </a:r>
            <a:r>
              <a:rPr lang="pt-BR" sz="1600" baseline="-25000" dirty="0" smtClean="0"/>
              <a:t>0</a:t>
            </a:r>
            <a:endParaRPr lang="pt-BR" sz="1600" baseline="-25000" dirty="0"/>
          </a:p>
        </p:txBody>
      </p:sp>
      <p:sp>
        <p:nvSpPr>
          <p:cNvPr id="19" name="Retângulo 18"/>
          <p:cNvSpPr/>
          <p:nvPr/>
        </p:nvSpPr>
        <p:spPr>
          <a:xfrm>
            <a:off x="2698169" y="3126601"/>
            <a:ext cx="3642436" cy="274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Recarrega estado a partir doPCB</a:t>
            </a:r>
            <a:r>
              <a:rPr lang="pt-BR" sz="1600" baseline="-25000" dirty="0" smtClean="0"/>
              <a:t>1</a:t>
            </a:r>
            <a:endParaRPr lang="pt-BR" sz="1600" baseline="-25000" dirty="0"/>
          </a:p>
        </p:txBody>
      </p:sp>
      <p:sp>
        <p:nvSpPr>
          <p:cNvPr id="73" name="Forma livre 72"/>
          <p:cNvSpPr/>
          <p:nvPr/>
        </p:nvSpPr>
        <p:spPr>
          <a:xfrm>
            <a:off x="1947613" y="2092432"/>
            <a:ext cx="2571774" cy="278783"/>
          </a:xfrm>
          <a:custGeom>
            <a:avLst/>
            <a:gdLst>
              <a:gd name="connsiteX0" fmla="*/ 0 w 2705100"/>
              <a:gd name="connsiteY0" fmla="*/ 292100 h 292100"/>
              <a:gd name="connsiteX1" fmla="*/ 876300 w 2705100"/>
              <a:gd name="connsiteY1" fmla="*/ 0 h 292100"/>
              <a:gd name="connsiteX2" fmla="*/ 2705100 w 2705100"/>
              <a:gd name="connsiteY2" fmla="*/ 0 h 292100"/>
              <a:gd name="connsiteX3" fmla="*/ 2705100 w 270510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292100">
                <a:moveTo>
                  <a:pt x="0" y="292100"/>
                </a:moveTo>
                <a:lnTo>
                  <a:pt x="876300" y="0"/>
                </a:lnTo>
                <a:lnTo>
                  <a:pt x="2705100" y="0"/>
                </a:lnTo>
                <a:lnTo>
                  <a:pt x="2705100" y="292100"/>
                </a:lnTo>
              </a:path>
            </a:pathLst>
          </a:custGeom>
          <a:ln w="1905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74" name="Conector reto 73"/>
          <p:cNvCxnSpPr/>
          <p:nvPr/>
        </p:nvCxnSpPr>
        <p:spPr>
          <a:xfrm>
            <a:off x="7096582" y="3400910"/>
            <a:ext cx="274901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rma livre 74"/>
          <p:cNvSpPr/>
          <p:nvPr/>
        </p:nvSpPr>
        <p:spPr>
          <a:xfrm flipH="1" flipV="1">
            <a:off x="4519387" y="3401502"/>
            <a:ext cx="2571774" cy="278783"/>
          </a:xfrm>
          <a:custGeom>
            <a:avLst/>
            <a:gdLst>
              <a:gd name="connsiteX0" fmla="*/ 0 w 2705100"/>
              <a:gd name="connsiteY0" fmla="*/ 292100 h 292100"/>
              <a:gd name="connsiteX1" fmla="*/ 876300 w 2705100"/>
              <a:gd name="connsiteY1" fmla="*/ 0 h 292100"/>
              <a:gd name="connsiteX2" fmla="*/ 2705100 w 2705100"/>
              <a:gd name="connsiteY2" fmla="*/ 0 h 292100"/>
              <a:gd name="connsiteX3" fmla="*/ 2705100 w 270510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292100">
                <a:moveTo>
                  <a:pt x="0" y="292100"/>
                </a:moveTo>
                <a:lnTo>
                  <a:pt x="876300" y="0"/>
                </a:lnTo>
                <a:lnTo>
                  <a:pt x="2705100" y="0"/>
                </a:lnTo>
                <a:lnTo>
                  <a:pt x="2705100" y="292100"/>
                </a:lnTo>
              </a:path>
            </a:pathLst>
          </a:custGeom>
          <a:ln w="19050"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6" name="Chave direita 75"/>
          <p:cNvSpPr/>
          <p:nvPr/>
        </p:nvSpPr>
        <p:spPr>
          <a:xfrm>
            <a:off x="7520941" y="1958272"/>
            <a:ext cx="137450" cy="1442637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9" name="CaixaDeTexto 78"/>
          <p:cNvSpPr txBox="1"/>
          <p:nvPr/>
        </p:nvSpPr>
        <p:spPr>
          <a:xfrm>
            <a:off x="7721112" y="2469277"/>
            <a:ext cx="77617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ocioso</a:t>
            </a:r>
            <a:endParaRPr lang="pt-BR" sz="16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2674911" y="1782025"/>
            <a:ext cx="345960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Interrupção ou chamada de sistema</a:t>
            </a:r>
            <a:endParaRPr lang="pt-BR" sz="1600" dirty="0"/>
          </a:p>
        </p:txBody>
      </p:sp>
      <p:cxnSp>
        <p:nvCxnSpPr>
          <p:cNvPr id="82" name="Conector reto 81"/>
          <p:cNvCxnSpPr/>
          <p:nvPr/>
        </p:nvCxnSpPr>
        <p:spPr>
          <a:xfrm>
            <a:off x="911314" y="1755979"/>
            <a:ext cx="7216146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4485024" y="2723118"/>
            <a:ext cx="68725" cy="343626"/>
            <a:chOff x="5076056" y="4365104"/>
            <a:chExt cx="72008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Elipse 84"/>
            <p:cNvSpPr/>
            <p:nvPr/>
          </p:nvSpPr>
          <p:spPr>
            <a:xfrm>
              <a:off x="5076056" y="436510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076056" y="450912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87" name="Elipse 86"/>
            <p:cNvSpPr/>
            <p:nvPr/>
          </p:nvSpPr>
          <p:spPr>
            <a:xfrm>
              <a:off x="5076056" y="465313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90" name="Seta para baixo 89"/>
          <p:cNvSpPr/>
          <p:nvPr/>
        </p:nvSpPr>
        <p:spPr>
          <a:xfrm>
            <a:off x="7165307" y="3401502"/>
            <a:ext cx="137450" cy="1240936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92" name="Conector reto 91"/>
          <p:cNvCxnSpPr/>
          <p:nvPr/>
        </p:nvCxnSpPr>
        <p:spPr>
          <a:xfrm>
            <a:off x="7091161" y="4641846"/>
            <a:ext cx="274901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orma livre 92"/>
          <p:cNvSpPr/>
          <p:nvPr/>
        </p:nvSpPr>
        <p:spPr>
          <a:xfrm flipH="1">
            <a:off x="4519387" y="4363654"/>
            <a:ext cx="2571774" cy="278783"/>
          </a:xfrm>
          <a:custGeom>
            <a:avLst/>
            <a:gdLst>
              <a:gd name="connsiteX0" fmla="*/ 0 w 2705100"/>
              <a:gd name="connsiteY0" fmla="*/ 292100 h 292100"/>
              <a:gd name="connsiteX1" fmla="*/ 876300 w 2705100"/>
              <a:gd name="connsiteY1" fmla="*/ 0 h 292100"/>
              <a:gd name="connsiteX2" fmla="*/ 2705100 w 2705100"/>
              <a:gd name="connsiteY2" fmla="*/ 0 h 292100"/>
              <a:gd name="connsiteX3" fmla="*/ 2705100 w 270510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292100">
                <a:moveTo>
                  <a:pt x="0" y="292100"/>
                </a:moveTo>
                <a:lnTo>
                  <a:pt x="876300" y="0"/>
                </a:lnTo>
                <a:lnTo>
                  <a:pt x="2705100" y="0"/>
                </a:lnTo>
                <a:lnTo>
                  <a:pt x="2705100" y="292100"/>
                </a:lnTo>
              </a:path>
            </a:pathLst>
          </a:custGeom>
          <a:ln w="1905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4" name="Retângulo 93"/>
          <p:cNvSpPr/>
          <p:nvPr/>
        </p:nvSpPr>
        <p:spPr>
          <a:xfrm>
            <a:off x="2698169" y="4642438"/>
            <a:ext cx="3642436" cy="274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Salva estado no PCB</a:t>
            </a:r>
            <a:r>
              <a:rPr lang="pt-BR" sz="1600" baseline="-25000" dirty="0" smtClean="0"/>
              <a:t>1</a:t>
            </a:r>
            <a:endParaRPr lang="pt-BR" sz="1600" baseline="-25000" dirty="0"/>
          </a:p>
        </p:txBody>
      </p:sp>
      <p:sp>
        <p:nvSpPr>
          <p:cNvPr id="95" name="Retângulo 94"/>
          <p:cNvSpPr/>
          <p:nvPr/>
        </p:nvSpPr>
        <p:spPr>
          <a:xfrm>
            <a:off x="2698169" y="5398415"/>
            <a:ext cx="3642436" cy="274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Recarrega estado a partir doPCB</a:t>
            </a:r>
            <a:r>
              <a:rPr lang="pt-BR" sz="1600" baseline="-25000" dirty="0" smtClean="0"/>
              <a:t>0</a:t>
            </a:r>
            <a:endParaRPr lang="pt-BR" sz="1600" baseline="-250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4485024" y="4994932"/>
            <a:ext cx="68725" cy="343626"/>
            <a:chOff x="5076056" y="4365104"/>
            <a:chExt cx="72008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Elipse 96"/>
            <p:cNvSpPr/>
            <p:nvPr/>
          </p:nvSpPr>
          <p:spPr>
            <a:xfrm>
              <a:off x="5076056" y="436510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8" name="Elipse 97"/>
            <p:cNvSpPr/>
            <p:nvPr/>
          </p:nvSpPr>
          <p:spPr>
            <a:xfrm>
              <a:off x="5076056" y="450912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9" name="Elipse 98"/>
            <p:cNvSpPr/>
            <p:nvPr/>
          </p:nvSpPr>
          <p:spPr>
            <a:xfrm>
              <a:off x="5076056" y="465313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100" name="CaixaDeTexto 99"/>
          <p:cNvSpPr txBox="1"/>
          <p:nvPr/>
        </p:nvSpPr>
        <p:spPr>
          <a:xfrm>
            <a:off x="2674911" y="4011160"/>
            <a:ext cx="345960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Interrupção ou chamada de sistema</a:t>
            </a:r>
            <a:endParaRPr lang="pt-BR" sz="1600" dirty="0"/>
          </a:p>
        </p:txBody>
      </p:sp>
      <p:sp>
        <p:nvSpPr>
          <p:cNvPr id="101" name="Seta para baixo 100"/>
          <p:cNvSpPr/>
          <p:nvPr/>
        </p:nvSpPr>
        <p:spPr>
          <a:xfrm>
            <a:off x="1736016" y="5673316"/>
            <a:ext cx="137450" cy="4123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02" name="Conector reto 101"/>
          <p:cNvCxnSpPr/>
          <p:nvPr/>
        </p:nvCxnSpPr>
        <p:spPr>
          <a:xfrm>
            <a:off x="1667291" y="5673316"/>
            <a:ext cx="274901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orma livre 102"/>
          <p:cNvSpPr/>
          <p:nvPr/>
        </p:nvSpPr>
        <p:spPr>
          <a:xfrm flipV="1">
            <a:off x="1942192" y="5673316"/>
            <a:ext cx="2571774" cy="278783"/>
          </a:xfrm>
          <a:custGeom>
            <a:avLst/>
            <a:gdLst>
              <a:gd name="connsiteX0" fmla="*/ 0 w 2705100"/>
              <a:gd name="connsiteY0" fmla="*/ 292100 h 292100"/>
              <a:gd name="connsiteX1" fmla="*/ 876300 w 2705100"/>
              <a:gd name="connsiteY1" fmla="*/ 0 h 292100"/>
              <a:gd name="connsiteX2" fmla="*/ 2705100 w 2705100"/>
              <a:gd name="connsiteY2" fmla="*/ 0 h 292100"/>
              <a:gd name="connsiteX3" fmla="*/ 2705100 w 270510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292100">
                <a:moveTo>
                  <a:pt x="0" y="292100"/>
                </a:moveTo>
                <a:lnTo>
                  <a:pt x="876300" y="0"/>
                </a:lnTo>
                <a:lnTo>
                  <a:pt x="2705100" y="0"/>
                </a:lnTo>
                <a:lnTo>
                  <a:pt x="2705100" y="292100"/>
                </a:lnTo>
              </a:path>
            </a:pathLst>
          </a:custGeom>
          <a:ln w="19050"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4" name="Chave direita 103"/>
          <p:cNvSpPr/>
          <p:nvPr/>
        </p:nvSpPr>
        <p:spPr>
          <a:xfrm flipH="1">
            <a:off x="1392390" y="2371215"/>
            <a:ext cx="137450" cy="3302100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5" name="CaixaDeTexto 104"/>
          <p:cNvSpPr txBox="1"/>
          <p:nvPr/>
        </p:nvSpPr>
        <p:spPr>
          <a:xfrm>
            <a:off x="504966" y="3834913"/>
            <a:ext cx="77617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ocioso</a:t>
            </a:r>
            <a:endParaRPr lang="pt-BR" sz="1600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7596706" y="3681947"/>
            <a:ext cx="10615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em</a:t>
            </a:r>
          </a:p>
          <a:p>
            <a:pPr algn="ctr"/>
            <a:r>
              <a:rPr lang="pt-BR" sz="1600" dirty="0" smtClean="0"/>
              <a:t>execução</a:t>
            </a:r>
            <a:endParaRPr lang="pt-BR" sz="16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58404" y="1852412"/>
            <a:ext cx="10615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em</a:t>
            </a:r>
          </a:p>
          <a:p>
            <a:pPr algn="ctr"/>
            <a:r>
              <a:rPr lang="pt-BR" sz="1600" dirty="0" smtClean="0"/>
              <a:t>execução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358404" y="5643666"/>
            <a:ext cx="10615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em</a:t>
            </a:r>
          </a:p>
          <a:p>
            <a:pPr algn="ctr"/>
            <a:r>
              <a:rPr lang="pt-BR" sz="1600" dirty="0" smtClean="0"/>
              <a:t>execução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 animBg="1"/>
      <p:bldP spid="19" grpId="0" animBg="1"/>
      <p:bldP spid="73" grpId="0" animBg="1"/>
      <p:bldP spid="75" grpId="0" animBg="1"/>
      <p:bldP spid="76" grpId="0" animBg="1"/>
      <p:bldP spid="79" grpId="0"/>
      <p:bldP spid="80" grpId="0"/>
      <p:bldP spid="90" grpId="0" animBg="1"/>
      <p:bldP spid="93" grpId="0" animBg="1"/>
      <p:bldP spid="94" grpId="0" animBg="1"/>
      <p:bldP spid="95" grpId="0" animBg="1"/>
      <p:bldP spid="100" grpId="0"/>
      <p:bldP spid="101" grpId="0" animBg="1"/>
      <p:bldP spid="103" grpId="0" animBg="1"/>
      <p:bldP spid="104" grpId="0" animBg="1"/>
      <p:bldP spid="105" grpId="0"/>
      <p:bldP spid="106" grpId="0"/>
      <p:bldP spid="107" grpId="0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05631" y="1774589"/>
            <a:ext cx="640282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início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305631" y="1966674"/>
            <a:ext cx="640282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fim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3458137" y="1774589"/>
            <a:ext cx="1088479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458137" y="1966674"/>
            <a:ext cx="1088479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registradores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3458137" y="2158758"/>
            <a:ext cx="1088479" cy="4481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7" idx="3"/>
            <a:endCxn id="9" idx="1"/>
          </p:cNvCxnSpPr>
          <p:nvPr/>
        </p:nvCxnSpPr>
        <p:spPr>
          <a:xfrm>
            <a:off x="2945912" y="1870632"/>
            <a:ext cx="512225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184258" y="1500920"/>
            <a:ext cx="784234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cabeçalho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87624" y="1926140"/>
            <a:ext cx="618891" cy="410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Fila de</a:t>
            </a:r>
          </a:p>
          <a:p>
            <a:r>
              <a:rPr lang="pt-BR" sz="1200" dirty="0" smtClean="0"/>
              <a:t>prontos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82893" y="1500920"/>
            <a:ext cx="496310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PCB</a:t>
            </a:r>
            <a:r>
              <a:rPr lang="pt-BR" sz="1200" baseline="-25000" dirty="0" smtClean="0"/>
              <a:t>7</a:t>
            </a:r>
            <a:endParaRPr lang="pt-BR" sz="1200" baseline="-25000" dirty="0"/>
          </a:p>
        </p:txBody>
      </p:sp>
      <p:sp>
        <p:nvSpPr>
          <p:cNvPr id="17" name="Retângulo 16"/>
          <p:cNvSpPr/>
          <p:nvPr/>
        </p:nvSpPr>
        <p:spPr>
          <a:xfrm>
            <a:off x="5058841" y="1774589"/>
            <a:ext cx="1088479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058841" y="1966674"/>
            <a:ext cx="1088479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registradores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5058841" y="2158758"/>
            <a:ext cx="1088479" cy="4481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cxnSp>
        <p:nvCxnSpPr>
          <p:cNvPr id="20" name="Conector de seta reta 19"/>
          <p:cNvCxnSpPr>
            <a:endCxn id="17" idx="1"/>
          </p:cNvCxnSpPr>
          <p:nvPr/>
        </p:nvCxnSpPr>
        <p:spPr>
          <a:xfrm>
            <a:off x="4546616" y="1870632"/>
            <a:ext cx="512225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371480" y="1500920"/>
            <a:ext cx="520542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PCB2</a:t>
            </a:r>
            <a:endParaRPr lang="pt-BR" sz="1200" baseline="-25000" dirty="0"/>
          </a:p>
        </p:txBody>
      </p:sp>
      <p:sp>
        <p:nvSpPr>
          <p:cNvPr id="23" name="Forma livre 22"/>
          <p:cNvSpPr/>
          <p:nvPr/>
        </p:nvSpPr>
        <p:spPr>
          <a:xfrm>
            <a:off x="6144620" y="1861975"/>
            <a:ext cx="704658" cy="101633"/>
          </a:xfrm>
          <a:custGeom>
            <a:avLst/>
            <a:gdLst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92480 w 792480"/>
              <a:gd name="connsiteY1" fmla="*/ 0 h 114300"/>
              <a:gd name="connsiteX2" fmla="*/ 792480 w 79248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14300">
                <a:moveTo>
                  <a:pt x="0" y="0"/>
                </a:moveTo>
                <a:lnTo>
                  <a:pt x="792480" y="0"/>
                </a:lnTo>
                <a:lnTo>
                  <a:pt x="792480" y="114300"/>
                </a:lnTo>
              </a:path>
            </a:pathLst>
          </a:cu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5" name="Conector reto 24"/>
          <p:cNvCxnSpPr/>
          <p:nvPr/>
        </p:nvCxnSpPr>
        <p:spPr>
          <a:xfrm>
            <a:off x="6787601" y="1963608"/>
            <a:ext cx="128056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6819456" y="1990817"/>
            <a:ext cx="64021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305631" y="3095065"/>
            <a:ext cx="640282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início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305631" y="3287149"/>
            <a:ext cx="640282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fim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3458137" y="3095065"/>
            <a:ext cx="1088479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458137" y="3287149"/>
            <a:ext cx="1088479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registradores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3458137" y="3479234"/>
            <a:ext cx="1088479" cy="4481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cxnSp>
        <p:nvCxnSpPr>
          <p:cNvPr id="39" name="Conector de seta reta 38"/>
          <p:cNvCxnSpPr>
            <a:stCxn id="34" idx="3"/>
            <a:endCxn id="36" idx="1"/>
          </p:cNvCxnSpPr>
          <p:nvPr/>
        </p:nvCxnSpPr>
        <p:spPr>
          <a:xfrm>
            <a:off x="2945912" y="3191107"/>
            <a:ext cx="512225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2184258" y="2821395"/>
            <a:ext cx="784234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cabeçalho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187624" y="3246615"/>
            <a:ext cx="784234" cy="410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Disco</a:t>
            </a:r>
          </a:p>
          <a:p>
            <a:r>
              <a:rPr lang="pt-BR" sz="1200" dirty="0" smtClean="0"/>
              <a:t>Unidade 0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782892" y="2821395"/>
            <a:ext cx="496310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PCB</a:t>
            </a:r>
            <a:r>
              <a:rPr lang="pt-BR" sz="1200" baseline="-25000" dirty="0" smtClean="0"/>
              <a:t>3</a:t>
            </a:r>
            <a:endParaRPr lang="pt-BR" sz="1200" baseline="-25000" dirty="0"/>
          </a:p>
        </p:txBody>
      </p:sp>
      <p:sp>
        <p:nvSpPr>
          <p:cNvPr id="43" name="Retângulo 42"/>
          <p:cNvSpPr/>
          <p:nvPr/>
        </p:nvSpPr>
        <p:spPr>
          <a:xfrm>
            <a:off x="5058841" y="3095065"/>
            <a:ext cx="1088479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058841" y="3287149"/>
            <a:ext cx="1088479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registradores</a:t>
            </a:r>
            <a:endParaRPr lang="pt-BR" sz="1200" dirty="0"/>
          </a:p>
        </p:txBody>
      </p:sp>
      <p:sp>
        <p:nvSpPr>
          <p:cNvPr id="45" name="Retângulo 44"/>
          <p:cNvSpPr/>
          <p:nvPr/>
        </p:nvSpPr>
        <p:spPr>
          <a:xfrm>
            <a:off x="5058841" y="3479234"/>
            <a:ext cx="1088479" cy="4481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cxnSp>
        <p:nvCxnSpPr>
          <p:cNvPr id="46" name="Conector de seta reta 45"/>
          <p:cNvCxnSpPr>
            <a:endCxn id="43" idx="1"/>
          </p:cNvCxnSpPr>
          <p:nvPr/>
        </p:nvCxnSpPr>
        <p:spPr>
          <a:xfrm>
            <a:off x="4546616" y="3191107"/>
            <a:ext cx="512225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333709" y="2821395"/>
            <a:ext cx="596086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PCB14</a:t>
            </a:r>
            <a:endParaRPr lang="pt-BR" sz="1200" baseline="-25000" dirty="0"/>
          </a:p>
        </p:txBody>
      </p:sp>
      <p:sp>
        <p:nvSpPr>
          <p:cNvPr id="51" name="Retângulo 50"/>
          <p:cNvSpPr/>
          <p:nvPr/>
        </p:nvSpPr>
        <p:spPr>
          <a:xfrm>
            <a:off x="6659545" y="3095065"/>
            <a:ext cx="1088479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659545" y="3287149"/>
            <a:ext cx="1088479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registradores</a:t>
            </a:r>
            <a:endParaRPr lang="pt-BR" sz="1200" dirty="0"/>
          </a:p>
        </p:txBody>
      </p:sp>
      <p:sp>
        <p:nvSpPr>
          <p:cNvPr id="53" name="Retângulo 52"/>
          <p:cNvSpPr/>
          <p:nvPr/>
        </p:nvSpPr>
        <p:spPr>
          <a:xfrm>
            <a:off x="6659545" y="3479234"/>
            <a:ext cx="1088479" cy="4481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cxnSp>
        <p:nvCxnSpPr>
          <p:cNvPr id="54" name="Conector de seta reta 53"/>
          <p:cNvCxnSpPr>
            <a:endCxn id="51" idx="1"/>
          </p:cNvCxnSpPr>
          <p:nvPr/>
        </p:nvCxnSpPr>
        <p:spPr>
          <a:xfrm>
            <a:off x="6147320" y="3191107"/>
            <a:ext cx="512225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6972184" y="2821395"/>
            <a:ext cx="520542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PCB6</a:t>
            </a:r>
            <a:endParaRPr lang="pt-BR" sz="1200" baseline="-25000" dirty="0"/>
          </a:p>
        </p:txBody>
      </p:sp>
      <p:sp>
        <p:nvSpPr>
          <p:cNvPr id="56" name="Forma livre 55"/>
          <p:cNvSpPr/>
          <p:nvPr/>
        </p:nvSpPr>
        <p:spPr>
          <a:xfrm>
            <a:off x="7745324" y="3182450"/>
            <a:ext cx="704658" cy="101633"/>
          </a:xfrm>
          <a:custGeom>
            <a:avLst/>
            <a:gdLst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92480 w 792480"/>
              <a:gd name="connsiteY1" fmla="*/ 0 h 114300"/>
              <a:gd name="connsiteX2" fmla="*/ 792480 w 79248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14300">
                <a:moveTo>
                  <a:pt x="0" y="0"/>
                </a:moveTo>
                <a:lnTo>
                  <a:pt x="792480" y="0"/>
                </a:lnTo>
                <a:lnTo>
                  <a:pt x="792480" y="114300"/>
                </a:lnTo>
              </a:path>
            </a:pathLst>
          </a:cu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7" name="Conector reto 56"/>
          <p:cNvCxnSpPr/>
          <p:nvPr/>
        </p:nvCxnSpPr>
        <p:spPr>
          <a:xfrm>
            <a:off x="8388305" y="3284083"/>
            <a:ext cx="128056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8420159" y="3311292"/>
            <a:ext cx="64021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205982" y="4116147"/>
            <a:ext cx="8686498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2365309" y="4500316"/>
            <a:ext cx="640282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início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2365309" y="4692400"/>
            <a:ext cx="640282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fim</a:t>
            </a:r>
            <a:endParaRPr lang="pt-BR" sz="1200" dirty="0"/>
          </a:p>
        </p:txBody>
      </p:sp>
      <p:sp>
        <p:nvSpPr>
          <p:cNvPr id="62" name="Retângulo 61"/>
          <p:cNvSpPr/>
          <p:nvPr/>
        </p:nvSpPr>
        <p:spPr>
          <a:xfrm>
            <a:off x="3517816" y="4500316"/>
            <a:ext cx="1088479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517816" y="4692400"/>
            <a:ext cx="1088479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registradores</a:t>
            </a:r>
            <a:endParaRPr lang="pt-BR" sz="1200" dirty="0"/>
          </a:p>
        </p:txBody>
      </p:sp>
      <p:sp>
        <p:nvSpPr>
          <p:cNvPr id="64" name="Retângulo 63"/>
          <p:cNvSpPr/>
          <p:nvPr/>
        </p:nvSpPr>
        <p:spPr>
          <a:xfrm>
            <a:off x="3517816" y="4884485"/>
            <a:ext cx="1088479" cy="4481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cxnSp>
        <p:nvCxnSpPr>
          <p:cNvPr id="65" name="Conector de seta reta 64"/>
          <p:cNvCxnSpPr>
            <a:stCxn id="60" idx="3"/>
            <a:endCxn id="62" idx="1"/>
          </p:cNvCxnSpPr>
          <p:nvPr/>
        </p:nvCxnSpPr>
        <p:spPr>
          <a:xfrm>
            <a:off x="3005590" y="4596358"/>
            <a:ext cx="512225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2243937" y="4226647"/>
            <a:ext cx="784234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cabeçalho</a:t>
            </a:r>
            <a:endParaRPr lang="pt-BR" sz="1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247302" y="4651866"/>
            <a:ext cx="784234" cy="410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Terminal</a:t>
            </a:r>
          </a:p>
          <a:p>
            <a:r>
              <a:rPr lang="pt-BR" sz="1200" dirty="0" smtClean="0"/>
              <a:t>Unidade 0</a:t>
            </a:r>
            <a:endParaRPr lang="pt-BR" sz="1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842570" y="4226647"/>
            <a:ext cx="496310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PCB</a:t>
            </a:r>
            <a:r>
              <a:rPr lang="pt-BR" sz="1200" baseline="-25000" dirty="0" smtClean="0"/>
              <a:t>5</a:t>
            </a:r>
            <a:endParaRPr lang="pt-BR" sz="1200" baseline="-25000" dirty="0"/>
          </a:p>
        </p:txBody>
      </p:sp>
      <p:sp>
        <p:nvSpPr>
          <p:cNvPr id="69" name="Forma livre 68"/>
          <p:cNvSpPr/>
          <p:nvPr/>
        </p:nvSpPr>
        <p:spPr>
          <a:xfrm>
            <a:off x="4606294" y="4601050"/>
            <a:ext cx="704658" cy="101633"/>
          </a:xfrm>
          <a:custGeom>
            <a:avLst/>
            <a:gdLst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92480 w 792480"/>
              <a:gd name="connsiteY1" fmla="*/ 0 h 114300"/>
              <a:gd name="connsiteX2" fmla="*/ 792480 w 79248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14300">
                <a:moveTo>
                  <a:pt x="0" y="0"/>
                </a:moveTo>
                <a:lnTo>
                  <a:pt x="792480" y="0"/>
                </a:lnTo>
                <a:lnTo>
                  <a:pt x="792480" y="114300"/>
                </a:lnTo>
              </a:path>
            </a:pathLst>
          </a:cu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70" name="Conector reto 69"/>
          <p:cNvCxnSpPr/>
          <p:nvPr/>
        </p:nvCxnSpPr>
        <p:spPr>
          <a:xfrm>
            <a:off x="5249275" y="4702683"/>
            <a:ext cx="128056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5281129" y="4729892"/>
            <a:ext cx="64021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flipV="1">
            <a:off x="3005590" y="4606641"/>
            <a:ext cx="512225" cy="192084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orma livre 89"/>
          <p:cNvSpPr/>
          <p:nvPr/>
        </p:nvSpPr>
        <p:spPr>
          <a:xfrm>
            <a:off x="2954690" y="1902628"/>
            <a:ext cx="2107199" cy="806292"/>
          </a:xfrm>
          <a:custGeom>
            <a:avLst/>
            <a:gdLst>
              <a:gd name="connsiteX0" fmla="*/ 0 w 2369820"/>
              <a:gd name="connsiteY0" fmla="*/ 182880 h 906780"/>
              <a:gd name="connsiteX1" fmla="*/ 281940 w 2369820"/>
              <a:gd name="connsiteY1" fmla="*/ 182880 h 906780"/>
              <a:gd name="connsiteX2" fmla="*/ 281940 w 2369820"/>
              <a:gd name="connsiteY2" fmla="*/ 906780 h 906780"/>
              <a:gd name="connsiteX3" fmla="*/ 2080260 w 2369820"/>
              <a:gd name="connsiteY3" fmla="*/ 906780 h 906780"/>
              <a:gd name="connsiteX4" fmla="*/ 2080260 w 2369820"/>
              <a:gd name="connsiteY4" fmla="*/ 320040 h 906780"/>
              <a:gd name="connsiteX5" fmla="*/ 2369820 w 2369820"/>
              <a:gd name="connsiteY5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820" h="906780">
                <a:moveTo>
                  <a:pt x="0" y="182880"/>
                </a:moveTo>
                <a:lnTo>
                  <a:pt x="281940" y="182880"/>
                </a:lnTo>
                <a:lnTo>
                  <a:pt x="281940" y="906780"/>
                </a:lnTo>
                <a:lnTo>
                  <a:pt x="2080260" y="906780"/>
                </a:lnTo>
                <a:lnTo>
                  <a:pt x="2080260" y="320040"/>
                </a:lnTo>
                <a:lnTo>
                  <a:pt x="2369820" y="0"/>
                </a:lnTo>
              </a:path>
            </a:pathLst>
          </a:custGeom>
          <a:ln w="127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Forma livre 90"/>
          <p:cNvSpPr/>
          <p:nvPr/>
        </p:nvSpPr>
        <p:spPr>
          <a:xfrm>
            <a:off x="2945912" y="3182450"/>
            <a:ext cx="3713633" cy="814949"/>
          </a:xfrm>
          <a:custGeom>
            <a:avLst/>
            <a:gdLst>
              <a:gd name="connsiteX0" fmla="*/ 0 w 2369820"/>
              <a:gd name="connsiteY0" fmla="*/ 182880 h 906780"/>
              <a:gd name="connsiteX1" fmla="*/ 281940 w 2369820"/>
              <a:gd name="connsiteY1" fmla="*/ 182880 h 906780"/>
              <a:gd name="connsiteX2" fmla="*/ 281940 w 2369820"/>
              <a:gd name="connsiteY2" fmla="*/ 906780 h 906780"/>
              <a:gd name="connsiteX3" fmla="*/ 2080260 w 2369820"/>
              <a:gd name="connsiteY3" fmla="*/ 906780 h 906780"/>
              <a:gd name="connsiteX4" fmla="*/ 2080260 w 2369820"/>
              <a:gd name="connsiteY4" fmla="*/ 320040 h 906780"/>
              <a:gd name="connsiteX5" fmla="*/ 2369820 w 2369820"/>
              <a:gd name="connsiteY5" fmla="*/ 0 h 906780"/>
              <a:gd name="connsiteX0" fmla="*/ 0 w 3888432"/>
              <a:gd name="connsiteY0" fmla="*/ 182880 h 906780"/>
              <a:gd name="connsiteX1" fmla="*/ 281940 w 3888432"/>
              <a:gd name="connsiteY1" fmla="*/ 182880 h 906780"/>
              <a:gd name="connsiteX2" fmla="*/ 281940 w 3888432"/>
              <a:gd name="connsiteY2" fmla="*/ 906780 h 906780"/>
              <a:gd name="connsiteX3" fmla="*/ 3888432 w 3888432"/>
              <a:gd name="connsiteY3" fmla="*/ 906780 h 906780"/>
              <a:gd name="connsiteX4" fmla="*/ 2080260 w 3888432"/>
              <a:gd name="connsiteY4" fmla="*/ 320040 h 906780"/>
              <a:gd name="connsiteX5" fmla="*/ 2369820 w 3888432"/>
              <a:gd name="connsiteY5" fmla="*/ 0 h 906780"/>
              <a:gd name="connsiteX0" fmla="*/ 0 w 3888432"/>
              <a:gd name="connsiteY0" fmla="*/ 182880 h 906780"/>
              <a:gd name="connsiteX1" fmla="*/ 281940 w 3888432"/>
              <a:gd name="connsiteY1" fmla="*/ 182880 h 906780"/>
              <a:gd name="connsiteX2" fmla="*/ 281940 w 3888432"/>
              <a:gd name="connsiteY2" fmla="*/ 906780 h 906780"/>
              <a:gd name="connsiteX3" fmla="*/ 3888432 w 3888432"/>
              <a:gd name="connsiteY3" fmla="*/ 906780 h 906780"/>
              <a:gd name="connsiteX4" fmla="*/ 3888432 w 3888432"/>
              <a:gd name="connsiteY4" fmla="*/ 324036 h 906780"/>
              <a:gd name="connsiteX5" fmla="*/ 2369820 w 3888432"/>
              <a:gd name="connsiteY5" fmla="*/ 0 h 906780"/>
              <a:gd name="connsiteX0" fmla="*/ 0 w 4176464"/>
              <a:gd name="connsiteY0" fmla="*/ 192616 h 916516"/>
              <a:gd name="connsiteX1" fmla="*/ 281940 w 4176464"/>
              <a:gd name="connsiteY1" fmla="*/ 192616 h 916516"/>
              <a:gd name="connsiteX2" fmla="*/ 281940 w 4176464"/>
              <a:gd name="connsiteY2" fmla="*/ 916516 h 916516"/>
              <a:gd name="connsiteX3" fmla="*/ 3888432 w 4176464"/>
              <a:gd name="connsiteY3" fmla="*/ 916516 h 916516"/>
              <a:gd name="connsiteX4" fmla="*/ 3888432 w 4176464"/>
              <a:gd name="connsiteY4" fmla="*/ 333772 h 916516"/>
              <a:gd name="connsiteX5" fmla="*/ 4176464 w 4176464"/>
              <a:gd name="connsiteY5" fmla="*/ 0 h 91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6464" h="916516">
                <a:moveTo>
                  <a:pt x="0" y="192616"/>
                </a:moveTo>
                <a:lnTo>
                  <a:pt x="281940" y="192616"/>
                </a:lnTo>
                <a:lnTo>
                  <a:pt x="281940" y="916516"/>
                </a:lnTo>
                <a:lnTo>
                  <a:pt x="3888432" y="916516"/>
                </a:lnTo>
                <a:lnTo>
                  <a:pt x="3888432" y="333772"/>
                </a:lnTo>
                <a:lnTo>
                  <a:pt x="4176464" y="0"/>
                </a:lnTo>
              </a:path>
            </a:pathLst>
          </a:custGeom>
          <a:ln w="127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01" name="Conector reto 100"/>
          <p:cNvCxnSpPr/>
          <p:nvPr/>
        </p:nvCxnSpPr>
        <p:spPr>
          <a:xfrm>
            <a:off x="205982" y="2821395"/>
            <a:ext cx="8686498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>
            <a:off x="205982" y="5450965"/>
            <a:ext cx="8686498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2365309" y="5835134"/>
            <a:ext cx="640282" cy="192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início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2365309" y="6027218"/>
            <a:ext cx="640282" cy="192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fim</a:t>
            </a:r>
            <a:endParaRPr lang="pt-BR" sz="12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243937" y="5561465"/>
            <a:ext cx="784234" cy="246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cabeçalho</a:t>
            </a:r>
            <a:endParaRPr lang="pt-BR" sz="12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1247302" y="5775844"/>
            <a:ext cx="88197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200" dirty="0" smtClean="0"/>
              <a:t>CD-ROM</a:t>
            </a:r>
          </a:p>
          <a:p>
            <a:r>
              <a:rPr lang="pt-BR" sz="1200" dirty="0" smtClean="0"/>
              <a:t>Unidade 0</a:t>
            </a:r>
            <a:endParaRPr lang="pt-BR" sz="1200" dirty="0"/>
          </a:p>
        </p:txBody>
      </p:sp>
      <p:sp>
        <p:nvSpPr>
          <p:cNvPr id="117" name="Forma livre 116"/>
          <p:cNvSpPr/>
          <p:nvPr/>
        </p:nvSpPr>
        <p:spPr>
          <a:xfrm>
            <a:off x="3005590" y="5925585"/>
            <a:ext cx="704658" cy="101633"/>
          </a:xfrm>
          <a:custGeom>
            <a:avLst/>
            <a:gdLst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92480 w 792480"/>
              <a:gd name="connsiteY1" fmla="*/ 0 h 114300"/>
              <a:gd name="connsiteX2" fmla="*/ 792480 w 79248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14300">
                <a:moveTo>
                  <a:pt x="0" y="0"/>
                </a:moveTo>
                <a:lnTo>
                  <a:pt x="792480" y="0"/>
                </a:lnTo>
                <a:lnTo>
                  <a:pt x="792480" y="114300"/>
                </a:lnTo>
              </a:path>
            </a:pathLst>
          </a:cu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18" name="Conector reto 117"/>
          <p:cNvCxnSpPr/>
          <p:nvPr/>
        </p:nvCxnSpPr>
        <p:spPr>
          <a:xfrm>
            <a:off x="3648571" y="6027218"/>
            <a:ext cx="128056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>
            <a:off x="3680425" y="6054427"/>
            <a:ext cx="64021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orma livre 120"/>
          <p:cNvSpPr/>
          <p:nvPr/>
        </p:nvSpPr>
        <p:spPr>
          <a:xfrm>
            <a:off x="3005590" y="6108667"/>
            <a:ext cx="704658" cy="101633"/>
          </a:xfrm>
          <a:custGeom>
            <a:avLst/>
            <a:gdLst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84860 w 792480"/>
              <a:gd name="connsiteY1" fmla="*/ 0 h 114300"/>
              <a:gd name="connsiteX2" fmla="*/ 792480 w 792480"/>
              <a:gd name="connsiteY2" fmla="*/ 114300 h 114300"/>
              <a:gd name="connsiteX0" fmla="*/ 0 w 792480"/>
              <a:gd name="connsiteY0" fmla="*/ 0 h 114300"/>
              <a:gd name="connsiteX1" fmla="*/ 792480 w 792480"/>
              <a:gd name="connsiteY1" fmla="*/ 0 h 114300"/>
              <a:gd name="connsiteX2" fmla="*/ 792480 w 79248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14300">
                <a:moveTo>
                  <a:pt x="0" y="0"/>
                </a:moveTo>
                <a:lnTo>
                  <a:pt x="792480" y="0"/>
                </a:lnTo>
                <a:lnTo>
                  <a:pt x="792480" y="114300"/>
                </a:lnTo>
              </a:path>
            </a:pathLst>
          </a:cu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22" name="Conector reto 121"/>
          <p:cNvCxnSpPr/>
          <p:nvPr/>
        </p:nvCxnSpPr>
        <p:spPr>
          <a:xfrm>
            <a:off x="3648571" y="6210300"/>
            <a:ext cx="128056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/>
          <p:nvPr/>
        </p:nvCxnSpPr>
        <p:spPr>
          <a:xfrm>
            <a:off x="3680425" y="6237509"/>
            <a:ext cx="64021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Escalonadores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 longo prazo (de </a:t>
            </a:r>
            <a:r>
              <a:rPr lang="pt-BR" dirty="0" err="1" smtClean="0"/>
              <a:t>jobs</a:t>
            </a:r>
            <a:r>
              <a:rPr lang="pt-BR" dirty="0" smtClean="0"/>
              <a:t>) – </a:t>
            </a:r>
            <a:r>
              <a:rPr lang="pt-BR" dirty="0" err="1" smtClean="0"/>
              <a:t>spool</a:t>
            </a:r>
            <a:r>
              <a:rPr lang="pt-BR" dirty="0" smtClean="0"/>
              <a:t> de processos não a serem carregados em memória</a:t>
            </a:r>
          </a:p>
          <a:p>
            <a:r>
              <a:rPr lang="pt-BR" dirty="0" smtClean="0"/>
              <a:t>De curto prazo (de CPU)</a:t>
            </a:r>
          </a:p>
          <a:p>
            <a:r>
              <a:rPr lang="pt-BR" dirty="0" smtClean="0"/>
              <a:t>De médio prazo – Sistemas de tempo real – remover processos da memória – reduzir grau de multiprogramação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Escalonador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46" name="Retângulo 145"/>
          <p:cNvSpPr/>
          <p:nvPr/>
        </p:nvSpPr>
        <p:spPr>
          <a:xfrm>
            <a:off x="1542151" y="1417639"/>
            <a:ext cx="6471792" cy="148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34" name="Retângulo 133"/>
          <p:cNvSpPr/>
          <p:nvPr/>
        </p:nvSpPr>
        <p:spPr>
          <a:xfrm>
            <a:off x="2152937" y="2696644"/>
            <a:ext cx="1791170" cy="20151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22" name="Retângulo 121"/>
          <p:cNvSpPr/>
          <p:nvPr/>
        </p:nvSpPr>
        <p:spPr>
          <a:xfrm>
            <a:off x="2152936" y="3068960"/>
            <a:ext cx="1791170" cy="20151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65" name="Retângulo 64"/>
          <p:cNvSpPr/>
          <p:nvPr/>
        </p:nvSpPr>
        <p:spPr>
          <a:xfrm>
            <a:off x="2147771" y="2662068"/>
            <a:ext cx="1796335" cy="6378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2312023" y="2763814"/>
            <a:ext cx="1467829" cy="403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Fila de prontos</a:t>
            </a:r>
            <a:endParaRPr lang="pt-BR" sz="1400" dirty="0"/>
          </a:p>
        </p:txBody>
      </p:sp>
      <p:sp>
        <p:nvSpPr>
          <p:cNvPr id="8" name="Elipse 7"/>
          <p:cNvSpPr/>
          <p:nvPr/>
        </p:nvSpPr>
        <p:spPr>
          <a:xfrm>
            <a:off x="5991928" y="2513220"/>
            <a:ext cx="929243" cy="9355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CPU</a:t>
            </a:r>
            <a:endParaRPr lang="pt-BR" sz="1400" dirty="0"/>
          </a:p>
        </p:txBody>
      </p:sp>
      <p:sp>
        <p:nvSpPr>
          <p:cNvPr id="9" name="Elipse 8"/>
          <p:cNvSpPr/>
          <p:nvPr/>
        </p:nvSpPr>
        <p:spPr>
          <a:xfrm>
            <a:off x="2399257" y="3569560"/>
            <a:ext cx="646681" cy="65104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I/O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620765" y="3714237"/>
            <a:ext cx="1508922" cy="361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Fila de I/O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5576797" y="3714237"/>
            <a:ext cx="1708492" cy="361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Solicitação de I/O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5576797" y="4292947"/>
            <a:ext cx="1708492" cy="578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Período de tempo expirou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5576797" y="5088673"/>
            <a:ext cx="1708492" cy="578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Gera um filho</a:t>
            </a:r>
            <a:endParaRPr lang="pt-BR" sz="1400" dirty="0"/>
          </a:p>
        </p:txBody>
      </p:sp>
      <p:sp>
        <p:nvSpPr>
          <p:cNvPr id="14" name="Retângulo 13"/>
          <p:cNvSpPr/>
          <p:nvPr/>
        </p:nvSpPr>
        <p:spPr>
          <a:xfrm>
            <a:off x="5576797" y="5910465"/>
            <a:ext cx="1708492" cy="578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Espera uma interrupção</a:t>
            </a:r>
            <a:endParaRPr lang="pt-BR" sz="1400" dirty="0"/>
          </a:p>
        </p:txBody>
      </p:sp>
      <p:sp>
        <p:nvSpPr>
          <p:cNvPr id="15" name="Elipse 14"/>
          <p:cNvSpPr/>
          <p:nvPr/>
        </p:nvSpPr>
        <p:spPr>
          <a:xfrm>
            <a:off x="2974085" y="5052504"/>
            <a:ext cx="1652628" cy="65104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 filho é executado</a:t>
            </a:r>
            <a:endParaRPr lang="pt-BR" sz="1400" dirty="0"/>
          </a:p>
        </p:txBody>
      </p:sp>
      <p:sp>
        <p:nvSpPr>
          <p:cNvPr id="16" name="Elipse 15"/>
          <p:cNvSpPr/>
          <p:nvPr/>
        </p:nvSpPr>
        <p:spPr>
          <a:xfrm>
            <a:off x="2974085" y="5874295"/>
            <a:ext cx="1652628" cy="65104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Ocorre uma interrupção</a:t>
            </a:r>
            <a:endParaRPr lang="pt-BR" sz="1400" dirty="0"/>
          </a:p>
        </p:txBody>
      </p:sp>
      <p:cxnSp>
        <p:nvCxnSpPr>
          <p:cNvPr id="17" name="Conector de seta reta 16"/>
          <p:cNvCxnSpPr>
            <a:stCxn id="65" idx="3"/>
            <a:endCxn id="8" idx="2"/>
          </p:cNvCxnSpPr>
          <p:nvPr/>
        </p:nvCxnSpPr>
        <p:spPr>
          <a:xfrm>
            <a:off x="3944106" y="2980979"/>
            <a:ext cx="2047821" cy="1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1" idx="1"/>
            <a:endCxn id="10" idx="3"/>
          </p:cNvCxnSpPr>
          <p:nvPr/>
        </p:nvCxnSpPr>
        <p:spPr>
          <a:xfrm flipH="1">
            <a:off x="5129687" y="3895083"/>
            <a:ext cx="447110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1"/>
            <a:endCxn id="15" idx="6"/>
          </p:cNvCxnSpPr>
          <p:nvPr/>
        </p:nvCxnSpPr>
        <p:spPr>
          <a:xfrm flipH="1">
            <a:off x="4626713" y="5378029"/>
            <a:ext cx="950084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4" idx="1"/>
            <a:endCxn id="16" idx="6"/>
          </p:cNvCxnSpPr>
          <p:nvPr/>
        </p:nvCxnSpPr>
        <p:spPr>
          <a:xfrm flipH="1">
            <a:off x="4626713" y="6199819"/>
            <a:ext cx="950084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15" idx="2"/>
            <a:endCxn id="122" idx="1"/>
          </p:cNvCxnSpPr>
          <p:nvPr/>
        </p:nvCxnSpPr>
        <p:spPr>
          <a:xfrm rot="10800000">
            <a:off x="2152937" y="3169717"/>
            <a:ext cx="821149" cy="2208313"/>
          </a:xfrm>
          <a:prstGeom prst="bentConnector3">
            <a:avLst>
              <a:gd name="adj1" fmla="val 127839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6" idx="2"/>
            <a:endCxn id="122" idx="1"/>
          </p:cNvCxnSpPr>
          <p:nvPr/>
        </p:nvCxnSpPr>
        <p:spPr>
          <a:xfrm rot="10800000">
            <a:off x="2152937" y="3169716"/>
            <a:ext cx="821149" cy="3030104"/>
          </a:xfrm>
          <a:prstGeom prst="bentConnector3">
            <a:avLst>
              <a:gd name="adj1" fmla="val 127839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9" idx="2"/>
            <a:endCxn id="122" idx="1"/>
          </p:cNvCxnSpPr>
          <p:nvPr/>
        </p:nvCxnSpPr>
        <p:spPr>
          <a:xfrm rot="10800000">
            <a:off x="2152937" y="3169717"/>
            <a:ext cx="246321" cy="725369"/>
          </a:xfrm>
          <a:prstGeom prst="bentConnector3">
            <a:avLst>
              <a:gd name="adj1" fmla="val 192806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1"/>
            <a:endCxn id="9" idx="6"/>
          </p:cNvCxnSpPr>
          <p:nvPr/>
        </p:nvCxnSpPr>
        <p:spPr>
          <a:xfrm flipH="1">
            <a:off x="3045938" y="3895083"/>
            <a:ext cx="574828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8" idx="5"/>
            <a:endCxn id="11" idx="3"/>
          </p:cNvCxnSpPr>
          <p:nvPr/>
        </p:nvCxnSpPr>
        <p:spPr>
          <a:xfrm rot="16200000" flipH="1">
            <a:off x="6743513" y="3353308"/>
            <a:ext cx="583347" cy="500203"/>
          </a:xfrm>
          <a:prstGeom prst="bentConnector4">
            <a:avLst>
              <a:gd name="adj1" fmla="val -1614"/>
              <a:gd name="adj2" fmla="val 142345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/>
          <p:nvPr/>
        </p:nvCxnSpPr>
        <p:spPr>
          <a:xfrm rot="16200000" flipH="1">
            <a:off x="6399903" y="3696917"/>
            <a:ext cx="1270566" cy="500203"/>
          </a:xfrm>
          <a:prstGeom prst="bentConnector4">
            <a:avLst>
              <a:gd name="adj1" fmla="val -810"/>
              <a:gd name="adj2" fmla="val 142345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stCxn id="8" idx="5"/>
            <a:endCxn id="13" idx="3"/>
          </p:cNvCxnSpPr>
          <p:nvPr/>
        </p:nvCxnSpPr>
        <p:spPr>
          <a:xfrm rot="16200000" flipH="1">
            <a:off x="6002041" y="4094780"/>
            <a:ext cx="2066293" cy="500203"/>
          </a:xfrm>
          <a:prstGeom prst="bentConnector4">
            <a:avLst>
              <a:gd name="adj1" fmla="val -450"/>
              <a:gd name="adj2" fmla="val 142345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8" idx="5"/>
            <a:endCxn id="14" idx="3"/>
          </p:cNvCxnSpPr>
          <p:nvPr/>
        </p:nvCxnSpPr>
        <p:spPr>
          <a:xfrm rot="16200000" flipH="1">
            <a:off x="5591145" y="4505676"/>
            <a:ext cx="2888084" cy="500203"/>
          </a:xfrm>
          <a:prstGeom prst="bentConnector4">
            <a:avLst>
              <a:gd name="adj1" fmla="val -307"/>
              <a:gd name="adj2" fmla="val 142345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65" idx="1"/>
          </p:cNvCxnSpPr>
          <p:nvPr/>
        </p:nvCxnSpPr>
        <p:spPr>
          <a:xfrm flipV="1">
            <a:off x="1222274" y="2980979"/>
            <a:ext cx="925497" cy="1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323072" y="1890601"/>
            <a:ext cx="2489127" cy="622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Processos extraídos parcialmente executados</a:t>
            </a:r>
            <a:endParaRPr lang="pt-BR" sz="1400" dirty="0"/>
          </a:p>
        </p:txBody>
      </p:sp>
      <p:cxnSp>
        <p:nvCxnSpPr>
          <p:cNvPr id="52" name="Conector de seta reta 51"/>
          <p:cNvCxnSpPr/>
          <p:nvPr/>
        </p:nvCxnSpPr>
        <p:spPr>
          <a:xfrm>
            <a:off x="6921171" y="2980979"/>
            <a:ext cx="998324" cy="0"/>
          </a:xfrm>
          <a:prstGeom prst="straightConnector1">
            <a:avLst/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613626" y="2956657"/>
            <a:ext cx="443469" cy="3294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fim</a:t>
            </a:r>
            <a:endParaRPr lang="pt-BR" sz="1600" dirty="0"/>
          </a:p>
        </p:txBody>
      </p:sp>
      <p:cxnSp>
        <p:nvCxnSpPr>
          <p:cNvPr id="137" name="Conector angulado 136"/>
          <p:cNvCxnSpPr>
            <a:stCxn id="134" idx="1"/>
            <a:endCxn id="31" idx="1"/>
          </p:cNvCxnSpPr>
          <p:nvPr/>
        </p:nvCxnSpPr>
        <p:spPr>
          <a:xfrm rot="10800000" flipH="1">
            <a:off x="2152936" y="2201910"/>
            <a:ext cx="1170135" cy="595489"/>
          </a:xfrm>
          <a:prstGeom prst="bentConnector3">
            <a:avLst>
              <a:gd name="adj1" fmla="val -18101"/>
            </a:avLst>
          </a:prstGeom>
          <a:ln w="12700"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orma livre 140"/>
          <p:cNvSpPr/>
          <p:nvPr/>
        </p:nvSpPr>
        <p:spPr>
          <a:xfrm>
            <a:off x="5812200" y="2201910"/>
            <a:ext cx="1686738" cy="454205"/>
          </a:xfrm>
          <a:custGeom>
            <a:avLst/>
            <a:gdLst>
              <a:gd name="connsiteX0" fmla="*/ 1699260 w 2468880"/>
              <a:gd name="connsiteY0" fmla="*/ 472440 h 472440"/>
              <a:gd name="connsiteX1" fmla="*/ 2468880 w 2468880"/>
              <a:gd name="connsiteY1" fmla="*/ 472440 h 472440"/>
              <a:gd name="connsiteX2" fmla="*/ 2468880 w 2468880"/>
              <a:gd name="connsiteY2" fmla="*/ 38100 h 472440"/>
              <a:gd name="connsiteX3" fmla="*/ 0 w 2468880"/>
              <a:gd name="connsiteY3" fmla="*/ 0 h 472440"/>
              <a:gd name="connsiteX0" fmla="*/ 1699260 w 2468880"/>
              <a:gd name="connsiteY0" fmla="*/ 472440 h 472440"/>
              <a:gd name="connsiteX1" fmla="*/ 2468880 w 2468880"/>
              <a:gd name="connsiteY1" fmla="*/ 472440 h 472440"/>
              <a:gd name="connsiteX2" fmla="*/ 2468880 w 2468880"/>
              <a:gd name="connsiteY2" fmla="*/ 0 h 472440"/>
              <a:gd name="connsiteX3" fmla="*/ 0 w 2468880"/>
              <a:gd name="connsiteY3" fmla="*/ 0 h 472440"/>
              <a:gd name="connsiteX0" fmla="*/ 1163894 w 1933514"/>
              <a:gd name="connsiteY0" fmla="*/ 472440 h 472440"/>
              <a:gd name="connsiteX1" fmla="*/ 1933514 w 1933514"/>
              <a:gd name="connsiteY1" fmla="*/ 472440 h 472440"/>
              <a:gd name="connsiteX2" fmla="*/ 1933514 w 1933514"/>
              <a:gd name="connsiteY2" fmla="*/ 0 h 472440"/>
              <a:gd name="connsiteX3" fmla="*/ 0 w 1933514"/>
              <a:gd name="connsiteY3" fmla="*/ 0 h 472440"/>
              <a:gd name="connsiteX0" fmla="*/ 1115223 w 1933514"/>
              <a:gd name="connsiteY0" fmla="*/ 472440 h 472440"/>
              <a:gd name="connsiteX1" fmla="*/ 1933514 w 1933514"/>
              <a:gd name="connsiteY1" fmla="*/ 472440 h 472440"/>
              <a:gd name="connsiteX2" fmla="*/ 1933514 w 1933514"/>
              <a:gd name="connsiteY2" fmla="*/ 0 h 472440"/>
              <a:gd name="connsiteX3" fmla="*/ 0 w 1933514"/>
              <a:gd name="connsiteY3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14" h="472440">
                <a:moveTo>
                  <a:pt x="1115223" y="472440"/>
                </a:moveTo>
                <a:lnTo>
                  <a:pt x="1933514" y="472440"/>
                </a:lnTo>
                <a:lnTo>
                  <a:pt x="1933514" y="0"/>
                </a:lnTo>
                <a:lnTo>
                  <a:pt x="0" y="0"/>
                </a:lnTo>
              </a:path>
            </a:pathLst>
          </a:custGeom>
          <a:ln w="127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2" name="CaixaDeTexto 141"/>
          <p:cNvSpPr txBox="1"/>
          <p:nvPr/>
        </p:nvSpPr>
        <p:spPr>
          <a:xfrm>
            <a:off x="6612834" y="1890601"/>
            <a:ext cx="961003" cy="3294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Extração</a:t>
            </a:r>
            <a:endParaRPr lang="pt-BR" sz="160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1880575" y="1890601"/>
            <a:ext cx="1356126" cy="3294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Reintrodução</a:t>
            </a:r>
            <a:endParaRPr lang="pt-BR" sz="1600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5312845" y="1417639"/>
            <a:ext cx="2701098" cy="3294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Escalonador de médio prazo</a:t>
            </a:r>
            <a:endParaRPr lang="pt-BR" sz="1600" dirty="0"/>
          </a:p>
        </p:txBody>
      </p:sp>
      <p:cxnSp>
        <p:nvCxnSpPr>
          <p:cNvPr id="40" name="Conector angulado 39"/>
          <p:cNvCxnSpPr>
            <a:stCxn id="12" idx="1"/>
            <a:endCxn id="122" idx="1"/>
          </p:cNvCxnSpPr>
          <p:nvPr/>
        </p:nvCxnSpPr>
        <p:spPr>
          <a:xfrm rot="10800000">
            <a:off x="2152937" y="3169716"/>
            <a:ext cx="3423861" cy="1412586"/>
          </a:xfrm>
          <a:prstGeom prst="bentConnector3">
            <a:avLst>
              <a:gd name="adj1" fmla="val 106677"/>
            </a:avLst>
          </a:prstGeom>
          <a:ln w="127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34" grpId="0" animBg="1"/>
      <p:bldP spid="31" grpId="0" animBg="1"/>
      <p:bldP spid="141" grpId="0" animBg="1"/>
      <p:bldP spid="142" grpId="0"/>
      <p:bldP spid="143" grpId="0"/>
      <p:bldP spid="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Processos CPU </a:t>
            </a:r>
            <a:r>
              <a:rPr lang="pt-BR" dirty="0" err="1" smtClean="0"/>
              <a:t>Bound</a:t>
            </a:r>
            <a:r>
              <a:rPr lang="pt-BR" dirty="0" smtClean="0"/>
              <a:t> e I/O </a:t>
            </a:r>
            <a:r>
              <a:rPr lang="pt-BR" dirty="0" err="1" smtClean="0"/>
              <a:t>Bound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CPU </a:t>
            </a:r>
            <a:r>
              <a:rPr lang="pt-BR" dirty="0" err="1" smtClean="0"/>
              <a:t>Bound</a:t>
            </a:r>
            <a:r>
              <a:rPr lang="pt-BR" dirty="0" smtClean="0"/>
              <a:t> – “Rajadas” de CPU mais longas que de I/O – Ocupa bastante a CPU </a:t>
            </a:r>
          </a:p>
          <a:p>
            <a:r>
              <a:rPr lang="pt-BR" dirty="0" smtClean="0"/>
              <a:t>I/O </a:t>
            </a:r>
            <a:r>
              <a:rPr lang="pt-BR" dirty="0" err="1" smtClean="0"/>
              <a:t>Bound</a:t>
            </a:r>
            <a:r>
              <a:rPr lang="pt-BR" dirty="0" smtClean="0"/>
              <a:t> – O oposto – Processos interativos</a:t>
            </a:r>
            <a:endParaRPr lang="pt-BR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57200" y="3284984"/>
          <a:ext cx="8229600" cy="2493963"/>
        </p:xfrm>
        <a:graphic>
          <a:graphicData uri="http://schemas.openxmlformats.org/presentationml/2006/ole">
            <p:oleObj spid="_x0000_s7171" name="CorelDRAW" r:id="rId3" imgW="5207400" imgH="1577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Processos </a:t>
            </a:r>
            <a:r>
              <a:rPr lang="pt-BR" dirty="0" err="1" smtClean="0"/>
              <a:t>Foreground</a:t>
            </a:r>
            <a:r>
              <a:rPr lang="pt-BR" dirty="0" smtClean="0"/>
              <a:t> e Background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&amp; e </a:t>
            </a:r>
            <a:r>
              <a:rPr lang="pt-BR" dirty="0" err="1" smtClean="0"/>
              <a:t>nohup</a:t>
            </a:r>
            <a:endParaRPr lang="pt-BR" dirty="0" smtClean="0"/>
          </a:p>
          <a:p>
            <a:r>
              <a:rPr lang="pt-BR" dirty="0" err="1" smtClean="0"/>
              <a:t>Daemons</a:t>
            </a:r>
            <a:endParaRPr lang="pt-BR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87624" y="2517080"/>
          <a:ext cx="6908254" cy="3502720"/>
        </p:xfrm>
        <a:graphic>
          <a:graphicData uri="http://schemas.openxmlformats.org/presentationml/2006/ole">
            <p:oleObj spid="_x0000_s9218" name="CorelDRAW" r:id="rId3" imgW="5698440" imgH="2889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processos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16</a:t>
            </a:fld>
            <a:endParaRPr lang="pt-BR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962012" y="1535149"/>
          <a:ext cx="5706332" cy="4656112"/>
        </p:xfrm>
        <a:graphic>
          <a:graphicData uri="http://schemas.openxmlformats.org/presentationml/2006/ole">
            <p:oleObj spid="_x0000_s6146" name="CorelDRAW" r:id="rId3" imgW="4537080" imgH="370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um programa em execução</a:t>
            </a:r>
            <a:endParaRPr lang="pt-BR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84549" y="1961629"/>
          <a:ext cx="4635723" cy="4635723"/>
        </p:xfrm>
        <a:graphic>
          <a:graphicData uri="http://schemas.openxmlformats.org/presentationml/2006/ole">
            <p:oleObj spid="_x0000_s3074" name="CorelDRAW" r:id="rId3" imgW="2824920" imgH="2824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763688" y="1411275"/>
          <a:ext cx="6250252" cy="4779975"/>
        </p:xfrm>
        <a:graphic>
          <a:graphicData uri="http://schemas.openxmlformats.org/presentationml/2006/ole">
            <p:oleObj spid="_x0000_s5122" name="CorelDRAW" r:id="rId3" imgW="4731480" imgH="3617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Espaço de endereçamento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457800" cy="4572000"/>
          </a:xfrm>
        </p:spPr>
        <p:txBody>
          <a:bodyPr>
            <a:normAutofit/>
          </a:bodyPr>
          <a:lstStyle/>
          <a:p>
            <a:r>
              <a:rPr lang="pt-BR" dirty="0" smtClean="0"/>
              <a:t>Código executável do processo (área de texto)</a:t>
            </a:r>
          </a:p>
          <a:p>
            <a:r>
              <a:rPr lang="pt-BR" dirty="0" smtClean="0"/>
              <a:t>Dados do processo (globais)</a:t>
            </a:r>
          </a:p>
          <a:p>
            <a:r>
              <a:rPr lang="pt-BR" dirty="0" err="1" smtClean="0"/>
              <a:t>Heap</a:t>
            </a:r>
            <a:r>
              <a:rPr lang="pt-BR" dirty="0" smtClean="0"/>
              <a:t> (alocação dinâmica)</a:t>
            </a:r>
          </a:p>
          <a:p>
            <a:r>
              <a:rPr lang="pt-BR" dirty="0" smtClean="0"/>
              <a:t>Pilha (parâmetros de função, endereços de retorno e variáveis locais).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653813" y="1561453"/>
            <a:ext cx="1440160" cy="64807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PILHA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6653813" y="2209525"/>
            <a:ext cx="1440160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have direita 11"/>
          <p:cNvSpPr/>
          <p:nvPr/>
        </p:nvSpPr>
        <p:spPr>
          <a:xfrm>
            <a:off x="8172400" y="2204864"/>
            <a:ext cx="144016" cy="1728192"/>
          </a:xfrm>
          <a:prstGeom prst="rightBrac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366435" y="2884294"/>
            <a:ext cx="68294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Livre</a:t>
            </a:r>
            <a:endParaRPr lang="pt-BR" b="1" dirty="0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7374280" y="3429000"/>
            <a:ext cx="387" cy="504056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" idx="0"/>
          </p:cNvCxnSpPr>
          <p:nvPr/>
        </p:nvCxnSpPr>
        <p:spPr>
          <a:xfrm flipH="1">
            <a:off x="7361056" y="2209525"/>
            <a:ext cx="12837" cy="504056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654587" y="3937717"/>
            <a:ext cx="1440160" cy="64807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HEAP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6654587" y="4585789"/>
            <a:ext cx="1440160" cy="64807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DADOS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6654587" y="5233861"/>
            <a:ext cx="1440160" cy="64807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TEXTO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  <p:bldP spid="13" grpId="0"/>
      <p:bldP spid="8" grpId="0" animBg="1"/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Block</a:t>
            </a:r>
            <a:r>
              <a:rPr lang="pt-BR" dirty="0"/>
              <a:t> (PCB)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817840" cy="48615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Usado para armazenar informações do processo que precisam de um controle do SO.</a:t>
            </a:r>
          </a:p>
          <a:p>
            <a:r>
              <a:rPr lang="pt-BR" dirty="0" smtClean="0"/>
              <a:t>Estado do Processo</a:t>
            </a:r>
          </a:p>
          <a:p>
            <a:r>
              <a:rPr lang="pt-BR" dirty="0" smtClean="0"/>
              <a:t>Número do Processo (PID)</a:t>
            </a:r>
          </a:p>
          <a:p>
            <a:r>
              <a:rPr lang="pt-BR" dirty="0" smtClean="0"/>
              <a:t>Contador de Programa (PC)</a:t>
            </a:r>
          </a:p>
          <a:p>
            <a:r>
              <a:rPr lang="pt-BR" dirty="0" smtClean="0"/>
              <a:t>Registradores da CPU</a:t>
            </a:r>
          </a:p>
          <a:p>
            <a:r>
              <a:rPr lang="pt-BR" dirty="0" smtClean="0"/>
              <a:t>Informações de gerenciamento da memória (registradores base e limite, tabelas de páginas ou de segmentos,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Informações de status de I/O (lista de arquivos abertos, lista de dispositivos alocados a um processo,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Informações de Contabilização (tempo de execução real e de CPU,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Informações de escalonamento (prioridade, ponteiros para filas de escalonamento, parâmetros)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732240" y="1484784"/>
            <a:ext cx="2195444" cy="32403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ESTADO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6732240" y="1808820"/>
            <a:ext cx="2195444" cy="32403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PID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6732240" y="2132856"/>
            <a:ext cx="2195444" cy="32403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PC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6732240" y="2456892"/>
            <a:ext cx="2195444" cy="90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REGISTRADORES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732240" y="3356992"/>
            <a:ext cx="2195444" cy="576064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LIMITES DA MEMÓRIA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6732240" y="3933056"/>
            <a:ext cx="2195444" cy="86409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LISTA DE ARQUIVOS ABERTOS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6732240" y="4797152"/>
            <a:ext cx="2195444" cy="812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7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7" grpId="0" animBg="1"/>
      <p:bldP spid="18" grpId="0" animBg="1"/>
      <p:bldP spid="19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 de um processo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8525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Novo – O processo está sendo criado</a:t>
            </a:r>
          </a:p>
          <a:p>
            <a:r>
              <a:rPr lang="pt-BR" dirty="0" smtClean="0"/>
              <a:t>Em execução – Instruções estão sendo executadas</a:t>
            </a:r>
          </a:p>
          <a:p>
            <a:r>
              <a:rPr lang="pt-BR" dirty="0" smtClean="0"/>
              <a:t>Em espera (ou bloqueado) – aguardando por algum evento ocorra (conclusão de I/O ou recebimento de um sinal)</a:t>
            </a:r>
          </a:p>
          <a:p>
            <a:r>
              <a:rPr lang="pt-BR" dirty="0" smtClean="0"/>
              <a:t>Pronto – esperando para ser atribuído a um processador</a:t>
            </a:r>
          </a:p>
          <a:p>
            <a:r>
              <a:rPr lang="pt-BR" dirty="0" smtClean="0"/>
              <a:t>Concluído – O processo terminou a sua execução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508104" y="4941168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EM EXECUÇÃO</a:t>
            </a:r>
            <a:endParaRPr lang="pt-BR" sz="1200" b="1" dirty="0"/>
          </a:p>
        </p:txBody>
      </p:sp>
      <p:sp>
        <p:nvSpPr>
          <p:cNvPr id="9" name="Elipse 8"/>
          <p:cNvSpPr/>
          <p:nvPr/>
        </p:nvSpPr>
        <p:spPr>
          <a:xfrm>
            <a:off x="3995936" y="5949280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EM ESPERA</a:t>
            </a:r>
            <a:endParaRPr lang="pt-BR" sz="1200" b="1" dirty="0"/>
          </a:p>
        </p:txBody>
      </p:sp>
      <p:sp>
        <p:nvSpPr>
          <p:cNvPr id="10" name="Elipse 9"/>
          <p:cNvSpPr/>
          <p:nvPr/>
        </p:nvSpPr>
        <p:spPr>
          <a:xfrm>
            <a:off x="2483768" y="4869160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PRONTO</a:t>
            </a:r>
            <a:endParaRPr lang="pt-BR" sz="1200" b="1" dirty="0"/>
          </a:p>
        </p:txBody>
      </p:sp>
      <p:sp>
        <p:nvSpPr>
          <p:cNvPr id="11" name="Elipse 10"/>
          <p:cNvSpPr/>
          <p:nvPr/>
        </p:nvSpPr>
        <p:spPr>
          <a:xfrm>
            <a:off x="611560" y="3861048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NOVO</a:t>
            </a:r>
            <a:endParaRPr lang="pt-BR" sz="1200" b="1" dirty="0"/>
          </a:p>
        </p:txBody>
      </p:sp>
      <p:sp>
        <p:nvSpPr>
          <p:cNvPr id="12" name="Elipse 11"/>
          <p:cNvSpPr/>
          <p:nvPr/>
        </p:nvSpPr>
        <p:spPr>
          <a:xfrm>
            <a:off x="7452320" y="3861048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CONCLUÍDO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69232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Processo P</a:t>
            </a:r>
          </a:p>
          <a:p>
            <a:r>
              <a:rPr lang="pt-BR" dirty="0" smtClean="0"/>
              <a:t>É admitido</a:t>
            </a:r>
          </a:p>
          <a:p>
            <a:r>
              <a:rPr lang="pt-BR" dirty="0" smtClean="0"/>
              <a:t>É escolhido para execução</a:t>
            </a:r>
          </a:p>
          <a:p>
            <a:r>
              <a:rPr lang="pt-BR" dirty="0" smtClean="0"/>
              <a:t>Solicita uma operação de I/O e é bloqueado</a:t>
            </a:r>
          </a:p>
          <a:p>
            <a:r>
              <a:rPr lang="pt-BR" dirty="0" smtClean="0"/>
              <a:t>O I/O é finalizado</a:t>
            </a:r>
          </a:p>
          <a:p>
            <a:r>
              <a:rPr lang="pt-BR" dirty="0" smtClean="0"/>
              <a:t>É escolhido para execução (novamente)</a:t>
            </a:r>
          </a:p>
          <a:p>
            <a:r>
              <a:rPr lang="pt-BR" dirty="0" smtClean="0"/>
              <a:t>É interrompido</a:t>
            </a:r>
          </a:p>
          <a:p>
            <a:r>
              <a:rPr lang="pt-BR" dirty="0" smtClean="0"/>
              <a:t>É escolhido para execução (pela terceira vez)</a:t>
            </a:r>
          </a:p>
          <a:p>
            <a:r>
              <a:rPr lang="pt-BR" dirty="0" smtClean="0"/>
              <a:t>É concluído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508104" y="4941168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EM EXECUÇÃO</a:t>
            </a:r>
            <a:endParaRPr lang="pt-BR" sz="1200" b="1" dirty="0"/>
          </a:p>
        </p:txBody>
      </p:sp>
      <p:sp>
        <p:nvSpPr>
          <p:cNvPr id="7" name="Elipse 6"/>
          <p:cNvSpPr/>
          <p:nvPr/>
        </p:nvSpPr>
        <p:spPr>
          <a:xfrm>
            <a:off x="3995936" y="5949280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EM ESPERA</a:t>
            </a:r>
            <a:endParaRPr lang="pt-BR" sz="1200" b="1" dirty="0"/>
          </a:p>
        </p:txBody>
      </p:sp>
      <p:sp>
        <p:nvSpPr>
          <p:cNvPr id="8" name="Elipse 7"/>
          <p:cNvSpPr/>
          <p:nvPr/>
        </p:nvSpPr>
        <p:spPr>
          <a:xfrm>
            <a:off x="2483768" y="4869160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PRONTO</a:t>
            </a:r>
            <a:endParaRPr lang="pt-BR" sz="1200" b="1" dirty="0"/>
          </a:p>
        </p:txBody>
      </p:sp>
      <p:sp>
        <p:nvSpPr>
          <p:cNvPr id="9" name="Elipse 8"/>
          <p:cNvSpPr/>
          <p:nvPr/>
        </p:nvSpPr>
        <p:spPr>
          <a:xfrm>
            <a:off x="611560" y="3861048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NOVO</a:t>
            </a:r>
            <a:endParaRPr lang="pt-BR" sz="1200" b="1" dirty="0"/>
          </a:p>
        </p:txBody>
      </p:sp>
      <p:sp>
        <p:nvSpPr>
          <p:cNvPr id="10" name="Elipse 9"/>
          <p:cNvSpPr/>
          <p:nvPr/>
        </p:nvSpPr>
        <p:spPr>
          <a:xfrm>
            <a:off x="7452320" y="3861048"/>
            <a:ext cx="1440160" cy="64807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b="1" dirty="0" smtClean="0"/>
              <a:t>CONCLUÍDO</a:t>
            </a:r>
            <a:endParaRPr lang="pt-BR" sz="1200" b="1" dirty="0"/>
          </a:p>
        </p:txBody>
      </p:sp>
      <p:cxnSp>
        <p:nvCxnSpPr>
          <p:cNvPr id="12" name="Conector em curva 11"/>
          <p:cNvCxnSpPr>
            <a:stCxn id="9" idx="6"/>
            <a:endCxn id="8" idx="1"/>
          </p:cNvCxnSpPr>
          <p:nvPr/>
        </p:nvCxnSpPr>
        <p:spPr>
          <a:xfrm>
            <a:off x="2051720" y="4185084"/>
            <a:ext cx="642955" cy="778984"/>
          </a:xfrm>
          <a:prstGeom prst="curvedConnector2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13"/>
          <p:cNvCxnSpPr>
            <a:stCxn id="6" idx="1"/>
            <a:endCxn id="8" idx="7"/>
          </p:cNvCxnSpPr>
          <p:nvPr/>
        </p:nvCxnSpPr>
        <p:spPr>
          <a:xfrm rot="16200000" flipV="1">
            <a:off x="4680012" y="3997077"/>
            <a:ext cx="72008" cy="2005990"/>
          </a:xfrm>
          <a:prstGeom prst="curvedConnector3">
            <a:avLst>
              <a:gd name="adj1" fmla="val 549267"/>
            </a:avLst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>
            <a:stCxn id="8" idx="5"/>
            <a:endCxn id="6" idx="3"/>
          </p:cNvCxnSpPr>
          <p:nvPr/>
        </p:nvCxnSpPr>
        <p:spPr>
          <a:xfrm rot="16200000" flipH="1">
            <a:off x="4680012" y="4455333"/>
            <a:ext cx="72008" cy="2005990"/>
          </a:xfrm>
          <a:prstGeom prst="curvedConnector3">
            <a:avLst>
              <a:gd name="adj1" fmla="val 549267"/>
            </a:avLst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6" idx="4"/>
            <a:endCxn id="7" idx="6"/>
          </p:cNvCxnSpPr>
          <p:nvPr/>
        </p:nvCxnSpPr>
        <p:spPr>
          <a:xfrm rot="5400000">
            <a:off x="5490102" y="5535234"/>
            <a:ext cx="684076" cy="792088"/>
          </a:xfrm>
          <a:prstGeom prst="curvedConnector2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stCxn id="6" idx="7"/>
            <a:endCxn id="10" idx="2"/>
          </p:cNvCxnSpPr>
          <p:nvPr/>
        </p:nvCxnSpPr>
        <p:spPr>
          <a:xfrm rot="5400000" flipH="1" flipV="1">
            <a:off x="6669342" y="4253099"/>
            <a:ext cx="850992" cy="714963"/>
          </a:xfrm>
          <a:prstGeom prst="curvedConnector2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195736" y="3933056"/>
            <a:ext cx="10567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 smtClean="0"/>
              <a:t>admitido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139952" y="4221088"/>
            <a:ext cx="13516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Interrupção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067944" y="5445224"/>
            <a:ext cx="136447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 smtClean="0"/>
              <a:t>escalonado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372200" y="3933056"/>
            <a:ext cx="74892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835696" y="5877272"/>
            <a:ext cx="159530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 smtClean="0"/>
              <a:t>conclusão de</a:t>
            </a:r>
          </a:p>
          <a:p>
            <a:r>
              <a:rPr lang="pt-BR" dirty="0" smtClean="0"/>
              <a:t>evento ou I/O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156176" y="5877272"/>
            <a:ext cx="204414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 smtClean="0"/>
              <a:t>espera por evento</a:t>
            </a:r>
          </a:p>
          <a:p>
            <a:r>
              <a:rPr lang="pt-BR" dirty="0" smtClean="0"/>
              <a:t>ou I/O</a:t>
            </a:r>
            <a:endParaRPr lang="pt-BR" dirty="0"/>
          </a:p>
        </p:txBody>
      </p:sp>
      <p:cxnSp>
        <p:nvCxnSpPr>
          <p:cNvPr id="23" name="Forma 22"/>
          <p:cNvCxnSpPr>
            <a:stCxn id="7" idx="2"/>
            <a:endCxn id="8" idx="4"/>
          </p:cNvCxnSpPr>
          <p:nvPr/>
        </p:nvCxnSpPr>
        <p:spPr>
          <a:xfrm rot="10800000">
            <a:off x="3203848" y="5517232"/>
            <a:ext cx="792088" cy="756084"/>
          </a:xfrm>
          <a:prstGeom prst="curvedConnector2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1619672" y="4005064"/>
            <a:ext cx="288032" cy="288032"/>
          </a:xfrm>
          <a:prstGeom prst="round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C 0.02552 0.00139 0.05122 0.00278 0.0684 0.0213 C 0.08542 0.03982 0.09705 0.09144 0.10365 0.11065 C 0.11025 0.12986 0.10903 0.13333 0.10781 0.13704 " pathEditMode="fixed" rAng="0" ptsTypes="aaaA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1 0.13704 C 0.11667 0.14792 0.12465 0.15648 0.13698 0.15972 C 0.14931 0.16296 0.17136 0.15556 0.1816 0.15625 C 0.19184 0.15695 0.19219 0.15556 0.19827 0.16343 C 0.20434 0.1713 0.20764 0.1919 0.2184 0.20394 C 0.22917 0.21597 0.24636 0.22847 0.26285 0.23542 C 0.27934 0.24236 0.29775 0.24537 0.31754 0.24537 C 0.33733 0.24537 0.36285 0.24144 0.3816 0.23542 C 0.40035 0.2294 0.42136 0.2132 0.42969 0.20903 C 0.43802 0.20486 0.42847 0.21783 0.4316 0.21019 C 0.43472 0.20255 0.44514 0.17338 0.44861 0.16366 " pathEditMode="fixed" rAng="0" ptsTypes="aaaaaaaaaaa">
                                      <p:cBhvr>
                                        <p:cTn id="7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62 0.16366 C 0.45834 0.15185 0.46841 0.14028 0.47535 0.14908 C 0.48212 0.1581 0.49289 0.19445 0.48994 0.21783 C 0.48733 0.24097 0.48594 0.26736 0.45955 0.28866 C 0.43299 0.31019 0.38212 0.32778 0.33143 0.3456 " pathEditMode="fixed" rAng="0" ptsTypes="aaaaA">
                                      <p:cBhvr>
                                        <p:cTn id="7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43 0.3456 C 0.31303 0.33703 0.2948 0.3287 0.27587 0.32176 C 0.25695 0.31481 0.23716 0.31759 0.21823 0.30416 C 0.19931 0.29074 0.1731 0.2618 0.16251 0.2412 C 0.15191 0.2206 0.15348 0.20069 0.15504 0.18101 " pathEditMode="fixed" rAng="0" ptsTypes="aaaaA">
                                      <p:cBhvr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-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04 0.18102 C 0.16372 0.15995 0.17448 0.13958 0.18247 0.13958 C 0.19045 0.13958 0.19566 0.16968 0.2033 0.18125 C 0.21094 0.19283 0.21181 0.19815 0.22865 0.20857 C 0.24549 0.21898 0.2875 0.23889 0.30434 0.24421 C 0.32118 0.24954 0.3184 0.24167 0.32969 0.24051 C 0.34097 0.23935 0.36181 0.23843 0.37222 0.23658 C 0.38264 0.23472 0.38125 0.23704 0.39202 0.22917 C 0.40278 0.2213 0.42795 0.20556 0.43715 0.18982 C 0.44636 0.17408 0.44757 0.1544 0.44757 0.13449 " pathEditMode="fixed" rAng="0" ptsTypes="aaaaaaaaaa">
                                      <p:cBhvr>
                                        <p:cTn id="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61 0.13658 C 0.44254 0.12199 0.43663 0.10741 0.41754 0.0963 C 0.39844 0.08519 0.36354 0.07107 0.33438 0.06991 C 0.30521 0.06875 0.26511 0.07778 0.24288 0.08889 C 0.22066 0.1 0.21094 0.11829 0.20139 0.13658 " pathEditMode="fixed" rAng="0" ptsTypes="aaaaA">
                                      <p:cBhvr>
                                        <p:cTn id="10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0.14398 C 0.20417 0.16158 0.20695 0.17917 0.21736 0.19421 C 0.22778 0.20926 0.24184 0.22593 0.26459 0.23449 C 0.28733 0.24306 0.32344 0.25208 0.35417 0.24583 C 0.3849 0.23958 0.42031 0.21227 0.44948 0.19676 C 0.47865 0.18125 0.50365 0.1669 0.52882 0.15278 " pathEditMode="fixed" rAng="0" ptsTypes="aaaaaA">
                                      <p:cBhvr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542 0.15278 C 0.53802 0.12963 0.54063 0.10671 0.54861 0.08495 C 0.5566 0.0632 0.56788 0.03588 0.58351 0.02199 C 0.59913 0.0081 0.62101 0.00486 0.64288 0.00185 " pathEditMode="relative" rAng="0" ptsTypes="aaaA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38" grpId="0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Clássico (3 estados)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8</a:t>
            </a:fld>
            <a:endParaRPr lang="pt-B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316028" y="1556792"/>
          <a:ext cx="6064283" cy="4808870"/>
        </p:xfrm>
        <a:graphic>
          <a:graphicData uri="http://schemas.openxmlformats.org/presentationml/2006/ole">
            <p:oleObj spid="_x0000_s1026" name="CorelDRAW" r:id="rId3" imgW="3619440" imgH="2869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Residente / Não Residente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9</a:t>
            </a:fld>
            <a:endParaRPr lang="pt-BR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691680" y="1412776"/>
          <a:ext cx="5328592" cy="5160160"/>
        </p:xfrm>
        <a:graphic>
          <a:graphicData uri="http://schemas.openxmlformats.org/presentationml/2006/ole">
            <p:oleObj spid="_x0000_s2050" name="CorelDRAW" r:id="rId3" imgW="4971960" imgH="4814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530</TotalTime>
  <Words>560</Words>
  <Application>Microsoft Office PowerPoint</Application>
  <PresentationFormat>Apresentação na tela (4:3)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Patrimônio Líquido</vt:lpstr>
      <vt:lpstr>CorelDRAW</vt:lpstr>
      <vt:lpstr>Sistemas Operacionais I</vt:lpstr>
      <vt:lpstr>Conceito</vt:lpstr>
      <vt:lpstr>Conceito</vt:lpstr>
      <vt:lpstr>Espaço de endereçamento</vt:lpstr>
      <vt:lpstr>Process Control Block (PCB)</vt:lpstr>
      <vt:lpstr>Estados de um processo</vt:lpstr>
      <vt:lpstr>Transições</vt:lpstr>
      <vt:lpstr>Diagrama Clássico (3 estados)</vt:lpstr>
      <vt:lpstr>Residente / Não Residente</vt:lpstr>
      <vt:lpstr>Alternância de processos</vt:lpstr>
      <vt:lpstr>Filas</vt:lpstr>
      <vt:lpstr>Escalonadores</vt:lpstr>
      <vt:lpstr>Escalonador</vt:lpstr>
      <vt:lpstr>Processos CPU Bound e I/O Bound</vt:lpstr>
      <vt:lpstr>Processos Foreground e Background</vt:lpstr>
      <vt:lpstr>Árvore de processos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I</dc:title>
  <dc:creator>lmarzulo</dc:creator>
  <cp:lastModifiedBy>lmarzulo</cp:lastModifiedBy>
  <cp:revision>70</cp:revision>
  <dcterms:created xsi:type="dcterms:W3CDTF">2012-03-09T00:24:47Z</dcterms:created>
  <dcterms:modified xsi:type="dcterms:W3CDTF">2012-03-17T16:04:45Z</dcterms:modified>
</cp:coreProperties>
</file>