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75" r:id="rId3"/>
    <p:sldId id="276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3ED56D5-1D24-4923-9D35-D8FDE9DD5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10DD4A-49A8-413B-8B66-27D347BEC7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63DCE3-F311-407F-89E3-E186BB6CE6BA}" type="datetimeFigureOut">
              <a:rPr lang="pt-BR"/>
              <a:pPr>
                <a:defRPr/>
              </a:pPr>
              <a:t>24/11/2019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39F98E47-7A2A-40FE-BDE6-4FF1B3FB71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EE613A28-A9CB-41B5-95C6-BD7B67C9D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E98A6-F7C4-4841-8B03-746B85CCCE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D39689-9508-4435-9109-58452F399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9BA8B77-E3BD-4F82-B65A-1683328F3D8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62D3049-DFC2-4C0F-8533-B5AD414AF34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10">
            <a:extLst>
              <a:ext uri="{FF2B5EF4-FFF2-40B4-BE49-F238E27FC236}">
                <a16:creationId xmlns:a16="http://schemas.microsoft.com/office/drawing/2014/main" id="{428ED491-4205-463C-80C6-B400297984D7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71BE9C9-B554-428B-A748-F58A93AF7FC7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D32994-A927-491C-93F6-05B6BBDCB1DA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DD5ADF-54FA-43C0-ACD7-75B1E2C88449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Data 27">
            <a:extLst>
              <a:ext uri="{FF2B5EF4-FFF2-40B4-BE49-F238E27FC236}">
                <a16:creationId xmlns:a16="http://schemas.microsoft.com/office/drawing/2014/main" id="{DA08F555-A59B-42AD-922A-8A8D632E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E6232-EB57-440F-8426-CACD3C4DD157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12" name="Espaço Reservado para Rodapé 16">
            <a:extLst>
              <a:ext uri="{FF2B5EF4-FFF2-40B4-BE49-F238E27FC236}">
                <a16:creationId xmlns:a16="http://schemas.microsoft.com/office/drawing/2014/main" id="{A364ECD3-389E-4308-9617-A39360BA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>
            <a:extLst>
              <a:ext uri="{FF2B5EF4-FFF2-40B4-BE49-F238E27FC236}">
                <a16:creationId xmlns:a16="http://schemas.microsoft.com/office/drawing/2014/main" id="{B923CF59-9118-45D3-B272-124416C6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075A7-7528-45E2-AA05-3E1F87B87B4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5257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2BF7550B-3709-4979-A800-A1D1D2A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932BE-5818-4E19-B75A-C7372D8E2AD5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7D87D835-44B1-42C0-93A8-64711178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14A5CCEA-5FB7-4912-8541-F36CFB2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FF392-1768-4410-9DB4-6FBEEBE4E2E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8331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CB2AE878-EC52-4C54-A30E-534803B0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B5DE9-7174-4BF5-A752-F8A851294A91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84BE3B74-679C-4C51-8177-1BCD213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FC8D4243-57C4-4428-A629-90412779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35337-1CA7-41CA-88CA-49800457F1A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009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1EB8A38A-B57C-4FF3-BEDD-CCE31967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D8AF3-6CA1-4786-8E4E-7C971ED2A6A9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63680152-41A3-4296-A2DF-E738B5D1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81DAC85C-68FF-4163-B2FE-D2A282D6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DE109-C23E-4036-8E1F-5C73189B2E7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01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2B68908-A45D-46D2-98BA-300719F4D05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10">
            <a:extLst>
              <a:ext uri="{FF2B5EF4-FFF2-40B4-BE49-F238E27FC236}">
                <a16:creationId xmlns:a16="http://schemas.microsoft.com/office/drawing/2014/main" id="{44337B06-3EAF-48FF-ACB4-4AA8763E379D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E218F9E-9219-4D1E-95BC-429368BC9A39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979169A-1D66-4DB6-8158-E7D8CC4618D6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07CE3E-649C-4F7B-8417-85D7F54F92F3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Espaço Reservado para Data 3">
            <a:extLst>
              <a:ext uri="{FF2B5EF4-FFF2-40B4-BE49-F238E27FC236}">
                <a16:creationId xmlns:a16="http://schemas.microsoft.com/office/drawing/2014/main" id="{3E2945B3-A515-416E-952B-1AE2825E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D3BDC-33AB-4BFF-8857-268F56F484FF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E70C06C8-9966-41F8-8262-A0805226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D6F1BD8D-A8AE-425A-88AC-C2ECCE09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67397A82-8198-4B0C-9F97-E991C1A6B04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8847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FCF7D4B5-A06A-4EFB-B735-3CD8712D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5EE71-FC73-4829-A9B7-DEDA3EC80ED2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BC10279F-CD38-4292-97C0-0C841CAF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A8C7E8E1-8606-4D09-92B8-890FF3C9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40895-E83E-408F-B5C7-3B3637F55F7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154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>
            <a:extLst>
              <a:ext uri="{FF2B5EF4-FFF2-40B4-BE49-F238E27FC236}">
                <a16:creationId xmlns:a16="http://schemas.microsoft.com/office/drawing/2014/main" id="{5F021962-DEE7-42C2-A032-9D3D74F0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247AA-FD3C-4D7B-9E3E-8128E9411846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8" name="Espaço Reservado para Rodapé 2">
            <a:extLst>
              <a:ext uri="{FF2B5EF4-FFF2-40B4-BE49-F238E27FC236}">
                <a16:creationId xmlns:a16="http://schemas.microsoft.com/office/drawing/2014/main" id="{182D654A-B92F-4CCF-B221-16C5C39A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>
            <a:extLst>
              <a:ext uri="{FF2B5EF4-FFF2-40B4-BE49-F238E27FC236}">
                <a16:creationId xmlns:a16="http://schemas.microsoft.com/office/drawing/2014/main" id="{BE862D24-B011-4F44-944A-15A7FDE2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C603C-6D0B-46FE-A562-3B4A5A2F90D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866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DB31E1D7-9433-496D-84D1-1EBAA025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88ACA-4583-4508-9912-84CDD6F3B863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ECAC8A2F-F8E6-47DE-9ABF-BC2DA456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9990E820-10CB-460A-AE8C-A7E15A9D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71431-72ED-43DF-B73B-D6E652FC095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614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>
            <a:extLst>
              <a:ext uri="{FF2B5EF4-FFF2-40B4-BE49-F238E27FC236}">
                <a16:creationId xmlns:a16="http://schemas.microsoft.com/office/drawing/2014/main" id="{6E26333E-E8CA-486C-BAAB-9C5EE6F3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1DF49-FFCA-492F-8072-BA6E4FE8B95D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BFCA9E-0C73-4B26-9ED2-D91033CC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>
            <a:extLst>
              <a:ext uri="{FF2B5EF4-FFF2-40B4-BE49-F238E27FC236}">
                <a16:creationId xmlns:a16="http://schemas.microsoft.com/office/drawing/2014/main" id="{295C09E4-4814-4AE6-B426-F2841BE2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E6FB7-0C08-46D7-AE1C-D6BDE17A8A8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7521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8CAAF36-BA60-428B-AF2A-D0C516F4A3E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tângulo de cantos arredondados 10">
            <a:extLst>
              <a:ext uri="{FF2B5EF4-FFF2-40B4-BE49-F238E27FC236}">
                <a16:creationId xmlns:a16="http://schemas.microsoft.com/office/drawing/2014/main" id="{D782C0A3-19E7-4666-A6FF-D9A47879F96C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B486B521-8B43-4F4F-BB63-02520BB0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BC307-A684-48E3-BEFF-2ABDFBA72D0C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358DFA66-07B2-4948-A826-95CBF8CB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>
            <a:extLst>
              <a:ext uri="{FF2B5EF4-FFF2-40B4-BE49-F238E27FC236}">
                <a16:creationId xmlns:a16="http://schemas.microsoft.com/office/drawing/2014/main" id="{61B91CA6-2800-422D-94AC-E529945C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71F9B-09D1-483F-A5BE-3C40BA02236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505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5408389-4B2C-491B-8544-FC0D88467742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0F23D4F-AAA4-4CE0-86F4-0AA84C2382EF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3085DA2-D3A9-4D7E-8A04-B17D489A1AB3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918A2C55-4529-4287-A6AE-604F3E8F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87530-1461-42E4-B509-8E61B10A6FFF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39E5B037-BF07-4387-9EFE-9D205015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>
            <a:extLst>
              <a:ext uri="{FF2B5EF4-FFF2-40B4-BE49-F238E27FC236}">
                <a16:creationId xmlns:a16="http://schemas.microsoft.com/office/drawing/2014/main" id="{BEA0CF4E-1A91-4C2A-8583-092E5D91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A1690033-76DA-493E-A00D-EEC5B612EAC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824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365AC4C-AC57-42B2-83A3-CC722B4DD3B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etângulo de cantos arredondados 7">
            <a:extLst>
              <a:ext uri="{FF2B5EF4-FFF2-40B4-BE49-F238E27FC236}">
                <a16:creationId xmlns:a16="http://schemas.microsoft.com/office/drawing/2014/main" id="{7A91CE27-988E-4D4C-9013-C1B70F7F567F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Espaço Reservado para Título 21">
            <a:extLst>
              <a:ext uri="{FF2B5EF4-FFF2-40B4-BE49-F238E27FC236}">
                <a16:creationId xmlns:a16="http://schemas.microsoft.com/office/drawing/2014/main" id="{2CFB0E20-1952-49A2-8DB7-77B523EE23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9" name="Espaço Reservado para Texto 12">
            <a:extLst>
              <a:ext uri="{FF2B5EF4-FFF2-40B4-BE49-F238E27FC236}">
                <a16:creationId xmlns:a16="http://schemas.microsoft.com/office/drawing/2014/main" id="{CCAAB03F-AFAD-44D3-86B0-8FE012B430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D0A300C6-1CB6-4A1E-A6E6-3819DE1B7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33E05AA-B35C-453C-9DD7-7CACF68D7996}" type="datetime7">
              <a:rPr lang="pt-BR"/>
              <a:pPr>
                <a:defRPr/>
              </a:pPr>
              <a:t>nov-19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590D84-5ED2-4113-8FFA-FAB4AC635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36013BCA-C141-4429-A194-F72AE502A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C9E18697-4700-46ED-9D02-2FC8C56CA487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8" r:id="rId2"/>
    <p:sldLayoutId id="2147483786" r:id="rId3"/>
    <p:sldLayoutId id="2147483779" r:id="rId4"/>
    <p:sldLayoutId id="2147483780" r:id="rId5"/>
    <p:sldLayoutId id="2147483781" r:id="rId6"/>
    <p:sldLayoutId id="2147483782" r:id="rId7"/>
    <p:sldLayoutId id="2147483787" r:id="rId8"/>
    <p:sldLayoutId id="2147483788" r:id="rId9"/>
    <p:sldLayoutId id="2147483783" r:id="rId10"/>
    <p:sldLayoutId id="2147483784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ítulo 2">
            <a:extLst>
              <a:ext uri="{FF2B5EF4-FFF2-40B4-BE49-F238E27FC236}">
                <a16:creationId xmlns:a16="http://schemas.microsoft.com/office/drawing/2014/main" id="{48DE7E52-17E7-4728-A7C8-30196BFC1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Processos (parte 2)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Prof. Leandro Marzulo</a:t>
            </a:r>
          </a:p>
        </p:txBody>
      </p:sp>
      <p:sp>
        <p:nvSpPr>
          <p:cNvPr id="6147" name="Título 1">
            <a:extLst>
              <a:ext uri="{FF2B5EF4-FFF2-40B4-BE49-F238E27FC236}">
                <a16:creationId xmlns:a16="http://schemas.microsoft.com/office/drawing/2014/main" id="{13D6D9E1-FE96-4C36-8F17-7144A704A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pt-BR" altLang="pt-BR"/>
              <a:t>Sistemas Operacionais I</a:t>
            </a:r>
          </a:p>
        </p:txBody>
      </p:sp>
      <p:sp>
        <p:nvSpPr>
          <p:cNvPr id="13316" name="Espaço Reservado para Data 3">
            <a:extLst>
              <a:ext uri="{FF2B5EF4-FFF2-40B4-BE49-F238E27FC236}">
                <a16:creationId xmlns:a16="http://schemas.microsoft.com/office/drawing/2014/main" id="{B5AE7CD0-0BF9-4B78-8853-F54AAAC689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/>
              <a:t>março de 2012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2C1BAC-ED71-4D5E-AD6D-DD179EFA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A94714-1420-43C7-B20A-C02A6FADD4A6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0B592206-E566-4AA7-B04E-143A3869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Criação de processos</a:t>
            </a:r>
          </a:p>
        </p:txBody>
      </p:sp>
      <p:sp>
        <p:nvSpPr>
          <p:cNvPr id="1028" name="Espaço Reservado para Data 2">
            <a:extLst>
              <a:ext uri="{FF2B5EF4-FFF2-40B4-BE49-F238E27FC236}">
                <a16:creationId xmlns:a16="http://schemas.microsoft.com/office/drawing/2014/main" id="{16047F1D-32C1-4DC7-871E-97B3C982E4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F05BA9-569F-4530-B283-B6015AB725C5}" type="datetime7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nov-19</a:t>
            </a:fld>
            <a:endParaRPr lang="pt-BR"/>
          </a:p>
        </p:txBody>
      </p:sp>
      <p:sp>
        <p:nvSpPr>
          <p:cNvPr id="1030" name="Espaço Reservado para Conteúdo 4">
            <a:extLst>
              <a:ext uri="{FF2B5EF4-FFF2-40B4-BE49-F238E27FC236}">
                <a16:creationId xmlns:a16="http://schemas.microsoft.com/office/drawing/2014/main" id="{3342BDBB-1545-4946-979C-B048C383DC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750" y="1447800"/>
            <a:ext cx="8147050" cy="4933950"/>
          </a:xfrm>
        </p:spPr>
        <p:txBody>
          <a:bodyPr/>
          <a:lstStyle/>
          <a:p>
            <a:pPr eaLnBrk="1" hangingPunct="1"/>
            <a:r>
              <a:rPr lang="pt-BR" altLang="pt-BR" sz="2400"/>
              <a:t>Chamada fork()</a:t>
            </a:r>
          </a:p>
          <a:p>
            <a:pPr eaLnBrk="1" hangingPunct="1"/>
            <a:r>
              <a:rPr lang="pt-BR" altLang="pt-BR" sz="2400"/>
              <a:t> Retorna inteiro</a:t>
            </a:r>
          </a:p>
          <a:p>
            <a:pPr lvl="1" eaLnBrk="1" hangingPunct="1"/>
            <a:r>
              <a:rPr lang="pt-BR" altLang="pt-BR" sz="2000"/>
              <a:t>&lt; 0 </a:t>
            </a:r>
            <a:r>
              <a:rPr lang="pt-BR" altLang="pt-BR" sz="2000">
                <a:sym typeface="Wingdings" panose="05000000000000000000" pitchFamily="2" charset="2"/>
              </a:rPr>
              <a:t></a:t>
            </a:r>
            <a:r>
              <a:rPr lang="pt-BR" altLang="pt-BR" sz="2000"/>
              <a:t> significa erro</a:t>
            </a:r>
          </a:p>
          <a:p>
            <a:pPr lvl="1" eaLnBrk="1" hangingPunct="1"/>
            <a:r>
              <a:rPr lang="pt-BR" altLang="pt-BR" sz="2000"/>
              <a:t>== 0 </a:t>
            </a:r>
            <a:r>
              <a:rPr lang="pt-BR" altLang="pt-BR" sz="2000">
                <a:sym typeface="Wingdings" panose="05000000000000000000" pitchFamily="2" charset="2"/>
              </a:rPr>
              <a:t> estamos no processo filho</a:t>
            </a:r>
          </a:p>
          <a:p>
            <a:pPr lvl="1" eaLnBrk="1" hangingPunct="1"/>
            <a:r>
              <a:rPr lang="pt-BR" altLang="pt-BR" sz="2000">
                <a:sym typeface="Wingdings" panose="05000000000000000000" pitchFamily="2" charset="2"/>
              </a:rPr>
              <a:t>&gt; 0  estamos no processo pai e o retorno é o PID do filho.</a:t>
            </a:r>
          </a:p>
          <a:p>
            <a:pPr eaLnBrk="1" hangingPunct="1"/>
            <a:r>
              <a:rPr lang="pt-BR" altLang="pt-BR" sz="2200">
                <a:sym typeface="Wingdings" panose="05000000000000000000" pitchFamily="2" charset="2"/>
              </a:rPr>
              <a:t>Execução</a:t>
            </a:r>
          </a:p>
          <a:p>
            <a:pPr lvl="1" eaLnBrk="1" hangingPunct="1"/>
            <a:r>
              <a:rPr lang="pt-BR" altLang="pt-BR" sz="2000">
                <a:sym typeface="Wingdings" panose="05000000000000000000" pitchFamily="2" charset="2"/>
              </a:rPr>
              <a:t>O pai continua a ser executado concorrentemente com seus filhos</a:t>
            </a:r>
          </a:p>
          <a:p>
            <a:pPr lvl="1" eaLnBrk="1" hangingPunct="1"/>
            <a:r>
              <a:rPr lang="pt-BR" altLang="pt-BR" sz="2000">
                <a:sym typeface="Wingdings" panose="05000000000000000000" pitchFamily="2" charset="2"/>
              </a:rPr>
              <a:t>O pai espera até alguns de seus filhos ou todos serem encerrados</a:t>
            </a:r>
          </a:p>
          <a:p>
            <a:pPr eaLnBrk="1" hangingPunct="1"/>
            <a:r>
              <a:rPr lang="pt-BR" altLang="pt-BR" sz="2200">
                <a:sym typeface="Wingdings" panose="05000000000000000000" pitchFamily="2" charset="2"/>
              </a:rPr>
              <a:t>Espaço de endereço</a:t>
            </a:r>
          </a:p>
          <a:p>
            <a:pPr lvl="1" eaLnBrk="1" hangingPunct="1"/>
            <a:r>
              <a:rPr lang="pt-BR" altLang="pt-BR" sz="2000"/>
              <a:t>Cópia do pai (mesmo programa)</a:t>
            </a:r>
          </a:p>
          <a:p>
            <a:pPr lvl="1" eaLnBrk="1" hangingPunct="1"/>
            <a:r>
              <a:rPr lang="pt-BR" altLang="pt-BR" sz="2000"/>
              <a:t>Um novo programa é carregado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434A42F4-CC09-403D-9FBF-F6BC8A25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Criação de Processos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FFCE7-BF9B-416B-BFC7-F66016011A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A0D21E-A99E-4408-BFDC-B0E1F3C52988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66DA70-33CC-4290-B961-FC5D01C0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CFFEC7-683C-4218-B227-FDAEEED60DB8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44EC9B66-63D5-41D3-8741-44F42DCFCC23}"/>
              </a:ext>
            </a:extLst>
          </p:cNvPr>
          <p:cNvSpPr txBox="1">
            <a:spLocks/>
          </p:cNvSpPr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7D36CC6-F4C1-49A7-BC9E-775550DAEDD7}" type="slidenum">
              <a:rPr lang="pt-BR" altLang="pt-BR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ctr" eaLnBrk="1" hangingPunct="1"/>
              <a:t>3</a:t>
            </a:fld>
            <a:endParaRPr lang="pt-BR" altLang="pt-BR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198" name="CaixaDeTexto 6">
            <a:extLst>
              <a:ext uri="{FF2B5EF4-FFF2-40B4-BE49-F238E27FC236}">
                <a16:creationId xmlns:a16="http://schemas.microsoft.com/office/drawing/2014/main" id="{797DAE10-D00C-47D6-BEF6-BDFF6EA21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1651000"/>
            <a:ext cx="410527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&lt;sys/types.h&gt;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pPr eaLnBrk="1" hangingPunct="1"/>
            <a:endParaRPr lang="pt-BR" altLang="pt-BR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pid_t pid;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pid = fork();</a:t>
            </a:r>
          </a:p>
          <a:p>
            <a:pPr eaLnBrk="1" hangingPunct="1"/>
            <a:endParaRPr lang="pt-BR" altLang="pt-BR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if (pid &lt; 0) { //erro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fprintf(stderr, “Fork falhou!\n”);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else if (pid == 0) { //processo filho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execlp(“/bin/ls”, “ls”, NULL);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else { //processo pai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wait(NULL);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printf(“Filho terminou!\n”);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/>
            <a:r>
              <a:rPr lang="pt-BR" altLang="pt-BR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FC3A421-35CF-4333-B8F7-62040D3AE61A}"/>
              </a:ext>
            </a:extLst>
          </p:cNvPr>
          <p:cNvSpPr/>
          <p:nvPr/>
        </p:nvSpPr>
        <p:spPr>
          <a:xfrm>
            <a:off x="165100" y="3429000"/>
            <a:ext cx="944563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 err="1"/>
              <a:t>fork</a:t>
            </a:r>
            <a:r>
              <a:rPr lang="pt-BR" sz="1400" dirty="0"/>
              <a:t>()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53AC933-4624-4413-82C2-745BD0BF8AC1}"/>
              </a:ext>
            </a:extLst>
          </p:cNvPr>
          <p:cNvSpPr/>
          <p:nvPr/>
        </p:nvSpPr>
        <p:spPr>
          <a:xfrm>
            <a:off x="1331913" y="3995738"/>
            <a:ext cx="1079500" cy="43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 err="1"/>
              <a:t>exec</a:t>
            </a:r>
            <a:r>
              <a:rPr lang="pt-BR" sz="1400" dirty="0"/>
              <a:t>()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4619FBE-67C2-450B-9743-B384850AA6DF}"/>
              </a:ext>
            </a:extLst>
          </p:cNvPr>
          <p:cNvSpPr/>
          <p:nvPr/>
        </p:nvSpPr>
        <p:spPr>
          <a:xfrm>
            <a:off x="2757488" y="2997200"/>
            <a:ext cx="10795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 err="1"/>
              <a:t>wait</a:t>
            </a:r>
            <a:r>
              <a:rPr lang="pt-BR" sz="1400" dirty="0"/>
              <a:t>()</a:t>
            </a:r>
          </a:p>
        </p:txBody>
      </p:sp>
      <p:cxnSp>
        <p:nvCxnSpPr>
          <p:cNvPr id="11" name="Forma 10">
            <a:extLst>
              <a:ext uri="{FF2B5EF4-FFF2-40B4-BE49-F238E27FC236}">
                <a16:creationId xmlns:a16="http://schemas.microsoft.com/office/drawing/2014/main" id="{1D78C09B-983C-4D79-A741-01B07EB8C624}"/>
              </a:ext>
            </a:extLst>
          </p:cNvPr>
          <p:cNvCxnSpPr>
            <a:stCxn id="8" idx="5"/>
            <a:endCxn id="9" idx="2"/>
          </p:cNvCxnSpPr>
          <p:nvPr/>
        </p:nvCxnSpPr>
        <p:spPr>
          <a:xfrm rot="16200000" flipH="1">
            <a:off x="944563" y="3824287"/>
            <a:ext cx="414338" cy="360363"/>
          </a:xfrm>
          <a:prstGeom prst="curved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C584C9-065C-46E9-9752-DD19BABC0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3687763"/>
            <a:ext cx="1277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/>
              <a:t>filho (pid ==0)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34BA00-7AED-46D3-B052-1EFE99A0F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2924175"/>
            <a:ext cx="1133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/>
              <a:t>pai (pid &gt; 0)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9EED7D7-188D-425E-83E3-1852548D8B47}"/>
              </a:ext>
            </a:extLst>
          </p:cNvPr>
          <p:cNvSpPr/>
          <p:nvPr/>
        </p:nvSpPr>
        <p:spPr>
          <a:xfrm>
            <a:off x="2771775" y="3995738"/>
            <a:ext cx="1079500" cy="43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 err="1"/>
              <a:t>exit</a:t>
            </a:r>
            <a:r>
              <a:rPr lang="pt-BR" sz="1400" dirty="0"/>
              <a:t>()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07BE0B5-E021-4905-BFAA-4DB27CFE2EBE}"/>
              </a:ext>
            </a:extLst>
          </p:cNvPr>
          <p:cNvCxnSpPr/>
          <p:nvPr/>
        </p:nvCxnSpPr>
        <p:spPr>
          <a:xfrm>
            <a:off x="3836988" y="3213100"/>
            <a:ext cx="8636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C41F720-0909-4A4C-9BFF-DACCBD3A184C}"/>
              </a:ext>
            </a:extLst>
          </p:cNvPr>
          <p:cNvCxnSpPr>
            <a:stCxn id="14" idx="0"/>
            <a:endCxn id="10" idx="4"/>
          </p:cNvCxnSpPr>
          <p:nvPr/>
        </p:nvCxnSpPr>
        <p:spPr>
          <a:xfrm flipH="1" flipV="1">
            <a:off x="3297238" y="3429000"/>
            <a:ext cx="14287" cy="5667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DBB775E-6152-42C7-8DE6-5DE951927D4E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2411413" y="4211638"/>
            <a:ext cx="36036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BA6F440-0E71-4C08-86ED-11080A2EF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708275"/>
            <a:ext cx="950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/>
              <a:t>retoma a</a:t>
            </a:r>
          </a:p>
          <a:p>
            <a:pPr algn="ctr" eaLnBrk="1" hangingPunct="1"/>
            <a:r>
              <a:rPr lang="pt-BR" altLang="pt-BR" sz="1400"/>
              <a:t>execução</a:t>
            </a:r>
          </a:p>
        </p:txBody>
      </p:sp>
      <p:cxnSp>
        <p:nvCxnSpPr>
          <p:cNvPr id="19" name="Forma 18">
            <a:extLst>
              <a:ext uri="{FF2B5EF4-FFF2-40B4-BE49-F238E27FC236}">
                <a16:creationId xmlns:a16="http://schemas.microsoft.com/office/drawing/2014/main" id="{5AB12FDD-9895-453D-A988-EA30443EE7BB}"/>
              </a:ext>
            </a:extLst>
          </p:cNvPr>
          <p:cNvCxnSpPr>
            <a:stCxn id="8" idx="7"/>
            <a:endCxn id="10" idx="2"/>
          </p:cNvCxnSpPr>
          <p:nvPr/>
        </p:nvCxnSpPr>
        <p:spPr>
          <a:xfrm rot="5400000" flipH="1" flipV="1">
            <a:off x="1724819" y="2459831"/>
            <a:ext cx="279400" cy="1785938"/>
          </a:xfrm>
          <a:prstGeom prst="curved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AE815C5B-1B6C-410D-A5FA-8E3A8E02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Comunicação entre processos: Memória Compartilhada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A9FCC8-F9A1-4183-BF7A-C0688F3922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A0D21E-A99E-4408-BFDC-B0E1F3C52988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CBB1B2-C3B6-49CF-9CB6-B08DB00E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5321A9-C6EA-440E-A85F-60CE8FA323BA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F827CFA-1F86-4507-8213-7BFD0A5107D8}"/>
              </a:ext>
            </a:extLst>
          </p:cNvPr>
          <p:cNvSpPr/>
          <p:nvPr/>
        </p:nvSpPr>
        <p:spPr>
          <a:xfrm>
            <a:off x="6011863" y="1628775"/>
            <a:ext cx="2447925" cy="4248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956149-E942-4FC6-86C0-6AFEC6B9A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876925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Memória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E04D583-9489-4BD0-B5AA-DDFC7F6929C4}"/>
              </a:ext>
            </a:extLst>
          </p:cNvPr>
          <p:cNvSpPr/>
          <p:nvPr/>
        </p:nvSpPr>
        <p:spPr>
          <a:xfrm>
            <a:off x="6011863" y="5229225"/>
            <a:ext cx="24479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KERNEL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91990F9-BB0E-4576-B9D8-5AB66B92E3AA}"/>
              </a:ext>
            </a:extLst>
          </p:cNvPr>
          <p:cNvSpPr/>
          <p:nvPr/>
        </p:nvSpPr>
        <p:spPr>
          <a:xfrm>
            <a:off x="6011863" y="1989138"/>
            <a:ext cx="2447925" cy="10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PROCESSO A</a:t>
            </a:r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068926C-C3FF-4348-806C-911C4662ADA1}"/>
              </a:ext>
            </a:extLst>
          </p:cNvPr>
          <p:cNvSpPr/>
          <p:nvPr/>
        </p:nvSpPr>
        <p:spPr>
          <a:xfrm>
            <a:off x="6011863" y="3716338"/>
            <a:ext cx="24479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PROCESSO B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C17E4DE-2E7C-4582-9EAF-C9C0934A67C5}"/>
              </a:ext>
            </a:extLst>
          </p:cNvPr>
          <p:cNvSpPr/>
          <p:nvPr/>
        </p:nvSpPr>
        <p:spPr>
          <a:xfrm>
            <a:off x="6011863" y="2457450"/>
            <a:ext cx="2447925" cy="3952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COMPARTILHADA</a:t>
            </a:r>
          </a:p>
        </p:txBody>
      </p:sp>
      <p:sp>
        <p:nvSpPr>
          <p:cNvPr id="13" name="Espaço Reservado para Conteúdo 4">
            <a:extLst>
              <a:ext uri="{FF2B5EF4-FFF2-40B4-BE49-F238E27FC236}">
                <a16:creationId xmlns:a16="http://schemas.microsoft.com/office/drawing/2014/main" id="{4A79DDAA-0768-45A7-9F95-93A6BDA3FD5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750" y="1447800"/>
            <a:ext cx="4968875" cy="4933950"/>
          </a:xfrm>
        </p:spPr>
        <p:txBody>
          <a:bodyPr/>
          <a:lstStyle/>
          <a:p>
            <a:pPr eaLnBrk="1" hangingPunct="1"/>
            <a:r>
              <a:rPr lang="pt-BR" altLang="pt-BR" sz="1800"/>
              <a:t>Um dos processos cria a região de memória compartilhada – shmget() – SHared Memory GET – retorna um identificador para o segmento</a:t>
            </a:r>
          </a:p>
          <a:p>
            <a:pPr eaLnBrk="1" hangingPunct="1"/>
            <a:r>
              <a:rPr lang="pt-BR" altLang="pt-BR" sz="1800"/>
              <a:t>Os processo querem ter acesso a esta região devem anexá-lo ao seu espaço de endereçamento – shmat() – SHared Memory ATtatch – precisa do identificador para o segmento</a:t>
            </a:r>
          </a:p>
          <a:p>
            <a:pPr eaLnBrk="1" hangingPunct="1"/>
            <a:r>
              <a:rPr lang="pt-BR" altLang="pt-BR" sz="1800"/>
              <a:t>Os processos se comunicam acessando normalmente esta região de memória</a:t>
            </a:r>
          </a:p>
          <a:p>
            <a:pPr eaLnBrk="1" hangingPunct="1"/>
            <a:r>
              <a:rPr lang="pt-BR" altLang="pt-BR" sz="1800"/>
              <a:t>Desanexa memória – shmdt() – SHared Memory DeTatch</a:t>
            </a:r>
          </a:p>
          <a:p>
            <a:pPr eaLnBrk="1" hangingPunct="1"/>
            <a:r>
              <a:rPr lang="pt-BR" altLang="pt-BR" sz="1800"/>
              <a:t>Destrói região compartilhada – shmctl() – SHared Memory ConTroL</a:t>
            </a:r>
          </a:p>
          <a:p>
            <a:pPr eaLnBrk="1" hangingPunct="1"/>
            <a:endParaRPr lang="pt-BR" altLang="pt-BR" sz="1800"/>
          </a:p>
        </p:txBody>
      </p:sp>
      <p:sp>
        <p:nvSpPr>
          <p:cNvPr id="14" name="Seta em forma de U 13">
            <a:extLst>
              <a:ext uri="{FF2B5EF4-FFF2-40B4-BE49-F238E27FC236}">
                <a16:creationId xmlns:a16="http://schemas.microsoft.com/office/drawing/2014/main" id="{32D58FDC-7481-43D0-9A3C-C3EC672CEA93}"/>
              </a:ext>
            </a:extLst>
          </p:cNvPr>
          <p:cNvSpPr/>
          <p:nvPr/>
        </p:nvSpPr>
        <p:spPr>
          <a:xfrm rot="5400000">
            <a:off x="8460582" y="2204244"/>
            <a:ext cx="431800" cy="43338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Seta em forma de U 15">
            <a:extLst>
              <a:ext uri="{FF2B5EF4-FFF2-40B4-BE49-F238E27FC236}">
                <a16:creationId xmlns:a16="http://schemas.microsoft.com/office/drawing/2014/main" id="{40FBD3E7-8895-4029-92A4-27701CE77220}"/>
              </a:ext>
            </a:extLst>
          </p:cNvPr>
          <p:cNvSpPr/>
          <p:nvPr/>
        </p:nvSpPr>
        <p:spPr>
          <a:xfrm rot="5400000">
            <a:off x="7992269" y="3175794"/>
            <a:ext cx="1368425" cy="43338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F571028A-9237-494E-930F-CFEC3313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Comunicação entre processos: Troca de Mensagens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9885B2-89C8-42BA-AA68-4D445F8D63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A0D21E-A99E-4408-BFDC-B0E1F3C52988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4F6B16-9269-4BDC-931E-6D9FCEF4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EEF42F-C865-4717-AAD9-1BEF3C8D19A6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5388E7E-0C89-4C4D-AE5F-18009271D781}"/>
              </a:ext>
            </a:extLst>
          </p:cNvPr>
          <p:cNvSpPr/>
          <p:nvPr/>
        </p:nvSpPr>
        <p:spPr>
          <a:xfrm>
            <a:off x="3563938" y="1628775"/>
            <a:ext cx="2447925" cy="4248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D820E3-5C00-4BB3-AD0C-C1381DB2F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876925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Memória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E3793CA-6EA2-4254-95E1-90E972A38AE7}"/>
              </a:ext>
            </a:extLst>
          </p:cNvPr>
          <p:cNvSpPr/>
          <p:nvPr/>
        </p:nvSpPr>
        <p:spPr>
          <a:xfrm>
            <a:off x="3563938" y="5229225"/>
            <a:ext cx="24479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KERNEL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B989DD-5095-451A-B70C-C70AED2A2BAB}"/>
              </a:ext>
            </a:extLst>
          </p:cNvPr>
          <p:cNvSpPr/>
          <p:nvPr/>
        </p:nvSpPr>
        <p:spPr>
          <a:xfrm>
            <a:off x="3563938" y="1989138"/>
            <a:ext cx="2447925" cy="10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PROCESSO A</a:t>
            </a:r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B269F1-B5A7-4F2B-B7E5-EFA551E5D001}"/>
              </a:ext>
            </a:extLst>
          </p:cNvPr>
          <p:cNvSpPr/>
          <p:nvPr/>
        </p:nvSpPr>
        <p:spPr>
          <a:xfrm>
            <a:off x="3563938" y="3716338"/>
            <a:ext cx="24479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PROCESSO B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C533D8F-83E0-421D-8F77-C79F1CD71798}"/>
              </a:ext>
            </a:extLst>
          </p:cNvPr>
          <p:cNvSpPr/>
          <p:nvPr/>
        </p:nvSpPr>
        <p:spPr>
          <a:xfrm>
            <a:off x="5724525" y="2492375"/>
            <a:ext cx="287338" cy="3778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M</a:t>
            </a:r>
          </a:p>
        </p:txBody>
      </p:sp>
      <p:sp>
        <p:nvSpPr>
          <p:cNvPr id="14" name="Seta em forma de U 13">
            <a:extLst>
              <a:ext uri="{FF2B5EF4-FFF2-40B4-BE49-F238E27FC236}">
                <a16:creationId xmlns:a16="http://schemas.microsoft.com/office/drawing/2014/main" id="{3E0E49A4-4FC3-4E82-982A-50C703E43C45}"/>
              </a:ext>
            </a:extLst>
          </p:cNvPr>
          <p:cNvSpPr/>
          <p:nvPr/>
        </p:nvSpPr>
        <p:spPr>
          <a:xfrm rot="16200000" flipV="1">
            <a:off x="5437188" y="4508500"/>
            <a:ext cx="1582738" cy="433387"/>
          </a:xfrm>
          <a:prstGeom prst="uturnArrow">
            <a:avLst>
              <a:gd name="adj1" fmla="val 17307"/>
              <a:gd name="adj2" fmla="val 19506"/>
              <a:gd name="adj3" fmla="val 37088"/>
              <a:gd name="adj4" fmla="val 62912"/>
              <a:gd name="adj5" fmla="val 100000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Seta em forma de U 15">
            <a:extLst>
              <a:ext uri="{FF2B5EF4-FFF2-40B4-BE49-F238E27FC236}">
                <a16:creationId xmlns:a16="http://schemas.microsoft.com/office/drawing/2014/main" id="{EE0D3BDB-EA58-4484-B336-3BCC875AE001}"/>
              </a:ext>
            </a:extLst>
          </p:cNvPr>
          <p:cNvSpPr/>
          <p:nvPr/>
        </p:nvSpPr>
        <p:spPr>
          <a:xfrm rot="5400000">
            <a:off x="4877594" y="3771107"/>
            <a:ext cx="3132137" cy="863600"/>
          </a:xfrm>
          <a:prstGeom prst="uturnArrow">
            <a:avLst>
              <a:gd name="adj1" fmla="val 10896"/>
              <a:gd name="adj2" fmla="val 10455"/>
              <a:gd name="adj3" fmla="val 23237"/>
              <a:gd name="adj4" fmla="val 75000"/>
              <a:gd name="adj5" fmla="val 100000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22FCD8-081A-4051-9AA7-D61C767D3808}"/>
              </a:ext>
            </a:extLst>
          </p:cNvPr>
          <p:cNvSpPr/>
          <p:nvPr/>
        </p:nvSpPr>
        <p:spPr>
          <a:xfrm>
            <a:off x="5724525" y="5373688"/>
            <a:ext cx="287338" cy="3778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M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13B4F96-1DD3-4022-BB90-C12F82A4CDC5}"/>
              </a:ext>
            </a:extLst>
          </p:cNvPr>
          <p:cNvSpPr/>
          <p:nvPr/>
        </p:nvSpPr>
        <p:spPr>
          <a:xfrm>
            <a:off x="5724525" y="3789363"/>
            <a:ext cx="287338" cy="3778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E640E167-96F8-4049-81B5-191CBD56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Comunicação entre processos:</a:t>
            </a:r>
            <a:br>
              <a:rPr lang="pt-BR" altLang="pt-BR"/>
            </a:br>
            <a:r>
              <a:rPr lang="pt-BR" altLang="pt-BR"/>
              <a:t>Pipes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81F7F5B9-0FAA-46C0-AA70-276B5BF21A9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413000"/>
          </a:xfrm>
        </p:spPr>
        <p:txBody>
          <a:bodyPr/>
          <a:lstStyle/>
          <a:p>
            <a:r>
              <a:rPr lang="pt-BR" altLang="pt-BR" sz="2000"/>
              <a:t>Cria o pipe – pipe()</a:t>
            </a:r>
          </a:p>
          <a:p>
            <a:r>
              <a:rPr lang="pt-BR" altLang="pt-BR" sz="2000"/>
              <a:t>Pai escreve em uma extremidade (e fecha a outra) – write()</a:t>
            </a:r>
          </a:p>
          <a:p>
            <a:r>
              <a:rPr lang="pt-BR" altLang="pt-BR" sz="2000"/>
              <a:t>Filho lê da outra extremidade (e fecha a uma) – read()</a:t>
            </a:r>
          </a:p>
          <a:p>
            <a:r>
              <a:rPr lang="pt-BR" altLang="pt-BR" sz="2000"/>
              <a:t>Também podem ser tratados como arquivos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B431F3-8722-4629-BA07-1846638D5C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3AB385-9D86-4C91-BDA0-11502A14F501}" type="datetime7">
              <a:rPr lang="pt-BR" smtClean="0"/>
              <a:pPr>
                <a:defRPr/>
              </a:pPr>
              <a:t>nov-19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AB5C93-DB62-4021-99D8-BD18EAA3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929BEE-7A0C-4643-909B-A6BC0D0D4F0A}" type="slidenum">
              <a:rPr lang="pt-BR" altLang="pt-BR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</a:t>
            </a:fld>
            <a:endParaRPr lang="pt-BR" altLang="pt-BR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810A96-982B-4855-A885-F47CE445AB9F}"/>
              </a:ext>
            </a:extLst>
          </p:cNvPr>
          <p:cNvSpPr/>
          <p:nvPr/>
        </p:nvSpPr>
        <p:spPr>
          <a:xfrm>
            <a:off x="2268538" y="5300663"/>
            <a:ext cx="4606925" cy="720725"/>
          </a:xfrm>
          <a:prstGeom prst="rect">
            <a:avLst/>
          </a:prstGeom>
          <a:gradFill>
            <a:gsLst>
              <a:gs pos="20000">
                <a:schemeClr val="accent1"/>
              </a:gs>
              <a:gs pos="3500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</a:gsLst>
            <a:lin ang="5400000" scaled="0"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dirty="0"/>
              <a:t>PIPE</a:t>
            </a:r>
            <a:endParaRPr lang="pt-BR" dirty="0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438B0F29-F2E8-4BF1-BCB8-9148FD47B239}"/>
              </a:ext>
            </a:extLst>
          </p:cNvPr>
          <p:cNvSpPr/>
          <p:nvPr/>
        </p:nvSpPr>
        <p:spPr>
          <a:xfrm>
            <a:off x="2106613" y="5300663"/>
            <a:ext cx="179387" cy="720725"/>
          </a:xfrm>
          <a:custGeom>
            <a:avLst/>
            <a:gdLst>
              <a:gd name="connsiteX0" fmla="*/ 0 w 504056"/>
              <a:gd name="connsiteY0" fmla="*/ 360040 h 720080"/>
              <a:gd name="connsiteX1" fmla="*/ 45559 w 504056"/>
              <a:gd name="connsiteY1" fmla="*/ 153571 h 720080"/>
              <a:gd name="connsiteX2" fmla="*/ 252029 w 504056"/>
              <a:gd name="connsiteY2" fmla="*/ 1 h 720080"/>
              <a:gd name="connsiteX3" fmla="*/ 458498 w 504056"/>
              <a:gd name="connsiteY3" fmla="*/ 153572 h 720080"/>
              <a:gd name="connsiteX4" fmla="*/ 504056 w 504056"/>
              <a:gd name="connsiteY4" fmla="*/ 360041 h 720080"/>
              <a:gd name="connsiteX5" fmla="*/ 458497 w 504056"/>
              <a:gd name="connsiteY5" fmla="*/ 566510 h 720080"/>
              <a:gd name="connsiteX6" fmla="*/ 252027 w 504056"/>
              <a:gd name="connsiteY6" fmla="*/ 720081 h 720080"/>
              <a:gd name="connsiteX7" fmla="*/ 45558 w 504056"/>
              <a:gd name="connsiteY7" fmla="*/ 566510 h 720080"/>
              <a:gd name="connsiteX8" fmla="*/ 0 w 504056"/>
              <a:gd name="connsiteY8" fmla="*/ 360041 h 720080"/>
              <a:gd name="connsiteX9" fmla="*/ 0 w 504056"/>
              <a:gd name="connsiteY9" fmla="*/ 360040 h 720080"/>
              <a:gd name="connsiteX0" fmla="*/ 1 w 492910"/>
              <a:gd name="connsiteY0" fmla="*/ 360040 h 720081"/>
              <a:gd name="connsiteX1" fmla="*/ 45560 w 492910"/>
              <a:gd name="connsiteY1" fmla="*/ 153571 h 720081"/>
              <a:gd name="connsiteX2" fmla="*/ 252030 w 492910"/>
              <a:gd name="connsiteY2" fmla="*/ 1 h 720081"/>
              <a:gd name="connsiteX3" fmla="*/ 458499 w 492910"/>
              <a:gd name="connsiteY3" fmla="*/ 153572 h 720081"/>
              <a:gd name="connsiteX4" fmla="*/ 458498 w 492910"/>
              <a:gd name="connsiteY4" fmla="*/ 566510 h 720081"/>
              <a:gd name="connsiteX5" fmla="*/ 252028 w 492910"/>
              <a:gd name="connsiteY5" fmla="*/ 720081 h 720081"/>
              <a:gd name="connsiteX6" fmla="*/ 45559 w 492910"/>
              <a:gd name="connsiteY6" fmla="*/ 566510 h 720081"/>
              <a:gd name="connsiteX7" fmla="*/ 1 w 492910"/>
              <a:gd name="connsiteY7" fmla="*/ 360041 h 720081"/>
              <a:gd name="connsiteX8" fmla="*/ 1 w 492910"/>
              <a:gd name="connsiteY8" fmla="*/ 360040 h 720081"/>
              <a:gd name="connsiteX0" fmla="*/ 458499 w 549939"/>
              <a:gd name="connsiteY0" fmla="*/ 153572 h 720081"/>
              <a:gd name="connsiteX1" fmla="*/ 458498 w 549939"/>
              <a:gd name="connsiteY1" fmla="*/ 566510 h 720081"/>
              <a:gd name="connsiteX2" fmla="*/ 252028 w 549939"/>
              <a:gd name="connsiteY2" fmla="*/ 720081 h 720081"/>
              <a:gd name="connsiteX3" fmla="*/ 45559 w 549939"/>
              <a:gd name="connsiteY3" fmla="*/ 566510 h 720081"/>
              <a:gd name="connsiteX4" fmla="*/ 1 w 549939"/>
              <a:gd name="connsiteY4" fmla="*/ 360041 h 720081"/>
              <a:gd name="connsiteX5" fmla="*/ 1 w 549939"/>
              <a:gd name="connsiteY5" fmla="*/ 360040 h 720081"/>
              <a:gd name="connsiteX6" fmla="*/ 45560 w 549939"/>
              <a:gd name="connsiteY6" fmla="*/ 153571 h 720081"/>
              <a:gd name="connsiteX7" fmla="*/ 252030 w 549939"/>
              <a:gd name="connsiteY7" fmla="*/ 1 h 720081"/>
              <a:gd name="connsiteX8" fmla="*/ 549939 w 549939"/>
              <a:gd name="connsiteY8" fmla="*/ 245012 h 720081"/>
              <a:gd name="connsiteX0" fmla="*/ 458499 w 492910"/>
              <a:gd name="connsiteY0" fmla="*/ 153572 h 720081"/>
              <a:gd name="connsiteX1" fmla="*/ 458498 w 492910"/>
              <a:gd name="connsiteY1" fmla="*/ 566510 h 720081"/>
              <a:gd name="connsiteX2" fmla="*/ 252028 w 492910"/>
              <a:gd name="connsiteY2" fmla="*/ 720081 h 720081"/>
              <a:gd name="connsiteX3" fmla="*/ 45559 w 492910"/>
              <a:gd name="connsiteY3" fmla="*/ 566510 h 720081"/>
              <a:gd name="connsiteX4" fmla="*/ 1 w 492910"/>
              <a:gd name="connsiteY4" fmla="*/ 360041 h 720081"/>
              <a:gd name="connsiteX5" fmla="*/ 1 w 492910"/>
              <a:gd name="connsiteY5" fmla="*/ 360040 h 720081"/>
              <a:gd name="connsiteX6" fmla="*/ 45560 w 492910"/>
              <a:gd name="connsiteY6" fmla="*/ 153571 h 720081"/>
              <a:gd name="connsiteX7" fmla="*/ 252030 w 492910"/>
              <a:gd name="connsiteY7" fmla="*/ 1 h 720081"/>
              <a:gd name="connsiteX0" fmla="*/ 458498 w 458498"/>
              <a:gd name="connsiteY0" fmla="*/ 566510 h 720081"/>
              <a:gd name="connsiteX1" fmla="*/ 252028 w 458498"/>
              <a:gd name="connsiteY1" fmla="*/ 720081 h 720081"/>
              <a:gd name="connsiteX2" fmla="*/ 45559 w 458498"/>
              <a:gd name="connsiteY2" fmla="*/ 566510 h 720081"/>
              <a:gd name="connsiteX3" fmla="*/ 1 w 458498"/>
              <a:gd name="connsiteY3" fmla="*/ 360041 h 720081"/>
              <a:gd name="connsiteX4" fmla="*/ 1 w 458498"/>
              <a:gd name="connsiteY4" fmla="*/ 360040 h 720081"/>
              <a:gd name="connsiteX5" fmla="*/ 45560 w 458498"/>
              <a:gd name="connsiteY5" fmla="*/ 153571 h 720081"/>
              <a:gd name="connsiteX6" fmla="*/ 252030 w 458498"/>
              <a:gd name="connsiteY6" fmla="*/ 1 h 720081"/>
              <a:gd name="connsiteX0" fmla="*/ 252028 w 252030"/>
              <a:gd name="connsiteY0" fmla="*/ 720081 h 720081"/>
              <a:gd name="connsiteX1" fmla="*/ 45559 w 252030"/>
              <a:gd name="connsiteY1" fmla="*/ 566510 h 720081"/>
              <a:gd name="connsiteX2" fmla="*/ 1 w 252030"/>
              <a:gd name="connsiteY2" fmla="*/ 360041 h 720081"/>
              <a:gd name="connsiteX3" fmla="*/ 1 w 252030"/>
              <a:gd name="connsiteY3" fmla="*/ 360040 h 720081"/>
              <a:gd name="connsiteX4" fmla="*/ 45560 w 252030"/>
              <a:gd name="connsiteY4" fmla="*/ 153571 h 720081"/>
              <a:gd name="connsiteX5" fmla="*/ 252030 w 252030"/>
              <a:gd name="connsiteY5" fmla="*/ 1 h 72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30" h="720081">
                <a:moveTo>
                  <a:pt x="252028" y="720081"/>
                </a:moveTo>
                <a:cubicBezTo>
                  <a:pt x="169788" y="720081"/>
                  <a:pt x="92720" y="662758"/>
                  <a:pt x="45559" y="566510"/>
                </a:cubicBezTo>
                <a:cubicBezTo>
                  <a:pt x="15906" y="505993"/>
                  <a:pt x="0" y="433911"/>
                  <a:pt x="1" y="360041"/>
                </a:cubicBezTo>
                <a:lnTo>
                  <a:pt x="1" y="360040"/>
                </a:lnTo>
                <a:cubicBezTo>
                  <a:pt x="1" y="286170"/>
                  <a:pt x="15906" y="214087"/>
                  <a:pt x="45560" y="153571"/>
                </a:cubicBezTo>
                <a:cubicBezTo>
                  <a:pt x="92722" y="57323"/>
                  <a:pt x="169789" y="0"/>
                  <a:pt x="252030" y="1"/>
                </a:cubicBezTo>
              </a:path>
            </a:pathLst>
          </a:custGeom>
          <a:gradFill>
            <a:gsLst>
              <a:gs pos="20000">
                <a:schemeClr val="accent1"/>
              </a:gs>
              <a:gs pos="3500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</a:gsLst>
            <a:lin ang="5400000" scaled="0"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404D590-22C7-4DC3-BE3E-915CCCD1A580}"/>
              </a:ext>
            </a:extLst>
          </p:cNvPr>
          <p:cNvSpPr/>
          <p:nvPr/>
        </p:nvSpPr>
        <p:spPr>
          <a:xfrm>
            <a:off x="6696075" y="5300663"/>
            <a:ext cx="360363" cy="7207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273" name="CaixaDeTexto 13">
            <a:extLst>
              <a:ext uri="{FF2B5EF4-FFF2-40B4-BE49-F238E27FC236}">
                <a16:creationId xmlns:a16="http://schemas.microsoft.com/office/drawing/2014/main" id="{8FDBCDCC-2AF1-4EDD-8770-A53C79B25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457700"/>
            <a:ext cx="660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fd(0)</a:t>
            </a:r>
          </a:p>
        </p:txBody>
      </p:sp>
      <p:sp>
        <p:nvSpPr>
          <p:cNvPr id="11274" name="CaixaDeTexto 14">
            <a:extLst>
              <a:ext uri="{FF2B5EF4-FFF2-40B4-BE49-F238E27FC236}">
                <a16:creationId xmlns:a16="http://schemas.microsoft.com/office/drawing/2014/main" id="{4C39FC83-4A76-4133-9157-138C0A451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457700"/>
            <a:ext cx="660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fd(1)</a:t>
            </a:r>
          </a:p>
        </p:txBody>
      </p:sp>
      <p:sp>
        <p:nvSpPr>
          <p:cNvPr id="11275" name="CaixaDeTexto 17">
            <a:extLst>
              <a:ext uri="{FF2B5EF4-FFF2-40B4-BE49-F238E27FC236}">
                <a16:creationId xmlns:a16="http://schemas.microsoft.com/office/drawing/2014/main" id="{26314737-8322-4B9B-BE07-75BE6B504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95738"/>
            <a:ext cx="492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pai</a:t>
            </a:r>
          </a:p>
        </p:txBody>
      </p:sp>
      <p:sp>
        <p:nvSpPr>
          <p:cNvPr id="11276" name="CaixaDeTexto 19">
            <a:extLst>
              <a:ext uri="{FF2B5EF4-FFF2-40B4-BE49-F238E27FC236}">
                <a16:creationId xmlns:a16="http://schemas.microsoft.com/office/drawing/2014/main" id="{5B1CBF0F-A360-4214-A58E-1712C6532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4457700"/>
            <a:ext cx="658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fd(0)</a:t>
            </a:r>
          </a:p>
        </p:txBody>
      </p:sp>
      <p:sp>
        <p:nvSpPr>
          <p:cNvPr id="11277" name="CaixaDeTexto 20">
            <a:extLst>
              <a:ext uri="{FF2B5EF4-FFF2-40B4-BE49-F238E27FC236}">
                <a16:creationId xmlns:a16="http://schemas.microsoft.com/office/drawing/2014/main" id="{5AAE5BF2-7BF0-4968-8153-7DB16DFB5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175" y="4457700"/>
            <a:ext cx="658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fd(1)</a:t>
            </a:r>
          </a:p>
        </p:txBody>
      </p:sp>
      <p:sp>
        <p:nvSpPr>
          <p:cNvPr id="11278" name="CaixaDeTexto 21">
            <a:extLst>
              <a:ext uri="{FF2B5EF4-FFF2-40B4-BE49-F238E27FC236}">
                <a16:creationId xmlns:a16="http://schemas.microsoft.com/office/drawing/2014/main" id="{5B0476B4-363E-4D19-A326-5B57ABEB9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3995738"/>
            <a:ext cx="60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filho</a:t>
            </a:r>
          </a:p>
        </p:txBody>
      </p:sp>
      <p:cxnSp>
        <p:nvCxnSpPr>
          <p:cNvPr id="24" name="Forma 23">
            <a:extLst>
              <a:ext uri="{FF2B5EF4-FFF2-40B4-BE49-F238E27FC236}">
                <a16:creationId xmlns:a16="http://schemas.microsoft.com/office/drawing/2014/main" id="{3FD587E7-6316-4FA7-9454-F77FFE63E95E}"/>
              </a:ext>
            </a:extLst>
          </p:cNvPr>
          <p:cNvCxnSpPr>
            <a:stCxn id="11273" idx="2"/>
            <a:endCxn id="10" idx="1"/>
          </p:cNvCxnSpPr>
          <p:nvPr/>
        </p:nvCxnSpPr>
        <p:spPr>
          <a:xfrm rot="16200000" flipH="1">
            <a:off x="850107" y="4579143"/>
            <a:ext cx="1041400" cy="1535113"/>
          </a:xfrm>
          <a:prstGeom prst="bentConnector4">
            <a:avLst>
              <a:gd name="adj1" fmla="val 22789"/>
              <a:gd name="adj2" fmla="val 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rma livre 42">
            <a:extLst>
              <a:ext uri="{FF2B5EF4-FFF2-40B4-BE49-F238E27FC236}">
                <a16:creationId xmlns:a16="http://schemas.microsoft.com/office/drawing/2014/main" id="{33F752DC-2E72-4AAF-BA6A-351A5257AE0F}"/>
              </a:ext>
            </a:extLst>
          </p:cNvPr>
          <p:cNvSpPr/>
          <p:nvPr/>
        </p:nvSpPr>
        <p:spPr>
          <a:xfrm>
            <a:off x="1560513" y="4826000"/>
            <a:ext cx="5762625" cy="652463"/>
          </a:xfrm>
          <a:custGeom>
            <a:avLst/>
            <a:gdLst>
              <a:gd name="connsiteX0" fmla="*/ 0 w 5762445"/>
              <a:gd name="connsiteY0" fmla="*/ 0 h 646982"/>
              <a:gd name="connsiteX1" fmla="*/ 0 w 5762445"/>
              <a:gd name="connsiteY1" fmla="*/ 267419 h 646982"/>
              <a:gd name="connsiteX2" fmla="*/ 5762445 w 5762445"/>
              <a:gd name="connsiteY2" fmla="*/ 250166 h 646982"/>
              <a:gd name="connsiteX3" fmla="*/ 5762445 w 5762445"/>
              <a:gd name="connsiteY3" fmla="*/ 646982 h 646982"/>
              <a:gd name="connsiteX4" fmla="*/ 5486400 w 5762445"/>
              <a:gd name="connsiteY4" fmla="*/ 646982 h 646982"/>
              <a:gd name="connsiteX0" fmla="*/ 0 w 5762445"/>
              <a:gd name="connsiteY0" fmla="*/ 0 h 646982"/>
              <a:gd name="connsiteX1" fmla="*/ 0 w 5762445"/>
              <a:gd name="connsiteY1" fmla="*/ 267419 h 646982"/>
              <a:gd name="connsiteX2" fmla="*/ 5762445 w 5762445"/>
              <a:gd name="connsiteY2" fmla="*/ 470415 h 646982"/>
              <a:gd name="connsiteX3" fmla="*/ 5762445 w 5762445"/>
              <a:gd name="connsiteY3" fmla="*/ 646982 h 646982"/>
              <a:gd name="connsiteX4" fmla="*/ 5486400 w 5762445"/>
              <a:gd name="connsiteY4" fmla="*/ 646982 h 646982"/>
              <a:gd name="connsiteX0" fmla="*/ 0 w 5762445"/>
              <a:gd name="connsiteY0" fmla="*/ 0 h 646982"/>
              <a:gd name="connsiteX1" fmla="*/ 0 w 5762445"/>
              <a:gd name="connsiteY1" fmla="*/ 267419 h 646982"/>
              <a:gd name="connsiteX2" fmla="*/ 5762445 w 5762445"/>
              <a:gd name="connsiteY2" fmla="*/ 254392 h 646982"/>
              <a:gd name="connsiteX3" fmla="*/ 5762445 w 5762445"/>
              <a:gd name="connsiteY3" fmla="*/ 646982 h 646982"/>
              <a:gd name="connsiteX4" fmla="*/ 5486400 w 5762445"/>
              <a:gd name="connsiteY4" fmla="*/ 646982 h 646982"/>
              <a:gd name="connsiteX0" fmla="*/ 0 w 5762445"/>
              <a:gd name="connsiteY0" fmla="*/ 0 h 646982"/>
              <a:gd name="connsiteX1" fmla="*/ 0 w 5762445"/>
              <a:gd name="connsiteY1" fmla="*/ 254392 h 646982"/>
              <a:gd name="connsiteX2" fmla="*/ 5762445 w 5762445"/>
              <a:gd name="connsiteY2" fmla="*/ 254392 h 646982"/>
              <a:gd name="connsiteX3" fmla="*/ 5762445 w 5762445"/>
              <a:gd name="connsiteY3" fmla="*/ 646982 h 646982"/>
              <a:gd name="connsiteX4" fmla="*/ 5486400 w 5762445"/>
              <a:gd name="connsiteY4" fmla="*/ 646982 h 646982"/>
              <a:gd name="connsiteX0" fmla="*/ 240 w 5762685"/>
              <a:gd name="connsiteY0" fmla="*/ 4023 h 651005"/>
              <a:gd name="connsiteX1" fmla="*/ 240 w 5762685"/>
              <a:gd name="connsiteY1" fmla="*/ 0 h 651005"/>
              <a:gd name="connsiteX2" fmla="*/ 240 w 5762685"/>
              <a:gd name="connsiteY2" fmla="*/ 258415 h 651005"/>
              <a:gd name="connsiteX3" fmla="*/ 5762685 w 5762685"/>
              <a:gd name="connsiteY3" fmla="*/ 258415 h 651005"/>
              <a:gd name="connsiteX4" fmla="*/ 5762685 w 5762685"/>
              <a:gd name="connsiteY4" fmla="*/ 651005 h 651005"/>
              <a:gd name="connsiteX5" fmla="*/ 5486640 w 5762685"/>
              <a:gd name="connsiteY5" fmla="*/ 651005 h 651005"/>
              <a:gd name="connsiteX0" fmla="*/ 240 w 5762685"/>
              <a:gd name="connsiteY0" fmla="*/ 4023 h 651005"/>
              <a:gd name="connsiteX1" fmla="*/ 240 w 5762685"/>
              <a:gd name="connsiteY1" fmla="*/ 0 h 651005"/>
              <a:gd name="connsiteX2" fmla="*/ 0 w 5762685"/>
              <a:gd name="connsiteY2" fmla="*/ 330424 h 651005"/>
              <a:gd name="connsiteX3" fmla="*/ 5762685 w 5762685"/>
              <a:gd name="connsiteY3" fmla="*/ 258415 h 651005"/>
              <a:gd name="connsiteX4" fmla="*/ 5762685 w 5762685"/>
              <a:gd name="connsiteY4" fmla="*/ 651005 h 651005"/>
              <a:gd name="connsiteX5" fmla="*/ 5486640 w 5762685"/>
              <a:gd name="connsiteY5" fmla="*/ 651005 h 651005"/>
              <a:gd name="connsiteX0" fmla="*/ 240 w 5762685"/>
              <a:gd name="connsiteY0" fmla="*/ 4023 h 651005"/>
              <a:gd name="connsiteX1" fmla="*/ 240 w 5762685"/>
              <a:gd name="connsiteY1" fmla="*/ 0 h 651005"/>
              <a:gd name="connsiteX2" fmla="*/ 0 w 5762685"/>
              <a:gd name="connsiteY2" fmla="*/ 330424 h 651005"/>
              <a:gd name="connsiteX3" fmla="*/ 5762685 w 5762685"/>
              <a:gd name="connsiteY3" fmla="*/ 330424 h 651005"/>
              <a:gd name="connsiteX4" fmla="*/ 5762685 w 5762685"/>
              <a:gd name="connsiteY4" fmla="*/ 651005 h 651005"/>
              <a:gd name="connsiteX5" fmla="*/ 5486640 w 5762685"/>
              <a:gd name="connsiteY5" fmla="*/ 651005 h 65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85" h="651005">
                <a:moveTo>
                  <a:pt x="240" y="4023"/>
                </a:moveTo>
                <a:lnTo>
                  <a:pt x="240" y="0"/>
                </a:lnTo>
                <a:cubicBezTo>
                  <a:pt x="0" y="84278"/>
                  <a:pt x="240" y="246146"/>
                  <a:pt x="0" y="330424"/>
                </a:cubicBezTo>
                <a:lnTo>
                  <a:pt x="5762685" y="330424"/>
                </a:lnTo>
                <a:lnTo>
                  <a:pt x="5762685" y="651005"/>
                </a:lnTo>
                <a:lnTo>
                  <a:pt x="5486640" y="651005"/>
                </a:ln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44" name="Forma 43">
            <a:extLst>
              <a:ext uri="{FF2B5EF4-FFF2-40B4-BE49-F238E27FC236}">
                <a16:creationId xmlns:a16="http://schemas.microsoft.com/office/drawing/2014/main" id="{DB2325A6-B4CC-4714-A05D-8F48FF740D9E}"/>
              </a:ext>
            </a:extLst>
          </p:cNvPr>
          <p:cNvCxnSpPr/>
          <p:nvPr/>
        </p:nvCxnSpPr>
        <p:spPr>
          <a:xfrm rot="5400000">
            <a:off x="7292182" y="4533106"/>
            <a:ext cx="1041400" cy="1535113"/>
          </a:xfrm>
          <a:prstGeom prst="bentConnector4">
            <a:avLst>
              <a:gd name="adj1" fmla="val 22789"/>
              <a:gd name="adj2" fmla="val 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rma livre 44">
            <a:extLst>
              <a:ext uri="{FF2B5EF4-FFF2-40B4-BE49-F238E27FC236}">
                <a16:creationId xmlns:a16="http://schemas.microsoft.com/office/drawing/2014/main" id="{299BC42E-63E7-4E81-AA0C-7D170BFD2D5D}"/>
              </a:ext>
            </a:extLst>
          </p:cNvPr>
          <p:cNvSpPr/>
          <p:nvPr/>
        </p:nvSpPr>
        <p:spPr>
          <a:xfrm flipH="1">
            <a:off x="1851025" y="4826000"/>
            <a:ext cx="5762625" cy="652463"/>
          </a:xfrm>
          <a:custGeom>
            <a:avLst/>
            <a:gdLst>
              <a:gd name="connsiteX0" fmla="*/ 0 w 5762445"/>
              <a:gd name="connsiteY0" fmla="*/ 0 h 646982"/>
              <a:gd name="connsiteX1" fmla="*/ 0 w 5762445"/>
              <a:gd name="connsiteY1" fmla="*/ 267419 h 646982"/>
              <a:gd name="connsiteX2" fmla="*/ 5762445 w 5762445"/>
              <a:gd name="connsiteY2" fmla="*/ 250166 h 646982"/>
              <a:gd name="connsiteX3" fmla="*/ 5762445 w 5762445"/>
              <a:gd name="connsiteY3" fmla="*/ 646982 h 646982"/>
              <a:gd name="connsiteX4" fmla="*/ 5486400 w 5762445"/>
              <a:gd name="connsiteY4" fmla="*/ 646982 h 646982"/>
              <a:gd name="connsiteX0" fmla="*/ 0 w 5762445"/>
              <a:gd name="connsiteY0" fmla="*/ 0 h 646982"/>
              <a:gd name="connsiteX1" fmla="*/ 0 w 5762445"/>
              <a:gd name="connsiteY1" fmla="*/ 267419 h 646982"/>
              <a:gd name="connsiteX2" fmla="*/ 5762445 w 5762445"/>
              <a:gd name="connsiteY2" fmla="*/ 470415 h 646982"/>
              <a:gd name="connsiteX3" fmla="*/ 5762445 w 5762445"/>
              <a:gd name="connsiteY3" fmla="*/ 646982 h 646982"/>
              <a:gd name="connsiteX4" fmla="*/ 5486400 w 5762445"/>
              <a:gd name="connsiteY4" fmla="*/ 646982 h 646982"/>
              <a:gd name="connsiteX0" fmla="*/ 0 w 5762445"/>
              <a:gd name="connsiteY0" fmla="*/ 0 h 646982"/>
              <a:gd name="connsiteX1" fmla="*/ 0 w 5762445"/>
              <a:gd name="connsiteY1" fmla="*/ 267419 h 646982"/>
              <a:gd name="connsiteX2" fmla="*/ 5762445 w 5762445"/>
              <a:gd name="connsiteY2" fmla="*/ 254392 h 646982"/>
              <a:gd name="connsiteX3" fmla="*/ 5762445 w 5762445"/>
              <a:gd name="connsiteY3" fmla="*/ 646982 h 646982"/>
              <a:gd name="connsiteX4" fmla="*/ 5486400 w 5762445"/>
              <a:gd name="connsiteY4" fmla="*/ 646982 h 646982"/>
              <a:gd name="connsiteX0" fmla="*/ 0 w 5762445"/>
              <a:gd name="connsiteY0" fmla="*/ 0 h 646982"/>
              <a:gd name="connsiteX1" fmla="*/ 0 w 5762445"/>
              <a:gd name="connsiteY1" fmla="*/ 254392 h 646982"/>
              <a:gd name="connsiteX2" fmla="*/ 5762445 w 5762445"/>
              <a:gd name="connsiteY2" fmla="*/ 254392 h 646982"/>
              <a:gd name="connsiteX3" fmla="*/ 5762445 w 5762445"/>
              <a:gd name="connsiteY3" fmla="*/ 646982 h 646982"/>
              <a:gd name="connsiteX4" fmla="*/ 5486400 w 5762445"/>
              <a:gd name="connsiteY4" fmla="*/ 646982 h 646982"/>
              <a:gd name="connsiteX0" fmla="*/ 240 w 5762685"/>
              <a:gd name="connsiteY0" fmla="*/ 4023 h 651005"/>
              <a:gd name="connsiteX1" fmla="*/ 240 w 5762685"/>
              <a:gd name="connsiteY1" fmla="*/ 0 h 651005"/>
              <a:gd name="connsiteX2" fmla="*/ 240 w 5762685"/>
              <a:gd name="connsiteY2" fmla="*/ 258415 h 651005"/>
              <a:gd name="connsiteX3" fmla="*/ 5762685 w 5762685"/>
              <a:gd name="connsiteY3" fmla="*/ 258415 h 651005"/>
              <a:gd name="connsiteX4" fmla="*/ 5762685 w 5762685"/>
              <a:gd name="connsiteY4" fmla="*/ 651005 h 651005"/>
              <a:gd name="connsiteX5" fmla="*/ 5486640 w 5762685"/>
              <a:gd name="connsiteY5" fmla="*/ 651005 h 651005"/>
              <a:gd name="connsiteX0" fmla="*/ 240 w 5762685"/>
              <a:gd name="connsiteY0" fmla="*/ 4023 h 651005"/>
              <a:gd name="connsiteX1" fmla="*/ 240 w 5762685"/>
              <a:gd name="connsiteY1" fmla="*/ 0 h 651005"/>
              <a:gd name="connsiteX2" fmla="*/ 0 w 5762685"/>
              <a:gd name="connsiteY2" fmla="*/ 186407 h 651005"/>
              <a:gd name="connsiteX3" fmla="*/ 5762685 w 5762685"/>
              <a:gd name="connsiteY3" fmla="*/ 258415 h 651005"/>
              <a:gd name="connsiteX4" fmla="*/ 5762685 w 5762685"/>
              <a:gd name="connsiteY4" fmla="*/ 651005 h 651005"/>
              <a:gd name="connsiteX5" fmla="*/ 5486640 w 5762685"/>
              <a:gd name="connsiteY5" fmla="*/ 651005 h 651005"/>
              <a:gd name="connsiteX0" fmla="*/ 240 w 5762685"/>
              <a:gd name="connsiteY0" fmla="*/ 4023 h 651005"/>
              <a:gd name="connsiteX1" fmla="*/ 240 w 5762685"/>
              <a:gd name="connsiteY1" fmla="*/ 0 h 651005"/>
              <a:gd name="connsiteX2" fmla="*/ 0 w 5762685"/>
              <a:gd name="connsiteY2" fmla="*/ 186407 h 651005"/>
              <a:gd name="connsiteX3" fmla="*/ 5762685 w 5762685"/>
              <a:gd name="connsiteY3" fmla="*/ 186407 h 651005"/>
              <a:gd name="connsiteX4" fmla="*/ 5762685 w 5762685"/>
              <a:gd name="connsiteY4" fmla="*/ 651005 h 651005"/>
              <a:gd name="connsiteX5" fmla="*/ 5486640 w 5762685"/>
              <a:gd name="connsiteY5" fmla="*/ 651005 h 65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2685" h="651005">
                <a:moveTo>
                  <a:pt x="240" y="4023"/>
                </a:moveTo>
                <a:lnTo>
                  <a:pt x="240" y="0"/>
                </a:lnTo>
                <a:cubicBezTo>
                  <a:pt x="0" y="84278"/>
                  <a:pt x="240" y="102129"/>
                  <a:pt x="0" y="186407"/>
                </a:cubicBezTo>
                <a:lnTo>
                  <a:pt x="5762685" y="186407"/>
                </a:lnTo>
                <a:lnTo>
                  <a:pt x="5762685" y="651005"/>
                </a:lnTo>
                <a:lnTo>
                  <a:pt x="5486640" y="651005"/>
                </a:ln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927</TotalTime>
  <Words>417</Words>
  <Application>Microsoft Office PowerPoint</Application>
  <PresentationFormat>Apresentação na tela (4:3)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Franklin Gothic Book</vt:lpstr>
      <vt:lpstr>Perpetua</vt:lpstr>
      <vt:lpstr>Wingdings 2</vt:lpstr>
      <vt:lpstr>Calibri</vt:lpstr>
      <vt:lpstr>Wingdings</vt:lpstr>
      <vt:lpstr>Courier New</vt:lpstr>
      <vt:lpstr>Patrimônio Líquido</vt:lpstr>
      <vt:lpstr>Sistemas Operacionais I</vt:lpstr>
      <vt:lpstr>Criação de processos</vt:lpstr>
      <vt:lpstr>Criação de Processos</vt:lpstr>
      <vt:lpstr>Comunicação entre processos: Memória Compartilhada</vt:lpstr>
      <vt:lpstr>Comunicação entre processos: Troca de Mensagens</vt:lpstr>
      <vt:lpstr>Comunicação entre processos: Pipes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 I</dc:title>
  <dc:creator>lmarzulo</dc:creator>
  <cp:lastModifiedBy>RAFAEL ALMEIDA</cp:lastModifiedBy>
  <cp:revision>116</cp:revision>
  <dcterms:created xsi:type="dcterms:W3CDTF">2012-03-09T00:24:47Z</dcterms:created>
  <dcterms:modified xsi:type="dcterms:W3CDTF">2019-11-24T19:20:40Z</dcterms:modified>
</cp:coreProperties>
</file>