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57" r:id="rId13"/>
    <p:sldId id="258" r:id="rId14"/>
    <p:sldId id="265" r:id="rId15"/>
    <p:sldId id="272" r:id="rId16"/>
    <p:sldId id="266" r:id="rId17"/>
    <p:sldId id="267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308180-56D3-4B18-9452-B392CB157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DA36B4-4690-4E18-B84E-1DCF8FB147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83E5B6-50FF-446B-908E-4F644663A7DF}" type="datetimeFigureOut">
              <a:rPr lang="pt-BR"/>
              <a:pPr>
                <a:defRPr/>
              </a:pPr>
              <a:t>24/11/2019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A25EF502-ACC3-464C-8E1E-5DD45212F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C35226E6-A2FE-4C54-B532-DCD39640E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9270AD-C5C1-4410-9F57-D96D0C342E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17469D-D980-4B2E-9418-52D4EEC66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36EDBED-F0FF-4F11-85C8-38057B96F79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53EE87-1833-4C57-9BBD-6C1B2A9CA38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0">
            <a:extLst>
              <a:ext uri="{FF2B5EF4-FFF2-40B4-BE49-F238E27FC236}">
                <a16:creationId xmlns:a16="http://schemas.microsoft.com/office/drawing/2014/main" id="{9EE0466B-2470-424B-B08E-1C0AB324F403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274C2D-2B4D-4735-BE86-37B99D87FA9B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97DFF-13AF-402B-92AC-674583BB755A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E4C92D-9DBA-4567-985C-C47334283DDB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>
            <a:extLst>
              <a:ext uri="{FF2B5EF4-FFF2-40B4-BE49-F238E27FC236}">
                <a16:creationId xmlns:a16="http://schemas.microsoft.com/office/drawing/2014/main" id="{5F099094-F26C-4E38-98E8-F55EFBB8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E3BB-76FF-4CAA-8B4A-93C2DAABE7F5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12" name="Espaço Reservado para Rodapé 16">
            <a:extLst>
              <a:ext uri="{FF2B5EF4-FFF2-40B4-BE49-F238E27FC236}">
                <a16:creationId xmlns:a16="http://schemas.microsoft.com/office/drawing/2014/main" id="{C39DE9A7-9AC4-49CB-8287-F6554C87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>
            <a:extLst>
              <a:ext uri="{FF2B5EF4-FFF2-40B4-BE49-F238E27FC236}">
                <a16:creationId xmlns:a16="http://schemas.microsoft.com/office/drawing/2014/main" id="{A4CFCD94-CA2E-44C7-8064-93EF130F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CD1B2-F417-4F19-8B32-03533E682C0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446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C74AF2E9-45BF-4A63-B2BF-7CEA60C8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4331E-C1A5-4666-9EB6-756AA3FCF1E0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FBB2EE06-6332-4D3B-85DF-5FB88A92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B89D91E6-AEB8-4F9B-B724-A516DB97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511A8-AFDA-4C8C-9BD7-EE52E60676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731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4C900FC2-B434-4581-AE93-BEFE9EA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DC159-A8BB-4A1A-92D2-09D6286F4003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045D93FC-8641-4D95-B6BC-D3A9820E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BEBA6912-2ECD-404D-A7AC-5DBF8BAA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982DA-EBC6-4F0C-B2CB-2153A52A785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945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991FD95-8AB2-495A-881D-E1EF86D4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18831-ED2C-447F-9B08-4831A189466E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A616CD26-93F9-449D-82FC-E20011C6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43798461-1CF0-45FB-8582-F5C6E5EF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8C9D9-F232-4770-B442-30A1B7171BF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273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A9A856-1800-40BE-9974-7196F7DFAB9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0">
            <a:extLst>
              <a:ext uri="{FF2B5EF4-FFF2-40B4-BE49-F238E27FC236}">
                <a16:creationId xmlns:a16="http://schemas.microsoft.com/office/drawing/2014/main" id="{B9D99C86-F33A-45E1-B5FC-33534EC644F5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52E556-3634-4CC5-B624-4D1CA35911BB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12E7DF-A834-4C7D-BE0E-F962175BFBE0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036B51-D838-41B8-85A1-849656DEFA82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9ED92CCB-02A2-4F4D-98FF-01A470B6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05D1-FF91-450D-A540-DC395E779E10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104D5F78-DF57-44D9-AC82-9F4D076B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B26630C3-C1AB-4D6E-B01A-41ED303F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73D1394A-1CF9-4BA9-977E-ACB3790CD54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31072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F4C01C45-0FC1-4D6F-9EE7-AC815BC7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A2CAE-A487-49DA-9963-C382A06F4A6F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ABFB80E3-7846-4552-B8C2-6AE943FB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FF205C8E-7F3E-4698-AE3F-03550BD0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51503-0E7E-4797-BAC3-0F6036B11E8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89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>
            <a:extLst>
              <a:ext uri="{FF2B5EF4-FFF2-40B4-BE49-F238E27FC236}">
                <a16:creationId xmlns:a16="http://schemas.microsoft.com/office/drawing/2014/main" id="{30F89A73-B479-4BD8-9F6E-3E25018D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4DFFB-6D4E-46D5-931E-C985CAF77F1D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8" name="Espaço Reservado para Rodapé 2">
            <a:extLst>
              <a:ext uri="{FF2B5EF4-FFF2-40B4-BE49-F238E27FC236}">
                <a16:creationId xmlns:a16="http://schemas.microsoft.com/office/drawing/2014/main" id="{109FF574-E08B-47CD-A551-08393E53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>
            <a:extLst>
              <a:ext uri="{FF2B5EF4-FFF2-40B4-BE49-F238E27FC236}">
                <a16:creationId xmlns:a16="http://schemas.microsoft.com/office/drawing/2014/main" id="{B9E8729A-540C-4F70-8317-35C84896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80D74-70C2-4FE2-8140-7EE41C25FD3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29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4238C75B-7704-4F56-8853-7B19093E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9B66C-38AF-4E3A-AEED-285FC9F1841D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44E4B4EE-DBC4-4DBA-A392-69788C00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45DEFC30-C117-41A0-B665-D6959D5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CDA73-57B9-4F0C-A67B-0A7F0FEE201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098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>
            <a:extLst>
              <a:ext uri="{FF2B5EF4-FFF2-40B4-BE49-F238E27FC236}">
                <a16:creationId xmlns:a16="http://schemas.microsoft.com/office/drawing/2014/main" id="{BAD36824-8016-42FE-9B7B-2FBAA58F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6596D-438B-40AF-8EA5-4CC91B8FAE90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B0E2A2-C171-4F07-A3E1-6712CEBB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F44D183D-2C31-4E9D-A13C-E60EC611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4FA69-6834-4C25-B117-CE7DE2A63B6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65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2B80532-AFC1-4B6A-95D4-AFA1CD18629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10">
            <a:extLst>
              <a:ext uri="{FF2B5EF4-FFF2-40B4-BE49-F238E27FC236}">
                <a16:creationId xmlns:a16="http://schemas.microsoft.com/office/drawing/2014/main" id="{D86E3C42-3FC3-4F25-A3FB-2CD8DC660229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7965184E-6E18-4568-960B-819F8E2D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9620F-1B9E-4BC9-9657-603DACDF560B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372F3785-B21B-495A-8830-370E1F7B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>
            <a:extLst>
              <a:ext uri="{FF2B5EF4-FFF2-40B4-BE49-F238E27FC236}">
                <a16:creationId xmlns:a16="http://schemas.microsoft.com/office/drawing/2014/main" id="{0A6FB31A-E534-4606-865D-A8214C2A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D73AB-B8A0-4E04-BF4C-57FA2975079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65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DEB648-A256-40F2-9D55-FD281888DBFD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80F68D-6478-4378-A10B-35AD63A808A3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EFED2B-4A09-43DC-88C5-5F29FB0A8032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31630E72-7E5D-46F9-A73F-1C92D4D0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E8FD3-F0AA-4B1D-A70F-D53575482AAD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65E4C388-CE39-4586-9D6D-EE90A24B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>
            <a:extLst>
              <a:ext uri="{FF2B5EF4-FFF2-40B4-BE49-F238E27FC236}">
                <a16:creationId xmlns:a16="http://schemas.microsoft.com/office/drawing/2014/main" id="{752372C4-F1CF-4FA1-B34F-D8FA7ACB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6835A7EB-7F6B-47A0-AF98-907E958C97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518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AFB0FC94-0942-4A58-9D6E-320A4A04A3D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>
            <a:extLst>
              <a:ext uri="{FF2B5EF4-FFF2-40B4-BE49-F238E27FC236}">
                <a16:creationId xmlns:a16="http://schemas.microsoft.com/office/drawing/2014/main" id="{C7B58CD1-3D7D-464A-AA3F-5F1589FD3167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Espaço Reservado para Título 21">
            <a:extLst>
              <a:ext uri="{FF2B5EF4-FFF2-40B4-BE49-F238E27FC236}">
                <a16:creationId xmlns:a16="http://schemas.microsoft.com/office/drawing/2014/main" id="{8554FED3-A3E8-4469-84A9-7117DB93EA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9" name="Espaço Reservado para Texto 12">
            <a:extLst>
              <a:ext uri="{FF2B5EF4-FFF2-40B4-BE49-F238E27FC236}">
                <a16:creationId xmlns:a16="http://schemas.microsoft.com/office/drawing/2014/main" id="{077351D6-5747-4472-918A-DC2E67CF9A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297C3245-D0F2-4B12-BAB4-1942102D7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632163-2E0B-4086-AE9D-C3A523A52675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9FEB3-7D36-48AF-80F3-26619F62F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C5A320D4-449B-4AE0-9811-B8029BE2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B8C40A4B-3765-4D22-877A-EE9B92B007B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3" r:id="rId2"/>
    <p:sldLayoutId id="2147483801" r:id="rId3"/>
    <p:sldLayoutId id="2147483794" r:id="rId4"/>
    <p:sldLayoutId id="2147483795" r:id="rId5"/>
    <p:sldLayoutId id="2147483796" r:id="rId6"/>
    <p:sldLayoutId id="2147483797" r:id="rId7"/>
    <p:sldLayoutId id="2147483802" r:id="rId8"/>
    <p:sldLayoutId id="2147483803" r:id="rId9"/>
    <p:sldLayoutId id="2147483798" r:id="rId10"/>
    <p:sldLayoutId id="214748379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2">
            <a:extLst>
              <a:ext uri="{FF2B5EF4-FFF2-40B4-BE49-F238E27FC236}">
                <a16:creationId xmlns:a16="http://schemas.microsoft.com/office/drawing/2014/main" id="{5E6704FD-40F4-488C-8580-25CA0639E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Exercícios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Prof. Leandro Marzulo</a:t>
            </a:r>
          </a:p>
        </p:txBody>
      </p:sp>
      <p:sp>
        <p:nvSpPr>
          <p:cNvPr id="6147" name="Título 1">
            <a:extLst>
              <a:ext uri="{FF2B5EF4-FFF2-40B4-BE49-F238E27FC236}">
                <a16:creationId xmlns:a16="http://schemas.microsoft.com/office/drawing/2014/main" id="{7DA38B4B-CAF1-48A4-A5C9-2E63D7871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pt-BR" altLang="pt-BR"/>
              <a:t>Sistemas Operacionais I</a:t>
            </a:r>
          </a:p>
        </p:txBody>
      </p:sp>
      <p:sp>
        <p:nvSpPr>
          <p:cNvPr id="13316" name="Espaço Reservado para Data 3">
            <a:extLst>
              <a:ext uri="{FF2B5EF4-FFF2-40B4-BE49-F238E27FC236}">
                <a16:creationId xmlns:a16="http://schemas.microsoft.com/office/drawing/2014/main" id="{C9A551DB-1E0C-41B0-AEB0-202F11F0BF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/>
              <a:t>março de 2012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CAD32-32D5-4EC9-A881-5371FB26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B80903-671D-4BBE-B2F0-E8A52E627426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7C9E38A6-7A0A-4358-A60F-5CE3B95F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7</a:t>
            </a: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461C017C-F76B-4B76-AA6C-4F9FF8D268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Suponha que um sistema operacional esteja executando sobre uma máquina virtual. Suponha ainda que o processador virtual possua um poder de processamento 25% menor do que o do processador real, e que o tempo de execução de uma chamada ao sistema aumente de 10ms para 12ms. Se um determinado programa, tendo feito 25 chamadas ao sistema, executou em 25s, qual seria o tempo de execução diretamente sobre o hardware do computador?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383C7-B484-4B38-92AA-23900D2CB4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53C035-EB62-4745-B894-26621374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7E690-09B3-4AB6-AFD7-EC269D49DB16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C9DFB964-00B4-4104-8948-BEFEAF99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7 – Resposta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7DBE2C90-2339-4322-AE77-C535BCD7C9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pt-BR" altLang="pt-BR" sz="2000"/>
              <a:t>Do tempo de 25s, ou seja, 25000ms, de execução do programa, 25 ×12 = 300ms foram gastos com as 25 chamadas ao sistema operacional feitas pelo programa. Logo, o programa executou no processador durante 25000-300 = 24700ms.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2000"/>
              <a:t>Agora, como o uso da máquina virtual reduziu o poder de processamento em 25% então, quando o programa executar sobre o processador real, o seu tempo de execução será reduzido em 25%. Com isso, o programa executará agora no processador por 24700-0,25×24700 = 24700-6175 = 18525ms.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2000"/>
              <a:t>Além disso, como o tempo de execução de uma chamada ao sistema agora será de 10ms, então o programa gastará 25 ×10 = 250ms para executar as 25 chamadas ao sistema. Logo, o tempo de execução do programa, se ele fosse executado diretamente no processador, seria de 18525+250 = 18775ms, ou seja, 18,775s.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535B3-D494-4F61-8CD7-7D86451CA0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1DCD53-90E1-47CA-9F76-83FE211B8F58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BE6FAF-FFCE-440A-9128-139798AF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C1D565-7737-4D42-9D71-04B8FCAD8864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4DB67C33-D9D5-4ABE-A4AD-90424B95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8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D9459-08CC-45E4-A7CB-606369A3C4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B23592-C3DC-4496-9D72-249461BE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7340D7-46A2-45F5-9913-CDCD78F9B5F0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12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3" name="CaixaDeTexto 6">
            <a:extLst>
              <a:ext uri="{FF2B5EF4-FFF2-40B4-BE49-F238E27FC236}">
                <a16:creationId xmlns:a16="http://schemas.microsoft.com/office/drawing/2014/main" id="{EED08804-1C77-4FB8-8AB1-207686D4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12863"/>
            <a:ext cx="8027987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Considerando o programa abaixo, responda:</a:t>
            </a:r>
          </a:p>
          <a:p>
            <a:pPr eaLnBrk="1" hangingPunct="1"/>
            <a:r>
              <a:rPr lang="pt-BR" altLang="pt-BR"/>
              <a:t> </a:t>
            </a: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	fork();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	fork();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	fork();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/>
              <a:t> </a:t>
            </a:r>
            <a:endParaRPr lang="pt-BR" altLang="pt-BR"/>
          </a:p>
          <a:p>
            <a:pPr eaLnBrk="1" hangingPunct="1"/>
            <a:r>
              <a:rPr lang="pt-BR" altLang="pt-BR"/>
              <a:t>a) Ao executar o programa, quantos processos são criados, incluindo o processo inicial, assumindo que não houve falha na execução de nenhuma chamada fork()?</a:t>
            </a:r>
          </a:p>
          <a:p>
            <a:pPr eaLnBrk="1" hangingPunct="1"/>
            <a:r>
              <a:rPr lang="pt-BR" altLang="pt-BR"/>
              <a:t>b) Como fica a sub-árvore de processos do processo incial, com todos os filhos criados (considerando que nenhum deles terminou e assumindo que não houve falha na execução de nenhuma chamada fork())?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A4EC795F-C499-439E-BCC0-947BB0AF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9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11D74F-F06B-42EE-B2D9-299BF92CC8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1EA40E-BAF7-40C8-9E76-A1F2BA40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C8A8EA-0252-4777-898F-5D208CBCC276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13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437" name="CaixaDeTexto 5">
            <a:extLst>
              <a:ext uri="{FF2B5EF4-FFF2-40B4-BE49-F238E27FC236}">
                <a16:creationId xmlns:a16="http://schemas.microsoft.com/office/drawing/2014/main" id="{0EE4BE7C-02A1-4A53-B49D-0022DD5E0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6423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Considerando o programa abaixo, responda:</a:t>
            </a: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&lt;sys/types.h&gt;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	pid_t pid;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	pid = fork();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	if (pid == 0) pid = fork();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	if (pid &gt; 0) fork();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	fork();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/>
          </a:p>
          <a:p>
            <a:pPr eaLnBrk="1" hangingPunct="1"/>
            <a:r>
              <a:rPr lang="pt-BR" altLang="pt-BR"/>
              <a:t>a) Ao executar o programa, quantos processos são criados, incluindo o processo inicial, assumindo que não houve falha na execução de nenhuma chamada fork()?</a:t>
            </a:r>
          </a:p>
          <a:p>
            <a:pPr eaLnBrk="1" hangingPunct="1"/>
            <a:r>
              <a:rPr lang="pt-BR" altLang="pt-BR"/>
              <a:t>b) Como fica a sub-árvore de processos do processo incial, com todos os filhos criados (considerando que nenhum deles terminou e assumindo que não houve falha na execução de nenhuma chamada fork())?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358D2FE6-338C-4B31-9103-EE3C8CB7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10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2005ACC3-9CAA-4436-ABE1-5AE35A9850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Suponha que um processo execute em 5s e que durante a sua execução sejam realizadas 500 operações de E/S. Suponha ainda que o sistema operacional esteja executando sobre o hardware real, e que uma operação de E/S execute em 2ms. Se o sistema operacional agora executar sobre uma máquina virtual que reduz a velocidade das operações de E/S em 25%, e cuja velocidade do processador virtual é 80% da velocidade do processador real, qual será o novo tempo de execução do processo?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9B6F6-3FBC-4696-BD58-93F8AE2A4F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5DE105-3CE0-421B-963C-8DF7899E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87AF7C-29AE-4DCB-AF98-E1FEAF640E14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14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287136C4-92DD-4015-9F8D-10E262C3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10 - Resposta</a:t>
            </a:r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574D5437-AFE0-4780-8463-E019BA77A8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4s no processador pois tempo 500 E/S durando 2 ms cada = 1000ms = 1s</a:t>
            </a:r>
          </a:p>
          <a:p>
            <a:r>
              <a:rPr lang="pt-BR" altLang="pt-BR"/>
              <a:t>Velocidade de E/S virtual é 75% do real, logo o tempo é 100 / 75 = 1,333</a:t>
            </a:r>
          </a:p>
          <a:p>
            <a:r>
              <a:rPr lang="pt-BR" altLang="pt-BR"/>
              <a:t>Velocidade do processador é 80% do real, logo o tempo é 100/80= 1,25</a:t>
            </a:r>
          </a:p>
          <a:p>
            <a:r>
              <a:rPr lang="pt-BR" altLang="pt-BR"/>
              <a:t>Tempo novo = Te/s * 1,33 + Tex * 1,25 = 1333 + 5000 = 6333ms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467A7C-C95F-4797-9EB9-8F910135AE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ACC86-E176-4E71-BEE5-0398D237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7C6DF4-B8C2-49C0-A85D-BF480B892D4A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15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EA2E94F7-7C2B-4E97-A742-91A80E7F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11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2AB31EB7-1355-43D0-9591-9188BCB710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Na figura dada a seguir mostramos uma versão estendida do diagrama de transição clássico dos estados de um processo, com dois novos estados: o estado Novo, em que o processo é colocado quando é criado, e o estado Terminado, em que o processo é colocado quando termina a sua execução. Esse diagrama está correto? Justifique a sua resposta.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0F0AAE-0C30-444E-B8B0-C4B6DCC6D9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AB30D-5C7E-4A8A-91BB-3D6B54FB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4FF8E3-004E-44C2-8982-FB50E80C38A5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16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781C0118-5562-47B9-A56F-A5BB9486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11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A257EF-B5D3-438F-A698-10E340F6A5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43EFB9-9D67-4FAA-B4DD-94B92941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C92995-B4D0-4F66-B2C5-310613D037CA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17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2E0747CE-3959-4E87-A63A-51F9489F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7638"/>
            <a:ext cx="5600700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F2B0003-8EF7-41FB-91DB-0C2C4D49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1</a:t>
            </a:r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2BBD9708-7855-406C-B8B5-050B35A834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 sz="2400"/>
              <a:t> Escrever programa onde:</a:t>
            </a:r>
          </a:p>
          <a:p>
            <a:pPr lvl="1"/>
            <a:r>
              <a:rPr lang="pt-BR" altLang="pt-BR" sz="2000"/>
              <a:t>Processo pai lê 2 vetores A e B de K inteiros cada de dois arquivos</a:t>
            </a:r>
          </a:p>
          <a:p>
            <a:pPr lvl="1"/>
            <a:r>
              <a:rPr lang="pt-BR" altLang="pt-BR" sz="2000"/>
              <a:t>Cria uma região de memória compartilhada para armazenar o vetor C=A+B</a:t>
            </a:r>
          </a:p>
          <a:p>
            <a:pPr lvl="1"/>
            <a:r>
              <a:rPr lang="pt-BR" altLang="pt-BR" sz="2000"/>
              <a:t>Cria N processos filhos, onde cada um deles preencherá uma parte do vetor C com tamnaho K/N (K deve ser múltiplo de N).</a:t>
            </a:r>
          </a:p>
          <a:p>
            <a:pPr lvl="1"/>
            <a:r>
              <a:rPr lang="pt-BR" altLang="pt-BR" sz="2000"/>
              <a:t>O processo pai espera os filhos e escreve o resultado em um terceiro arquivo</a:t>
            </a:r>
          </a:p>
          <a:p>
            <a:pPr lvl="1"/>
            <a:r>
              <a:rPr lang="pt-BR" altLang="pt-BR" sz="2000"/>
              <a:t>Usar argc e argv para informar os aquivos de origem e destino, bem como o número de processos e o tamanho dos vetores</a:t>
            </a:r>
          </a:p>
          <a:p>
            <a:pPr lvl="1"/>
            <a:r>
              <a:rPr lang="pt-BR" altLang="pt-BR" sz="2000"/>
              <a:t>Preparar uma versão com um só processo e comparar os tempos de execução com o comando time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121C9-A051-496D-8B02-986CCCCF29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5C9C90-ED9B-4803-BCB8-F3316C08C8D6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4D61AB-8848-4E38-A1EB-0FD67D84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CC19B7-28DC-438A-BA9F-AAE5908B689C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F2D45C23-E314-4E98-8978-F777956D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1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762953-3F30-4221-ADCF-748551E1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2F3827-F7A5-4575-BDB3-9751447BBC14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6" name="Espaço Reservado para Conteúdo 3">
            <a:extLst>
              <a:ext uri="{FF2B5EF4-FFF2-40B4-BE49-F238E27FC236}">
                <a16:creationId xmlns:a16="http://schemas.microsoft.com/office/drawing/2014/main" id="{A649D9C8-7D73-4F2A-8079-70631A13D5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Versão serial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/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Le(A)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Le(B)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for (i=0; i&lt;K; i++)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C[i]=A[i]+B[i]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Imprime(C);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A6F6EB-D208-4E91-A8E7-B0D6DB15BB74}"/>
              </a:ext>
            </a:extLst>
          </p:cNvPr>
          <p:cNvGraphicFramePr>
            <a:graphicFrameLocks noGrp="1"/>
          </p:cNvGraphicFramePr>
          <p:nvPr/>
        </p:nvGraphicFramePr>
        <p:xfrm>
          <a:off x="4870450" y="3016250"/>
          <a:ext cx="615950" cy="148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09" name="CaixaDeTexto 5">
            <a:extLst>
              <a:ext uri="{FF2B5EF4-FFF2-40B4-BE49-F238E27FC236}">
                <a16:creationId xmlns:a16="http://schemas.microsoft.com/office/drawing/2014/main" id="{B380E461-EA91-4061-B5FA-165C9939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26193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30D1E6C-C76F-4CEE-B340-47A268FCFC66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3016250"/>
          <a:ext cx="615950" cy="148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2" name="CaixaDeTexto 7">
            <a:extLst>
              <a:ext uri="{FF2B5EF4-FFF2-40B4-BE49-F238E27FC236}">
                <a16:creationId xmlns:a16="http://schemas.microsoft.com/office/drawing/2014/main" id="{CCADD84F-09D4-44A0-B2FA-815478B2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26193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B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532C4A0-F26E-4820-8706-0BC351585B71}"/>
              </a:ext>
            </a:extLst>
          </p:cNvPr>
          <p:cNvGraphicFramePr>
            <a:graphicFrameLocks noGrp="1"/>
          </p:cNvGraphicFramePr>
          <p:nvPr/>
        </p:nvGraphicFramePr>
        <p:xfrm>
          <a:off x="7459663" y="3016250"/>
          <a:ext cx="615950" cy="148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35" name="CaixaDeTexto 9">
            <a:extLst>
              <a:ext uri="{FF2B5EF4-FFF2-40B4-BE49-F238E27FC236}">
                <a16:creationId xmlns:a16="http://schemas.microsoft.com/office/drawing/2014/main" id="{DB77019E-EB66-4B33-873B-09F5961E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2619375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</a:t>
            </a:r>
          </a:p>
        </p:txBody>
      </p:sp>
      <p:sp>
        <p:nvSpPr>
          <p:cNvPr id="12" name="Mais 11">
            <a:extLst>
              <a:ext uri="{FF2B5EF4-FFF2-40B4-BE49-F238E27FC236}">
                <a16:creationId xmlns:a16="http://schemas.microsoft.com/office/drawing/2014/main" id="{113FC47D-94B3-4A2A-B8D1-018D9430D0F2}"/>
              </a:ext>
            </a:extLst>
          </p:cNvPr>
          <p:cNvSpPr/>
          <p:nvPr/>
        </p:nvSpPr>
        <p:spPr>
          <a:xfrm>
            <a:off x="5554663" y="3527425"/>
            <a:ext cx="492125" cy="482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Igual 12">
            <a:extLst>
              <a:ext uri="{FF2B5EF4-FFF2-40B4-BE49-F238E27FC236}">
                <a16:creationId xmlns:a16="http://schemas.microsoft.com/office/drawing/2014/main" id="{F0F12DA8-984F-4868-924A-1520B1C18A23}"/>
              </a:ext>
            </a:extLst>
          </p:cNvPr>
          <p:cNvSpPr/>
          <p:nvPr/>
        </p:nvSpPr>
        <p:spPr>
          <a:xfrm>
            <a:off x="6883400" y="3570288"/>
            <a:ext cx="500063" cy="40481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B4302C36-E89F-434D-8377-EF70FEDD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1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E113A76-9D5B-499C-ADB2-0FD087FF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6B9F78-039A-4CFB-AAA3-B92A45597DEC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20" name="Espaço Reservado para Conteúdo 3">
            <a:extLst>
              <a:ext uri="{FF2B5EF4-FFF2-40B4-BE49-F238E27FC236}">
                <a16:creationId xmlns:a16="http://schemas.microsoft.com/office/drawing/2014/main" id="{F980B41F-B659-4825-8CDB-7856AADB9D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772400" cy="4572000"/>
          </a:xfrm>
        </p:spPr>
        <p:txBody>
          <a:bodyPr/>
          <a:lstStyle/>
          <a:p>
            <a:r>
              <a:rPr lang="pt-BR" altLang="pt-BR" sz="2000"/>
              <a:t>Em paralelo (com processos)</a:t>
            </a:r>
          </a:p>
          <a:p>
            <a:pPr lvl="1"/>
            <a:r>
              <a:rPr lang="pt-BR" altLang="pt-BR" sz="1800"/>
              <a:t>Cada processo calcula uma parte do vetor</a:t>
            </a:r>
          </a:p>
          <a:p>
            <a:pPr lvl="1"/>
            <a:endParaRPr lang="pt-BR" altLang="pt-BR" sz="1800"/>
          </a:p>
          <a:p>
            <a:pPr lvl="1"/>
            <a:r>
              <a:rPr lang="pt-BR" altLang="pt-BR" sz="1800"/>
              <a:t>Alternado:</a:t>
            </a:r>
            <a:endParaRPr lang="pt-BR" altLang="pt-BR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for (i=ID; i&lt;K; i+=N)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C[i]=A[i]+B[i]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pt-BR" altLang="pt-BR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sz="1800"/>
              <a:t>Contíguo Melhor uso da Cache </a:t>
            </a:r>
          </a:p>
          <a:p>
            <a:pPr lvl="1"/>
            <a:r>
              <a:rPr lang="pt-BR" altLang="pt-BR" sz="1800"/>
              <a:t>Código de cada processo ID (0 &lt;= ID &lt; N)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BLOCO = K/N;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for (i=ID*BLOCO; i&lt;(ID+1)*BLOCO; i++)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C[i]=A[i]+B[i]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C06ABB8-9D0C-4513-8F52-EA0B8258121A}"/>
              </a:ext>
            </a:extLst>
          </p:cNvPr>
          <p:cNvGraphicFramePr>
            <a:graphicFrameLocks noGrp="1"/>
          </p:cNvGraphicFramePr>
          <p:nvPr/>
        </p:nvGraphicFramePr>
        <p:xfrm>
          <a:off x="5708650" y="1720850"/>
          <a:ext cx="615950" cy="148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33" name="CaixaDeTexto 5">
            <a:extLst>
              <a:ext uri="{FF2B5EF4-FFF2-40B4-BE49-F238E27FC236}">
                <a16:creationId xmlns:a16="http://schemas.microsoft.com/office/drawing/2014/main" id="{DD2443DB-097C-4F27-A56E-4C7714040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13239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CE9E8F9-DEDD-4ABF-BCAA-15215F2DD9EF}"/>
              </a:ext>
            </a:extLst>
          </p:cNvPr>
          <p:cNvGraphicFramePr>
            <a:graphicFrameLocks noGrp="1"/>
          </p:cNvGraphicFramePr>
          <p:nvPr/>
        </p:nvGraphicFramePr>
        <p:xfrm>
          <a:off x="6994525" y="1720850"/>
          <a:ext cx="615950" cy="148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46" name="CaixaDeTexto 7">
            <a:extLst>
              <a:ext uri="{FF2B5EF4-FFF2-40B4-BE49-F238E27FC236}">
                <a16:creationId xmlns:a16="http://schemas.microsoft.com/office/drawing/2014/main" id="{E1F5B1C1-4EF9-4D20-8AA9-E8DACC9F7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13239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B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349F856-EB05-462B-89E7-A3840E911361}"/>
              </a:ext>
            </a:extLst>
          </p:cNvPr>
          <p:cNvGraphicFramePr>
            <a:graphicFrameLocks noGrp="1"/>
          </p:cNvGraphicFramePr>
          <p:nvPr/>
        </p:nvGraphicFramePr>
        <p:xfrm>
          <a:off x="8297863" y="1720850"/>
          <a:ext cx="615950" cy="148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59" name="CaixaDeTexto 9">
            <a:extLst>
              <a:ext uri="{FF2B5EF4-FFF2-40B4-BE49-F238E27FC236}">
                <a16:creationId xmlns:a16="http://schemas.microsoft.com/office/drawing/2014/main" id="{218C488E-3EC1-48EE-8F31-002DCC445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0100" y="1323975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</a:t>
            </a:r>
          </a:p>
        </p:txBody>
      </p:sp>
      <p:sp>
        <p:nvSpPr>
          <p:cNvPr id="12" name="Mais 11">
            <a:extLst>
              <a:ext uri="{FF2B5EF4-FFF2-40B4-BE49-F238E27FC236}">
                <a16:creationId xmlns:a16="http://schemas.microsoft.com/office/drawing/2014/main" id="{49527610-763E-421B-851E-4D51CF268C39}"/>
              </a:ext>
            </a:extLst>
          </p:cNvPr>
          <p:cNvSpPr/>
          <p:nvPr/>
        </p:nvSpPr>
        <p:spPr>
          <a:xfrm>
            <a:off x="6392863" y="2222500"/>
            <a:ext cx="492125" cy="482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Igual 12">
            <a:extLst>
              <a:ext uri="{FF2B5EF4-FFF2-40B4-BE49-F238E27FC236}">
                <a16:creationId xmlns:a16="http://schemas.microsoft.com/office/drawing/2014/main" id="{CD0BB99F-258B-4585-A851-0AFD884256EF}"/>
              </a:ext>
            </a:extLst>
          </p:cNvPr>
          <p:cNvSpPr/>
          <p:nvPr/>
        </p:nvSpPr>
        <p:spPr>
          <a:xfrm>
            <a:off x="7721600" y="2265363"/>
            <a:ext cx="500063" cy="40481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8F184E0-3B21-4AA2-8D79-F599F75D7E05}"/>
              </a:ext>
            </a:extLst>
          </p:cNvPr>
          <p:cNvSpPr/>
          <p:nvPr/>
        </p:nvSpPr>
        <p:spPr>
          <a:xfrm>
            <a:off x="5721350" y="1720850"/>
            <a:ext cx="3190875" cy="371475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0E39ADE-35CC-4184-B08D-E195F43F3D5B}"/>
              </a:ext>
            </a:extLst>
          </p:cNvPr>
          <p:cNvSpPr/>
          <p:nvPr/>
        </p:nvSpPr>
        <p:spPr>
          <a:xfrm>
            <a:off x="5721350" y="2092325"/>
            <a:ext cx="3190875" cy="369888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4165965-C126-41C1-8093-34737CAC394A}"/>
              </a:ext>
            </a:extLst>
          </p:cNvPr>
          <p:cNvSpPr/>
          <p:nvPr/>
        </p:nvSpPr>
        <p:spPr>
          <a:xfrm>
            <a:off x="5721350" y="2463800"/>
            <a:ext cx="3190875" cy="369888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C8DDE44-E6F6-4CF1-8C99-5301FE265D19}"/>
              </a:ext>
            </a:extLst>
          </p:cNvPr>
          <p:cNvSpPr/>
          <p:nvPr/>
        </p:nvSpPr>
        <p:spPr>
          <a:xfrm>
            <a:off x="5721350" y="2833688"/>
            <a:ext cx="3190875" cy="37147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60C20DC-7C40-47AA-9FC6-A95E24F1A8C7}"/>
              </a:ext>
            </a:extLst>
          </p:cNvPr>
          <p:cNvSpPr/>
          <p:nvPr/>
        </p:nvSpPr>
        <p:spPr>
          <a:xfrm>
            <a:off x="4017963" y="3263900"/>
            <a:ext cx="1490662" cy="371475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Processo 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AEF47B0-C90E-42BF-8321-3137E3634F48}"/>
              </a:ext>
            </a:extLst>
          </p:cNvPr>
          <p:cNvSpPr/>
          <p:nvPr/>
        </p:nvSpPr>
        <p:spPr>
          <a:xfrm>
            <a:off x="4017963" y="3633788"/>
            <a:ext cx="1490662" cy="37147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Processo 1</a:t>
            </a:r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0A63AEA4-B3D9-495B-8526-EF307DA46C1D}"/>
              </a:ext>
            </a:extLst>
          </p:cNvPr>
          <p:cNvGraphicFramePr>
            <a:graphicFrameLocks noGrp="1"/>
          </p:cNvGraphicFramePr>
          <p:nvPr/>
        </p:nvGraphicFramePr>
        <p:xfrm>
          <a:off x="5708650" y="4159250"/>
          <a:ext cx="615950" cy="148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80" name="CaixaDeTexto 56">
            <a:extLst>
              <a:ext uri="{FF2B5EF4-FFF2-40B4-BE49-F238E27FC236}">
                <a16:creationId xmlns:a16="http://schemas.microsoft.com/office/drawing/2014/main" id="{8FF30EF0-C759-4666-8F5F-D917C716D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37623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A</a:t>
            </a:r>
          </a:p>
        </p:txBody>
      </p:sp>
      <p:graphicFrame>
        <p:nvGraphicFramePr>
          <p:cNvPr id="58" name="Tabela 57">
            <a:extLst>
              <a:ext uri="{FF2B5EF4-FFF2-40B4-BE49-F238E27FC236}">
                <a16:creationId xmlns:a16="http://schemas.microsoft.com/office/drawing/2014/main" id="{04F887D2-0316-4A11-8118-8C34371084E9}"/>
              </a:ext>
            </a:extLst>
          </p:cNvPr>
          <p:cNvGraphicFramePr>
            <a:graphicFrameLocks noGrp="1"/>
          </p:cNvGraphicFramePr>
          <p:nvPr/>
        </p:nvGraphicFramePr>
        <p:xfrm>
          <a:off x="6994525" y="4159250"/>
          <a:ext cx="615950" cy="148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93" name="CaixaDeTexto 58">
            <a:extLst>
              <a:ext uri="{FF2B5EF4-FFF2-40B4-BE49-F238E27FC236}">
                <a16:creationId xmlns:a16="http://schemas.microsoft.com/office/drawing/2014/main" id="{997E9C28-6646-4900-BF0E-C1B5D788D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7623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B</a:t>
            </a:r>
          </a:p>
        </p:txBody>
      </p:sp>
      <p:graphicFrame>
        <p:nvGraphicFramePr>
          <p:cNvPr id="60" name="Tabela 59">
            <a:extLst>
              <a:ext uri="{FF2B5EF4-FFF2-40B4-BE49-F238E27FC236}">
                <a16:creationId xmlns:a16="http://schemas.microsoft.com/office/drawing/2014/main" id="{03CB4244-6534-4D17-B1FE-700DDDE43834}"/>
              </a:ext>
            </a:extLst>
          </p:cNvPr>
          <p:cNvGraphicFramePr>
            <a:graphicFrameLocks noGrp="1"/>
          </p:cNvGraphicFramePr>
          <p:nvPr/>
        </p:nvGraphicFramePr>
        <p:xfrm>
          <a:off x="8297863" y="4159250"/>
          <a:ext cx="615950" cy="148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L="91529" marR="9152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306" name="CaixaDeTexto 60">
            <a:extLst>
              <a:ext uri="{FF2B5EF4-FFF2-40B4-BE49-F238E27FC236}">
                <a16:creationId xmlns:a16="http://schemas.microsoft.com/office/drawing/2014/main" id="{44D5745B-EE08-46E1-8C2D-C93F4DDD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0100" y="3762375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</a:t>
            </a:r>
          </a:p>
        </p:txBody>
      </p:sp>
      <p:sp>
        <p:nvSpPr>
          <p:cNvPr id="62" name="Mais 61">
            <a:extLst>
              <a:ext uri="{FF2B5EF4-FFF2-40B4-BE49-F238E27FC236}">
                <a16:creationId xmlns:a16="http://schemas.microsoft.com/office/drawing/2014/main" id="{D12DB0CB-6BAD-4324-B7C5-DBE8959C0B39}"/>
              </a:ext>
            </a:extLst>
          </p:cNvPr>
          <p:cNvSpPr/>
          <p:nvPr/>
        </p:nvSpPr>
        <p:spPr>
          <a:xfrm>
            <a:off x="6392863" y="4660900"/>
            <a:ext cx="492125" cy="482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3" name="Igual 62">
            <a:extLst>
              <a:ext uri="{FF2B5EF4-FFF2-40B4-BE49-F238E27FC236}">
                <a16:creationId xmlns:a16="http://schemas.microsoft.com/office/drawing/2014/main" id="{5E2DD727-8732-4FF7-AE5D-5729714BF8BE}"/>
              </a:ext>
            </a:extLst>
          </p:cNvPr>
          <p:cNvSpPr/>
          <p:nvPr/>
        </p:nvSpPr>
        <p:spPr>
          <a:xfrm>
            <a:off x="7721600" y="4703763"/>
            <a:ext cx="500063" cy="40481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116B051-0AB7-494E-A8FB-1A362EF2CE84}"/>
              </a:ext>
            </a:extLst>
          </p:cNvPr>
          <p:cNvSpPr/>
          <p:nvPr/>
        </p:nvSpPr>
        <p:spPr>
          <a:xfrm>
            <a:off x="5721350" y="4159250"/>
            <a:ext cx="3190875" cy="774700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2338FF5-70AB-4B58-9C68-9A72E938E39D}"/>
              </a:ext>
            </a:extLst>
          </p:cNvPr>
          <p:cNvSpPr/>
          <p:nvPr/>
        </p:nvSpPr>
        <p:spPr>
          <a:xfrm>
            <a:off x="5721350" y="4905375"/>
            <a:ext cx="3190875" cy="738188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D7396FF9-B6CE-4777-BD13-3BA3C763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2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4062A100-07AC-4258-9C80-72EBD6D53F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Suponha que um programa A leve 18s para executar no processador e que, para executar a sua tarefa, ele precise fazer E/S por 4s. Se este programa fosse executado em um sistema anterior ao da terceira geração, qual seria a fração de tempo do processador desperdiçada com operações de E/S? Justifique. Este desperdício ainda ocorreria nos sistemas posteriores ao da segunda geração? Justifique.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7D2B6-ABBF-4038-BEC5-9E9D3944D7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D10777-89CE-430D-8072-AB34306E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5F88F2-653D-4CB5-AD7D-E3AFBE542EE9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5B763E33-5A11-431D-82E3-08C21081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3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BAE26394-CC96-49E6-85D7-62DDE3A0A9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Suponha que dois programas, A e B, estejam para serem executados no processador. O programa A executa por 6s, sendo que 20% deste tempo é gasto esperando pelo término de uma operação de E/S. Já o programa B, que não faz operações de E/S, executa por 2s no processador. Se o sistema operacional não implementa o conceito de multiprogramação, o processador poderá ficar ocioso? Em caso afirmativo, qual será o tempo de ociosidade do processador? Justifique a sua resposta.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0C9C9-E8A2-452E-A60F-7E50ECC949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E4D4C7-1A97-4603-9B3F-BC50A1E3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D2B2B0-2A41-44E1-B3C7-7DABF35255D1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3F5C50F1-B8F0-4B43-AFF8-CEBD346B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4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D1CD96B9-FC18-4B11-9A9B-F37DD2A732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640763" cy="4572000"/>
          </a:xfrm>
        </p:spPr>
        <p:txBody>
          <a:bodyPr/>
          <a:lstStyle/>
          <a:p>
            <a:r>
              <a:rPr lang="pt-BR" altLang="pt-BR"/>
              <a:t>Suponha que somente dois programas, A e B, estejam em execução no processador do computador. O programa A foi o primeiro a executar no processador: executou por 7s, tendo precisado fazer uma operação de E/S, com duração de 4s, após os primeiros 5s de execução. O programa B, que executou por 9s, também precisou fazer uma operação de E/S, com duração de 3s, após os primeiros 4s de execução. Se o sistema operacional não usar a multiprogramação, qual será o tempo de ociosidade do processador? Agora, se o sistema usar a multiprogramação, o processador ficará ocioso? Justifique a sua resposta.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AF322-8C7A-4E2A-8BE5-A3E927096F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822A90-97D2-46AF-9418-B187D20F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37BFE0-1057-4EA9-8C84-C7EAAC7275C4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BD393BF8-9C69-4492-8430-4FA9B4C0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5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0BF9C3D0-D717-4518-A36E-CBD505A513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Suponha que um computador pode executar 1 bilhão de instruções por segundo, e que uma chamada ao sistema toma 1000 instruções, incluindo a de TRAP e todas as necessárias à troca de contexto. Quantas chamadas ao sistema o computador pode executar por segundo para ainda possuir metade da capacidade do processador para executar códigos de aplicação?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E418D-19E7-468A-8313-76904FB4D2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CD0458-3F9F-433E-AF3C-8BA8FF92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F70501-D2E6-4D2D-951A-A7348F552123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50B47F5B-C615-450C-926C-66844B2A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 6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ED78E9AF-0E45-457C-8B86-0CBC3870F4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Um aluno de sistemas operacionais alegou que a hierarquia dada a seguir relaciona os processos A, B, C, D, E e F em execução no sistema operacional. A alegação do aluno está correta? Justifique a sua resposta. </a:t>
            </a:r>
          </a:p>
          <a:p>
            <a:endParaRPr lang="pt-BR" alt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680350-86DF-4E87-90F8-47A0C7E9BB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1DCE0-414E-4B65-BD6F-F9C07AE20212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A2CFAB-E5BD-4A26-BE08-CF8BDE3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D6044D-1E53-47AB-98DB-506123BCEEC5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4342" name="Picture 2">
            <a:extLst>
              <a:ext uri="{FF2B5EF4-FFF2-40B4-BE49-F238E27FC236}">
                <a16:creationId xmlns:a16="http://schemas.microsoft.com/office/drawing/2014/main" id="{1BDADEFD-EB3C-4672-B5C9-3FA7C901F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573463"/>
            <a:ext cx="4103688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1030</TotalTime>
  <Words>1209</Words>
  <Application>Microsoft Office PowerPoint</Application>
  <PresentationFormat>Apresentação na tela (4:3)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Franklin Gothic Book</vt:lpstr>
      <vt:lpstr>Perpetua</vt:lpstr>
      <vt:lpstr>Wingdings 2</vt:lpstr>
      <vt:lpstr>Calibri</vt:lpstr>
      <vt:lpstr>Courier New</vt:lpstr>
      <vt:lpstr>Patrimônio Líquido</vt:lpstr>
      <vt:lpstr>Sistemas Operacionais I</vt:lpstr>
      <vt:lpstr>Exercício 1</vt:lpstr>
      <vt:lpstr>Exercício 1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7 – Resposta</vt:lpstr>
      <vt:lpstr>Exercício 8</vt:lpstr>
      <vt:lpstr>Exercício 9</vt:lpstr>
      <vt:lpstr>Exercício 10</vt:lpstr>
      <vt:lpstr>Exercício 10 - Resposta</vt:lpstr>
      <vt:lpstr>Exercício 11</vt:lpstr>
      <vt:lpstr>Exercício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I</dc:title>
  <dc:creator>lmarzulo</dc:creator>
  <cp:lastModifiedBy>RAFAEL ALMEIDA</cp:lastModifiedBy>
  <cp:revision>123</cp:revision>
  <dcterms:created xsi:type="dcterms:W3CDTF">2012-03-09T00:24:47Z</dcterms:created>
  <dcterms:modified xsi:type="dcterms:W3CDTF">2019-11-24T19:21:31Z</dcterms:modified>
</cp:coreProperties>
</file>