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F924043-7A39-4807-BE63-6241127F78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38649-2C77-47AC-9E2B-8D7ECB268B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56A84D-B093-414A-AC66-912898EB39EA}" type="datetimeFigureOut">
              <a:rPr lang="pt-BR"/>
              <a:pPr>
                <a:defRPr/>
              </a:pPr>
              <a:t>24/11/2019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623C991-899D-474B-B460-B2EC86B891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1F44C6C8-B9BB-4341-9E55-6B037D524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4885C-7C1F-4429-B44F-3E0AF7A52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49E9EF-382F-403E-8E0F-4DF643DA1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F9D0A6-77F6-4D0E-941A-E6BCB4B29B3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0F136473-E075-4EA4-994D-D2189F130F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3F941D1E-4003-4132-8238-73D064232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í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4EAED0-2066-4D77-8125-BD2D5B1D9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885BCB-1B9A-484F-A1AF-234A491F4ADF}" type="slidenum">
              <a:rPr lang="pt-BR" altLang="pt-BR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68E8DC-C1EC-4FF3-9A7B-1B79A331614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AEC02EB5-43B5-4C00-9677-FBE53251D3DB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057D85-F6F6-4B27-9EBA-79D32A9EE5AA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AD09A3-FE56-439A-9F94-F3B6686C8AC3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E99A14-8BF7-499A-821F-E26AF537BDAB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>
            <a:extLst>
              <a:ext uri="{FF2B5EF4-FFF2-40B4-BE49-F238E27FC236}">
                <a16:creationId xmlns:a16="http://schemas.microsoft.com/office/drawing/2014/main" id="{9C8D5A57-7C88-49CB-BEC1-B6E0841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0EFB9-97B9-4D6C-8665-6ED560DBA5C7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2" name="Espaço Reservado para Rodapé 16">
            <a:extLst>
              <a:ext uri="{FF2B5EF4-FFF2-40B4-BE49-F238E27FC236}">
                <a16:creationId xmlns:a16="http://schemas.microsoft.com/office/drawing/2014/main" id="{373607B7-60BA-47E7-B44F-1B31CE94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>
            <a:extLst>
              <a:ext uri="{FF2B5EF4-FFF2-40B4-BE49-F238E27FC236}">
                <a16:creationId xmlns:a16="http://schemas.microsoft.com/office/drawing/2014/main" id="{EE6F79A5-F262-4A88-BFA5-8B849D61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1A153-9F07-4764-8914-9CAB6BF1931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689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C65C23AD-57BE-4B24-9E23-7D0A1E05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9225-7C0D-477F-9D44-62F7967B52F5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F41D165B-F757-4FB9-9B14-A8068410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0D6550BD-EE5E-46C5-9D3C-1A13D39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ADFD0-43C3-4225-8709-8ACD4EAB7D9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4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13A9BF6-894D-4C46-B5AF-34B0EBEA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0D1E-3129-496F-A624-1E60B0E9CF10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A19F52C7-9ED9-43C5-A084-6B595090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E58B8ABB-D552-409E-93F6-C350FEF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17452-AF97-44D4-97A7-04032222D48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807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67335A31-D8E7-418C-AF57-C49C857A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C343-8349-4B07-A89F-D43F228EF2A6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283FE3B6-8600-43A9-900D-2F78137E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00BB8858-988B-43C3-A9E6-EA20547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20F06-5705-4304-BC1A-76FBFC9FFB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106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3724CE-DF68-4BD2-9C80-E6C6BD03A5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28352C0E-F70C-4D01-A4E8-8A0AB3176EB7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9516E4-2749-4603-A31F-0A5640057252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136CA-EF9D-406A-9216-B6E4DDB6FB29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44C17DA-849A-457B-BFFE-4195EA949859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01307B6B-CB1C-4308-B31C-6637407F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89A8-597F-4A9C-9757-D420FBF9274F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1F076E2C-92DC-4FFD-83BB-63083650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958A6B98-A662-44ED-9422-06048FF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40D4825F-6092-4007-93EA-280CA62B81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969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224A44FF-CD27-4697-B03C-C6D64D3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2178-FDB4-4408-BB01-8E6E022D3CBF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A7CC457C-E8B0-4DE2-9770-C96377A7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8865B921-3F41-495A-981E-80EBD759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1F0AA-D323-4266-AFF5-5673A154FA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75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ADA7292F-17D8-4EC8-833B-220878BF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FAB48-1FD2-40FF-A227-191DB1485E0E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2BBB9925-C9EB-4D33-80AA-CBB9E25F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A1B46429-7BE0-4072-93F9-DDF5DD71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E1350-8360-4A9C-B525-4187129796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91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52F736D9-25B9-436A-B451-03B4C8CF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8B4AB-8EA0-4C3C-A96D-1319B0328D38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EFF72C3-8476-4B78-B8F1-724009E9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42805CE4-406E-4C29-B10C-1F1878CD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9A137-7AC0-4212-A855-A7FD866177F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779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772CC703-E58D-4276-BD4C-F2A8E982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90B8-DA50-4C20-B5AE-E649913A1BC3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05778A-A791-4DED-8E2D-93CD56EF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6768010B-99A5-4DB2-9E53-84889A47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ED3DE-6F4F-4636-BA51-60FDFC36EE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912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7D0288C-3802-46AE-AE66-38CCE6408B2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10">
            <a:extLst>
              <a:ext uri="{FF2B5EF4-FFF2-40B4-BE49-F238E27FC236}">
                <a16:creationId xmlns:a16="http://schemas.microsoft.com/office/drawing/2014/main" id="{BAD9AC2C-8E44-4A08-BCBB-8D4AAC600B3D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BFAC0E1C-02F6-410A-AE96-F8678F4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E1A8-B977-46D6-9DA0-654C114B500A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A2DDF299-8169-417A-B348-B2C074C2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60D62717-3EAE-4A4A-BF67-1594FEC5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E9E54-1D92-49FE-A792-6A42A19576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557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79A70E5-1F00-4110-95DC-6868D04494A4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D4DD5E-BE5F-4EE4-A0D4-BAAD348ADFD2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1A4A9-B8E8-4B55-B1FD-08557DB84311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C9534B54-EC37-4B82-B507-525F94CF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AA619-2656-4A2B-B22D-38031FFDC0C6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0CDE447B-5ECE-4EF1-9382-1C37D804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D3D0F9B4-C8DE-4839-BEA1-629A10F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CAF903F-1604-43B8-9BEE-945C7FD990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231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3AB081E-5E62-4E64-86A1-32258C58FE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>
            <a:extLst>
              <a:ext uri="{FF2B5EF4-FFF2-40B4-BE49-F238E27FC236}">
                <a16:creationId xmlns:a16="http://schemas.microsoft.com/office/drawing/2014/main" id="{45424417-56C8-4ADD-B5AC-27AD20330DB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00" name="Espaço Reservado para Título 21">
            <a:extLst>
              <a:ext uri="{FF2B5EF4-FFF2-40B4-BE49-F238E27FC236}">
                <a16:creationId xmlns:a16="http://schemas.microsoft.com/office/drawing/2014/main" id="{68E4FAFC-ED30-44E3-8642-03F84758AE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4101" name="Espaço Reservado para Texto 12">
            <a:extLst>
              <a:ext uri="{FF2B5EF4-FFF2-40B4-BE49-F238E27FC236}">
                <a16:creationId xmlns:a16="http://schemas.microsoft.com/office/drawing/2014/main" id="{2246DB75-3C24-4B4F-9AB4-C4F526DEEE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6991EF97-CE2C-4FF1-82A0-6C79F790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5FC418-D967-405C-9B37-A2C499D7D2F9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5DCBD-24D4-4A5B-A72C-E18AF9F13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5543F884-F289-4DFE-9E6C-0566EBC2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8EFF3FA8-F605-4081-A765-E31AB13CF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3" r:id="rId2"/>
    <p:sldLayoutId id="2147483801" r:id="rId3"/>
    <p:sldLayoutId id="2147483794" r:id="rId4"/>
    <p:sldLayoutId id="2147483795" r:id="rId5"/>
    <p:sldLayoutId id="2147483796" r:id="rId6"/>
    <p:sldLayoutId id="2147483797" r:id="rId7"/>
    <p:sldLayoutId id="2147483802" r:id="rId8"/>
    <p:sldLayoutId id="2147483803" r:id="rId9"/>
    <p:sldLayoutId id="2147483798" r:id="rId10"/>
    <p:sldLayoutId id="214748379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ítulo 2">
            <a:extLst>
              <a:ext uri="{FF2B5EF4-FFF2-40B4-BE49-F238E27FC236}">
                <a16:creationId xmlns:a16="http://schemas.microsoft.com/office/drawing/2014/main" id="{EB3B6799-2FC4-42E9-BFA6-9ECA3608A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Threads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Prof. Leandro Marzulo</a:t>
            </a:r>
          </a:p>
        </p:txBody>
      </p:sp>
      <p:sp>
        <p:nvSpPr>
          <p:cNvPr id="9219" name="Título 1">
            <a:extLst>
              <a:ext uri="{FF2B5EF4-FFF2-40B4-BE49-F238E27FC236}">
                <a16:creationId xmlns:a16="http://schemas.microsoft.com/office/drawing/2014/main" id="{6C4734B4-EED0-4839-9D26-21C51BAC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altLang="pt-BR"/>
              <a:t>Sistemas Operacionais I</a:t>
            </a:r>
          </a:p>
        </p:txBody>
      </p:sp>
      <p:sp>
        <p:nvSpPr>
          <p:cNvPr id="13316" name="Espaço Reservado para Data 3">
            <a:extLst>
              <a:ext uri="{FF2B5EF4-FFF2-40B4-BE49-F238E27FC236}">
                <a16:creationId xmlns:a16="http://schemas.microsoft.com/office/drawing/2014/main" id="{AC8D277B-36F9-4F64-A371-ADF2CB67F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/>
              <a:t>março de 2012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D1B689-C5A2-4202-B448-44C87522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72804C-7A2E-458F-8109-B48579556B85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7A2B9F18-C8F9-4707-86B5-8143570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geração de thread:</a:t>
            </a:r>
            <a:br>
              <a:rPr lang="pt-BR" altLang="pt-BR"/>
            </a:br>
            <a:r>
              <a:rPr lang="pt-BR" altLang="pt-BR"/>
              <a:t>Muitos-para-Muitos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FAF40-5242-45CC-8283-2C202BAA88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3B69B5-38FD-4E7F-932D-6CB3E3F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E4234D-4C3B-422A-A2F1-EB3D1587FD57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6389" name="Picture 2" descr="fg4_07">
            <a:extLst>
              <a:ext uri="{FF2B5EF4-FFF2-40B4-BE49-F238E27FC236}">
                <a16:creationId xmlns:a16="http://schemas.microsoft.com/office/drawing/2014/main" id="{D81145CB-E1F6-4C27-977A-BA2B34C4054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7638"/>
            <a:ext cx="5792788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>
            <a:extLst>
              <a:ext uri="{FF2B5EF4-FFF2-40B4-BE49-F238E27FC236}">
                <a16:creationId xmlns:a16="http://schemas.microsoft.com/office/drawing/2014/main" id="{653CECCA-6090-4A8F-B59B-8D6D63F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geração de thread:</a:t>
            </a:r>
            <a:br>
              <a:rPr lang="pt-BR" altLang="pt-BR"/>
            </a:br>
            <a:r>
              <a:rPr lang="pt-BR" altLang="pt-BR"/>
              <a:t>Scheduler Activations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43943-A8CF-4E5A-876A-BBF01AB455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E7645D-7110-4C47-B00D-FF71561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E0CC02-E160-42B3-A6E3-3DE6DEB49027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E9BBA80E-6E03-41A3-8680-D0DFD44CA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57338"/>
          <a:ext cx="7691438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orelDRAW" r:id="rId3" imgW="2934720" imgH="1734120" progId="CorelDRAW.Graphic.10">
                  <p:embed/>
                </p:oleObj>
              </mc:Choice>
              <mc:Fallback>
                <p:oleObj name="CorelDRAW" r:id="rId3" imgW="2934720" imgH="1734120" progId="CorelDRAW.Graphic.1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7338"/>
                        <a:ext cx="7691438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685FFCB0-710E-40E0-8A89-AD6611C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APIs de Threads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84E81C5D-D946-43B2-9238-D632A5F98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Pthreads (POSIX Threads)</a:t>
            </a:r>
          </a:p>
          <a:p>
            <a:r>
              <a:rPr lang="pt-BR" altLang="pt-BR"/>
              <a:t>Win32</a:t>
            </a:r>
          </a:p>
          <a:p>
            <a:r>
              <a:rPr lang="pt-BR" altLang="pt-BR"/>
              <a:t>Java</a:t>
            </a:r>
          </a:p>
          <a:p>
            <a:r>
              <a:rPr lang="pt-BR" altLang="pt-BR"/>
              <a:t>OpenMP</a:t>
            </a:r>
          </a:p>
          <a:p>
            <a:r>
              <a:rPr lang="pt-BR" altLang="pt-BR"/>
              <a:t>Intel TBB (Thread Building Blocks)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67E35-5341-4AAE-AC77-2B883E1E5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C82984-AE72-4E15-822E-6FE7CCF3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1C4C6-245A-403E-AA8B-7E51463A568B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>
            <a:extLst>
              <a:ext uri="{FF2B5EF4-FFF2-40B4-BE49-F238E27FC236}">
                <a16:creationId xmlns:a16="http://schemas.microsoft.com/office/drawing/2014/main" id="{C307EE21-0BEC-4515-8077-A0A0ECC2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Relembrando...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77739-8BD8-4842-8A28-A9A014B26F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611455-579A-42F8-9B55-2C548FCE4D69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7A8507-A87B-4953-8099-9997AE43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A1F5C-1B81-4913-8D65-A82024DB661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3FBA161-1235-4640-9506-C2C89C446B4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763713" y="1411288"/>
          <a:ext cx="6192837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3" imgW="4731480" imgH="3617280" progId="CorelDRAW.Graphic.10">
                  <p:embed/>
                </p:oleObj>
              </mc:Choice>
              <mc:Fallback>
                <p:oleObj name="CorelDRAW" r:id="rId3" imgW="4731480" imgH="3617280" progId="CorelDRAW.Graphic.1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1288"/>
                        <a:ext cx="6192837" cy="473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>
            <a:extLst>
              <a:ext uri="{FF2B5EF4-FFF2-40B4-BE49-F238E27FC236}">
                <a16:creationId xmlns:a16="http://schemas.microsoft.com/office/drawing/2014/main" id="{F1B0B281-DD49-4CB4-A4DE-D8A0ACB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Multi-thread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D58D7-9DD2-4D2A-BFF1-7F546BAED3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611455-579A-42F8-9B55-2C548FCE4D69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5985E2-2189-41AD-8F65-8FC0360C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8EAD59-B14F-442F-8AF9-C3DBB6B486BF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A9D8303E-B29F-4B6C-9008-BF6806D5791D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339975" y="1352550"/>
          <a:ext cx="5021263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orelDRAW" r:id="rId3" imgW="3261960" imgH="3155760" progId="CorelDRAW.Graphic.10">
                  <p:embed/>
                </p:oleObj>
              </mc:Choice>
              <mc:Fallback>
                <p:oleObj name="CorelDRAW" r:id="rId3" imgW="3261960" imgH="3155760" progId="CorelDRAW.Graphic.1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52550"/>
                        <a:ext cx="5021263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126458DD-46B8-4265-B62A-D6F7DDEA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 mais detalhes...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995B3-2504-4524-BCEF-5D12213EC6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611455-579A-42F8-9B55-2C548FCE4D69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ED336C-B7F5-43B1-9CC5-3CBC139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695C55-D743-4A8B-B07B-EEAFB8041DF2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08FABF-9D67-4D1D-8AF9-4DD124AD94DB}"/>
              </a:ext>
            </a:extLst>
          </p:cNvPr>
          <p:cNvSpPr/>
          <p:nvPr/>
        </p:nvSpPr>
        <p:spPr>
          <a:xfrm>
            <a:off x="971550" y="1638300"/>
            <a:ext cx="7345363" cy="92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A30A3-667B-43C0-9EF6-EB5CDAAB326E}"/>
              </a:ext>
            </a:extLst>
          </p:cNvPr>
          <p:cNvSpPr/>
          <p:nvPr/>
        </p:nvSpPr>
        <p:spPr>
          <a:xfrm>
            <a:off x="971550" y="2565400"/>
            <a:ext cx="2447925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689C98-9CAB-4693-A107-D3C7CB815A29}"/>
              </a:ext>
            </a:extLst>
          </p:cNvPr>
          <p:cNvSpPr/>
          <p:nvPr/>
        </p:nvSpPr>
        <p:spPr>
          <a:xfrm>
            <a:off x="971550" y="4149725"/>
            <a:ext cx="2447925" cy="20161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157F95D9-4D03-4734-8785-38DFAD48B6DC}"/>
              </a:ext>
            </a:extLst>
          </p:cNvPr>
          <p:cNvSpPr/>
          <p:nvPr/>
        </p:nvSpPr>
        <p:spPr>
          <a:xfrm>
            <a:off x="2070100" y="4248150"/>
            <a:ext cx="346075" cy="1720850"/>
          </a:xfrm>
          <a:custGeom>
            <a:avLst/>
            <a:gdLst>
              <a:gd name="connsiteX0" fmla="*/ 0 w 346494"/>
              <a:gd name="connsiteY0" fmla="*/ 0 h 2398143"/>
              <a:gd name="connsiteX1" fmla="*/ 301924 w 346494"/>
              <a:gd name="connsiteY1" fmla="*/ 293298 h 2398143"/>
              <a:gd name="connsiteX2" fmla="*/ 69011 w 346494"/>
              <a:gd name="connsiteY2" fmla="*/ 664234 h 2398143"/>
              <a:gd name="connsiteX3" fmla="*/ 319177 w 346494"/>
              <a:gd name="connsiteY3" fmla="*/ 1000664 h 2398143"/>
              <a:gd name="connsiteX4" fmla="*/ 129396 w 346494"/>
              <a:gd name="connsiteY4" fmla="*/ 1397479 h 2398143"/>
              <a:gd name="connsiteX5" fmla="*/ 345056 w 346494"/>
              <a:gd name="connsiteY5" fmla="*/ 1708030 h 2398143"/>
              <a:gd name="connsiteX6" fmla="*/ 138022 w 346494"/>
              <a:gd name="connsiteY6" fmla="*/ 2087592 h 2398143"/>
              <a:gd name="connsiteX7" fmla="*/ 319177 w 346494"/>
              <a:gd name="connsiteY7" fmla="*/ 2398143 h 239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494" h="2398143">
                <a:moveTo>
                  <a:pt x="0" y="0"/>
                </a:moveTo>
                <a:cubicBezTo>
                  <a:pt x="145211" y="91296"/>
                  <a:pt x="290422" y="182592"/>
                  <a:pt x="301924" y="293298"/>
                </a:cubicBezTo>
                <a:cubicBezTo>
                  <a:pt x="313426" y="404004"/>
                  <a:pt x="66135" y="546340"/>
                  <a:pt x="69011" y="664234"/>
                </a:cubicBezTo>
                <a:cubicBezTo>
                  <a:pt x="71887" y="782128"/>
                  <a:pt x="309113" y="878457"/>
                  <a:pt x="319177" y="1000664"/>
                </a:cubicBezTo>
                <a:cubicBezTo>
                  <a:pt x="329241" y="1122872"/>
                  <a:pt x="125083" y="1279585"/>
                  <a:pt x="129396" y="1397479"/>
                </a:cubicBezTo>
                <a:cubicBezTo>
                  <a:pt x="133709" y="1515373"/>
                  <a:pt x="343618" y="1593011"/>
                  <a:pt x="345056" y="1708030"/>
                </a:cubicBezTo>
                <a:cubicBezTo>
                  <a:pt x="346494" y="1823049"/>
                  <a:pt x="142335" y="1972573"/>
                  <a:pt x="138022" y="2087592"/>
                </a:cubicBezTo>
                <a:cubicBezTo>
                  <a:pt x="133709" y="2202611"/>
                  <a:pt x="226443" y="2300377"/>
                  <a:pt x="319177" y="239814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C9AB65-6FA7-4FB9-9990-F70CC9A4742E}"/>
              </a:ext>
            </a:extLst>
          </p:cNvPr>
          <p:cNvSpPr/>
          <p:nvPr/>
        </p:nvSpPr>
        <p:spPr>
          <a:xfrm>
            <a:off x="1138238" y="1760538"/>
            <a:ext cx="14890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código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A88975-D3CA-475F-8012-FCF3B46DFF6B}"/>
              </a:ext>
            </a:extLst>
          </p:cNvPr>
          <p:cNvSpPr/>
          <p:nvPr/>
        </p:nvSpPr>
        <p:spPr>
          <a:xfrm>
            <a:off x="2771775" y="1773238"/>
            <a:ext cx="1295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dados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E7C4FF-BC4E-4C99-A059-9B17A80170B8}"/>
              </a:ext>
            </a:extLst>
          </p:cNvPr>
          <p:cNvSpPr/>
          <p:nvPr/>
        </p:nvSpPr>
        <p:spPr>
          <a:xfrm>
            <a:off x="4211638" y="1773238"/>
            <a:ext cx="14890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arquivos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F82224-AEE0-4A33-9E3F-61B89F94B084}"/>
              </a:ext>
            </a:extLst>
          </p:cNvPr>
          <p:cNvSpPr txBox="1"/>
          <p:nvPr/>
        </p:nvSpPr>
        <p:spPr>
          <a:xfrm>
            <a:off x="6875463" y="1700213"/>
            <a:ext cx="64928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1D28607-D8B2-41C1-9E42-25D54D18F8B7}"/>
              </a:ext>
            </a:extLst>
          </p:cNvPr>
          <p:cNvSpPr/>
          <p:nvPr/>
        </p:nvSpPr>
        <p:spPr>
          <a:xfrm>
            <a:off x="1138238" y="2636838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registradores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C5DD342-7EEF-48A0-860D-492D90D98CC9}"/>
              </a:ext>
            </a:extLst>
          </p:cNvPr>
          <p:cNvSpPr/>
          <p:nvPr/>
        </p:nvSpPr>
        <p:spPr>
          <a:xfrm>
            <a:off x="1138238" y="3429000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pilha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33FD869-D45E-4631-BC95-C5C605886196}"/>
              </a:ext>
            </a:extLst>
          </p:cNvPr>
          <p:cNvSpPr/>
          <p:nvPr/>
        </p:nvSpPr>
        <p:spPr>
          <a:xfrm>
            <a:off x="3419475" y="2565400"/>
            <a:ext cx="2447925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241A27A-F2C1-47DD-8328-20DD3E073422}"/>
              </a:ext>
            </a:extLst>
          </p:cNvPr>
          <p:cNvSpPr/>
          <p:nvPr/>
        </p:nvSpPr>
        <p:spPr>
          <a:xfrm>
            <a:off x="3419475" y="4149725"/>
            <a:ext cx="2447925" cy="20161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Forma livre 31">
            <a:extLst>
              <a:ext uri="{FF2B5EF4-FFF2-40B4-BE49-F238E27FC236}">
                <a16:creationId xmlns:a16="http://schemas.microsoft.com/office/drawing/2014/main" id="{04BB41B1-6480-41F5-8E49-6F3BBCAC0B3A}"/>
              </a:ext>
            </a:extLst>
          </p:cNvPr>
          <p:cNvSpPr/>
          <p:nvPr/>
        </p:nvSpPr>
        <p:spPr>
          <a:xfrm>
            <a:off x="4518025" y="4248150"/>
            <a:ext cx="346075" cy="1720850"/>
          </a:xfrm>
          <a:custGeom>
            <a:avLst/>
            <a:gdLst>
              <a:gd name="connsiteX0" fmla="*/ 0 w 346494"/>
              <a:gd name="connsiteY0" fmla="*/ 0 h 2398143"/>
              <a:gd name="connsiteX1" fmla="*/ 301924 w 346494"/>
              <a:gd name="connsiteY1" fmla="*/ 293298 h 2398143"/>
              <a:gd name="connsiteX2" fmla="*/ 69011 w 346494"/>
              <a:gd name="connsiteY2" fmla="*/ 664234 h 2398143"/>
              <a:gd name="connsiteX3" fmla="*/ 319177 w 346494"/>
              <a:gd name="connsiteY3" fmla="*/ 1000664 h 2398143"/>
              <a:gd name="connsiteX4" fmla="*/ 129396 w 346494"/>
              <a:gd name="connsiteY4" fmla="*/ 1397479 h 2398143"/>
              <a:gd name="connsiteX5" fmla="*/ 345056 w 346494"/>
              <a:gd name="connsiteY5" fmla="*/ 1708030 h 2398143"/>
              <a:gd name="connsiteX6" fmla="*/ 138022 w 346494"/>
              <a:gd name="connsiteY6" fmla="*/ 2087592 h 2398143"/>
              <a:gd name="connsiteX7" fmla="*/ 319177 w 346494"/>
              <a:gd name="connsiteY7" fmla="*/ 2398143 h 239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494" h="2398143">
                <a:moveTo>
                  <a:pt x="0" y="0"/>
                </a:moveTo>
                <a:cubicBezTo>
                  <a:pt x="145211" y="91296"/>
                  <a:pt x="290422" y="182592"/>
                  <a:pt x="301924" y="293298"/>
                </a:cubicBezTo>
                <a:cubicBezTo>
                  <a:pt x="313426" y="404004"/>
                  <a:pt x="66135" y="546340"/>
                  <a:pt x="69011" y="664234"/>
                </a:cubicBezTo>
                <a:cubicBezTo>
                  <a:pt x="71887" y="782128"/>
                  <a:pt x="309113" y="878457"/>
                  <a:pt x="319177" y="1000664"/>
                </a:cubicBezTo>
                <a:cubicBezTo>
                  <a:pt x="329241" y="1122872"/>
                  <a:pt x="125083" y="1279585"/>
                  <a:pt x="129396" y="1397479"/>
                </a:cubicBezTo>
                <a:cubicBezTo>
                  <a:pt x="133709" y="1515373"/>
                  <a:pt x="343618" y="1593011"/>
                  <a:pt x="345056" y="1708030"/>
                </a:cubicBezTo>
                <a:cubicBezTo>
                  <a:pt x="346494" y="1823049"/>
                  <a:pt x="142335" y="1972573"/>
                  <a:pt x="138022" y="2087592"/>
                </a:cubicBezTo>
                <a:cubicBezTo>
                  <a:pt x="133709" y="2202611"/>
                  <a:pt x="226443" y="2300377"/>
                  <a:pt x="319177" y="239814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4C927BA-DAA4-4FCA-ACA6-4CFD5DDCB268}"/>
              </a:ext>
            </a:extLst>
          </p:cNvPr>
          <p:cNvSpPr/>
          <p:nvPr/>
        </p:nvSpPr>
        <p:spPr>
          <a:xfrm>
            <a:off x="3586163" y="2636838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registradores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AFA65D7-E0DC-42A4-974E-922EB09C5BE3}"/>
              </a:ext>
            </a:extLst>
          </p:cNvPr>
          <p:cNvSpPr/>
          <p:nvPr/>
        </p:nvSpPr>
        <p:spPr>
          <a:xfrm>
            <a:off x="3586163" y="3429000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pilha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F97C713-B4CC-49BE-8273-ACCBA1389499}"/>
              </a:ext>
            </a:extLst>
          </p:cNvPr>
          <p:cNvSpPr/>
          <p:nvPr/>
        </p:nvSpPr>
        <p:spPr>
          <a:xfrm>
            <a:off x="5868988" y="2565400"/>
            <a:ext cx="2447925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95B19E0-75CD-4306-8F57-E6F5FAE25A65}"/>
              </a:ext>
            </a:extLst>
          </p:cNvPr>
          <p:cNvSpPr/>
          <p:nvPr/>
        </p:nvSpPr>
        <p:spPr>
          <a:xfrm>
            <a:off x="5868988" y="4149725"/>
            <a:ext cx="2447925" cy="20161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Forma livre 37">
            <a:extLst>
              <a:ext uri="{FF2B5EF4-FFF2-40B4-BE49-F238E27FC236}">
                <a16:creationId xmlns:a16="http://schemas.microsoft.com/office/drawing/2014/main" id="{25D8EF63-E229-4672-A070-B125B60EB7D4}"/>
              </a:ext>
            </a:extLst>
          </p:cNvPr>
          <p:cNvSpPr/>
          <p:nvPr/>
        </p:nvSpPr>
        <p:spPr>
          <a:xfrm>
            <a:off x="6967538" y="4248150"/>
            <a:ext cx="346075" cy="1720850"/>
          </a:xfrm>
          <a:custGeom>
            <a:avLst/>
            <a:gdLst>
              <a:gd name="connsiteX0" fmla="*/ 0 w 346494"/>
              <a:gd name="connsiteY0" fmla="*/ 0 h 2398143"/>
              <a:gd name="connsiteX1" fmla="*/ 301924 w 346494"/>
              <a:gd name="connsiteY1" fmla="*/ 293298 h 2398143"/>
              <a:gd name="connsiteX2" fmla="*/ 69011 w 346494"/>
              <a:gd name="connsiteY2" fmla="*/ 664234 h 2398143"/>
              <a:gd name="connsiteX3" fmla="*/ 319177 w 346494"/>
              <a:gd name="connsiteY3" fmla="*/ 1000664 h 2398143"/>
              <a:gd name="connsiteX4" fmla="*/ 129396 w 346494"/>
              <a:gd name="connsiteY4" fmla="*/ 1397479 h 2398143"/>
              <a:gd name="connsiteX5" fmla="*/ 345056 w 346494"/>
              <a:gd name="connsiteY5" fmla="*/ 1708030 h 2398143"/>
              <a:gd name="connsiteX6" fmla="*/ 138022 w 346494"/>
              <a:gd name="connsiteY6" fmla="*/ 2087592 h 2398143"/>
              <a:gd name="connsiteX7" fmla="*/ 319177 w 346494"/>
              <a:gd name="connsiteY7" fmla="*/ 2398143 h 239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494" h="2398143">
                <a:moveTo>
                  <a:pt x="0" y="0"/>
                </a:moveTo>
                <a:cubicBezTo>
                  <a:pt x="145211" y="91296"/>
                  <a:pt x="290422" y="182592"/>
                  <a:pt x="301924" y="293298"/>
                </a:cubicBezTo>
                <a:cubicBezTo>
                  <a:pt x="313426" y="404004"/>
                  <a:pt x="66135" y="546340"/>
                  <a:pt x="69011" y="664234"/>
                </a:cubicBezTo>
                <a:cubicBezTo>
                  <a:pt x="71887" y="782128"/>
                  <a:pt x="309113" y="878457"/>
                  <a:pt x="319177" y="1000664"/>
                </a:cubicBezTo>
                <a:cubicBezTo>
                  <a:pt x="329241" y="1122872"/>
                  <a:pt x="125083" y="1279585"/>
                  <a:pt x="129396" y="1397479"/>
                </a:cubicBezTo>
                <a:cubicBezTo>
                  <a:pt x="133709" y="1515373"/>
                  <a:pt x="343618" y="1593011"/>
                  <a:pt x="345056" y="1708030"/>
                </a:cubicBezTo>
                <a:cubicBezTo>
                  <a:pt x="346494" y="1823049"/>
                  <a:pt x="142335" y="1972573"/>
                  <a:pt x="138022" y="2087592"/>
                </a:cubicBezTo>
                <a:cubicBezTo>
                  <a:pt x="133709" y="2202611"/>
                  <a:pt x="226443" y="2300377"/>
                  <a:pt x="319177" y="239814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35710DA-790D-49EF-91FC-8CE774D733E4}"/>
              </a:ext>
            </a:extLst>
          </p:cNvPr>
          <p:cNvSpPr/>
          <p:nvPr/>
        </p:nvSpPr>
        <p:spPr>
          <a:xfrm>
            <a:off x="6035675" y="2636838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registradores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7281AF4-6B05-470F-89EB-FB0A17837AF0}"/>
              </a:ext>
            </a:extLst>
          </p:cNvPr>
          <p:cNvSpPr/>
          <p:nvPr/>
        </p:nvSpPr>
        <p:spPr>
          <a:xfrm>
            <a:off x="6035675" y="3429000"/>
            <a:ext cx="21367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pilha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265A7396-2771-4B88-B029-43DF5726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Benefícios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9545A0FD-B2D4-40F7-8378-525DB9AEE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Capacidade de resposta</a:t>
            </a:r>
          </a:p>
          <a:p>
            <a:r>
              <a:rPr lang="pt-BR" altLang="pt-BR"/>
              <a:t>Compartilhamento de recursos</a:t>
            </a:r>
          </a:p>
          <a:p>
            <a:r>
              <a:rPr lang="pt-BR" altLang="pt-BR"/>
              <a:t>Economia</a:t>
            </a:r>
          </a:p>
          <a:p>
            <a:r>
              <a:rPr lang="pt-BR" altLang="pt-BR"/>
              <a:t>Escalabilidade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FFEDE-FCEF-498F-88D1-D3B2B02AC5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29997-E59A-43AB-8225-4EB7CD1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56CFFE-3B37-4327-976F-23EB3FE0E320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D343293-2517-484E-94DB-B718ED6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Programação Multicore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F489695C-263D-4498-A3E9-025D6BF6F6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Divisão de atividades</a:t>
            </a:r>
          </a:p>
          <a:p>
            <a:r>
              <a:rPr lang="pt-BR" altLang="pt-BR"/>
              <a:t>Equilíbrio (balanceamento de carga)</a:t>
            </a:r>
          </a:p>
          <a:p>
            <a:r>
              <a:rPr lang="pt-BR" altLang="pt-BR"/>
              <a:t>Divisão de dados</a:t>
            </a:r>
          </a:p>
          <a:p>
            <a:r>
              <a:rPr lang="pt-BR" altLang="pt-BR"/>
              <a:t>Dependência de dados</a:t>
            </a:r>
          </a:p>
          <a:p>
            <a:r>
              <a:rPr lang="pt-BR" altLang="pt-BR"/>
              <a:t>Teste e depuração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72728-3B5C-4BE6-9BBC-9AD45AB056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E9449B-2ABC-48CB-AF5B-09D60BB1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CAEEBC-305F-494C-8717-DAFD8258E2D1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CDD5C7E3-09E8-4CF1-8CBA-41F873A5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Threads em modo usuário e modo kernel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499E327B-8543-474A-8A0E-E3423482DD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/>
              <a:t>Modo usuário</a:t>
            </a:r>
          </a:p>
          <a:p>
            <a:pPr lvl="1"/>
            <a:r>
              <a:rPr lang="pt-BR" altLang="pt-BR"/>
              <a:t>Implementado pela aplicação</a:t>
            </a:r>
          </a:p>
          <a:p>
            <a:pPr lvl="1"/>
            <a:r>
              <a:rPr lang="pt-BR" altLang="pt-BR"/>
              <a:t>Bibliotecas</a:t>
            </a:r>
          </a:p>
          <a:p>
            <a:pPr lvl="1"/>
            <a:r>
              <a:rPr lang="pt-BR" altLang="pt-BR"/>
              <a:t>Não precisa de suporte de SO</a:t>
            </a:r>
          </a:p>
          <a:p>
            <a:pPr lvl="1"/>
            <a:r>
              <a:rPr lang="pt-BR" altLang="pt-BR"/>
              <a:t>Chamadas de manipulação de threads não são chamadas de sistema</a:t>
            </a:r>
          </a:p>
          <a:p>
            <a:pPr lvl="1"/>
            <a:r>
              <a:rPr lang="pt-BR" altLang="pt-BR"/>
              <a:t>Thread bloqueia o processo</a:t>
            </a:r>
          </a:p>
          <a:p>
            <a:r>
              <a:rPr lang="pt-BR" altLang="pt-BR"/>
              <a:t>Modo kernel</a:t>
            </a:r>
          </a:p>
          <a:p>
            <a:pPr lvl="1"/>
            <a:r>
              <a:rPr lang="pt-BR" altLang="pt-BR"/>
              <a:t>Implementado pelo SO</a:t>
            </a:r>
          </a:p>
          <a:p>
            <a:pPr lvl="1"/>
            <a:r>
              <a:rPr lang="pt-BR" altLang="pt-BR"/>
              <a:t>Maior custo (chamadas de sistema)</a:t>
            </a:r>
          </a:p>
          <a:p>
            <a:pPr lvl="1"/>
            <a:r>
              <a:rPr lang="pt-BR" altLang="pt-BR"/>
              <a:t>Maior paralelismo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DEF31-962C-46A8-9509-DA3CC9B1AF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80F025-6F70-42F2-A9E8-68A55AAA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92EF16-D1EC-4765-A48B-BE6597774852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D6E49DC9-7316-408F-913B-E2D2C203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geração de thread:</a:t>
            </a:r>
            <a:br>
              <a:rPr lang="pt-BR" altLang="pt-BR"/>
            </a:br>
            <a:r>
              <a:rPr lang="pt-BR" altLang="pt-BR"/>
              <a:t>Muitos-para-um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D4BAF-5575-41B4-B443-B2C3A4B19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137EBF-FBD7-41E3-BFF3-245D79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9D4C5B-F261-4028-AFBA-D6C13A66D24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4341" name="Picture 2" descr="fg4_05">
            <a:extLst>
              <a:ext uri="{FF2B5EF4-FFF2-40B4-BE49-F238E27FC236}">
                <a16:creationId xmlns:a16="http://schemas.microsoft.com/office/drawing/2014/main" id="{84B0438D-FD26-45B2-957C-48909EF701BB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57338"/>
            <a:ext cx="4510087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E7495116-79EC-4BD9-B528-673987F8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de geração de thread:</a:t>
            </a:r>
            <a:br>
              <a:rPr lang="pt-BR" altLang="pt-BR"/>
            </a:br>
            <a:r>
              <a:rPr lang="pt-BR" altLang="pt-BR"/>
              <a:t>Um-para-um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FDFE2-DED0-4AD2-864D-B4195A14FA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C45F-BA9F-4CCF-B007-A4FAADED0466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0418BF-ACF6-4C64-A8A5-5C31C441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DB001C-8309-48F3-8746-A4267372CD19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5365" name="Picture 2" descr="fg4_06">
            <a:extLst>
              <a:ext uri="{FF2B5EF4-FFF2-40B4-BE49-F238E27FC236}">
                <a16:creationId xmlns:a16="http://schemas.microsoft.com/office/drawing/2014/main" id="{A3096621-DECE-43C1-909D-8AD6C15EEE8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9600"/>
            <a:ext cx="82296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1319</TotalTime>
  <Words>171</Words>
  <Application>Microsoft Office PowerPoint</Application>
  <PresentationFormat>Apresentação na tela (4:3)</PresentationFormat>
  <Paragraphs>75</Paragraphs>
  <Slides>12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Franklin Gothic Book</vt:lpstr>
      <vt:lpstr>Perpetua</vt:lpstr>
      <vt:lpstr>Wingdings 2</vt:lpstr>
      <vt:lpstr>Calibri</vt:lpstr>
      <vt:lpstr>Patrimônio Líquido</vt:lpstr>
      <vt:lpstr>Gráfico do CorelDRAW 10.0</vt:lpstr>
      <vt:lpstr>Sistemas Operacionais I</vt:lpstr>
      <vt:lpstr>Relembrando...</vt:lpstr>
      <vt:lpstr>Multi-thread</vt:lpstr>
      <vt:lpstr>Com mais detalhes...</vt:lpstr>
      <vt:lpstr>Benefícios</vt:lpstr>
      <vt:lpstr>Programação Multicore</vt:lpstr>
      <vt:lpstr>Threads em modo usuário e modo kernel</vt:lpstr>
      <vt:lpstr>Modelo de geração de thread: Muitos-para-um</vt:lpstr>
      <vt:lpstr>Modelo de geração de thread: Um-para-um</vt:lpstr>
      <vt:lpstr>Modelo de geração de thread: Muitos-para-Muitos</vt:lpstr>
      <vt:lpstr>Modelo de geração de thread: Scheduler Activations</vt:lpstr>
      <vt:lpstr>APIs de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RAFAEL ALMEIDA</cp:lastModifiedBy>
  <cp:revision>157</cp:revision>
  <dcterms:created xsi:type="dcterms:W3CDTF">2012-03-09T00:24:47Z</dcterms:created>
  <dcterms:modified xsi:type="dcterms:W3CDTF">2019-11-24T19:20:16Z</dcterms:modified>
</cp:coreProperties>
</file>