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7"/>
  </p:notesMasterIdLst>
  <p:handoutMasterIdLst>
    <p:handoutMasterId r:id="rId8"/>
  </p:handoutMasterIdLst>
  <p:sldIdLst>
    <p:sldId id="356" r:id="rId2"/>
    <p:sldId id="357" r:id="rId3"/>
    <p:sldId id="358" r:id="rId4"/>
    <p:sldId id="359" r:id="rId5"/>
    <p:sldId id="360" r:id="rId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40ECEA2-A6DD-4AB1-ADC2-D8AC9F230D8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46B8773-67FA-4AE4-A5E2-CBD1134C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90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F547935-18BF-418D-9D67-C9A5C67806D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A58F71B-5B60-47BA-9EEB-6DD19468A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1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pn</a:t>
            </a:r>
            <a:r>
              <a:rPr lang="en-US" dirty="0" smtClean="0"/>
              <a:t> = pronoun</a:t>
            </a:r>
          </a:p>
          <a:p>
            <a:r>
              <a:rPr lang="en-US" dirty="0" smtClean="0"/>
              <a:t>1 </a:t>
            </a:r>
            <a:r>
              <a:rPr lang="en-US" dirty="0" err="1" smtClean="0"/>
              <a:t>sg</a:t>
            </a:r>
            <a:r>
              <a:rPr lang="en-US" dirty="0" smtClean="0"/>
              <a:t> = first</a:t>
            </a:r>
            <a:r>
              <a:rPr lang="en-US" baseline="0" dirty="0" smtClean="0"/>
              <a:t> person singular (I, 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C00F8-B52E-4653-9B34-7B6C101AA66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93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would definitely add the</a:t>
            </a:r>
            <a:r>
              <a:rPr lang="en-US" baseline="0" dirty="0" smtClean="0"/>
              <a:t> retroflex /</a:t>
            </a:r>
            <a:r>
              <a:rPr lang="en-US" baseline="0" dirty="0" err="1" smtClean="0"/>
              <a:t>ɳ</a:t>
            </a:r>
            <a:r>
              <a:rPr lang="en-US" baseline="0" dirty="0" smtClean="0"/>
              <a:t>/ and maybe /</a:t>
            </a:r>
            <a:r>
              <a:rPr lang="en-US" baseline="0" dirty="0" err="1" smtClean="0"/>
              <a:t>ɲ</a:t>
            </a:r>
            <a:r>
              <a:rPr lang="en-US" baseline="0" dirty="0" smtClean="0"/>
              <a:t>/?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C00F8-B52E-4653-9B34-7B6C101AA66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56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B97-F55B-46C5-8FA5-32F9899C757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F706-1489-48E2-AC0B-EDA74E1F029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81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B97-F55B-46C5-8FA5-32F9899C757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F706-1489-48E2-AC0B-EDA74E1F0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4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B97-F55B-46C5-8FA5-32F9899C757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F706-1489-48E2-AC0B-EDA74E1F0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4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B97-F55B-46C5-8FA5-32F9899C757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F706-1489-48E2-AC0B-EDA74E1F0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1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B97-F55B-46C5-8FA5-32F9899C757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F706-1489-48E2-AC0B-EDA74E1F029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34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B97-F55B-46C5-8FA5-32F9899C757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F706-1489-48E2-AC0B-EDA74E1F0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4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B97-F55B-46C5-8FA5-32F9899C757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F706-1489-48E2-AC0B-EDA74E1F0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7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B97-F55B-46C5-8FA5-32F9899C757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F706-1489-48E2-AC0B-EDA74E1F0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7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B97-F55B-46C5-8FA5-32F9899C757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F706-1489-48E2-AC0B-EDA74E1F0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5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E6AB97-F55B-46C5-8FA5-32F9899C757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C5F706-1489-48E2-AC0B-EDA74E1F0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5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AB97-F55B-46C5-8FA5-32F9899C757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F706-1489-48E2-AC0B-EDA74E1F0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8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E6AB97-F55B-46C5-8FA5-32F9899C757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7C5F706-1489-48E2-AC0B-EDA74E1F029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90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microsoft.com/office/2007/relationships/media" Target="../media/media7.wav"/><Relationship Id="rId18" Type="http://schemas.openxmlformats.org/officeDocument/2006/relationships/audio" Target="../media/media9.wav"/><Relationship Id="rId26" Type="http://schemas.openxmlformats.org/officeDocument/2006/relationships/audio" Target="../media/media13.wav"/><Relationship Id="rId39" Type="http://schemas.microsoft.com/office/2007/relationships/media" Target="../media/media20.wav"/><Relationship Id="rId21" Type="http://schemas.microsoft.com/office/2007/relationships/media" Target="../media/media11.wav"/><Relationship Id="rId34" Type="http://schemas.openxmlformats.org/officeDocument/2006/relationships/audio" Target="../media/media17.wav"/><Relationship Id="rId42" Type="http://schemas.openxmlformats.org/officeDocument/2006/relationships/audio" Target="../media/media21.wav"/><Relationship Id="rId47" Type="http://schemas.microsoft.com/office/2007/relationships/media" Target="../media/media24.wav"/><Relationship Id="rId50" Type="http://schemas.openxmlformats.org/officeDocument/2006/relationships/notesSlide" Target="../notesSlides/notesSlide1.xml"/><Relationship Id="rId7" Type="http://schemas.microsoft.com/office/2007/relationships/media" Target="../media/media4.wav"/><Relationship Id="rId2" Type="http://schemas.openxmlformats.org/officeDocument/2006/relationships/audio" Target="../media/media1.wav"/><Relationship Id="rId16" Type="http://schemas.openxmlformats.org/officeDocument/2006/relationships/audio" Target="../media/media8.wav"/><Relationship Id="rId29" Type="http://schemas.microsoft.com/office/2007/relationships/media" Target="../media/media15.wav"/><Relationship Id="rId11" Type="http://schemas.microsoft.com/office/2007/relationships/media" Target="../media/media6.wav"/><Relationship Id="rId24" Type="http://schemas.openxmlformats.org/officeDocument/2006/relationships/audio" Target="../media/media12.wav"/><Relationship Id="rId32" Type="http://schemas.openxmlformats.org/officeDocument/2006/relationships/audio" Target="../media/media16.wav"/><Relationship Id="rId37" Type="http://schemas.microsoft.com/office/2007/relationships/media" Target="../media/media19.wav"/><Relationship Id="rId40" Type="http://schemas.openxmlformats.org/officeDocument/2006/relationships/audio" Target="../media/media20.wav"/><Relationship Id="rId45" Type="http://schemas.microsoft.com/office/2007/relationships/media" Target="../media/media23.wav"/><Relationship Id="rId5" Type="http://schemas.microsoft.com/office/2007/relationships/media" Target="../media/media3.wav"/><Relationship Id="rId15" Type="http://schemas.microsoft.com/office/2007/relationships/media" Target="../media/media8.wav"/><Relationship Id="rId23" Type="http://schemas.microsoft.com/office/2007/relationships/media" Target="../media/media12.wav"/><Relationship Id="rId28" Type="http://schemas.openxmlformats.org/officeDocument/2006/relationships/audio" Target="../media/media14.wav"/><Relationship Id="rId36" Type="http://schemas.openxmlformats.org/officeDocument/2006/relationships/audio" Target="../media/media18.wav"/><Relationship Id="rId49" Type="http://schemas.openxmlformats.org/officeDocument/2006/relationships/slideLayout" Target="../slideLayouts/slideLayout6.xml"/><Relationship Id="rId10" Type="http://schemas.openxmlformats.org/officeDocument/2006/relationships/audio" Target="../media/media5.wav"/><Relationship Id="rId19" Type="http://schemas.microsoft.com/office/2007/relationships/media" Target="../media/media10.wav"/><Relationship Id="rId31" Type="http://schemas.microsoft.com/office/2007/relationships/media" Target="../media/media16.wav"/><Relationship Id="rId44" Type="http://schemas.openxmlformats.org/officeDocument/2006/relationships/audio" Target="../media/media22.wav"/><Relationship Id="rId52" Type="http://schemas.openxmlformats.org/officeDocument/2006/relationships/image" Target="../media/image3.wmf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4" Type="http://schemas.openxmlformats.org/officeDocument/2006/relationships/audio" Target="../media/media7.wav"/><Relationship Id="rId22" Type="http://schemas.openxmlformats.org/officeDocument/2006/relationships/audio" Target="../media/media11.wav"/><Relationship Id="rId27" Type="http://schemas.microsoft.com/office/2007/relationships/media" Target="../media/media14.wav"/><Relationship Id="rId30" Type="http://schemas.openxmlformats.org/officeDocument/2006/relationships/audio" Target="../media/media15.wav"/><Relationship Id="rId35" Type="http://schemas.microsoft.com/office/2007/relationships/media" Target="../media/media18.wav"/><Relationship Id="rId43" Type="http://schemas.microsoft.com/office/2007/relationships/media" Target="../media/media22.wav"/><Relationship Id="rId48" Type="http://schemas.openxmlformats.org/officeDocument/2006/relationships/audio" Target="../media/media24.wav"/><Relationship Id="rId8" Type="http://schemas.openxmlformats.org/officeDocument/2006/relationships/audio" Target="../media/media4.wav"/><Relationship Id="rId51" Type="http://schemas.openxmlformats.org/officeDocument/2006/relationships/image" Target="../media/image2.jpeg"/><Relationship Id="rId3" Type="http://schemas.microsoft.com/office/2007/relationships/media" Target="../media/media2.wav"/><Relationship Id="rId12" Type="http://schemas.openxmlformats.org/officeDocument/2006/relationships/audio" Target="../media/media6.wav"/><Relationship Id="rId17" Type="http://schemas.microsoft.com/office/2007/relationships/media" Target="../media/media9.wav"/><Relationship Id="rId25" Type="http://schemas.microsoft.com/office/2007/relationships/media" Target="../media/media13.wav"/><Relationship Id="rId33" Type="http://schemas.microsoft.com/office/2007/relationships/media" Target="../media/media17.wav"/><Relationship Id="rId38" Type="http://schemas.openxmlformats.org/officeDocument/2006/relationships/audio" Target="../media/media19.wav"/><Relationship Id="rId46" Type="http://schemas.openxmlformats.org/officeDocument/2006/relationships/audio" Target="../media/media23.wav"/><Relationship Id="rId20" Type="http://schemas.openxmlformats.org/officeDocument/2006/relationships/audio" Target="../media/media10.wav"/><Relationship Id="rId41" Type="http://schemas.microsoft.com/office/2007/relationships/media" Target="../media/media21.wav"/><Relationship Id="rId1" Type="http://schemas.microsoft.com/office/2007/relationships/media" Target="../media/media1.wav"/><Relationship Id="rId6" Type="http://schemas.openxmlformats.org/officeDocument/2006/relationships/audio" Target="../media/media3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aulmeier.com/consonants/" TargetMode="External"/><Relationship Id="rId4" Type="http://schemas.openxmlformats.org/officeDocument/2006/relationships/hyperlink" Target="http://corpus.linguistics.berkeley.edu/acip/vowels/chapter12/hindi.html" TargetMode="External"/></Relationships>
</file>

<file path=ppt/slides/_rels/slide5.xml.rels><?xml version="1.0" encoding="UTF-8" standalone="yes"?>
<Relationships xmlns="http://schemas.openxmlformats.org/package/2006/relationships"><Relationship Id="rId13" Type="http://schemas.microsoft.com/office/2007/relationships/media" Target="../media/media31.wav"/><Relationship Id="rId18" Type="http://schemas.openxmlformats.org/officeDocument/2006/relationships/audio" Target="../media/media33.wav"/><Relationship Id="rId26" Type="http://schemas.openxmlformats.org/officeDocument/2006/relationships/audio" Target="../media/media37.wav"/><Relationship Id="rId39" Type="http://schemas.microsoft.com/office/2007/relationships/media" Target="../media/media44.WAV"/><Relationship Id="rId21" Type="http://schemas.microsoft.com/office/2007/relationships/media" Target="../media/media35.wav"/><Relationship Id="rId34" Type="http://schemas.openxmlformats.org/officeDocument/2006/relationships/audio" Target="../media/media41.wav"/><Relationship Id="rId42" Type="http://schemas.openxmlformats.org/officeDocument/2006/relationships/image" Target="../media/image5.png"/><Relationship Id="rId7" Type="http://schemas.microsoft.com/office/2007/relationships/media" Target="../media/media28.wav"/><Relationship Id="rId2" Type="http://schemas.openxmlformats.org/officeDocument/2006/relationships/audio" Target="../media/media25.wav"/><Relationship Id="rId16" Type="http://schemas.openxmlformats.org/officeDocument/2006/relationships/audio" Target="../media/media32.wav"/><Relationship Id="rId20" Type="http://schemas.openxmlformats.org/officeDocument/2006/relationships/audio" Target="../media/media34.wav"/><Relationship Id="rId29" Type="http://schemas.microsoft.com/office/2007/relationships/media" Target="../media/media39.wav"/><Relationship Id="rId41" Type="http://schemas.openxmlformats.org/officeDocument/2006/relationships/slideLayout" Target="../slideLayouts/slideLayout2.xml"/><Relationship Id="rId1" Type="http://schemas.microsoft.com/office/2007/relationships/media" Target="../media/media25.wav"/><Relationship Id="rId6" Type="http://schemas.openxmlformats.org/officeDocument/2006/relationships/audio" Target="../media/media27.wav"/><Relationship Id="rId11" Type="http://schemas.microsoft.com/office/2007/relationships/media" Target="../media/media30.wav"/><Relationship Id="rId24" Type="http://schemas.openxmlformats.org/officeDocument/2006/relationships/audio" Target="../media/media36.wav"/><Relationship Id="rId32" Type="http://schemas.openxmlformats.org/officeDocument/2006/relationships/audio" Target="../media/media40.wav"/><Relationship Id="rId37" Type="http://schemas.microsoft.com/office/2007/relationships/media" Target="../media/media43.wav"/><Relationship Id="rId40" Type="http://schemas.openxmlformats.org/officeDocument/2006/relationships/audio" Target="../media/media44.WAV"/><Relationship Id="rId5" Type="http://schemas.microsoft.com/office/2007/relationships/media" Target="../media/media27.wav"/><Relationship Id="rId15" Type="http://schemas.microsoft.com/office/2007/relationships/media" Target="../media/media32.wav"/><Relationship Id="rId23" Type="http://schemas.microsoft.com/office/2007/relationships/media" Target="../media/media36.wav"/><Relationship Id="rId28" Type="http://schemas.openxmlformats.org/officeDocument/2006/relationships/audio" Target="../media/media38.wav"/><Relationship Id="rId36" Type="http://schemas.openxmlformats.org/officeDocument/2006/relationships/audio" Target="../media/media42.wav"/><Relationship Id="rId10" Type="http://schemas.openxmlformats.org/officeDocument/2006/relationships/audio" Target="../media/media29.wav"/><Relationship Id="rId19" Type="http://schemas.microsoft.com/office/2007/relationships/media" Target="../media/media34.wav"/><Relationship Id="rId31" Type="http://schemas.microsoft.com/office/2007/relationships/media" Target="../media/media40.wav"/><Relationship Id="rId4" Type="http://schemas.openxmlformats.org/officeDocument/2006/relationships/audio" Target="../media/media26.wav"/><Relationship Id="rId9" Type="http://schemas.microsoft.com/office/2007/relationships/media" Target="../media/media29.wav"/><Relationship Id="rId14" Type="http://schemas.openxmlformats.org/officeDocument/2006/relationships/audio" Target="../media/media31.wav"/><Relationship Id="rId22" Type="http://schemas.openxmlformats.org/officeDocument/2006/relationships/audio" Target="../media/media35.wav"/><Relationship Id="rId27" Type="http://schemas.microsoft.com/office/2007/relationships/media" Target="../media/media38.wav"/><Relationship Id="rId30" Type="http://schemas.openxmlformats.org/officeDocument/2006/relationships/audio" Target="../media/media39.wav"/><Relationship Id="rId35" Type="http://schemas.microsoft.com/office/2007/relationships/media" Target="../media/media42.wav"/><Relationship Id="rId8" Type="http://schemas.openxmlformats.org/officeDocument/2006/relationships/audio" Target="../media/media28.wav"/><Relationship Id="rId3" Type="http://schemas.microsoft.com/office/2007/relationships/media" Target="../media/media26.wav"/><Relationship Id="rId12" Type="http://schemas.openxmlformats.org/officeDocument/2006/relationships/audio" Target="../media/media30.wav"/><Relationship Id="rId17" Type="http://schemas.microsoft.com/office/2007/relationships/media" Target="../media/media33.wav"/><Relationship Id="rId25" Type="http://schemas.microsoft.com/office/2007/relationships/media" Target="../media/media37.wav"/><Relationship Id="rId33" Type="http://schemas.microsoft.com/office/2007/relationships/media" Target="../media/media41.wav"/><Relationship Id="rId38" Type="http://schemas.openxmlformats.org/officeDocument/2006/relationships/audio" Target="../media/media43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Hindi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9614" y="3930651"/>
            <a:ext cx="7316787" cy="1554163"/>
          </a:xfrm>
        </p:spPr>
        <p:txBody>
          <a:bodyPr/>
          <a:lstStyle/>
          <a:p>
            <a:r>
              <a:rPr lang="en-US" dirty="0" smtClean="0"/>
              <a:t>Breathy Consonants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1" y="6299199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algn="ctr">
              <a:tabLst>
                <a:tab pos="114300" algn="l"/>
                <a:tab pos="4114800" algn="l"/>
                <a:tab pos="8343900" algn="r"/>
              </a:tabLst>
              <a:defRPr/>
            </a:pPr>
            <a:r>
              <a:rPr lang="en-US">
                <a:solidFill>
                  <a:srgbClr val="3399FF"/>
                </a:solidFill>
              </a:rPr>
              <a:t>adapted from slides by Sharon Hargus and Valerie Freeman</a:t>
            </a:r>
            <a:endParaRPr 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59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Hindi Vowels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31008" y="6327559"/>
            <a:ext cx="6702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haris SIL" pitchFamily="2" charset="0"/>
              </a:rPr>
              <a:t>Ohala</a:t>
            </a:r>
            <a:r>
              <a:rPr lang="en-US" dirty="0">
                <a:solidFill>
                  <a:schemeClr val="accent1"/>
                </a:solidFill>
                <a:latin typeface="Charis SIL" pitchFamily="2" charset="0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Charis SIL" pitchFamily="2" charset="0"/>
              </a:rPr>
              <a:t>Manjari</a:t>
            </a:r>
            <a:r>
              <a:rPr lang="en-US" dirty="0">
                <a:solidFill>
                  <a:schemeClr val="accent1"/>
                </a:solidFill>
                <a:latin typeface="Charis SIL" pitchFamily="2" charset="0"/>
              </a:rPr>
              <a:t> (2010). Hindi. In International Phonetic Association (eds.), </a:t>
            </a:r>
            <a:r>
              <a:rPr lang="en-US" i="1" dirty="0">
                <a:solidFill>
                  <a:schemeClr val="accent1"/>
                </a:solidFill>
                <a:latin typeface="Charis SIL" pitchFamily="2" charset="0"/>
              </a:rPr>
              <a:t>Handbook of the International Phonetic Association</a:t>
            </a:r>
            <a:r>
              <a:rPr lang="en-US" dirty="0">
                <a:solidFill>
                  <a:schemeClr val="accent1"/>
                </a:solidFill>
                <a:latin typeface="Charis SIL" pitchFamily="2" charset="0"/>
              </a:rPr>
              <a:t> (pp. 100-103). Cambridge: Cambridge University Press.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815084" y="5496562"/>
            <a:ext cx="853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prstClr val="black"/>
                </a:solidFill>
                <a:latin typeface="Charis SIL" pitchFamily="2" charset="0"/>
              </a:rPr>
              <a:t>“All of these vowels except [æ] also have distinctively nasal counterparts.”</a:t>
            </a:r>
            <a:r>
              <a:rPr lang="en-US" sz="2400" dirty="0">
                <a:solidFill>
                  <a:prstClr val="black"/>
                </a:solidFill>
                <a:latin typeface="Charis SIL" pitchFamily="2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haris SIL" pitchFamily="2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haris SIL" pitchFamily="2" charset="0"/>
              </a:rPr>
              <a:t>Ohala</a:t>
            </a:r>
            <a:r>
              <a:rPr lang="en-US" dirty="0">
                <a:solidFill>
                  <a:prstClr val="black"/>
                </a:solidFill>
                <a:latin typeface="Charis SIL" pitchFamily="2" charset="0"/>
              </a:rPr>
              <a:t>, 2010:101)</a:t>
            </a:r>
            <a:endParaRPr lang="en-US" sz="2400" dirty="0">
              <a:solidFill>
                <a:prstClr val="black"/>
              </a:solidFill>
              <a:latin typeface="Charis SIL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170" y="1943825"/>
            <a:ext cx="4267200" cy="334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2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940" y="1879538"/>
            <a:ext cx="8526380" cy="3391744"/>
          </a:xfrm>
          <a:prstGeom prst="rect">
            <a:avLst/>
          </a:prstGeom>
        </p:spPr>
      </p:pic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1981200" y="173736"/>
            <a:ext cx="8229600" cy="1096962"/>
          </a:xfrm>
        </p:spPr>
        <p:txBody>
          <a:bodyPr/>
          <a:lstStyle/>
          <a:p>
            <a:r>
              <a:rPr lang="en-US"/>
              <a:t>Hindi </a:t>
            </a:r>
            <a:r>
              <a:rPr lang="en-US" smtClean="0"/>
              <a:t>Vowel Listening </a:t>
            </a:r>
            <a:r>
              <a:rPr lang="en-US" dirty="0"/>
              <a:t>P</a:t>
            </a:r>
            <a:r>
              <a:rPr lang="en-US" smtClean="0"/>
              <a:t>ractice</a:t>
            </a:r>
            <a:endParaRPr lang="en-US" dirty="0"/>
          </a:p>
        </p:txBody>
      </p:sp>
      <p:pic>
        <p:nvPicPr>
          <p:cNvPr id="2" name="lineage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240280"/>
            <a:ext cx="274320" cy="274320"/>
          </a:xfrm>
          <a:prstGeom prst="rect">
            <a:avLst/>
          </a:prstGeom>
        </p:spPr>
      </p:pic>
      <p:pic>
        <p:nvPicPr>
          <p:cNvPr id="31" name="shore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935480"/>
            <a:ext cx="274320" cy="274320"/>
          </a:xfrm>
          <a:prstGeom prst="rect">
            <a:avLst/>
          </a:prstGeom>
        </p:spPr>
      </p:pic>
      <p:pic>
        <p:nvPicPr>
          <p:cNvPr id="32" name="speak.wav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545080"/>
            <a:ext cx="274320" cy="274320"/>
          </a:xfrm>
          <a:prstGeom prst="rect">
            <a:avLst/>
          </a:prstGeom>
        </p:spPr>
      </p:pic>
      <p:pic>
        <p:nvPicPr>
          <p:cNvPr id="33" name="a-name.wav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849880"/>
            <a:ext cx="274320" cy="274320"/>
          </a:xfrm>
          <a:prstGeom prst="rect">
            <a:avLst/>
          </a:prstGeom>
        </p:spPr>
      </p:pic>
      <p:pic>
        <p:nvPicPr>
          <p:cNvPr id="34" name="dogs-bark.wav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034499"/>
            <a:ext cx="274320" cy="274320"/>
          </a:xfrm>
          <a:prstGeom prst="rect">
            <a:avLst/>
          </a:prstGeom>
        </p:spPr>
      </p:pic>
      <p:pic>
        <p:nvPicPr>
          <p:cNvPr id="35" name="hunger.wav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764280"/>
            <a:ext cx="274320" cy="274320"/>
          </a:xfrm>
          <a:prstGeom prst="rect">
            <a:avLst/>
          </a:prstGeom>
        </p:spPr>
      </p:pic>
      <p:pic>
        <p:nvPicPr>
          <p:cNvPr id="36" name="prince.wav">
            <a:hlinkClick r:id="" action="ppaction://media"/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330853"/>
            <a:ext cx="274320" cy="274320"/>
          </a:xfrm>
          <a:prstGeom prst="rect">
            <a:avLst/>
          </a:prstGeom>
        </p:spPr>
      </p:pic>
      <p:pic>
        <p:nvPicPr>
          <p:cNvPr id="37" name="in-this-manner.wav">
            <a:hlinkClick r:id="" action="ppaction://media"/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641871"/>
            <a:ext cx="274320" cy="274320"/>
          </a:xfrm>
          <a:prstGeom prst="rect">
            <a:avLst/>
          </a:prstGeom>
        </p:spPr>
      </p:pic>
      <p:pic>
        <p:nvPicPr>
          <p:cNvPr id="38" name="eyebrow.wav">
            <a:hlinkClick r:id="" action="ppaction://media"/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940656"/>
            <a:ext cx="274320" cy="274320"/>
          </a:xfrm>
          <a:prstGeom prst="rect">
            <a:avLst/>
          </a:prstGeom>
        </p:spPr>
      </p:pic>
      <p:pic>
        <p:nvPicPr>
          <p:cNvPr id="39" name="lesson.wav">
            <a:hlinkClick r:id="" action="ppaction://media"/>
          </p:cNvPr>
          <p:cNvPicPr>
            <a:picLocks noChangeAspect="1"/>
          </p:cNvPicPr>
          <p:nvPr>
            <a:audioFile r:link="rId20"/>
            <p:extLst>
              <p:ext uri="{DAA4B4D4-6D71-4841-9C94-3DE7FCFB9230}">
                <p14:media xmlns:p14="http://schemas.microsoft.com/office/powerpoint/2010/main" r:embed="rId19"/>
              </p:ext>
            </p:ext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733800"/>
            <a:ext cx="274320" cy="274320"/>
          </a:xfrm>
          <a:prstGeom prst="rect">
            <a:avLst/>
          </a:prstGeom>
        </p:spPr>
      </p:pic>
      <p:pic>
        <p:nvPicPr>
          <p:cNvPr id="40" name="twig.wav">
            <a:hlinkClick r:id="" action="ppaction://media"/>
          </p:cNvPr>
          <p:cNvPicPr>
            <a:picLocks noChangeAspect="1"/>
          </p:cNvPicPr>
          <p:nvPr>
            <a:audioFile r:link="rId22"/>
            <p:extLst>
              <p:ext uri="{DAA4B4D4-6D71-4841-9C94-3DE7FCFB9230}">
                <p14:media xmlns:p14="http://schemas.microsoft.com/office/powerpoint/2010/main" r:embed="rId21"/>
              </p:ext>
            </p:ext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416" y="4038600"/>
            <a:ext cx="274320" cy="274320"/>
          </a:xfrm>
          <a:prstGeom prst="rect">
            <a:avLst/>
          </a:prstGeom>
        </p:spPr>
      </p:pic>
      <p:pic>
        <p:nvPicPr>
          <p:cNvPr id="41" name="be-irrigated.wav">
            <a:hlinkClick r:id="" action="ppaction://media"/>
          </p:cNvPr>
          <p:cNvPicPr>
            <a:picLocks noChangeAspect="1"/>
          </p:cNvPicPr>
          <p:nvPr>
            <a:audioFile r:link="rId24"/>
            <p:extLst>
              <p:ext uri="{DAA4B4D4-6D71-4841-9C94-3DE7FCFB9230}">
                <p14:media xmlns:p14="http://schemas.microsoft.com/office/powerpoint/2010/main" r:embed="rId23"/>
              </p:ext>
            </p:ext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416" y="4343400"/>
            <a:ext cx="274320" cy="274320"/>
          </a:xfrm>
          <a:prstGeom prst="rect">
            <a:avLst/>
          </a:prstGeom>
        </p:spPr>
      </p:pic>
      <p:pic>
        <p:nvPicPr>
          <p:cNvPr id="42" name="in.wav">
            <a:hlinkClick r:id="" action="ppaction://media"/>
          </p:cNvPr>
          <p:cNvPicPr>
            <a:picLocks noChangeAspect="1"/>
          </p:cNvPicPr>
          <p:nvPr>
            <a:audioFile r:link="rId26"/>
            <p:extLst>
              <p:ext uri="{DAA4B4D4-6D71-4841-9C94-3DE7FCFB9230}">
                <p14:media xmlns:p14="http://schemas.microsoft.com/office/powerpoint/2010/main" r:embed="rId25"/>
              </p:ext>
            </p:ext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216" y="4641871"/>
            <a:ext cx="274320" cy="274320"/>
          </a:xfrm>
          <a:prstGeom prst="rect">
            <a:avLst/>
          </a:prstGeom>
        </p:spPr>
      </p:pic>
      <p:pic>
        <p:nvPicPr>
          <p:cNvPr id="43" name="1-sg-pn.wav">
            <a:hlinkClick r:id="" action="ppaction://media"/>
          </p:cNvPr>
          <p:cNvPicPr>
            <a:picLocks noChangeAspect="1"/>
          </p:cNvPicPr>
          <p:nvPr>
            <a:audioFile r:link="rId28"/>
            <p:extLst>
              <p:ext uri="{DAA4B4D4-6D71-4841-9C94-3DE7FCFB9230}">
                <p14:media xmlns:p14="http://schemas.microsoft.com/office/powerpoint/2010/main" r:embed="rId27"/>
              </p:ext>
            </p:ext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216" y="4952040"/>
            <a:ext cx="274320" cy="274320"/>
          </a:xfrm>
          <a:prstGeom prst="rect">
            <a:avLst/>
          </a:prstGeom>
        </p:spPr>
      </p:pic>
      <p:pic>
        <p:nvPicPr>
          <p:cNvPr id="44" name="meet.wav">
            <a:hlinkClick r:id="" action="ppaction://media"/>
          </p:cNvPr>
          <p:cNvPicPr>
            <a:picLocks noChangeAspect="1"/>
          </p:cNvPicPr>
          <p:nvPr>
            <a:audioFile r:link="rId30"/>
            <p:extLst>
              <p:ext uri="{DAA4B4D4-6D71-4841-9C94-3DE7FCFB9230}">
                <p14:media xmlns:p14="http://schemas.microsoft.com/office/powerpoint/2010/main" r:embed="rId29"/>
              </p:ext>
            </p:ext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216" y="2240280"/>
            <a:ext cx="274320" cy="274320"/>
          </a:xfrm>
          <a:prstGeom prst="rect">
            <a:avLst/>
          </a:prstGeom>
        </p:spPr>
      </p:pic>
      <p:pic>
        <p:nvPicPr>
          <p:cNvPr id="45" name="mile.wav">
            <a:hlinkClick r:id="" action="ppaction://media"/>
          </p:cNvPr>
          <p:cNvPicPr>
            <a:picLocks noChangeAspect="1"/>
          </p:cNvPicPr>
          <p:nvPr>
            <a:audioFile r:link="rId32"/>
            <p:extLst>
              <p:ext uri="{DAA4B4D4-6D71-4841-9C94-3DE7FCFB9230}">
                <p14:media xmlns:p14="http://schemas.microsoft.com/office/powerpoint/2010/main" r:embed="rId31"/>
              </p:ext>
            </p:ext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216" y="1935480"/>
            <a:ext cx="274320" cy="274320"/>
          </a:xfrm>
          <a:prstGeom prst="rect">
            <a:avLst/>
          </a:prstGeom>
        </p:spPr>
      </p:pic>
      <p:pic>
        <p:nvPicPr>
          <p:cNvPr id="46" name="harmony.wav">
            <a:hlinkClick r:id="" action="ppaction://media"/>
          </p:cNvPr>
          <p:cNvPicPr>
            <a:picLocks noChangeAspect="1"/>
          </p:cNvPicPr>
          <p:nvPr>
            <a:audioFile r:link="rId34"/>
            <p:extLst>
              <p:ext uri="{DAA4B4D4-6D71-4841-9C94-3DE7FCFB9230}">
                <p14:media xmlns:p14="http://schemas.microsoft.com/office/powerpoint/2010/main" r:embed="rId33"/>
              </p:ext>
            </p:ext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216" y="2550047"/>
            <a:ext cx="274320" cy="274320"/>
          </a:xfrm>
          <a:prstGeom prst="rect">
            <a:avLst/>
          </a:prstGeom>
        </p:spPr>
      </p:pic>
      <p:pic>
        <p:nvPicPr>
          <p:cNvPr id="47" name="dirt.wav">
            <a:hlinkClick r:id="" action="ppaction://media"/>
          </p:cNvPr>
          <p:cNvPicPr>
            <a:picLocks noChangeAspect="1"/>
          </p:cNvPicPr>
          <p:nvPr>
            <a:audioFile r:link="rId36"/>
            <p:extLst>
              <p:ext uri="{DAA4B4D4-6D71-4841-9C94-3DE7FCFB9230}">
                <p14:media xmlns:p14="http://schemas.microsoft.com/office/powerpoint/2010/main" r:embed="rId35"/>
              </p:ext>
            </p:ext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216" y="2861264"/>
            <a:ext cx="274320" cy="274320"/>
          </a:xfrm>
          <a:prstGeom prst="rect">
            <a:avLst/>
          </a:prstGeom>
        </p:spPr>
      </p:pic>
      <p:pic>
        <p:nvPicPr>
          <p:cNvPr id="48" name="cricket-bat.wav">
            <a:hlinkClick r:id="" action="ppaction://media"/>
          </p:cNvPr>
          <p:cNvPicPr>
            <a:picLocks noChangeAspect="1"/>
          </p:cNvPicPr>
          <p:nvPr>
            <a:audioFile r:link="rId38"/>
            <p:extLst>
              <p:ext uri="{DAA4B4D4-6D71-4841-9C94-3DE7FCFB9230}">
                <p14:media xmlns:p14="http://schemas.microsoft.com/office/powerpoint/2010/main" r:embed="rId37"/>
              </p:ext>
            </p:ext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216" y="3173377"/>
            <a:ext cx="274320" cy="274320"/>
          </a:xfrm>
          <a:prstGeom prst="rect">
            <a:avLst/>
          </a:prstGeom>
        </p:spPr>
      </p:pic>
      <p:pic>
        <p:nvPicPr>
          <p:cNvPr id="49" name="goods.wav">
            <a:hlinkClick r:id="" action="ppaction://media"/>
          </p:cNvPr>
          <p:cNvPicPr>
            <a:picLocks noChangeAspect="1"/>
          </p:cNvPicPr>
          <p:nvPr>
            <a:audioFile r:link="rId40"/>
            <p:extLst>
              <p:ext uri="{DAA4B4D4-6D71-4841-9C94-3DE7FCFB9230}">
                <p14:media xmlns:p14="http://schemas.microsoft.com/office/powerpoint/2010/main" r:embed="rId39"/>
              </p:ext>
            </p:ext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80" y="3173377"/>
            <a:ext cx="274320" cy="274320"/>
          </a:xfrm>
          <a:prstGeom prst="rect">
            <a:avLst/>
          </a:prstGeom>
        </p:spPr>
      </p:pic>
      <p:pic>
        <p:nvPicPr>
          <p:cNvPr id="50" name="rub-imp.wav">
            <a:hlinkClick r:id="" action="ppaction://media"/>
          </p:cNvPr>
          <p:cNvPicPr>
            <a:picLocks noChangeAspect="1"/>
          </p:cNvPicPr>
          <p:nvPr>
            <a:audioFile r:link="rId42"/>
            <p:extLst>
              <p:ext uri="{DAA4B4D4-6D71-4841-9C94-3DE7FCFB9230}">
                <p14:media xmlns:p14="http://schemas.microsoft.com/office/powerpoint/2010/main" r:embed="rId41"/>
              </p:ext>
            </p:ext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913" y="2545080"/>
            <a:ext cx="274320" cy="274320"/>
          </a:xfrm>
          <a:prstGeom prst="rect">
            <a:avLst/>
          </a:prstGeom>
        </p:spPr>
      </p:pic>
      <p:pic>
        <p:nvPicPr>
          <p:cNvPr id="51" name="mother-in-law.wav">
            <a:hlinkClick r:id="" action="ppaction://media"/>
          </p:cNvPr>
          <p:cNvPicPr>
            <a:picLocks noChangeAspect="1"/>
          </p:cNvPicPr>
          <p:nvPr>
            <a:audioFile r:link="rId44"/>
            <p:extLst>
              <p:ext uri="{DAA4B4D4-6D71-4841-9C94-3DE7FCFB9230}">
                <p14:media xmlns:p14="http://schemas.microsoft.com/office/powerpoint/2010/main" r:embed="rId43"/>
              </p:ext>
            </p:ext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913" y="3764280"/>
            <a:ext cx="274320" cy="274320"/>
          </a:xfrm>
          <a:prstGeom prst="rect">
            <a:avLst/>
          </a:prstGeom>
        </p:spPr>
      </p:pic>
      <p:pic>
        <p:nvPicPr>
          <p:cNvPr id="52" name="breath.wav">
            <a:hlinkClick r:id="" action="ppaction://media"/>
          </p:cNvPr>
          <p:cNvPicPr>
            <a:picLocks noChangeAspect="1"/>
          </p:cNvPicPr>
          <p:nvPr>
            <a:audioFile r:link="rId46"/>
            <p:extLst>
              <p:ext uri="{DAA4B4D4-6D71-4841-9C94-3DE7FCFB9230}">
                <p14:media xmlns:p14="http://schemas.microsoft.com/office/powerpoint/2010/main" r:embed="rId45"/>
              </p:ext>
            </p:ext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80" y="4038600"/>
            <a:ext cx="274320" cy="274320"/>
          </a:xfrm>
          <a:prstGeom prst="rect">
            <a:avLst/>
          </a:prstGeom>
        </p:spPr>
      </p:pic>
      <p:pic>
        <p:nvPicPr>
          <p:cNvPr id="53" name="laugh-imp.wav">
            <a:hlinkClick r:id="" action="ppaction://media"/>
          </p:cNvPr>
          <p:cNvPicPr>
            <a:picLocks noChangeAspect="1"/>
          </p:cNvPicPr>
          <p:nvPr>
            <a:audioFile r:link="rId48"/>
            <p:extLst>
              <p:ext uri="{DAA4B4D4-6D71-4841-9C94-3DE7FCFB9230}">
                <p14:media xmlns:p14="http://schemas.microsoft.com/office/powerpoint/2010/main" r:embed="rId47"/>
              </p:ext>
            </p:ext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80" y="4642238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9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6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847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99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905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989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1058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5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920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6"/>
                </p:tgtEl>
              </p:cMediaNode>
            </p:audio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862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audio>
              <p:cMediaNode vol="8000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7"/>
                </p:tgtEl>
              </p:cMediaNode>
            </p:audio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1016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audio>
              <p:cMediaNode vol="8000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"/>
                </p:tgtEl>
              </p:cMediaNode>
            </p:audio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0" dur="1140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audio>
              <p:cMediaNode vol="80000">
                <p:cTn id="6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"/>
                </p:tgtEl>
              </p:cMediaNode>
            </p:audio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6" dur="1085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audio>
              <p:cMediaNode vol="80000">
                <p:cTn id="6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"/>
                </p:tgtEl>
              </p:cMediaNode>
            </p:audio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1185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audio>
              <p:cMediaNode vol="80000">
                <p:cTn id="7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"/>
                </p:tgtEl>
              </p:cMediaNode>
            </p:audio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8" dur="961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audio>
              <p:cMediaNode vol="80000">
                <p:cTn id="7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2"/>
                </p:tgtEl>
              </p:cMediaNode>
            </p:audio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4" dur="899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audio>
              <p:cMediaNode vol="80000">
                <p:cTn id="8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3"/>
                </p:tgtEl>
              </p:cMediaNode>
            </p:audio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0" dur="843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audio>
              <p:cMediaNode vol="80000">
                <p:cTn id="9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6" dur="958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audio>
              <p:cMediaNode vol="80000">
                <p:cTn id="9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2" dur="1056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audio>
              <p:cMediaNode vol="80000">
                <p:cTn id="1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8" dur="955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audio>
              <p:cMediaNode vol="80000">
                <p:cTn id="1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7"/>
                </p:tgtEl>
              </p:cMediaNode>
            </p:audio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4" dur="926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audio>
              <p:cMediaNode vol="80000">
                <p:cTn id="1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8"/>
                </p:tgtEl>
              </p:cMediaNode>
            </p:audio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0" dur="990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audio>
              <p:cMediaNode vol="80000">
                <p:cTn id="1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9"/>
                </p:tgtEl>
              </p:cMediaNode>
            </p:audio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6" dur="862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audio>
              <p:cMediaNode vol="80000">
                <p:cTn id="1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"/>
                </p:tgtEl>
              </p:cMediaNode>
            </p:audio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2" dur="1117" fill="hold"/>
                                        <p:tgtEl>
                                          <p:spTgt spid="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audio>
              <p:cMediaNode vol="80000">
                <p:cTn id="1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1"/>
                </p:tgtEl>
              </p:cMediaNode>
            </p:audio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8" dur="1070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audio>
              <p:cMediaNode vol="80000">
                <p:cTn id="1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2"/>
                </p:tgtEl>
              </p:cMediaNode>
            </p:audio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4" dur="880" fill="hold"/>
                                        <p:tgtEl>
                                          <p:spTgt spid="5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audio>
              <p:cMediaNode vol="80000">
                <p:cTn id="1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Hindi Consonants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37360"/>
            <a:ext cx="8469760" cy="4325112"/>
          </a:xfrm>
        </p:spPr>
      </p:pic>
      <p:sp>
        <p:nvSpPr>
          <p:cNvPr id="4" name="TextBox 3"/>
          <p:cNvSpPr txBox="1"/>
          <p:nvPr/>
        </p:nvSpPr>
        <p:spPr>
          <a:xfrm>
            <a:off x="1363980" y="593467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http://corpus.linguistics.berkeley.edu/acip/vowels/chapter12/hindi.html</a:t>
            </a:r>
            <a:endParaRPr lang="en-US" dirty="0"/>
          </a:p>
          <a:p>
            <a:pPr algn="ctr"/>
            <a:r>
              <a:rPr lang="en-US" dirty="0">
                <a:hlinkClick r:id="rId5"/>
              </a:rPr>
              <a:t>http://www.paulmeier.com/consonants/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9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-80744"/>
            <a:ext cx="10058400" cy="1450757"/>
          </a:xfrm>
        </p:spPr>
        <p:txBody>
          <a:bodyPr/>
          <a:lstStyle/>
          <a:p>
            <a:r>
              <a:rPr lang="en-US" dirty="0"/>
              <a:t>Hindi </a:t>
            </a:r>
            <a:r>
              <a:rPr lang="en-US" dirty="0" smtClean="0"/>
              <a:t>Transcription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0013"/>
            <a:ext cx="8305800" cy="4799012"/>
          </a:xfrm>
        </p:spPr>
        <p:txBody>
          <a:bodyPr numCol="2">
            <a:normAutofit lnSpcReduction="10000"/>
          </a:bodyPr>
          <a:lstStyle/>
          <a:p>
            <a:pPr marL="914400" indent="-9144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914400" algn="l"/>
                <a:tab pos="2968625" algn="l"/>
              </a:tabLst>
            </a:pPr>
            <a:r>
              <a:rPr lang="en-US" dirty="0"/>
              <a:t>‘address’ (n.) 	[</a:t>
            </a:r>
            <a:r>
              <a:rPr lang="en-US" dirty="0" err="1"/>
              <a:t>pət̪ɑ</a:t>
            </a:r>
            <a:r>
              <a:rPr lang="en-US" dirty="0"/>
              <a:t>]</a:t>
            </a:r>
          </a:p>
          <a:p>
            <a:pPr marL="914400" indent="-9144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914400" algn="l"/>
                <a:tab pos="2968625" algn="l"/>
              </a:tabLst>
            </a:pPr>
            <a:r>
              <a:rPr lang="en-US" dirty="0"/>
              <a:t>‘beat’ (n.) 	[</a:t>
            </a:r>
            <a:r>
              <a:rPr lang="en-US" dirty="0" err="1"/>
              <a:t>t̪ɑl</a:t>
            </a:r>
            <a:r>
              <a:rPr lang="en-US" dirty="0"/>
              <a:t>]</a:t>
            </a:r>
          </a:p>
          <a:p>
            <a:pPr marL="914400" indent="-9144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914400" algn="l"/>
                <a:tab pos="2968625" algn="l"/>
              </a:tabLst>
            </a:pPr>
            <a:r>
              <a:rPr lang="en-US" dirty="0"/>
              <a:t>‘big’ 	[</a:t>
            </a:r>
            <a:r>
              <a:rPr lang="en-US" dirty="0" err="1"/>
              <a:t>bəɽɑ</a:t>
            </a:r>
            <a:r>
              <a:rPr lang="en-US" dirty="0"/>
              <a:t>]</a:t>
            </a:r>
          </a:p>
          <a:p>
            <a:pPr marL="914400" indent="-9144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914400" algn="l"/>
                <a:tab pos="2968625" algn="l"/>
              </a:tabLst>
            </a:pPr>
            <a:r>
              <a:rPr lang="en-US" dirty="0"/>
              <a:t>‘branch’ 	[</a:t>
            </a:r>
            <a:r>
              <a:rPr lang="en-US" dirty="0" err="1"/>
              <a:t>ɖɑl</a:t>
            </a:r>
            <a:r>
              <a:rPr lang="en-US" dirty="0"/>
              <a:t>]</a:t>
            </a:r>
          </a:p>
          <a:p>
            <a:pPr marL="914400" indent="-9144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914400" algn="l"/>
                <a:tab pos="2968625" algn="l"/>
              </a:tabLst>
            </a:pPr>
            <a:r>
              <a:rPr lang="en-US" dirty="0"/>
              <a:t>‘brow’ 	[</a:t>
            </a:r>
            <a:r>
              <a:rPr lang="en-US" dirty="0" err="1"/>
              <a:t>b</a:t>
            </a:r>
            <a:r>
              <a:rPr lang="en-US" baseline="30000" dirty="0" err="1"/>
              <a:t>ɦ</a:t>
            </a:r>
            <a:r>
              <a:rPr lang="en-US" dirty="0" err="1"/>
              <a:t>ɑl</a:t>
            </a:r>
            <a:r>
              <a:rPr lang="en-US" dirty="0"/>
              <a:t>]</a:t>
            </a:r>
          </a:p>
          <a:p>
            <a:pPr marL="914400" indent="-9144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914400" algn="l"/>
                <a:tab pos="2968625" algn="l"/>
              </a:tabLst>
            </a:pPr>
            <a:r>
              <a:rPr lang="en-US" dirty="0"/>
              <a:t>‘gait’ 	[</a:t>
            </a:r>
            <a:r>
              <a:rPr lang="en-US" dirty="0" err="1"/>
              <a:t>ʧɑl</a:t>
            </a:r>
            <a:r>
              <a:rPr lang="en-US" dirty="0"/>
              <a:t>]</a:t>
            </a:r>
          </a:p>
          <a:p>
            <a:pPr marL="914400" indent="-9144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914400" algn="l"/>
                <a:tab pos="2968625" algn="l"/>
              </a:tabLst>
            </a:pPr>
            <a:r>
              <a:rPr lang="en-US" dirty="0"/>
              <a:t>‘glimmer’ 	[</a:t>
            </a:r>
            <a:r>
              <a:rPr lang="en-US" dirty="0" err="1"/>
              <a:t>ʤ</a:t>
            </a:r>
            <a:r>
              <a:rPr lang="en-US" baseline="30000" dirty="0" err="1"/>
              <a:t>ɦ</a:t>
            </a:r>
            <a:r>
              <a:rPr lang="en-US" dirty="0" err="1"/>
              <a:t>əl</a:t>
            </a:r>
            <a:r>
              <a:rPr lang="en-US" dirty="0"/>
              <a:t>]</a:t>
            </a:r>
          </a:p>
          <a:p>
            <a:pPr marL="914400" indent="-9144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914400" algn="l"/>
                <a:tab pos="2968625" algn="l"/>
              </a:tabLst>
            </a:pPr>
            <a:r>
              <a:rPr lang="en-US" dirty="0"/>
              <a:t>‘hair’ 	[</a:t>
            </a:r>
            <a:r>
              <a:rPr lang="en-US" dirty="0" err="1"/>
              <a:t>bɑl</a:t>
            </a:r>
            <a:r>
              <a:rPr lang="en-US" dirty="0"/>
              <a:t>]</a:t>
            </a:r>
          </a:p>
          <a:p>
            <a:pPr marL="914400" indent="-9144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914400" algn="l"/>
                <a:tab pos="2968625" algn="l"/>
              </a:tabLst>
            </a:pPr>
            <a:r>
              <a:rPr lang="en-US" dirty="0"/>
              <a:t>‘increase’ (imp.)	[</a:t>
            </a:r>
            <a:r>
              <a:rPr lang="en-US" dirty="0" err="1"/>
              <a:t>bəɽ</a:t>
            </a:r>
            <a:r>
              <a:rPr lang="en-US" baseline="30000" dirty="0" err="1"/>
              <a:t>ɦ</a:t>
            </a:r>
            <a:r>
              <a:rPr lang="en-US" dirty="0" err="1"/>
              <a:t>ɑ</a:t>
            </a:r>
            <a:r>
              <a:rPr lang="en-US" dirty="0"/>
              <a:t>]</a:t>
            </a:r>
          </a:p>
          <a:p>
            <a:pPr marL="914400" indent="-9144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914400" algn="l"/>
                <a:tab pos="2968625" algn="l"/>
              </a:tabLst>
            </a:pPr>
            <a:r>
              <a:rPr lang="en-US" dirty="0"/>
              <a:t>‘knife blade’ 	[</a:t>
            </a:r>
            <a:r>
              <a:rPr lang="en-US" dirty="0" err="1"/>
              <a:t>p</a:t>
            </a:r>
            <a:r>
              <a:rPr lang="en-US" baseline="30000" dirty="0" err="1"/>
              <a:t>h</a:t>
            </a:r>
            <a:r>
              <a:rPr lang="en-US" dirty="0" err="1"/>
              <a:t>ɑl</a:t>
            </a:r>
            <a:r>
              <a:rPr lang="en-US" dirty="0"/>
              <a:t>]</a:t>
            </a:r>
          </a:p>
          <a:p>
            <a:pPr marL="914400" indent="-9144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914400" algn="l"/>
                <a:tab pos="2968625" algn="l"/>
              </a:tabLst>
            </a:pPr>
            <a:r>
              <a:rPr lang="en-US" dirty="0"/>
              <a:t>‘knife edge’ 	[</a:t>
            </a:r>
            <a:r>
              <a:rPr lang="en-US" dirty="0" err="1"/>
              <a:t>d̪</a:t>
            </a:r>
            <a:r>
              <a:rPr lang="en-US" baseline="30000" dirty="0" err="1"/>
              <a:t>ɦ</a:t>
            </a:r>
            <a:r>
              <a:rPr lang="en-US" dirty="0" err="1"/>
              <a:t>ɑɾ</a:t>
            </a:r>
            <a:r>
              <a:rPr lang="en-US" dirty="0"/>
              <a:t>]</a:t>
            </a:r>
          </a:p>
          <a:p>
            <a:pPr marL="914400" indent="-9144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914400" algn="l"/>
                <a:tab pos="2968625" algn="l"/>
              </a:tabLst>
            </a:pPr>
            <a:r>
              <a:rPr lang="en-US" dirty="0"/>
              <a:t>‘lentil’ 	[</a:t>
            </a:r>
            <a:r>
              <a:rPr lang="en-US" dirty="0" err="1"/>
              <a:t>d̪ɑl</a:t>
            </a:r>
            <a:r>
              <a:rPr lang="en-US" dirty="0"/>
              <a:t>]</a:t>
            </a:r>
          </a:p>
          <a:p>
            <a:pPr marL="914400" indent="-9144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914400" algn="l"/>
                <a:tab pos="2968625" algn="l"/>
              </a:tabLst>
            </a:pPr>
            <a:r>
              <a:rPr lang="en-US" dirty="0"/>
              <a:t>‘lumber shop’ 	[</a:t>
            </a:r>
            <a:r>
              <a:rPr lang="en-US" dirty="0" err="1"/>
              <a:t>ʈ</a:t>
            </a:r>
            <a:r>
              <a:rPr lang="en-US" baseline="30000" dirty="0" err="1"/>
              <a:t>h</a:t>
            </a:r>
            <a:r>
              <a:rPr lang="en-US" dirty="0" err="1"/>
              <a:t>ɑl</a:t>
            </a:r>
            <a:r>
              <a:rPr lang="en-US" dirty="0"/>
              <a:t>]</a:t>
            </a:r>
          </a:p>
          <a:p>
            <a:pPr marL="914400" indent="-9144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914400" algn="l"/>
                <a:tab pos="2968625" algn="l"/>
              </a:tabLst>
            </a:pPr>
            <a:r>
              <a:rPr lang="en-US" dirty="0"/>
              <a:t>‘net’ 	[</a:t>
            </a:r>
            <a:r>
              <a:rPr lang="en-US" dirty="0" err="1"/>
              <a:t>ʤɑl</a:t>
            </a:r>
            <a:r>
              <a:rPr lang="en-US" dirty="0"/>
              <a:t>]</a:t>
            </a:r>
          </a:p>
          <a:p>
            <a:pPr marL="914400" indent="-9144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914400" algn="l"/>
                <a:tab pos="2968625" algn="l"/>
              </a:tabLst>
            </a:pPr>
            <a:r>
              <a:rPr lang="en-US" dirty="0"/>
              <a:t>‘nurture’ 	[</a:t>
            </a:r>
            <a:r>
              <a:rPr lang="en-US" dirty="0" err="1"/>
              <a:t>pɑl</a:t>
            </a:r>
            <a:r>
              <a:rPr lang="en-US" dirty="0"/>
              <a:t>]</a:t>
            </a:r>
          </a:p>
          <a:p>
            <a:pPr marL="914400" indent="-9144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914400" algn="l"/>
                <a:tab pos="2968625" algn="l"/>
              </a:tabLst>
            </a:pPr>
            <a:r>
              <a:rPr lang="en-US" dirty="0"/>
              <a:t>‘platter’ 	[</a:t>
            </a:r>
            <a:r>
              <a:rPr lang="en-US" dirty="0" err="1"/>
              <a:t>t̪</a:t>
            </a:r>
            <a:r>
              <a:rPr lang="en-US" baseline="30000" dirty="0" err="1"/>
              <a:t>h</a:t>
            </a:r>
            <a:r>
              <a:rPr lang="en-US" dirty="0" err="1"/>
              <a:t>ɑl</a:t>
            </a:r>
            <a:r>
              <a:rPr lang="en-US" dirty="0"/>
              <a:t>]</a:t>
            </a:r>
          </a:p>
          <a:p>
            <a:pPr marL="914400" indent="-9144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914400" algn="l"/>
                <a:tab pos="2968625" algn="l"/>
              </a:tabLst>
            </a:pPr>
            <a:r>
              <a:rPr lang="en-US" dirty="0"/>
              <a:t>‘postpone’ 	[</a:t>
            </a:r>
            <a:r>
              <a:rPr lang="en-US" dirty="0" err="1"/>
              <a:t>ʈɑl</a:t>
            </a:r>
            <a:r>
              <a:rPr lang="en-US" dirty="0"/>
              <a:t>]</a:t>
            </a:r>
          </a:p>
          <a:p>
            <a:pPr marL="914400" indent="-9144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914400" algn="l"/>
                <a:tab pos="2968625" algn="l"/>
              </a:tabLst>
            </a:pPr>
            <a:r>
              <a:rPr lang="en-US" dirty="0"/>
              <a:t>‘shield’ 	[</a:t>
            </a:r>
            <a:r>
              <a:rPr lang="en-US" dirty="0" err="1"/>
              <a:t>ɖ</a:t>
            </a:r>
            <a:r>
              <a:rPr lang="en-US" baseline="30000" dirty="0" err="1"/>
              <a:t>ɦ</a:t>
            </a:r>
            <a:r>
              <a:rPr lang="en-US" dirty="0" err="1"/>
              <a:t>ɑl</a:t>
            </a:r>
            <a:r>
              <a:rPr lang="en-US" dirty="0"/>
              <a:t>]</a:t>
            </a:r>
          </a:p>
          <a:p>
            <a:pPr marL="914400" indent="-9144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914400" algn="l"/>
                <a:tab pos="2968625" algn="l"/>
              </a:tabLst>
            </a:pPr>
            <a:r>
              <a:rPr lang="en-US" dirty="0"/>
              <a:t>‘to make…agree’	[</a:t>
            </a:r>
            <a:r>
              <a:rPr lang="en-US" dirty="0" err="1"/>
              <a:t>pəʈɑ</a:t>
            </a:r>
            <a:r>
              <a:rPr lang="en-US" dirty="0"/>
              <a:t>]</a:t>
            </a:r>
          </a:p>
          <a:p>
            <a:pPr marL="914400" indent="-9144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914400" algn="l"/>
                <a:tab pos="2968625" algn="l"/>
              </a:tabLst>
            </a:pPr>
            <a:r>
              <a:rPr lang="en-US" dirty="0"/>
              <a:t>‘tree bark’ 	[</a:t>
            </a:r>
            <a:r>
              <a:rPr lang="en-US" dirty="0" err="1"/>
              <a:t>ʧ</a:t>
            </a:r>
            <a:r>
              <a:rPr lang="en-US" baseline="30000" dirty="0" err="1"/>
              <a:t>h</a:t>
            </a:r>
            <a:r>
              <a:rPr lang="en-US" dirty="0" err="1"/>
              <a:t>ɑl</a:t>
            </a:r>
            <a:r>
              <a:rPr lang="en-US" dirty="0"/>
              <a:t>]</a:t>
            </a:r>
          </a:p>
        </p:txBody>
      </p:sp>
      <p:pic>
        <p:nvPicPr>
          <p:cNvPr id="4" name="address-n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2"/>
          <a:stretch>
            <a:fillRect/>
          </a:stretch>
        </p:blipFill>
        <p:spPr>
          <a:xfrm>
            <a:off x="2438400" y="1463040"/>
            <a:ext cx="365760" cy="365760"/>
          </a:xfrm>
          <a:prstGeom prst="rect">
            <a:avLst/>
          </a:prstGeom>
        </p:spPr>
      </p:pic>
      <p:pic>
        <p:nvPicPr>
          <p:cNvPr id="15" name="beat-n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2"/>
          <a:stretch>
            <a:fillRect/>
          </a:stretch>
        </p:blipFill>
        <p:spPr>
          <a:xfrm>
            <a:off x="2438400" y="1920240"/>
            <a:ext cx="365760" cy="365760"/>
          </a:xfrm>
          <a:prstGeom prst="rect">
            <a:avLst/>
          </a:prstGeom>
        </p:spPr>
      </p:pic>
      <p:pic>
        <p:nvPicPr>
          <p:cNvPr id="29" name="big.wav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42"/>
          <a:stretch>
            <a:fillRect/>
          </a:stretch>
        </p:blipFill>
        <p:spPr>
          <a:xfrm>
            <a:off x="2438400" y="2377440"/>
            <a:ext cx="365760" cy="365760"/>
          </a:xfrm>
          <a:prstGeom prst="rect">
            <a:avLst/>
          </a:prstGeom>
        </p:spPr>
      </p:pic>
      <p:pic>
        <p:nvPicPr>
          <p:cNvPr id="30" name="branch.wav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42"/>
          <a:stretch>
            <a:fillRect/>
          </a:stretch>
        </p:blipFill>
        <p:spPr>
          <a:xfrm>
            <a:off x="2438400" y="2834640"/>
            <a:ext cx="365760" cy="365760"/>
          </a:xfrm>
          <a:prstGeom prst="rect">
            <a:avLst/>
          </a:prstGeom>
        </p:spPr>
      </p:pic>
      <p:pic>
        <p:nvPicPr>
          <p:cNvPr id="31" name="brow.wav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42"/>
          <a:stretch>
            <a:fillRect/>
          </a:stretch>
        </p:blipFill>
        <p:spPr>
          <a:xfrm>
            <a:off x="2438400" y="3291840"/>
            <a:ext cx="365760" cy="365760"/>
          </a:xfrm>
          <a:prstGeom prst="rect">
            <a:avLst/>
          </a:prstGeom>
        </p:spPr>
      </p:pic>
      <p:pic>
        <p:nvPicPr>
          <p:cNvPr id="32" name="gait.wav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42"/>
          <a:stretch>
            <a:fillRect/>
          </a:stretch>
        </p:blipFill>
        <p:spPr>
          <a:xfrm>
            <a:off x="2438400" y="3749040"/>
            <a:ext cx="365760" cy="365760"/>
          </a:xfrm>
          <a:prstGeom prst="rect">
            <a:avLst/>
          </a:prstGeom>
        </p:spPr>
      </p:pic>
      <p:pic>
        <p:nvPicPr>
          <p:cNvPr id="33" name="glimmer.wav">
            <a:hlinkClick r:id="" action="ppaction://media"/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42"/>
          <a:stretch>
            <a:fillRect/>
          </a:stretch>
        </p:blipFill>
        <p:spPr>
          <a:xfrm>
            <a:off x="2438400" y="4206240"/>
            <a:ext cx="365760" cy="365760"/>
          </a:xfrm>
          <a:prstGeom prst="rect">
            <a:avLst/>
          </a:prstGeom>
        </p:spPr>
      </p:pic>
      <p:pic>
        <p:nvPicPr>
          <p:cNvPr id="34" name="hair.wav">
            <a:hlinkClick r:id="" action="ppaction://media"/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42"/>
          <a:stretch>
            <a:fillRect/>
          </a:stretch>
        </p:blipFill>
        <p:spPr>
          <a:xfrm>
            <a:off x="2438400" y="4663440"/>
            <a:ext cx="365760" cy="365760"/>
          </a:xfrm>
          <a:prstGeom prst="rect">
            <a:avLst/>
          </a:prstGeom>
        </p:spPr>
      </p:pic>
      <p:pic>
        <p:nvPicPr>
          <p:cNvPr id="35" name="increase-imp.wav">
            <a:hlinkClick r:id="" action="ppaction://media"/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42"/>
          <a:stretch>
            <a:fillRect/>
          </a:stretch>
        </p:blipFill>
        <p:spPr>
          <a:xfrm>
            <a:off x="2438400" y="5120640"/>
            <a:ext cx="365760" cy="365760"/>
          </a:xfrm>
          <a:prstGeom prst="rect">
            <a:avLst/>
          </a:prstGeom>
        </p:spPr>
      </p:pic>
      <p:pic>
        <p:nvPicPr>
          <p:cNvPr id="36" name="knife-blade.wav">
            <a:hlinkClick r:id="" action="ppaction://media"/>
          </p:cNvPr>
          <p:cNvPicPr>
            <a:picLocks noChangeAspect="1"/>
          </p:cNvPicPr>
          <p:nvPr>
            <a:audioFile r:link="rId20"/>
            <p:extLst>
              <p:ext uri="{DAA4B4D4-6D71-4841-9C94-3DE7FCFB9230}">
                <p14:media xmlns:p14="http://schemas.microsoft.com/office/powerpoint/2010/main" r:embed="rId19"/>
              </p:ext>
            </p:extLst>
          </p:nvPr>
        </p:nvPicPr>
        <p:blipFill>
          <a:blip r:embed="rId42"/>
          <a:stretch>
            <a:fillRect/>
          </a:stretch>
        </p:blipFill>
        <p:spPr>
          <a:xfrm>
            <a:off x="2438400" y="5577840"/>
            <a:ext cx="365760" cy="365760"/>
          </a:xfrm>
          <a:prstGeom prst="rect">
            <a:avLst/>
          </a:prstGeom>
        </p:spPr>
      </p:pic>
      <p:pic>
        <p:nvPicPr>
          <p:cNvPr id="37" name="lentil.wav">
            <a:hlinkClick r:id="" action="ppaction://media"/>
          </p:cNvPr>
          <p:cNvPicPr>
            <a:picLocks noChangeAspect="1"/>
          </p:cNvPicPr>
          <p:nvPr>
            <a:audioFile r:link="rId22"/>
            <p:extLst>
              <p:ext uri="{DAA4B4D4-6D71-4841-9C94-3DE7FCFB9230}">
                <p14:media xmlns:p14="http://schemas.microsoft.com/office/powerpoint/2010/main" r:embed="rId21"/>
              </p:ext>
            </p:extLst>
          </p:nvPr>
        </p:nvPicPr>
        <p:blipFill>
          <a:blip r:embed="rId42"/>
          <a:stretch>
            <a:fillRect/>
          </a:stretch>
        </p:blipFill>
        <p:spPr>
          <a:xfrm>
            <a:off x="6492240" y="1920240"/>
            <a:ext cx="365760" cy="365760"/>
          </a:xfrm>
          <a:prstGeom prst="rect">
            <a:avLst/>
          </a:prstGeom>
        </p:spPr>
      </p:pic>
      <p:pic>
        <p:nvPicPr>
          <p:cNvPr id="38" name="knife-edge.wav">
            <a:hlinkClick r:id="" action="ppaction://media"/>
          </p:cNvPr>
          <p:cNvPicPr>
            <a:picLocks noChangeAspect="1"/>
          </p:cNvPicPr>
          <p:nvPr>
            <a:audioFile r:link="rId24"/>
            <p:extLst>
              <p:ext uri="{DAA4B4D4-6D71-4841-9C94-3DE7FCFB9230}">
                <p14:media xmlns:p14="http://schemas.microsoft.com/office/powerpoint/2010/main" r:embed="rId23"/>
              </p:ext>
            </p:extLst>
          </p:nvPr>
        </p:nvPicPr>
        <p:blipFill>
          <a:blip r:embed="rId42"/>
          <a:stretch>
            <a:fillRect/>
          </a:stretch>
        </p:blipFill>
        <p:spPr>
          <a:xfrm>
            <a:off x="6492240" y="1463040"/>
            <a:ext cx="365760" cy="365760"/>
          </a:xfrm>
          <a:prstGeom prst="rect">
            <a:avLst/>
          </a:prstGeom>
        </p:spPr>
      </p:pic>
      <p:pic>
        <p:nvPicPr>
          <p:cNvPr id="39" name="lumber-shop.wav">
            <a:hlinkClick r:id="" action="ppaction://media"/>
          </p:cNvPr>
          <p:cNvPicPr>
            <a:picLocks noChangeAspect="1"/>
          </p:cNvPicPr>
          <p:nvPr>
            <a:audioFile r:link="rId26"/>
            <p:extLst>
              <p:ext uri="{DAA4B4D4-6D71-4841-9C94-3DE7FCFB9230}">
                <p14:media xmlns:p14="http://schemas.microsoft.com/office/powerpoint/2010/main" r:embed="rId25"/>
              </p:ext>
            </p:extLst>
          </p:nvPr>
        </p:nvPicPr>
        <p:blipFill>
          <a:blip r:embed="rId42"/>
          <a:stretch>
            <a:fillRect/>
          </a:stretch>
        </p:blipFill>
        <p:spPr>
          <a:xfrm>
            <a:off x="6492240" y="2377440"/>
            <a:ext cx="365760" cy="365760"/>
          </a:xfrm>
          <a:prstGeom prst="rect">
            <a:avLst/>
          </a:prstGeom>
        </p:spPr>
      </p:pic>
      <p:pic>
        <p:nvPicPr>
          <p:cNvPr id="40" name="net.wav">
            <a:hlinkClick r:id="" action="ppaction://media"/>
          </p:cNvPr>
          <p:cNvPicPr>
            <a:picLocks noChangeAspect="1"/>
          </p:cNvPicPr>
          <p:nvPr>
            <a:audioFile r:link="rId28"/>
            <p:extLst>
              <p:ext uri="{DAA4B4D4-6D71-4841-9C94-3DE7FCFB9230}">
                <p14:media xmlns:p14="http://schemas.microsoft.com/office/powerpoint/2010/main" r:embed="rId27"/>
              </p:ext>
            </p:extLst>
          </p:nvPr>
        </p:nvPicPr>
        <p:blipFill>
          <a:blip r:embed="rId42"/>
          <a:stretch>
            <a:fillRect/>
          </a:stretch>
        </p:blipFill>
        <p:spPr>
          <a:xfrm>
            <a:off x="6492240" y="2834640"/>
            <a:ext cx="365760" cy="365760"/>
          </a:xfrm>
          <a:prstGeom prst="rect">
            <a:avLst/>
          </a:prstGeom>
        </p:spPr>
      </p:pic>
      <p:pic>
        <p:nvPicPr>
          <p:cNvPr id="41" name="nurture.wav">
            <a:hlinkClick r:id="" action="ppaction://media"/>
          </p:cNvPr>
          <p:cNvPicPr>
            <a:picLocks noChangeAspect="1"/>
          </p:cNvPicPr>
          <p:nvPr>
            <a:audioFile r:link="rId30"/>
            <p:extLst>
              <p:ext uri="{DAA4B4D4-6D71-4841-9C94-3DE7FCFB9230}">
                <p14:media xmlns:p14="http://schemas.microsoft.com/office/powerpoint/2010/main" r:embed="rId29"/>
              </p:ext>
            </p:extLst>
          </p:nvPr>
        </p:nvPicPr>
        <p:blipFill>
          <a:blip r:embed="rId42"/>
          <a:stretch>
            <a:fillRect/>
          </a:stretch>
        </p:blipFill>
        <p:spPr>
          <a:xfrm>
            <a:off x="6492240" y="3291840"/>
            <a:ext cx="365760" cy="365760"/>
          </a:xfrm>
          <a:prstGeom prst="rect">
            <a:avLst/>
          </a:prstGeom>
        </p:spPr>
      </p:pic>
      <p:pic>
        <p:nvPicPr>
          <p:cNvPr id="42" name="platter.wav">
            <a:hlinkClick r:id="" action="ppaction://media"/>
          </p:cNvPr>
          <p:cNvPicPr>
            <a:picLocks noChangeAspect="1"/>
          </p:cNvPicPr>
          <p:nvPr>
            <a:audioFile r:link="rId32"/>
            <p:extLst>
              <p:ext uri="{DAA4B4D4-6D71-4841-9C94-3DE7FCFB9230}">
                <p14:media xmlns:p14="http://schemas.microsoft.com/office/powerpoint/2010/main" r:embed="rId31"/>
              </p:ext>
            </p:extLst>
          </p:nvPr>
        </p:nvPicPr>
        <p:blipFill>
          <a:blip r:embed="rId42"/>
          <a:stretch>
            <a:fillRect/>
          </a:stretch>
        </p:blipFill>
        <p:spPr>
          <a:xfrm>
            <a:off x="6492240" y="3749040"/>
            <a:ext cx="365760" cy="365760"/>
          </a:xfrm>
          <a:prstGeom prst="rect">
            <a:avLst/>
          </a:prstGeom>
        </p:spPr>
      </p:pic>
      <p:pic>
        <p:nvPicPr>
          <p:cNvPr id="43" name="postpone.wav">
            <a:hlinkClick r:id="" action="ppaction://media"/>
          </p:cNvPr>
          <p:cNvPicPr>
            <a:picLocks noChangeAspect="1"/>
          </p:cNvPicPr>
          <p:nvPr>
            <a:audioFile r:link="rId34"/>
            <p:extLst>
              <p:ext uri="{DAA4B4D4-6D71-4841-9C94-3DE7FCFB9230}">
                <p14:media xmlns:p14="http://schemas.microsoft.com/office/powerpoint/2010/main" r:embed="rId33"/>
              </p:ext>
            </p:extLst>
          </p:nvPr>
        </p:nvPicPr>
        <p:blipFill>
          <a:blip r:embed="rId42"/>
          <a:stretch>
            <a:fillRect/>
          </a:stretch>
        </p:blipFill>
        <p:spPr>
          <a:xfrm>
            <a:off x="6492240" y="4206240"/>
            <a:ext cx="365760" cy="365760"/>
          </a:xfrm>
          <a:prstGeom prst="rect">
            <a:avLst/>
          </a:prstGeom>
        </p:spPr>
      </p:pic>
      <p:pic>
        <p:nvPicPr>
          <p:cNvPr id="44" name="shield.wav">
            <a:hlinkClick r:id="" action="ppaction://media"/>
          </p:cNvPr>
          <p:cNvPicPr>
            <a:picLocks noChangeAspect="1"/>
          </p:cNvPicPr>
          <p:nvPr>
            <a:audioFile r:link="rId36"/>
            <p:extLst>
              <p:ext uri="{DAA4B4D4-6D71-4841-9C94-3DE7FCFB9230}">
                <p14:media xmlns:p14="http://schemas.microsoft.com/office/powerpoint/2010/main" r:embed="rId35"/>
              </p:ext>
            </p:extLst>
          </p:nvPr>
        </p:nvPicPr>
        <p:blipFill>
          <a:blip r:embed="rId42"/>
          <a:stretch>
            <a:fillRect/>
          </a:stretch>
        </p:blipFill>
        <p:spPr>
          <a:xfrm>
            <a:off x="6492240" y="4663440"/>
            <a:ext cx="365760" cy="365760"/>
          </a:xfrm>
          <a:prstGeom prst="rect">
            <a:avLst/>
          </a:prstGeom>
        </p:spPr>
      </p:pic>
      <p:pic>
        <p:nvPicPr>
          <p:cNvPr id="45" name="to-make-someone-agree.wav">
            <a:hlinkClick r:id="" action="ppaction://media"/>
          </p:cNvPr>
          <p:cNvPicPr>
            <a:picLocks noChangeAspect="1"/>
          </p:cNvPicPr>
          <p:nvPr>
            <a:audioFile r:link="rId38"/>
            <p:extLst>
              <p:ext uri="{DAA4B4D4-6D71-4841-9C94-3DE7FCFB9230}">
                <p14:media xmlns:p14="http://schemas.microsoft.com/office/powerpoint/2010/main" r:embed="rId37"/>
              </p:ext>
            </p:extLst>
          </p:nvPr>
        </p:nvPicPr>
        <p:blipFill>
          <a:blip r:embed="rId42"/>
          <a:stretch>
            <a:fillRect/>
          </a:stretch>
        </p:blipFill>
        <p:spPr>
          <a:xfrm>
            <a:off x="6492240" y="5120640"/>
            <a:ext cx="365760" cy="365760"/>
          </a:xfrm>
          <a:prstGeom prst="rect">
            <a:avLst/>
          </a:prstGeom>
        </p:spPr>
      </p:pic>
      <p:pic>
        <p:nvPicPr>
          <p:cNvPr id="24" name="tree-bark.wav">
            <a:hlinkClick r:id="" action="ppaction://media"/>
          </p:cNvPr>
          <p:cNvPicPr>
            <a:picLocks noChangeAspect="1"/>
          </p:cNvPicPr>
          <p:nvPr>
            <a:audioFile r:link="rId40"/>
            <p:extLst>
              <p:ext uri="{DAA4B4D4-6D71-4841-9C94-3DE7FCFB9230}">
                <p14:media xmlns:p14="http://schemas.microsoft.com/office/powerpoint/2010/main" r:embed="rId39"/>
              </p:ext>
            </p:extLst>
          </p:nvPr>
        </p:nvPicPr>
        <p:blipFill>
          <a:blip r:embed="rId42"/>
          <a:stretch>
            <a:fillRect/>
          </a:stretch>
        </p:blipFill>
        <p:spPr>
          <a:xfrm>
            <a:off x="6489192" y="5577840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4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9" dur="91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5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5" dur="919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audio>
              <p:cMediaNode vol="80000">
                <p:cTn id="5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1" dur="1002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audio>
              <p:cMediaNode vol="80000">
                <p:cTn id="6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"/>
                </p:tgtEl>
              </p:cMediaNode>
            </p:audio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7" dur="1046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audio>
              <p:cMediaNode vol="80000">
                <p:cTn id="6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3" dur="1210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audio>
              <p:cMediaNode vol="80000">
                <p:cTn id="7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"/>
                </p:tgtEl>
              </p:cMediaNode>
            </p:audio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9" dur="92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audio>
              <p:cMediaNode vol="80000">
                <p:cTn id="8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5" dur="1042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audio>
              <p:cMediaNode vol="80000">
                <p:cTn id="8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1" dur="1074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audio>
              <p:cMediaNode vol="80000">
                <p:cTn id="9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7" dur="1081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audio>
              <p:cMediaNode vol="80000">
                <p:cTn id="9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5"/>
                </p:tgtEl>
              </p:cMediaNode>
            </p:audio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3" dur="1115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audio>
              <p:cMediaNode vol="80000">
                <p:cTn id="10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6"/>
                </p:tgtEl>
              </p:cMediaNode>
            </p:audio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9" dur="102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audio>
              <p:cMediaNode vol="80000">
                <p:cTn id="1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7"/>
                </p:tgtEl>
              </p:cMediaNode>
            </p:audio>
            <p:seq concurrent="1" nextAc="seek">
              <p:cTn id="111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" fill="hold">
                      <p:stCondLst>
                        <p:cond delay="0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5" dur="1096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audio>
              <p:cMediaNode vol="80000">
                <p:cTn id="1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"/>
                </p:tgtEl>
              </p:cMediaNode>
            </p:audio>
            <p:seq concurrent="1" nextAc="seek">
              <p:cTn id="117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8" fill="hold">
                      <p:stCondLst>
                        <p:cond delay="0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1" dur="1046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audio>
              <p:cMediaNode vol="80000">
                <p:cTn id="1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"/>
                </p:tgtEl>
              </p:cMediaNode>
            </p:audio>
            <p:seq concurrent="1" nextAc="seek">
              <p:cTn id="123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4" fill="hold">
                      <p:stCondLst>
                        <p:cond delay="0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7" dur="976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audio>
              <p:cMediaNode vol="80000">
                <p:cTn id="1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"/>
                </p:tgtEl>
              </p:cMediaNode>
            </p:audio>
            <p:seq concurrent="1" nextAc="seek">
              <p:cTn id="129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" fill="hold">
                      <p:stCondLst>
                        <p:cond delay="0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3" dur="996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audio>
              <p:cMediaNode vol="80000">
                <p:cTn id="13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"/>
                </p:tgtEl>
              </p:cMediaNode>
            </p:audio>
            <p:seq concurrent="1" nextAc="seek">
              <p:cTn id="135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6" fill="hold">
                      <p:stCondLst>
                        <p:cond delay="0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9" dur="1010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audio>
              <p:cMediaNode vol="80000">
                <p:cTn id="1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2"/>
                </p:tgtEl>
              </p:cMediaNode>
            </p:audio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5" dur="941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audio>
              <p:cMediaNode vol="80000">
                <p:cTn id="1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3"/>
                </p:tgtEl>
              </p:cMediaNode>
            </p:audio>
            <p:seq concurrent="1" nextAc="seek">
              <p:cTn id="147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8" fill="hold">
                      <p:stCondLst>
                        <p:cond delay="0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1" dur="1080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audio>
              <p:cMediaNode vol="80000">
                <p:cTn id="15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seq concurrent="1" nextAc="seek">
              <p:cTn id="153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4" fill="hold">
                      <p:stCondLst>
                        <p:cond delay="0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7" dur="901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audio>
              <p:cMediaNode vol="80000">
                <p:cTn id="15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seq concurrent="1" nextAc="seek">
              <p:cTn id="159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0" fill="hold">
                      <p:stCondLst>
                        <p:cond delay="0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3" dur="1088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audio>
              <p:cMediaNode>
                <p:cTn id="16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17768</TotalTime>
  <Words>117</Words>
  <Application>Microsoft Office PowerPoint</Application>
  <PresentationFormat>Widescreen</PresentationFormat>
  <Paragraphs>36</Paragraphs>
  <Slides>5</Slides>
  <Notes>2</Notes>
  <HiddenSlides>0</HiddenSlides>
  <MMClips>44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Charis SIL</vt:lpstr>
      <vt:lpstr>Retrospect</vt:lpstr>
      <vt:lpstr>Hindi</vt:lpstr>
      <vt:lpstr>Hindi Vowels</vt:lpstr>
      <vt:lpstr>Hindi Vowel Listening Practice</vt:lpstr>
      <vt:lpstr>Hindi Consonants</vt:lpstr>
      <vt:lpstr>Hindi Transcription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Intro to Phonetics</dc:title>
  <dc:creator>Marina O</dc:creator>
  <cp:lastModifiedBy>Marina O</cp:lastModifiedBy>
  <cp:revision>142</cp:revision>
  <cp:lastPrinted>2017-06-20T03:17:54Z</cp:lastPrinted>
  <dcterms:created xsi:type="dcterms:W3CDTF">2017-06-19T07:46:23Z</dcterms:created>
  <dcterms:modified xsi:type="dcterms:W3CDTF">2019-11-19T06:51:32Z</dcterms:modified>
</cp:coreProperties>
</file>