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7"/>
  </p:notesMasterIdLst>
  <p:handoutMasterIdLst>
    <p:handoutMasterId r:id="rId8"/>
  </p:handoutMasterIdLst>
  <p:sldIdLst>
    <p:sldId id="365" r:id="rId2"/>
    <p:sldId id="366" r:id="rId3"/>
    <p:sldId id="367" r:id="rId4"/>
    <p:sldId id="369" r:id="rId5"/>
    <p:sldId id="370" r:id="rId6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40ECEA2-A6DD-4AB1-ADC2-D8AC9F230D85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46B8773-67FA-4AE4-A5E2-CBD1134C3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90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F547935-18BF-418D-9D67-C9A5C67806D2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A58F71B-5B60-47BA-9EEB-6DD19468A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1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View in </a:t>
            </a:r>
            <a:r>
              <a:rPr lang="en-US" dirty="0" err="1" smtClean="0"/>
              <a:t>Praat</a:t>
            </a:r>
            <a:r>
              <a:rPr lang="en-US" dirty="0" smtClean="0"/>
              <a:t> to see pitch </a:t>
            </a:r>
            <a:r>
              <a:rPr lang="en-US" smtClean="0"/>
              <a:t>difs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C00F8-B52E-4653-9B34-7B6C101AA66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43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Praat</a:t>
            </a:r>
            <a:r>
              <a:rPr lang="en-US" baseline="0" dirty="0" smtClean="0"/>
              <a:t>: 8. cane (HL)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15. mosquito (</a:t>
            </a:r>
            <a:r>
              <a:rPr lang="en-US" baseline="0" dirty="0" err="1" smtClean="0"/>
              <a:t>HH</a:t>
            </a:r>
            <a:r>
              <a:rPr lang="en-US" baseline="0" dirty="0" smtClean="0"/>
              <a:t>) &amp; 5. be named (</a:t>
            </a:r>
            <a:r>
              <a:rPr lang="en-US" baseline="0" dirty="0" err="1" smtClean="0"/>
              <a:t>LH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20. think (</a:t>
            </a:r>
            <a:r>
              <a:rPr lang="en-US" baseline="0" dirty="0" err="1" smtClean="0"/>
              <a:t>HH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C00F8-B52E-4653-9B34-7B6C101AA66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78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AB97-F55B-46C5-8FA5-32F9899C757E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5F706-1489-48E2-AC0B-EDA74E1F029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812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AB97-F55B-46C5-8FA5-32F9899C757E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5F706-1489-48E2-AC0B-EDA74E1F0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41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AB97-F55B-46C5-8FA5-32F9899C757E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5F706-1489-48E2-AC0B-EDA74E1F0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49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AB97-F55B-46C5-8FA5-32F9899C757E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5F706-1489-48E2-AC0B-EDA74E1F0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12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AB97-F55B-46C5-8FA5-32F9899C757E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5F706-1489-48E2-AC0B-EDA74E1F029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34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AB97-F55B-46C5-8FA5-32F9899C757E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5F706-1489-48E2-AC0B-EDA74E1F0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4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AB97-F55B-46C5-8FA5-32F9899C757E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5F706-1489-48E2-AC0B-EDA74E1F0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977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AB97-F55B-46C5-8FA5-32F9899C757E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5F706-1489-48E2-AC0B-EDA74E1F0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74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AB97-F55B-46C5-8FA5-32F9899C757E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5F706-1489-48E2-AC0B-EDA74E1F0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50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6E6AB97-F55B-46C5-8FA5-32F9899C757E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C5F706-1489-48E2-AC0B-EDA74E1F0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57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AB97-F55B-46C5-8FA5-32F9899C757E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5F706-1489-48E2-AC0B-EDA74E1F0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81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6E6AB97-F55B-46C5-8FA5-32F9899C757E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7C5F706-1489-48E2-AC0B-EDA74E1F029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900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microsoft.com/office/2007/relationships/media" Target="../media/media2.wav"/><Relationship Id="rId7" Type="http://schemas.openxmlformats.org/officeDocument/2006/relationships/image" Target="../media/image1.wmf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4.xml"/><Relationship Id="rId4" Type="http://schemas.openxmlformats.org/officeDocument/2006/relationships/audio" Target="../media/media2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5" Type="http://schemas.openxmlformats.org/officeDocument/2006/relationships/image" Target="../media/image3.jpeg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audio" Target="../media/media7.wav"/><Relationship Id="rId3" Type="http://schemas.microsoft.com/office/2007/relationships/media" Target="../media/media5.wav"/><Relationship Id="rId7" Type="http://schemas.microsoft.com/office/2007/relationships/media" Target="../media/media7.wav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6" Type="http://schemas.openxmlformats.org/officeDocument/2006/relationships/audio" Target="../media/media6.wav"/><Relationship Id="rId5" Type="http://schemas.microsoft.com/office/2007/relationships/media" Target="../media/media6.wav"/><Relationship Id="rId10" Type="http://schemas.openxmlformats.org/officeDocument/2006/relationships/image" Target="../media/image1.wmf"/><Relationship Id="rId4" Type="http://schemas.openxmlformats.org/officeDocument/2006/relationships/audio" Target="../media/media5.wav"/><Relationship Id="rId9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microsoft.com/office/2007/relationships/media" Target="../media/media14.wav"/><Relationship Id="rId18" Type="http://schemas.openxmlformats.org/officeDocument/2006/relationships/audio" Target="../media/media16.wav"/><Relationship Id="rId26" Type="http://schemas.openxmlformats.org/officeDocument/2006/relationships/audio" Target="../media/media20.wav"/><Relationship Id="rId39" Type="http://schemas.microsoft.com/office/2007/relationships/media" Target="../media/media27.wav"/><Relationship Id="rId21" Type="http://schemas.microsoft.com/office/2007/relationships/media" Target="../media/media18.wav"/><Relationship Id="rId34" Type="http://schemas.openxmlformats.org/officeDocument/2006/relationships/audio" Target="../media/media24.wav"/><Relationship Id="rId42" Type="http://schemas.openxmlformats.org/officeDocument/2006/relationships/notesSlide" Target="../notesSlides/notesSlide2.xml"/><Relationship Id="rId7" Type="http://schemas.microsoft.com/office/2007/relationships/media" Target="../media/media11.wav"/><Relationship Id="rId2" Type="http://schemas.openxmlformats.org/officeDocument/2006/relationships/audio" Target="../media/media8.wav"/><Relationship Id="rId16" Type="http://schemas.openxmlformats.org/officeDocument/2006/relationships/audio" Target="../media/media15.wav"/><Relationship Id="rId20" Type="http://schemas.openxmlformats.org/officeDocument/2006/relationships/audio" Target="../media/media17.wav"/><Relationship Id="rId29" Type="http://schemas.microsoft.com/office/2007/relationships/media" Target="../media/media22.wav"/><Relationship Id="rId41" Type="http://schemas.openxmlformats.org/officeDocument/2006/relationships/slideLayout" Target="../slideLayouts/slideLayout2.xml"/><Relationship Id="rId1" Type="http://schemas.microsoft.com/office/2007/relationships/media" Target="../media/media8.wav"/><Relationship Id="rId6" Type="http://schemas.openxmlformats.org/officeDocument/2006/relationships/audio" Target="../media/media10.wav"/><Relationship Id="rId11" Type="http://schemas.microsoft.com/office/2007/relationships/media" Target="../media/media13.wav"/><Relationship Id="rId24" Type="http://schemas.openxmlformats.org/officeDocument/2006/relationships/audio" Target="../media/media19.wav"/><Relationship Id="rId32" Type="http://schemas.openxmlformats.org/officeDocument/2006/relationships/audio" Target="../media/media23.wav"/><Relationship Id="rId37" Type="http://schemas.microsoft.com/office/2007/relationships/media" Target="../media/media26.wav"/><Relationship Id="rId40" Type="http://schemas.openxmlformats.org/officeDocument/2006/relationships/audio" Target="../media/media27.wav"/><Relationship Id="rId5" Type="http://schemas.microsoft.com/office/2007/relationships/media" Target="../media/media10.wav"/><Relationship Id="rId15" Type="http://schemas.microsoft.com/office/2007/relationships/media" Target="../media/media15.wav"/><Relationship Id="rId23" Type="http://schemas.microsoft.com/office/2007/relationships/media" Target="../media/media19.wav"/><Relationship Id="rId28" Type="http://schemas.openxmlformats.org/officeDocument/2006/relationships/audio" Target="../media/media21.wav"/><Relationship Id="rId36" Type="http://schemas.openxmlformats.org/officeDocument/2006/relationships/audio" Target="../media/media25.wav"/><Relationship Id="rId10" Type="http://schemas.openxmlformats.org/officeDocument/2006/relationships/audio" Target="../media/media12.wav"/><Relationship Id="rId19" Type="http://schemas.microsoft.com/office/2007/relationships/media" Target="../media/media17.wav"/><Relationship Id="rId31" Type="http://schemas.microsoft.com/office/2007/relationships/media" Target="../media/media23.wav"/><Relationship Id="rId4" Type="http://schemas.openxmlformats.org/officeDocument/2006/relationships/audio" Target="../media/media9.wav"/><Relationship Id="rId9" Type="http://schemas.microsoft.com/office/2007/relationships/media" Target="../media/media12.wav"/><Relationship Id="rId14" Type="http://schemas.openxmlformats.org/officeDocument/2006/relationships/audio" Target="../media/media14.wav"/><Relationship Id="rId22" Type="http://schemas.openxmlformats.org/officeDocument/2006/relationships/audio" Target="../media/media18.wav"/><Relationship Id="rId27" Type="http://schemas.microsoft.com/office/2007/relationships/media" Target="../media/media21.wav"/><Relationship Id="rId30" Type="http://schemas.openxmlformats.org/officeDocument/2006/relationships/audio" Target="../media/media22.wav"/><Relationship Id="rId35" Type="http://schemas.microsoft.com/office/2007/relationships/media" Target="../media/media25.wav"/><Relationship Id="rId43" Type="http://schemas.openxmlformats.org/officeDocument/2006/relationships/image" Target="../media/image1.wmf"/><Relationship Id="rId8" Type="http://schemas.openxmlformats.org/officeDocument/2006/relationships/audio" Target="../media/media11.wav"/><Relationship Id="rId3" Type="http://schemas.microsoft.com/office/2007/relationships/media" Target="../media/media9.wav"/><Relationship Id="rId12" Type="http://schemas.openxmlformats.org/officeDocument/2006/relationships/audio" Target="../media/media13.wav"/><Relationship Id="rId17" Type="http://schemas.microsoft.com/office/2007/relationships/media" Target="../media/media16.wav"/><Relationship Id="rId25" Type="http://schemas.microsoft.com/office/2007/relationships/media" Target="../media/media20.wav"/><Relationship Id="rId33" Type="http://schemas.microsoft.com/office/2007/relationships/media" Target="../media/media24.wav"/><Relationship Id="rId38" Type="http://schemas.openxmlformats.org/officeDocument/2006/relationships/audio" Target="../media/media26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Ibibio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9614" y="3930651"/>
            <a:ext cx="7316787" cy="1554163"/>
          </a:xfrm>
        </p:spPr>
        <p:txBody>
          <a:bodyPr/>
          <a:lstStyle/>
          <a:p>
            <a:r>
              <a:rPr lang="en-US" smtClean="0"/>
              <a:t>Lexical tone and length </a:t>
            </a:r>
            <a:r>
              <a:rPr lang="en-US" dirty="0" smtClean="0"/>
              <a:t>c</a:t>
            </a:r>
            <a:r>
              <a:rPr lang="en-US" smtClean="0"/>
              <a:t>ontrasts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1" y="6299199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algn="ctr">
              <a:tabLst>
                <a:tab pos="114300" algn="l"/>
                <a:tab pos="4114800" algn="l"/>
                <a:tab pos="8343900" algn="r"/>
              </a:tabLst>
              <a:defRPr/>
            </a:pPr>
            <a:r>
              <a:rPr lang="en-US">
                <a:solidFill>
                  <a:srgbClr val="3399FF"/>
                </a:solidFill>
              </a:rPr>
              <a:t>adapted from slides by Sharon Hargus and Valerie Freeman</a:t>
            </a:r>
            <a:endParaRPr lang="en-US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97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Vowels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Tones</a:t>
            </a:r>
          </a:p>
          <a:p>
            <a:pPr lvl="1"/>
            <a:r>
              <a:rPr lang="en-US" dirty="0" smtClean="0"/>
              <a:t>High [</a:t>
            </a:r>
            <a:r>
              <a:rPr lang="en-US" dirty="0" err="1" smtClean="0"/>
              <a:t>dá</a:t>
            </a:r>
            <a:r>
              <a:rPr lang="en-US" dirty="0" smtClean="0"/>
              <a:t>] ‘stand’</a:t>
            </a:r>
          </a:p>
          <a:p>
            <a:pPr lvl="1"/>
            <a:r>
              <a:rPr lang="en-US" dirty="0" smtClean="0"/>
              <a:t>Low  [</a:t>
            </a:r>
            <a:r>
              <a:rPr lang="en-US" dirty="0" err="1" smtClean="0"/>
              <a:t>dà</a:t>
            </a:r>
            <a:r>
              <a:rPr lang="en-US" dirty="0" smtClean="0"/>
              <a:t>] ‘mate, friend’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6167736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solidFill>
                  <a:schemeClr val="accent1"/>
                </a:solidFill>
                <a:latin typeface="Charis SIL" pitchFamily="2" charset="0"/>
              </a:rPr>
              <a:t>Urua</a:t>
            </a:r>
            <a:r>
              <a:rPr lang="en-US" sz="1200">
                <a:solidFill>
                  <a:schemeClr val="accent1"/>
                </a:solidFill>
                <a:latin typeface="Charis SIL" pitchFamily="2" charset="0"/>
              </a:rPr>
              <a:t>, E.-A. </a:t>
            </a:r>
            <a:r>
              <a:rPr lang="en-US" sz="1200" dirty="0">
                <a:solidFill>
                  <a:schemeClr val="accent1"/>
                </a:solidFill>
                <a:latin typeface="Charis SIL" pitchFamily="2" charset="0"/>
              </a:rPr>
              <a:t>E</a:t>
            </a:r>
            <a:r>
              <a:rPr lang="en-US" sz="1200">
                <a:solidFill>
                  <a:schemeClr val="accent1"/>
                </a:solidFill>
                <a:latin typeface="Charis SIL" pitchFamily="2" charset="0"/>
              </a:rPr>
              <a:t>. (2004).  Ibibio.  </a:t>
            </a:r>
            <a:r>
              <a:rPr lang="en-US" sz="1200" i="1">
                <a:solidFill>
                  <a:schemeClr val="accent1"/>
                </a:solidFill>
                <a:latin typeface="Charis SIL" pitchFamily="2" charset="0"/>
              </a:rPr>
              <a:t>Journal </a:t>
            </a:r>
            <a:r>
              <a:rPr lang="en-US" sz="1200" i="1" dirty="0">
                <a:solidFill>
                  <a:schemeClr val="accent1"/>
                </a:solidFill>
                <a:latin typeface="Charis SIL" pitchFamily="2" charset="0"/>
              </a:rPr>
              <a:t>of the International </a:t>
            </a:r>
            <a:r>
              <a:rPr lang="en-US" sz="1200" i="1">
                <a:solidFill>
                  <a:schemeClr val="accent1"/>
                </a:solidFill>
                <a:latin typeface="Charis SIL" pitchFamily="2" charset="0"/>
              </a:rPr>
              <a:t>Phonetic Association,</a:t>
            </a:r>
            <a:r>
              <a:rPr lang="en-US" sz="1200">
                <a:solidFill>
                  <a:schemeClr val="accent1"/>
                </a:solidFill>
                <a:latin typeface="Charis SIL" pitchFamily="2" charset="0"/>
              </a:rPr>
              <a:t> </a:t>
            </a:r>
            <a:r>
              <a:rPr lang="en-US" sz="1200" i="1">
                <a:solidFill>
                  <a:schemeClr val="accent1"/>
                </a:solidFill>
                <a:latin typeface="Charis SIL" pitchFamily="2" charset="0"/>
              </a:rPr>
              <a:t>34</a:t>
            </a:r>
            <a:r>
              <a:rPr lang="en-US" sz="1200">
                <a:solidFill>
                  <a:schemeClr val="accent1"/>
                </a:solidFill>
                <a:latin typeface="Charis SIL" pitchFamily="2" charset="0"/>
              </a:rPr>
              <a:t>, 105-109</a:t>
            </a:r>
            <a:r>
              <a:rPr lang="en-US" sz="1200" dirty="0">
                <a:solidFill>
                  <a:schemeClr val="accent1"/>
                </a:solidFill>
                <a:latin typeface="Charis SIL" pitchFamily="2" charset="0"/>
              </a:rPr>
              <a:t>.</a:t>
            </a:r>
          </a:p>
        </p:txBody>
      </p:sp>
      <p:pic>
        <p:nvPicPr>
          <p:cNvPr id="7" name="03-stan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63731"/>
            <a:ext cx="365760" cy="365760"/>
          </a:xfrm>
          <a:prstGeom prst="rect">
            <a:avLst/>
          </a:prstGeom>
        </p:spPr>
      </p:pic>
      <p:pic>
        <p:nvPicPr>
          <p:cNvPr id="8" name="04-mate-or-friend.wav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39556"/>
            <a:ext cx="365760" cy="3657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258" y="2087880"/>
            <a:ext cx="3711742" cy="2878494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81200" y="173736"/>
            <a:ext cx="8229600" cy="1096962"/>
          </a:xfrm>
        </p:spPr>
        <p:txBody>
          <a:bodyPr/>
          <a:lstStyle/>
          <a:p>
            <a:r>
              <a:rPr lang="en-US"/>
              <a:t>Ibibio </a:t>
            </a:r>
            <a:r>
              <a:rPr lang="en-US" dirty="0" smtClean="0"/>
              <a:t>V</a:t>
            </a:r>
            <a:r>
              <a:rPr lang="en-US" smtClean="0"/>
              <a:t>owels and Tones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25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11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Ibibio Consonants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34700" y="2260800"/>
            <a:ext cx="3581400" cy="114841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k͡pá</a:t>
            </a:r>
            <a:r>
              <a:rPr lang="en-US" dirty="0" smtClean="0"/>
              <a:t> ‘die’</a:t>
            </a:r>
          </a:p>
        </p:txBody>
      </p:sp>
      <p:pic>
        <p:nvPicPr>
          <p:cNvPr id="7" name="04-die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240" y="2260800"/>
            <a:ext cx="365760" cy="36576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944729" y="4050792"/>
            <a:ext cx="83814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haris SIL" pitchFamily="2" charset="0"/>
              </a:rPr>
              <a:t>“The bilabial plosives, [p] and /b/, occur in complementary distribution and do not contrast.”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44729" y="4892041"/>
            <a:ext cx="83814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haris SIL" pitchFamily="2" charset="0"/>
              </a:rPr>
              <a:t>“Plosives are weakened in intervocalic position as follows: [p, b] →[</a:t>
            </a:r>
            <a:r>
              <a:rPr lang="el-GR" sz="2000" dirty="0">
                <a:solidFill>
                  <a:prstClr val="black"/>
                </a:solidFill>
                <a:latin typeface="Charis SIL" pitchFamily="2" charset="0"/>
              </a:rPr>
              <a:t>β</a:t>
            </a:r>
            <a:r>
              <a:rPr lang="en-US" sz="2000" dirty="0">
                <a:solidFill>
                  <a:prstClr val="black"/>
                </a:solidFill>
                <a:latin typeface="Charis SIL" pitchFamily="2" charset="0"/>
              </a:rPr>
              <a:t>]; t, d → [ɾ]; k → [R] ∼ [ɰ] (where [R] is used as the voiced uvular tap and [ɰ] the voiced velar approximant).”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998" y="1886712"/>
            <a:ext cx="8381456" cy="179832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524000" y="6167736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solidFill>
                  <a:schemeClr val="accent1"/>
                </a:solidFill>
                <a:latin typeface="Charis SIL" pitchFamily="2" charset="0"/>
              </a:rPr>
              <a:t>Urua</a:t>
            </a:r>
            <a:r>
              <a:rPr lang="en-US" sz="1200">
                <a:solidFill>
                  <a:schemeClr val="accent1"/>
                </a:solidFill>
                <a:latin typeface="Charis SIL" pitchFamily="2" charset="0"/>
              </a:rPr>
              <a:t>, E.-A. </a:t>
            </a:r>
            <a:r>
              <a:rPr lang="en-US" sz="1200" dirty="0">
                <a:solidFill>
                  <a:schemeClr val="accent1"/>
                </a:solidFill>
                <a:latin typeface="Charis SIL" pitchFamily="2" charset="0"/>
              </a:rPr>
              <a:t>E</a:t>
            </a:r>
            <a:r>
              <a:rPr lang="en-US" sz="1200">
                <a:solidFill>
                  <a:schemeClr val="accent1"/>
                </a:solidFill>
                <a:latin typeface="Charis SIL" pitchFamily="2" charset="0"/>
              </a:rPr>
              <a:t>. (2004).  Ibibio.  </a:t>
            </a:r>
            <a:r>
              <a:rPr lang="en-US" sz="1200" i="1">
                <a:solidFill>
                  <a:schemeClr val="accent1"/>
                </a:solidFill>
                <a:latin typeface="Charis SIL" pitchFamily="2" charset="0"/>
              </a:rPr>
              <a:t>Journal </a:t>
            </a:r>
            <a:r>
              <a:rPr lang="en-US" sz="1200" i="1" dirty="0">
                <a:solidFill>
                  <a:schemeClr val="accent1"/>
                </a:solidFill>
                <a:latin typeface="Charis SIL" pitchFamily="2" charset="0"/>
              </a:rPr>
              <a:t>of the International </a:t>
            </a:r>
            <a:r>
              <a:rPr lang="en-US" sz="1200" i="1">
                <a:solidFill>
                  <a:schemeClr val="accent1"/>
                </a:solidFill>
                <a:latin typeface="Charis SIL" pitchFamily="2" charset="0"/>
              </a:rPr>
              <a:t>Phonetic Association,</a:t>
            </a:r>
            <a:r>
              <a:rPr lang="en-US" sz="1200">
                <a:solidFill>
                  <a:schemeClr val="accent1"/>
                </a:solidFill>
                <a:latin typeface="Charis SIL" pitchFamily="2" charset="0"/>
              </a:rPr>
              <a:t> </a:t>
            </a:r>
            <a:r>
              <a:rPr lang="en-US" sz="1200" i="1">
                <a:solidFill>
                  <a:schemeClr val="accent1"/>
                </a:solidFill>
                <a:latin typeface="Charis SIL" pitchFamily="2" charset="0"/>
              </a:rPr>
              <a:t>34</a:t>
            </a:r>
            <a:r>
              <a:rPr lang="en-US" sz="1200">
                <a:solidFill>
                  <a:schemeClr val="accent1"/>
                </a:solidFill>
                <a:latin typeface="Charis SIL" pitchFamily="2" charset="0"/>
              </a:rPr>
              <a:t>, 105-109</a:t>
            </a:r>
            <a:r>
              <a:rPr lang="en-US" sz="1200" dirty="0">
                <a:solidFill>
                  <a:schemeClr val="accent1"/>
                </a:solidFill>
                <a:latin typeface="Charis SIL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785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7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Ibibio Length </a:t>
            </a:r>
            <a:r>
              <a:rPr lang="en-US" dirty="0" smtClean="0"/>
              <a:t>C</a:t>
            </a:r>
            <a:r>
              <a:rPr lang="en-US" smtClean="0"/>
              <a:t>ontrasts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941320" y="1552893"/>
            <a:ext cx="7391400" cy="4799012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 smtClean="0"/>
              <a:t>[</a:t>
            </a:r>
            <a:r>
              <a:rPr lang="en-US" dirty="0" err="1" smtClean="0"/>
              <a:t>jòmó</a:t>
            </a:r>
            <a:r>
              <a:rPr lang="en-US" dirty="0" smtClean="0"/>
              <a:t>] ‘be noisy’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 smtClean="0"/>
              <a:t>[</a:t>
            </a:r>
            <a:r>
              <a:rPr lang="en-US" dirty="0" err="1" smtClean="0"/>
              <a:t>jòmːó</a:t>
            </a:r>
            <a:r>
              <a:rPr lang="en-US" dirty="0" smtClean="0"/>
              <a:t>] ‘boo at’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 smtClean="0"/>
              <a:t>[</a:t>
            </a:r>
            <a:r>
              <a:rPr lang="en-US" dirty="0" err="1" smtClean="0"/>
              <a:t>nèm</a:t>
            </a:r>
            <a:r>
              <a:rPr lang="en-US" dirty="0" smtClean="0"/>
              <a:t>] ‘be delicious’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 smtClean="0"/>
              <a:t>[</a:t>
            </a:r>
            <a:r>
              <a:rPr lang="en-US" dirty="0" err="1" smtClean="0"/>
              <a:t>nèːm</a:t>
            </a:r>
            <a:r>
              <a:rPr lang="en-US" dirty="0" smtClean="0"/>
              <a:t>] ‘crack palm kernel’</a:t>
            </a:r>
            <a:endParaRPr lang="en-US" dirty="0"/>
          </a:p>
        </p:txBody>
      </p:sp>
      <p:pic>
        <p:nvPicPr>
          <p:cNvPr id="6" name="18-be-noisy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810861"/>
            <a:ext cx="365760" cy="365760"/>
          </a:xfrm>
          <a:prstGeom prst="rect">
            <a:avLst/>
          </a:prstGeom>
        </p:spPr>
      </p:pic>
      <p:pic>
        <p:nvPicPr>
          <p:cNvPr id="7" name="19-boo-at.wav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598420"/>
            <a:ext cx="365760" cy="365760"/>
          </a:xfrm>
          <a:prstGeom prst="rect">
            <a:avLst/>
          </a:prstGeom>
        </p:spPr>
      </p:pic>
      <p:pic>
        <p:nvPicPr>
          <p:cNvPr id="8" name="10-be-delicous.wav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920" y="3394710"/>
            <a:ext cx="365760" cy="365760"/>
          </a:xfrm>
          <a:prstGeom prst="rect">
            <a:avLst/>
          </a:prstGeom>
        </p:spPr>
      </p:pic>
      <p:pic>
        <p:nvPicPr>
          <p:cNvPr id="9" name="11-crack-palm-kernal.wav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191000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263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1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61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095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1095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Ibibio Transcription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3580" y="1630680"/>
            <a:ext cx="8305800" cy="4799012"/>
          </a:xfrm>
        </p:spPr>
        <p:txBody>
          <a:bodyPr numCol="2">
            <a:normAutofit lnSpcReduction="1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  <a:tabLst>
                <a:tab pos="914400" algn="l"/>
                <a:tab pos="2860675" algn="l"/>
                <a:tab pos="5029200" algn="l"/>
              </a:tabLst>
            </a:pPr>
            <a:r>
              <a:rPr lang="vi-VN" sz="2000" dirty="0"/>
              <a:t>1.	‘be afraid of’ 	  [bàːk]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tabLst>
                <a:tab pos="914400" algn="l"/>
                <a:tab pos="2860675" algn="l"/>
                <a:tab pos="5029200" algn="l"/>
              </a:tabLst>
            </a:pPr>
            <a:r>
              <a:rPr lang="vi-VN" sz="2000" dirty="0"/>
              <a:t>2.	‘be alive’ 	  [dù]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tabLst>
                <a:tab pos="914400" algn="l"/>
                <a:tab pos="2860675" algn="l"/>
                <a:tab pos="5029200" algn="l"/>
              </a:tabLst>
            </a:pPr>
            <a:r>
              <a:rPr lang="vi-VN" sz="2000" dirty="0"/>
              <a:t>3.	‘be clean’ 	  [sáná]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tabLst>
                <a:tab pos="914400" algn="l"/>
                <a:tab pos="2860675" algn="l"/>
                <a:tab pos="5029200" algn="l"/>
              </a:tabLst>
            </a:pPr>
            <a:r>
              <a:rPr lang="vi-VN" sz="2000" dirty="0"/>
              <a:t>4.	‘be early’ 	  [bàk]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tabLst>
                <a:tab pos="914400" algn="l"/>
                <a:tab pos="2860675" algn="l"/>
                <a:tab pos="5029200" algn="l"/>
              </a:tabLst>
            </a:pPr>
            <a:r>
              <a:rPr lang="vi-VN" sz="2000" dirty="0"/>
              <a:t>5.	‘be named’ /kèt̪é/ [kèɾé]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tabLst>
                <a:tab pos="914400" algn="l"/>
                <a:tab pos="2860675" algn="l"/>
                <a:tab pos="5029200" algn="l"/>
              </a:tabLst>
            </a:pPr>
            <a:r>
              <a:rPr lang="vi-VN" sz="2000" dirty="0"/>
              <a:t>6.	‘bite’ 	  [dóm]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tabLst>
                <a:tab pos="914400" algn="l"/>
                <a:tab pos="2860675" algn="l"/>
                <a:tab pos="5029200" algn="l"/>
              </a:tabLst>
            </a:pPr>
            <a:r>
              <a:rPr lang="vi-VN" sz="2000" dirty="0"/>
              <a:t>7.	‘</a:t>
            </a:r>
            <a:r>
              <a:rPr lang="vi-VN" sz="1800" dirty="0"/>
              <a:t>bite many</a:t>
            </a:r>
            <a:r>
              <a:rPr lang="en-US" sz="1800" dirty="0"/>
              <a:t> things</a:t>
            </a:r>
            <a:r>
              <a:rPr lang="en-US" sz="2000" dirty="0"/>
              <a:t>’ 	  </a:t>
            </a:r>
            <a:r>
              <a:rPr lang="vi-VN" sz="2000" dirty="0"/>
              <a:t>[dóːm]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tabLst>
                <a:tab pos="914400" algn="l"/>
                <a:tab pos="2860675" algn="l"/>
                <a:tab pos="5029200" algn="l"/>
              </a:tabLst>
            </a:pPr>
            <a:r>
              <a:rPr lang="vi-VN" sz="2000" dirty="0"/>
              <a:t>8.	‘cane’ 	  [ɔ́bɔ̀ŋ]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tabLst>
                <a:tab pos="914400" algn="l"/>
                <a:tab pos="2860675" algn="l"/>
                <a:tab pos="5029200" algn="l"/>
              </a:tabLst>
            </a:pPr>
            <a:r>
              <a:rPr lang="vi-VN" sz="2000" dirty="0"/>
              <a:t>9.	‘console’ 	  [wéŋ]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tabLst>
                <a:tab pos="914400" algn="l"/>
                <a:tab pos="2860675" algn="l"/>
                <a:tab pos="5029200" algn="l"/>
              </a:tabLst>
            </a:pPr>
            <a:r>
              <a:rPr lang="vi-VN" sz="2000" dirty="0"/>
              <a:t>10.	‘give’ 	  [nɔ̀]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tabLst>
                <a:tab pos="914400" algn="l"/>
                <a:tab pos="2860675" algn="l"/>
                <a:tab pos="5029200" algn="l"/>
              </a:tabLst>
            </a:pPr>
            <a:r>
              <a:rPr lang="vi-VN" sz="2000" dirty="0"/>
              <a:t>11.	‘go’ 	[kàá]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tabLst>
                <a:tab pos="914400" algn="l"/>
                <a:tab pos="2860675" algn="l"/>
                <a:tab pos="5029200" algn="l"/>
              </a:tabLst>
            </a:pPr>
            <a:r>
              <a:rPr lang="vi-VN" sz="2000" dirty="0"/>
              <a:t>12.	‘goat’ 	[ébót]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tabLst>
                <a:tab pos="914400" algn="l"/>
                <a:tab pos="2860675" algn="l"/>
                <a:tab pos="5029200" algn="l"/>
              </a:tabLst>
            </a:pPr>
            <a:r>
              <a:rPr lang="vi-VN" sz="2000" dirty="0"/>
              <a:t>13.	‘lock’ 	[kɔ̀p]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tabLst>
                <a:tab pos="914400" algn="l"/>
                <a:tab pos="2860675" algn="l"/>
                <a:tab pos="5029200" algn="l"/>
              </a:tabLst>
            </a:pPr>
            <a:r>
              <a:rPr lang="vi-VN" sz="2000" dirty="0"/>
              <a:t>14.	‘marry’ 	[dɔ́]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tabLst>
                <a:tab pos="914400" algn="l"/>
                <a:tab pos="2860675" algn="l"/>
                <a:tab pos="5029200" algn="l"/>
              </a:tabLst>
            </a:pPr>
            <a:r>
              <a:rPr lang="vi-VN" sz="2000" dirty="0"/>
              <a:t>15.	‘mosquito’ 	[ɔ́bɔ́ŋ]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tabLst>
                <a:tab pos="914400" algn="l"/>
                <a:tab pos="2860675" algn="l"/>
                <a:tab pos="5029200" algn="l"/>
              </a:tabLst>
            </a:pPr>
            <a:r>
              <a:rPr lang="vi-VN" sz="2000" dirty="0"/>
              <a:t>16.	</a:t>
            </a:r>
            <a:r>
              <a:rPr lang="vi-VN" sz="1800" dirty="0"/>
              <a:t>‘move a bit further’ </a:t>
            </a:r>
            <a:r>
              <a:rPr lang="en-US" sz="2000" dirty="0"/>
              <a:t>[s</a:t>
            </a:r>
            <a:r>
              <a:rPr lang="vi-VN" sz="2000" dirty="0"/>
              <a:t>ànːá]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tabLst>
                <a:tab pos="914400" algn="l"/>
                <a:tab pos="2860675" algn="l"/>
                <a:tab pos="5029200" algn="l"/>
              </a:tabLst>
            </a:pPr>
            <a:r>
              <a:rPr lang="vi-VN" sz="2000" dirty="0"/>
              <a:t>17.	‘scoop food’ 	[kɔ́p]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tabLst>
                <a:tab pos="914400" algn="l"/>
                <a:tab pos="2860675" algn="l"/>
                <a:tab pos="5029200" algn="l"/>
              </a:tabLst>
            </a:pPr>
            <a:r>
              <a:rPr lang="vi-VN" sz="2000" dirty="0"/>
              <a:t>18.	‘sell’ 	[ɲàm]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tabLst>
                <a:tab pos="914400" algn="l"/>
                <a:tab pos="2860675" algn="l"/>
                <a:tab pos="5029200" algn="l"/>
              </a:tabLst>
            </a:pPr>
            <a:r>
              <a:rPr lang="vi-VN" sz="2000" dirty="0"/>
              <a:t>19.	‘there’ 	[dó]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tabLst>
                <a:tab pos="914400" algn="l"/>
                <a:tab pos="2860675" algn="l"/>
                <a:tab pos="5029200" algn="l"/>
              </a:tabLst>
            </a:pPr>
            <a:r>
              <a:rPr lang="vi-VN" sz="2000" dirty="0"/>
              <a:t>20.	‘think’  </a:t>
            </a:r>
            <a:r>
              <a:rPr lang="en-US" sz="2000" dirty="0"/>
              <a:t>  </a:t>
            </a:r>
            <a:r>
              <a:rPr lang="vi-VN" sz="2000" dirty="0"/>
              <a:t>/két̪é</a:t>
            </a:r>
            <a:r>
              <a:rPr lang="en-US" sz="2000" dirty="0"/>
              <a:t>/	</a:t>
            </a:r>
            <a:r>
              <a:rPr lang="vi-VN" sz="2000" dirty="0"/>
              <a:t>[kéɾé]</a:t>
            </a:r>
            <a:endParaRPr lang="en-US" sz="2000" dirty="0"/>
          </a:p>
        </p:txBody>
      </p:sp>
      <p:pic>
        <p:nvPicPr>
          <p:cNvPr id="26" name="be-clean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264" y="2601436"/>
            <a:ext cx="365760" cy="365760"/>
          </a:xfrm>
          <a:prstGeom prst="rect">
            <a:avLst/>
          </a:prstGeom>
        </p:spPr>
      </p:pic>
      <p:pic>
        <p:nvPicPr>
          <p:cNvPr id="28" name="be-named.wav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884" y="3493373"/>
            <a:ext cx="365760" cy="365760"/>
          </a:xfrm>
          <a:prstGeom prst="rect">
            <a:avLst/>
          </a:prstGeom>
        </p:spPr>
      </p:pic>
      <p:pic>
        <p:nvPicPr>
          <p:cNvPr id="29" name="bite.wav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928110"/>
            <a:ext cx="365760" cy="365760"/>
          </a:xfrm>
          <a:prstGeom prst="rect">
            <a:avLst/>
          </a:prstGeom>
        </p:spPr>
      </p:pic>
      <p:pic>
        <p:nvPicPr>
          <p:cNvPr id="31" name="cane.wav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884" y="4822666"/>
            <a:ext cx="365760" cy="365760"/>
          </a:xfrm>
          <a:prstGeom prst="rect">
            <a:avLst/>
          </a:prstGeom>
        </p:spPr>
      </p:pic>
      <p:pic>
        <p:nvPicPr>
          <p:cNvPr id="32" name="console.wav">
            <a:hlinkClick r:id="" action="ppaction://media"/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884" y="5306536"/>
            <a:ext cx="365760" cy="365760"/>
          </a:xfrm>
          <a:prstGeom prst="rect">
            <a:avLst/>
          </a:prstGeom>
        </p:spPr>
      </p:pic>
      <p:pic>
        <p:nvPicPr>
          <p:cNvPr id="33" name="give.wav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780" y="5763736"/>
            <a:ext cx="365760" cy="365760"/>
          </a:xfrm>
          <a:prstGeom prst="rect">
            <a:avLst/>
          </a:prstGeom>
        </p:spPr>
      </p:pic>
      <p:pic>
        <p:nvPicPr>
          <p:cNvPr id="34" name="goat.wav">
            <a:hlinkClick r:id="" action="ppaction://media"/>
          </p:cNvPr>
          <p:cNvPicPr>
            <a:picLocks noChangeAspect="1"/>
          </p:cNvPicPr>
          <p:nvPr>
            <a:audioFile r:link="rId14"/>
            <p:extLst>
              <p:ext uri="{DAA4B4D4-6D71-4841-9C94-3DE7FCFB9230}">
                <p14:media xmlns:p14="http://schemas.microsoft.com/office/powerpoint/2010/main" r:embed="rId13"/>
              </p:ext>
            </p:ext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0" y="2160429"/>
            <a:ext cx="365760" cy="365760"/>
          </a:xfrm>
          <a:prstGeom prst="rect">
            <a:avLst/>
          </a:prstGeom>
        </p:spPr>
      </p:pic>
      <p:pic>
        <p:nvPicPr>
          <p:cNvPr id="35" name="go.wav">
            <a:hlinkClick r:id="" action="ppaction://media"/>
          </p:cNvPr>
          <p:cNvPicPr>
            <a:picLocks noChangeAspect="1"/>
          </p:cNvPicPr>
          <p:nvPr>
            <a:audioFile r:link="rId16"/>
            <p:extLst>
              <p:ext uri="{DAA4B4D4-6D71-4841-9C94-3DE7FCFB9230}">
                <p14:media xmlns:p14="http://schemas.microsoft.com/office/powerpoint/2010/main" r:embed="rId15"/>
              </p:ext>
            </p:ext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0" y="1733550"/>
            <a:ext cx="365760" cy="365760"/>
          </a:xfrm>
          <a:prstGeom prst="rect">
            <a:avLst/>
          </a:prstGeom>
        </p:spPr>
      </p:pic>
      <p:pic>
        <p:nvPicPr>
          <p:cNvPr id="39" name="move-a-bit-further.wav">
            <a:hlinkClick r:id="" action="ppaction://media"/>
          </p:cNvPr>
          <p:cNvPicPr>
            <a:picLocks noChangeAspect="1"/>
          </p:cNvPicPr>
          <p:nvPr>
            <a:audioFile r:link="rId18"/>
            <p:extLst>
              <p:ext uri="{DAA4B4D4-6D71-4841-9C94-3DE7FCFB9230}">
                <p14:media xmlns:p14="http://schemas.microsoft.com/office/powerpoint/2010/main" r:embed="rId17"/>
              </p:ext>
            </p:ext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0" y="3921601"/>
            <a:ext cx="365760" cy="365760"/>
          </a:xfrm>
          <a:prstGeom prst="rect">
            <a:avLst/>
          </a:prstGeom>
        </p:spPr>
      </p:pic>
      <p:pic>
        <p:nvPicPr>
          <p:cNvPr id="41" name="sell.wav">
            <a:hlinkClick r:id="" action="ppaction://media"/>
          </p:cNvPr>
          <p:cNvPicPr>
            <a:picLocks noChangeAspect="1"/>
          </p:cNvPicPr>
          <p:nvPr>
            <a:audioFile r:link="rId20"/>
            <p:extLst>
              <p:ext uri="{DAA4B4D4-6D71-4841-9C94-3DE7FCFB9230}">
                <p14:media xmlns:p14="http://schemas.microsoft.com/office/powerpoint/2010/main" r:embed="rId19"/>
              </p:ext>
            </p:ext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0" y="4822666"/>
            <a:ext cx="365760" cy="365760"/>
          </a:xfrm>
          <a:prstGeom prst="rect">
            <a:avLst/>
          </a:prstGeom>
        </p:spPr>
      </p:pic>
      <p:pic>
        <p:nvPicPr>
          <p:cNvPr id="42" name="there.wav">
            <a:hlinkClick r:id="" action="ppaction://media"/>
          </p:cNvPr>
          <p:cNvPicPr>
            <a:picLocks noChangeAspect="1"/>
          </p:cNvPicPr>
          <p:nvPr>
            <a:audioFile r:link="rId22"/>
            <p:extLst>
              <p:ext uri="{DAA4B4D4-6D71-4841-9C94-3DE7FCFB9230}">
                <p14:media xmlns:p14="http://schemas.microsoft.com/office/powerpoint/2010/main" r:embed="rId21"/>
              </p:ext>
            </p:ext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0" y="5306536"/>
            <a:ext cx="365760" cy="365760"/>
          </a:xfrm>
          <a:prstGeom prst="rect">
            <a:avLst/>
          </a:prstGeom>
        </p:spPr>
      </p:pic>
      <p:pic>
        <p:nvPicPr>
          <p:cNvPr id="43" name="think.wav">
            <a:hlinkClick r:id="" action="ppaction://media"/>
          </p:cNvPr>
          <p:cNvPicPr>
            <a:picLocks noChangeAspect="1"/>
          </p:cNvPicPr>
          <p:nvPr>
            <a:audioFile r:link="rId24"/>
            <p:extLst>
              <p:ext uri="{DAA4B4D4-6D71-4841-9C94-3DE7FCFB9230}">
                <p14:media xmlns:p14="http://schemas.microsoft.com/office/powerpoint/2010/main" r:embed="rId23"/>
              </p:ext>
            </p:ext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0" y="5763736"/>
            <a:ext cx="365760" cy="365760"/>
          </a:xfrm>
          <a:prstGeom prst="rect">
            <a:avLst/>
          </a:prstGeom>
        </p:spPr>
      </p:pic>
      <p:pic>
        <p:nvPicPr>
          <p:cNvPr id="5" name="be-afraid-of.wav">
            <a:hlinkClick r:id="" action="ppaction://media"/>
          </p:cNvPr>
          <p:cNvPicPr>
            <a:picLocks noChangeAspect="1"/>
          </p:cNvPicPr>
          <p:nvPr>
            <a:audioFile r:link="rId26"/>
            <p:extLst>
              <p:ext uri="{DAA4B4D4-6D71-4841-9C94-3DE7FCFB9230}">
                <p14:media xmlns:p14="http://schemas.microsoft.com/office/powerpoint/2010/main" r:embed="rId25"/>
              </p:ext>
            </p:ext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264" y="1708388"/>
            <a:ext cx="365760" cy="365760"/>
          </a:xfrm>
          <a:prstGeom prst="rect">
            <a:avLst/>
          </a:prstGeom>
        </p:spPr>
      </p:pic>
      <p:pic>
        <p:nvPicPr>
          <p:cNvPr id="6" name="be-alive.wav">
            <a:hlinkClick r:id="" action="ppaction://media"/>
          </p:cNvPr>
          <p:cNvPicPr>
            <a:picLocks noChangeAspect="1"/>
          </p:cNvPicPr>
          <p:nvPr>
            <a:audioFile r:link="rId28"/>
            <p:extLst>
              <p:ext uri="{DAA4B4D4-6D71-4841-9C94-3DE7FCFB9230}">
                <p14:media xmlns:p14="http://schemas.microsoft.com/office/powerpoint/2010/main" r:embed="rId27"/>
              </p:ext>
            </p:ext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179320"/>
            <a:ext cx="365760" cy="365760"/>
          </a:xfrm>
          <a:prstGeom prst="rect">
            <a:avLst/>
          </a:prstGeom>
        </p:spPr>
      </p:pic>
      <p:pic>
        <p:nvPicPr>
          <p:cNvPr id="9" name="be-early.wav">
            <a:hlinkClick r:id="" action="ppaction://media"/>
          </p:cNvPr>
          <p:cNvPicPr>
            <a:picLocks noChangeAspect="1"/>
          </p:cNvPicPr>
          <p:nvPr>
            <a:audioFile r:link="rId30"/>
            <p:extLst>
              <p:ext uri="{DAA4B4D4-6D71-4841-9C94-3DE7FCFB9230}">
                <p14:media xmlns:p14="http://schemas.microsoft.com/office/powerpoint/2010/main" r:embed="rId29"/>
              </p:ext>
            </p:ext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264" y="3036173"/>
            <a:ext cx="365760" cy="365760"/>
          </a:xfrm>
          <a:prstGeom prst="rect">
            <a:avLst/>
          </a:prstGeom>
        </p:spPr>
      </p:pic>
      <p:pic>
        <p:nvPicPr>
          <p:cNvPr id="10" name="bite-many-things-or-times.wav">
            <a:hlinkClick r:id="" action="ppaction://media"/>
          </p:cNvPr>
          <p:cNvPicPr>
            <a:picLocks noChangeAspect="1"/>
          </p:cNvPicPr>
          <p:nvPr>
            <a:audioFile r:link="rId32"/>
            <p:extLst>
              <p:ext uri="{DAA4B4D4-6D71-4841-9C94-3DE7FCFB9230}">
                <p14:media xmlns:p14="http://schemas.microsoft.com/office/powerpoint/2010/main" r:embed="rId31"/>
              </p:ext>
            </p:ext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884" y="4411186"/>
            <a:ext cx="365760" cy="365760"/>
          </a:xfrm>
          <a:prstGeom prst="rect">
            <a:avLst/>
          </a:prstGeom>
        </p:spPr>
      </p:pic>
      <p:pic>
        <p:nvPicPr>
          <p:cNvPr id="11" name="scoop-food.wav">
            <a:hlinkClick r:id="" action="ppaction://media"/>
          </p:cNvPr>
          <p:cNvPicPr>
            <a:picLocks noChangeAspect="1"/>
          </p:cNvPicPr>
          <p:nvPr>
            <a:audioFile r:link="rId34"/>
            <p:extLst>
              <p:ext uri="{DAA4B4D4-6D71-4841-9C94-3DE7FCFB9230}">
                <p14:media xmlns:p14="http://schemas.microsoft.com/office/powerpoint/2010/main" r:embed="rId33"/>
              </p:ext>
            </p:ext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0" y="4397851"/>
            <a:ext cx="365760" cy="365760"/>
          </a:xfrm>
          <a:prstGeom prst="rect">
            <a:avLst/>
          </a:prstGeom>
        </p:spPr>
      </p:pic>
      <p:pic>
        <p:nvPicPr>
          <p:cNvPr id="12" name="mosquito.wav">
            <a:hlinkClick r:id="" action="ppaction://media"/>
          </p:cNvPr>
          <p:cNvPicPr>
            <a:picLocks noChangeAspect="1"/>
          </p:cNvPicPr>
          <p:nvPr>
            <a:audioFile r:link="rId36"/>
            <p:extLst>
              <p:ext uri="{DAA4B4D4-6D71-4841-9C94-3DE7FCFB9230}">
                <p14:media xmlns:p14="http://schemas.microsoft.com/office/powerpoint/2010/main" r:embed="rId35"/>
              </p:ext>
            </p:ext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0" y="3526314"/>
            <a:ext cx="365760" cy="365760"/>
          </a:xfrm>
          <a:prstGeom prst="rect">
            <a:avLst/>
          </a:prstGeom>
        </p:spPr>
      </p:pic>
      <p:pic>
        <p:nvPicPr>
          <p:cNvPr id="13" name="marry.wav">
            <a:hlinkClick r:id="" action="ppaction://media"/>
          </p:cNvPr>
          <p:cNvPicPr>
            <a:picLocks noChangeAspect="1"/>
          </p:cNvPicPr>
          <p:nvPr>
            <a:audioFile r:link="rId38"/>
            <p:extLst>
              <p:ext uri="{DAA4B4D4-6D71-4841-9C94-3DE7FCFB9230}">
                <p14:media xmlns:p14="http://schemas.microsoft.com/office/powerpoint/2010/main" r:embed="rId37"/>
              </p:ext>
            </p:ext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0" y="3069114"/>
            <a:ext cx="365760" cy="365760"/>
          </a:xfrm>
          <a:prstGeom prst="rect">
            <a:avLst/>
          </a:prstGeom>
        </p:spPr>
      </p:pic>
      <p:pic>
        <p:nvPicPr>
          <p:cNvPr id="14" name="lock.wav">
            <a:hlinkClick r:id="" action="ppaction://media"/>
          </p:cNvPr>
          <p:cNvPicPr>
            <a:picLocks noChangeAspect="1"/>
          </p:cNvPicPr>
          <p:nvPr>
            <a:audioFile r:link="rId40"/>
            <p:extLst>
              <p:ext uri="{DAA4B4D4-6D71-4841-9C94-3DE7FCFB9230}">
                <p14:media xmlns:p14="http://schemas.microsoft.com/office/powerpoint/2010/main" r:embed="rId39"/>
              </p:ext>
            </p:ext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0" y="2585244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3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4" fill="hold">
                      <p:stCondLst>
                        <p:cond delay="0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7" dur="1411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audio>
              <p:cMediaNode vol="80000">
                <p:cTn id="8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6"/>
                </p:tgtEl>
              </p:cMediaNode>
            </p:audio>
            <p:seq concurrent="1" nextAc="seek">
              <p:cTn id="89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0" fill="hold">
                      <p:stCondLst>
                        <p:cond delay="0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3" dur="853" fill="hold"/>
                                        <p:tgtEl>
                                          <p:spTgt spid="2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audio>
              <p:cMediaNode vol="80000">
                <p:cTn id="9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8"/>
                </p:tgtEl>
              </p:cMediaNode>
            </p:audio>
            <p:seq concurrent="1" nextAc="seek">
              <p:cTn id="95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6" fill="hold">
                      <p:stCondLst>
                        <p:cond delay="0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9" dur="1113" fill="hold"/>
                                        <p:tgtEl>
                                          <p:spTgt spid="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audio>
              <p:cMediaNode vol="80000">
                <p:cTn id="10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9"/>
                </p:tgtEl>
              </p:cMediaNode>
            </p:audio>
            <p:seq concurrent="1" nextAc="seek">
              <p:cTn id="101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2" fill="hold">
                      <p:stCondLst>
                        <p:cond delay="0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5" dur="1138" fill="hold"/>
                                        <p:tgtEl>
                                          <p:spTgt spid="3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audio>
              <p:cMediaNode vol="80000">
                <p:cTn id="10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1"/>
                </p:tgtEl>
              </p:cMediaNode>
            </p:audio>
            <p:seq concurrent="1" nextAc="seek">
              <p:cTn id="107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8" fill="hold">
                      <p:stCondLst>
                        <p:cond delay="0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1" dur="1814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audio>
              <p:cMediaNode vol="80000">
                <p:cTn id="1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2"/>
                </p:tgtEl>
              </p:cMediaNode>
            </p:audio>
            <p:seq concurrent="1" nextAc="seek">
              <p:cTn id="113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4" fill="hold">
                      <p:stCondLst>
                        <p:cond delay="0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7" dur="1377" fill="hold"/>
                                        <p:tgtEl>
                                          <p:spTgt spid="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audio>
              <p:cMediaNode vol="80000">
                <p:cTn id="1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3"/>
                </p:tgtEl>
              </p:cMediaNode>
            </p:audio>
            <p:seq concurrent="1" nextAc="seek">
              <p:cTn id="119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0" fill="hold">
                      <p:stCondLst>
                        <p:cond delay="0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3" dur="2163" fill="hold"/>
                                        <p:tgtEl>
                                          <p:spTgt spid="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audio>
              <p:cMediaNode vol="80000">
                <p:cTn id="12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4"/>
                </p:tgtEl>
              </p:cMediaNode>
            </p:audio>
            <p:seq concurrent="1" nextAc="seek">
              <p:cTn id="125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6" fill="hold">
                      <p:stCondLst>
                        <p:cond delay="0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9" dur="1574" fill="hold"/>
                                        <p:tgtEl>
                                          <p:spTgt spid="3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audio>
              <p:cMediaNode vol="80000">
                <p:cTn id="13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5"/>
                </p:tgtEl>
              </p:cMediaNode>
            </p:audio>
            <p:seq concurrent="1" nextAc="seek">
              <p:cTn id="131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2" fill="hold">
                      <p:stCondLst>
                        <p:cond delay="0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5" dur="2015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audio>
              <p:cMediaNode vol="80000">
                <p:cTn id="13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9"/>
                </p:tgtEl>
              </p:cMediaNode>
            </p:audio>
            <p:seq concurrent="1" nextAc="seek">
              <p:cTn id="137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8" fill="hold">
                      <p:stCondLst>
                        <p:cond delay="0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1" dur="1410" fill="hold"/>
                                        <p:tgtEl>
                                          <p:spTgt spid="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audio>
              <p:cMediaNode vol="80000">
                <p:cTn id="14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1"/>
                </p:tgtEl>
              </p:cMediaNode>
            </p:audio>
            <p:seq concurrent="1" nextAc="seek">
              <p:cTn id="143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4" fill="hold">
                      <p:stCondLst>
                        <p:cond delay="0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7" dur="1066" fill="hold"/>
                                        <p:tgtEl>
                                          <p:spTgt spid="4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audio>
              <p:cMediaNode vol="80000">
                <p:cTn id="14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2"/>
                </p:tgtEl>
              </p:cMediaNode>
            </p:audio>
            <p:seq concurrent="1" nextAc="seek">
              <p:cTn id="149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0" fill="hold">
                      <p:stCondLst>
                        <p:cond delay="0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3" dur="940" fill="hold"/>
                                        <p:tgtEl>
                                          <p:spTgt spid="4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audio>
              <p:cMediaNode vol="80000">
                <p:cTn id="15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3"/>
                </p:tgtEl>
              </p:cMediaNode>
            </p:audio>
            <p:seq concurrent="1" nextAc="seek">
              <p:cTn id="155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6" fill="hold">
                      <p:stCondLst>
                        <p:cond delay="0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9" dur="120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16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seq concurrent="1" nextAc="seek">
              <p:cTn id="161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2" fill="hold">
                      <p:stCondLst>
                        <p:cond delay="0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5" dur="1028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16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seq concurrent="1" nextAc="seek">
              <p:cTn id="167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8" fill="hold">
                      <p:stCondLst>
                        <p:cond delay="0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1" dur="107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 vol="80000">
                <p:cTn id="17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seq concurrent="1" nextAc="seek">
              <p:cTn id="173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4" fill="hold">
                      <p:stCondLst>
                        <p:cond delay="0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7" dur="1133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17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seq concurrent="1" nextAc="seek">
              <p:cTn id="179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0" fill="hold">
                      <p:stCondLst>
                        <p:cond delay="0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3" dur="833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audio>
              <p:cMediaNode vol="80000">
                <p:cTn id="18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seq concurrent="1" nextAc="seek">
              <p:cTn id="185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6" fill="hold">
                      <p:stCondLst>
                        <p:cond delay="0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9" dur="1190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audio>
              <p:cMediaNode vol="80000">
                <p:cTn id="19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seq concurrent="1" nextAc="seek">
              <p:cTn id="191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2" fill="hold">
                      <p:stCondLst>
                        <p:cond delay="0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5" dur="805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audio>
              <p:cMediaNode vol="80000">
                <p:cTn id="19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  <p:seq concurrent="1" nextAc="seek">
              <p:cTn id="197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8" fill="hold">
                      <p:stCondLst>
                        <p:cond delay="0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01" dur="1003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audio>
              <p:cMediaNode vol="80000">
                <p:cTn id="20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17768</TotalTime>
  <Words>247</Words>
  <Application>Microsoft Office PowerPoint</Application>
  <PresentationFormat>Widescreen</PresentationFormat>
  <Paragraphs>44</Paragraphs>
  <Slides>5</Slides>
  <Notes>2</Notes>
  <HiddenSlides>0</HiddenSlides>
  <MMClips>27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Charis SIL</vt:lpstr>
      <vt:lpstr>Retrospect</vt:lpstr>
      <vt:lpstr>Ibibio</vt:lpstr>
      <vt:lpstr>Ibibio Vowels and Tones</vt:lpstr>
      <vt:lpstr>Ibibio Consonants</vt:lpstr>
      <vt:lpstr>Ibibio Length Contrasts</vt:lpstr>
      <vt:lpstr>Ibibio Transcription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Intro to Phonetics</dc:title>
  <dc:creator>Marina O</dc:creator>
  <cp:lastModifiedBy>Marina O</cp:lastModifiedBy>
  <cp:revision>142</cp:revision>
  <cp:lastPrinted>2017-06-20T03:17:54Z</cp:lastPrinted>
  <dcterms:created xsi:type="dcterms:W3CDTF">2017-06-19T07:46:23Z</dcterms:created>
  <dcterms:modified xsi:type="dcterms:W3CDTF">2019-11-19T06:52:14Z</dcterms:modified>
</cp:coreProperties>
</file>