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6" r:id="rId2"/>
    <p:sldId id="257" r:id="rId3"/>
    <p:sldId id="378" r:id="rId4"/>
    <p:sldId id="452" r:id="rId5"/>
    <p:sldId id="453" r:id="rId6"/>
    <p:sldId id="454" r:id="rId7"/>
    <p:sldId id="455" r:id="rId8"/>
    <p:sldId id="384" r:id="rId9"/>
    <p:sldId id="456" r:id="rId10"/>
    <p:sldId id="457" r:id="rId11"/>
    <p:sldId id="458" r:id="rId12"/>
    <p:sldId id="388" r:id="rId13"/>
    <p:sldId id="459" r:id="rId14"/>
    <p:sldId id="460" r:id="rId15"/>
    <p:sldId id="387" r:id="rId16"/>
    <p:sldId id="496" r:id="rId17"/>
    <p:sldId id="386" r:id="rId18"/>
    <p:sldId id="464" r:id="rId19"/>
    <p:sldId id="461" r:id="rId20"/>
    <p:sldId id="462" r:id="rId21"/>
    <p:sldId id="463" r:id="rId22"/>
    <p:sldId id="465" r:id="rId23"/>
    <p:sldId id="403" r:id="rId24"/>
    <p:sldId id="466" r:id="rId25"/>
    <p:sldId id="407" r:id="rId26"/>
    <p:sldId id="467" r:id="rId27"/>
    <p:sldId id="468" r:id="rId28"/>
    <p:sldId id="469" r:id="rId29"/>
    <p:sldId id="470" r:id="rId30"/>
    <p:sldId id="323" r:id="rId31"/>
    <p:sldId id="471" r:id="rId32"/>
    <p:sldId id="400" r:id="rId33"/>
    <p:sldId id="477" r:id="rId34"/>
    <p:sldId id="472" r:id="rId35"/>
    <p:sldId id="473" r:id="rId36"/>
    <p:sldId id="474" r:id="rId37"/>
    <p:sldId id="475" r:id="rId38"/>
    <p:sldId id="476" r:id="rId39"/>
    <p:sldId id="332" r:id="rId40"/>
    <p:sldId id="478" r:id="rId41"/>
    <p:sldId id="336" r:id="rId42"/>
    <p:sldId id="479" r:id="rId43"/>
    <p:sldId id="480" r:id="rId44"/>
    <p:sldId id="481" r:id="rId45"/>
    <p:sldId id="482" r:id="rId46"/>
    <p:sldId id="287" r:id="rId47"/>
    <p:sldId id="339" r:id="rId48"/>
    <p:sldId id="483" r:id="rId49"/>
    <p:sldId id="289" r:id="rId50"/>
    <p:sldId id="343" r:id="rId51"/>
    <p:sldId id="484" r:id="rId52"/>
    <p:sldId id="485" r:id="rId53"/>
    <p:sldId id="486" r:id="rId54"/>
    <p:sldId id="487" r:id="rId55"/>
    <p:sldId id="349" r:id="rId56"/>
    <p:sldId id="488" r:id="rId57"/>
    <p:sldId id="489" r:id="rId58"/>
    <p:sldId id="490" r:id="rId59"/>
    <p:sldId id="491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4" r:id="rId77"/>
    <p:sldId id="492" r:id="rId78"/>
    <p:sldId id="425" r:id="rId79"/>
    <p:sldId id="493" r:id="rId80"/>
    <p:sldId id="494" r:id="rId81"/>
    <p:sldId id="495" r:id="rId82"/>
    <p:sldId id="426" r:id="rId83"/>
    <p:sldId id="427" r:id="rId84"/>
    <p:sldId id="428" r:id="rId85"/>
    <p:sldId id="430" r:id="rId86"/>
    <p:sldId id="431" r:id="rId87"/>
    <p:sldId id="432" r:id="rId88"/>
    <p:sldId id="433" r:id="rId89"/>
    <p:sldId id="434" r:id="rId90"/>
    <p:sldId id="435" r:id="rId91"/>
    <p:sldId id="436" r:id="rId92"/>
    <p:sldId id="437" r:id="rId93"/>
    <p:sldId id="438" r:id="rId94"/>
    <p:sldId id="439" r:id="rId95"/>
    <p:sldId id="440" r:id="rId96"/>
    <p:sldId id="441" r:id="rId97"/>
    <p:sldId id="442" r:id="rId98"/>
    <p:sldId id="443" r:id="rId99"/>
    <p:sldId id="444" r:id="rId100"/>
    <p:sldId id="445" r:id="rId101"/>
    <p:sldId id="446" r:id="rId102"/>
    <p:sldId id="447" r:id="rId103"/>
    <p:sldId id="448" r:id="rId104"/>
    <p:sldId id="449" r:id="rId105"/>
    <p:sldId id="450" r:id="rId106"/>
    <p:sldId id="429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FAB-67E5-AB4C-80A5-23B225115F2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1429-7D86-CF49-8819-BDF2C0E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0388-4E8B-D54B-AE85-B267D3AF900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jdag@uw.edu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621" y="1523999"/>
            <a:ext cx="7026550" cy="1724867"/>
          </a:xfrm>
        </p:spPr>
        <p:txBody>
          <a:bodyPr/>
          <a:lstStyle/>
          <a:p>
            <a:r>
              <a:rPr lang="en-US" dirty="0" smtClean="0"/>
              <a:t>Systems &amp; Applications: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 573</a:t>
            </a:r>
          </a:p>
          <a:p>
            <a:r>
              <a:rPr lang="en-US" dirty="0" smtClean="0"/>
              <a:t>NLP Systems and Applications</a:t>
            </a:r>
          </a:p>
          <a:p>
            <a:r>
              <a:rPr lang="en-US" dirty="0" smtClean="0"/>
              <a:t>March 31,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5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web search relies on simple summarization</a:t>
            </a:r>
          </a:p>
          <a:p>
            <a:pPr lvl="1"/>
            <a:r>
              <a:rPr lang="en-US" dirty="0" smtClean="0"/>
              <a:t>Snippets!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2978727"/>
            <a:ext cx="6604000" cy="39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</p:txBody>
      </p:sp>
    </p:spTree>
    <p:extLst>
      <p:ext uri="{BB962C8B-B14F-4D97-AF65-F5344CB8AC3E}">
        <p14:creationId xmlns:p14="http://schemas.microsoft.com/office/powerpoint/2010/main" val="327767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300240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  <a:p>
            <a:pPr lvl="2"/>
            <a:r>
              <a:rPr lang="en-US" dirty="0" smtClean="0"/>
              <a:t>Concept capture: Are key concepts covered?</a:t>
            </a:r>
          </a:p>
        </p:txBody>
      </p:sp>
    </p:spTree>
    <p:extLst>
      <p:ext uri="{BB962C8B-B14F-4D97-AF65-F5344CB8AC3E}">
        <p14:creationId xmlns:p14="http://schemas.microsoft.com/office/powerpoint/2010/main" val="184862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  <a:p>
            <a:pPr lvl="2"/>
            <a:r>
              <a:rPr lang="en-US" dirty="0" smtClean="0"/>
              <a:t>Concept capture: Are key concepts covered?</a:t>
            </a:r>
          </a:p>
          <a:p>
            <a:pPr lvl="2"/>
            <a:r>
              <a:rPr lang="en-US" dirty="0" smtClean="0"/>
              <a:t>Gold standards: model, human summaries</a:t>
            </a:r>
          </a:p>
          <a:p>
            <a:pPr lvl="3"/>
            <a:r>
              <a:rPr lang="en-US" dirty="0" smtClean="0"/>
              <a:t>Enable comparison, automation, incorporation of specific goals</a:t>
            </a:r>
          </a:p>
        </p:txBody>
      </p:sp>
    </p:spTree>
    <p:extLst>
      <p:ext uri="{BB962C8B-B14F-4D97-AF65-F5344CB8AC3E}">
        <p14:creationId xmlns:p14="http://schemas.microsoft.com/office/powerpoint/2010/main" val="324762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  <a:p>
            <a:pPr lvl="2"/>
            <a:r>
              <a:rPr lang="en-US" dirty="0" smtClean="0"/>
              <a:t>Concept capture: Are key concepts covered?</a:t>
            </a:r>
          </a:p>
          <a:p>
            <a:pPr lvl="2"/>
            <a:r>
              <a:rPr lang="en-US" dirty="0" smtClean="0"/>
              <a:t>Gold standards: model, human summaries</a:t>
            </a:r>
          </a:p>
          <a:p>
            <a:pPr lvl="3"/>
            <a:r>
              <a:rPr lang="en-US" dirty="0" smtClean="0"/>
              <a:t>Enable comparison, automation, incorporation of specific goals</a:t>
            </a:r>
          </a:p>
          <a:p>
            <a:pPr lvl="2"/>
            <a:r>
              <a:rPr lang="en-US" dirty="0" smtClean="0"/>
              <a:t>Purpose: Why is the summary created?</a:t>
            </a:r>
          </a:p>
          <a:p>
            <a:pPr lvl="3"/>
            <a:r>
              <a:rPr lang="en-US" dirty="0" smtClean="0"/>
              <a:t> Intrinsic/Extrinsic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4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1444532"/>
            <a:ext cx="8238625" cy="2380743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rot="10800000" flipV="1">
            <a:off x="549275" y="2701634"/>
            <a:ext cx="8042276" cy="1708729"/>
          </a:xfrm>
          <a:prstGeom prst="curvedConnector3">
            <a:avLst>
              <a:gd name="adj1" fmla="val -570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02" y="4326169"/>
            <a:ext cx="6353463" cy="2531831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549275" y="4410364"/>
            <a:ext cx="946727" cy="1181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3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0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web search relies on simple summarization</a:t>
            </a:r>
          </a:p>
          <a:p>
            <a:pPr lvl="1"/>
            <a:r>
              <a:rPr lang="en-US" dirty="0" smtClean="0"/>
              <a:t>Snippets!</a:t>
            </a:r>
          </a:p>
          <a:p>
            <a:pPr lvl="2"/>
            <a:r>
              <a:rPr lang="en-US" dirty="0" smtClean="0"/>
              <a:t>Provide thumbnail summary of ranked document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2978727"/>
            <a:ext cx="6604000" cy="39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3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questions go beyond factoids, </a:t>
            </a:r>
            <a:r>
              <a:rPr lang="en-US" dirty="0" err="1" smtClean="0"/>
              <a:t>infoboxes</a:t>
            </a:r>
            <a:endParaRPr lang="en-US" dirty="0" smtClean="0"/>
          </a:p>
          <a:p>
            <a:pPr lvl="1"/>
            <a:r>
              <a:rPr lang="en-US" dirty="0" smtClean="0"/>
              <a:t>Require explanations, analysis</a:t>
            </a:r>
          </a:p>
        </p:txBody>
      </p:sp>
    </p:spTree>
    <p:extLst>
      <p:ext uri="{BB962C8B-B14F-4D97-AF65-F5344CB8AC3E}">
        <p14:creationId xmlns:p14="http://schemas.microsoft.com/office/powerpoint/2010/main" val="41434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questions go beyond factoids, </a:t>
            </a:r>
            <a:r>
              <a:rPr lang="en-US" dirty="0" err="1" smtClean="0"/>
              <a:t>infoboxes</a:t>
            </a:r>
            <a:endParaRPr lang="en-US" dirty="0" smtClean="0"/>
          </a:p>
          <a:p>
            <a:pPr lvl="1"/>
            <a:r>
              <a:rPr lang="en-US" dirty="0" smtClean="0"/>
              <a:t>Require explanations, analysis</a:t>
            </a:r>
          </a:p>
          <a:p>
            <a:pPr lvl="2"/>
            <a:r>
              <a:rPr lang="en-US" dirty="0" smtClean="0"/>
              <a:t>E.g.</a:t>
            </a:r>
            <a:r>
              <a:rPr lang="en-US" dirty="0"/>
              <a:t> </a:t>
            </a:r>
            <a:r>
              <a:rPr lang="en-US" dirty="0" smtClean="0"/>
              <a:t>Is acetaminophen </a:t>
            </a:r>
            <a:r>
              <a:rPr lang="en-US" dirty="0"/>
              <a:t>or </a:t>
            </a:r>
            <a:r>
              <a:rPr lang="en-US" dirty="0" smtClean="0"/>
              <a:t>ibuprofen better for </a:t>
            </a:r>
            <a:r>
              <a:rPr lang="en-US" dirty="0"/>
              <a:t>reducing </a:t>
            </a:r>
            <a:r>
              <a:rPr lang="en-US" dirty="0" smtClean="0"/>
              <a:t>fever in kids?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89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questions go beyond factoids, </a:t>
            </a:r>
            <a:r>
              <a:rPr lang="en-US" dirty="0" err="1" smtClean="0"/>
              <a:t>infoboxes</a:t>
            </a:r>
            <a:endParaRPr lang="en-US" dirty="0" smtClean="0"/>
          </a:p>
          <a:p>
            <a:pPr lvl="1"/>
            <a:r>
              <a:rPr lang="en-US" dirty="0" smtClean="0"/>
              <a:t>Require explanations, analysis</a:t>
            </a:r>
          </a:p>
          <a:p>
            <a:pPr lvl="1"/>
            <a:r>
              <a:rPr lang="en-US" dirty="0" smtClean="0"/>
              <a:t>E.g.</a:t>
            </a:r>
            <a:r>
              <a:rPr lang="en-US" dirty="0"/>
              <a:t> </a:t>
            </a:r>
            <a:r>
              <a:rPr lang="en-US" dirty="0"/>
              <a:t>Where have poachers endangered wildlife, what wildlife has </a:t>
            </a:r>
            <a:r>
              <a:rPr lang="en-US" dirty="0" smtClean="0"/>
              <a:t>been endangered </a:t>
            </a:r>
            <a:r>
              <a:rPr lang="en-US" dirty="0"/>
              <a:t>and what steps have been taken to prevent poaching?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Top hits are survey articles </a:t>
            </a:r>
          </a:p>
          <a:p>
            <a:pPr lvl="3"/>
            <a:r>
              <a:rPr lang="en-US" dirty="0" smtClean="0"/>
              <a:t>Citing and summarizing multiple resources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16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questions go beyond factoids, </a:t>
            </a:r>
            <a:r>
              <a:rPr lang="en-US" dirty="0" err="1" smtClean="0"/>
              <a:t>infoboxes</a:t>
            </a:r>
            <a:endParaRPr lang="en-US" dirty="0" smtClean="0"/>
          </a:p>
          <a:p>
            <a:pPr lvl="1"/>
            <a:r>
              <a:rPr lang="en-US" dirty="0" smtClean="0"/>
              <a:t>Require explanations, analysis</a:t>
            </a:r>
          </a:p>
          <a:p>
            <a:pPr lvl="2"/>
            <a:r>
              <a:rPr lang="en-US" dirty="0" smtClean="0"/>
              <a:t>E.g.</a:t>
            </a:r>
            <a:r>
              <a:rPr lang="en-US" dirty="0"/>
              <a:t> Is acetaminophen or ibuprofen better for reducing fever in kids?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Summary: Ibuprofen beats acetaminophen for treating both pain and fever, according to recent </a:t>
            </a:r>
            <a:r>
              <a:rPr lang="en-US" dirty="0" smtClean="0"/>
              <a:t>research.</a:t>
            </a:r>
          </a:p>
        </p:txBody>
      </p:sp>
    </p:spTree>
    <p:extLst>
      <p:ext uri="{BB962C8B-B14F-4D97-AF65-F5344CB8AC3E}">
        <p14:creationId xmlns:p14="http://schemas.microsoft.com/office/powerpoint/2010/main" val="56925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09191"/>
            <a:ext cx="8042276" cy="2115059"/>
          </a:xfrm>
        </p:spPr>
        <p:txBody>
          <a:bodyPr/>
          <a:lstStyle/>
          <a:p>
            <a:r>
              <a:rPr lang="en-US" sz="3200" dirty="0"/>
              <a:t> Where have poachers endangered wildlife, what wildlife has been</a:t>
            </a:r>
            <a:br>
              <a:rPr lang="en-US" sz="3200" dirty="0"/>
            </a:br>
            <a:r>
              <a:rPr lang="en-US" sz="3200" dirty="0"/>
              <a:t>endangered and what steps have been taken to prevent poaching?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0329" r="-60329"/>
          <a:stretch>
            <a:fillRect/>
          </a:stretch>
        </p:blipFill>
        <p:spPr>
          <a:xfrm>
            <a:off x="549275" y="2857500"/>
            <a:ext cx="8042275" cy="3086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70" y="5943600"/>
            <a:ext cx="3668577" cy="6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6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scale, explosive growth in online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scale, explosive growth in online content</a:t>
            </a:r>
          </a:p>
          <a:p>
            <a:pPr lvl="1"/>
            <a:r>
              <a:rPr lang="en-US" dirty="0" smtClean="0"/>
              <a:t>2-4K articles </a:t>
            </a:r>
            <a:r>
              <a:rPr lang="en-US" dirty="0"/>
              <a:t>in PubMed daily, 41.7M articles/</a:t>
            </a:r>
            <a:r>
              <a:rPr lang="en-US" dirty="0" err="1"/>
              <a:t>mo</a:t>
            </a:r>
            <a:r>
              <a:rPr lang="en-US" dirty="0"/>
              <a:t> on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smtClean="0"/>
              <a:t>alone (2014)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manage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4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scale, explosive growth in online content</a:t>
            </a:r>
          </a:p>
          <a:p>
            <a:pPr lvl="1"/>
            <a:r>
              <a:rPr lang="en-US" dirty="0" smtClean="0"/>
              <a:t>2-4K articles </a:t>
            </a:r>
            <a:r>
              <a:rPr lang="en-US" dirty="0"/>
              <a:t>in PubMed daily, 41.7M articles/</a:t>
            </a:r>
            <a:r>
              <a:rPr lang="en-US" dirty="0" err="1"/>
              <a:t>mo</a:t>
            </a:r>
            <a:r>
              <a:rPr lang="en-US" dirty="0"/>
              <a:t> on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smtClean="0"/>
              <a:t>alone (2014)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manage it?</a:t>
            </a:r>
          </a:p>
          <a:p>
            <a:pPr lvl="2"/>
            <a:r>
              <a:rPr lang="en-US" dirty="0"/>
              <a:t>Lots of aggregation </a:t>
            </a:r>
            <a:r>
              <a:rPr lang="en-US" dirty="0" smtClean="0"/>
              <a:t>sites</a:t>
            </a:r>
          </a:p>
          <a:p>
            <a:pPr lvl="3"/>
            <a:r>
              <a:rPr lang="en-US" dirty="0" smtClean="0"/>
              <a:t>Effective summarization rarer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/>
          </a:p>
          <a:p>
            <a:r>
              <a:rPr lang="en-US" dirty="0" smtClean="0"/>
              <a:t>573 Structure</a:t>
            </a:r>
          </a:p>
          <a:p>
            <a:endParaRPr lang="en-US" dirty="0"/>
          </a:p>
          <a:p>
            <a:r>
              <a:rPr lang="en-US" dirty="0" smtClean="0"/>
              <a:t>Summarization</a:t>
            </a:r>
          </a:p>
          <a:p>
            <a:endParaRPr lang="en-US" dirty="0"/>
          </a:p>
          <a:p>
            <a:r>
              <a:rPr lang="en-US" dirty="0" smtClean="0"/>
              <a:t>Shared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scale, explosive growth in online content</a:t>
            </a:r>
          </a:p>
          <a:p>
            <a:pPr lvl="1"/>
            <a:r>
              <a:rPr lang="en-US" dirty="0" smtClean="0"/>
              <a:t>2-4K articles </a:t>
            </a:r>
            <a:r>
              <a:rPr lang="en-US" dirty="0"/>
              <a:t>in PubMed daily, 41.7M articles/</a:t>
            </a:r>
            <a:r>
              <a:rPr lang="en-US" dirty="0" err="1"/>
              <a:t>mo</a:t>
            </a:r>
            <a:r>
              <a:rPr lang="en-US" dirty="0"/>
              <a:t> on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smtClean="0"/>
              <a:t>alone (2014)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manage it?</a:t>
            </a:r>
          </a:p>
          <a:p>
            <a:pPr lvl="2"/>
            <a:r>
              <a:rPr lang="en-US" dirty="0"/>
              <a:t>Lots of aggregation </a:t>
            </a:r>
            <a:r>
              <a:rPr lang="en-US" dirty="0" smtClean="0"/>
              <a:t>sites</a:t>
            </a:r>
          </a:p>
          <a:p>
            <a:pPr lvl="3"/>
            <a:r>
              <a:rPr lang="en-US" dirty="0" smtClean="0"/>
              <a:t>Effective summarization rarer</a:t>
            </a:r>
            <a:r>
              <a:rPr lang="en-US" dirty="0"/>
              <a:t>	</a:t>
            </a:r>
          </a:p>
          <a:p>
            <a:r>
              <a:rPr lang="en-US" dirty="0" smtClean="0"/>
              <a:t>Recordings of meetings, classes, MOOCs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9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scale, explosive growth in online content</a:t>
            </a:r>
          </a:p>
          <a:p>
            <a:pPr lvl="1"/>
            <a:r>
              <a:rPr lang="en-US" dirty="0" smtClean="0"/>
              <a:t>2-4K articles </a:t>
            </a:r>
            <a:r>
              <a:rPr lang="en-US" dirty="0"/>
              <a:t>in PubMed daily, 41.7M articles/</a:t>
            </a:r>
            <a:r>
              <a:rPr lang="en-US" dirty="0" err="1"/>
              <a:t>mo</a:t>
            </a:r>
            <a:r>
              <a:rPr lang="en-US" dirty="0"/>
              <a:t> on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smtClean="0"/>
              <a:t>alone (2014)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manage it?</a:t>
            </a:r>
          </a:p>
          <a:p>
            <a:pPr lvl="2"/>
            <a:r>
              <a:rPr lang="en-US" dirty="0"/>
              <a:t>Lots of aggregation </a:t>
            </a:r>
            <a:r>
              <a:rPr lang="en-US" dirty="0" smtClean="0"/>
              <a:t>sites</a:t>
            </a:r>
          </a:p>
          <a:p>
            <a:pPr lvl="3"/>
            <a:r>
              <a:rPr lang="en-US" dirty="0" smtClean="0"/>
              <a:t>Effective summarization rarer</a:t>
            </a:r>
            <a:r>
              <a:rPr lang="en-US" dirty="0"/>
              <a:t>	</a:t>
            </a:r>
          </a:p>
          <a:p>
            <a:r>
              <a:rPr lang="en-US" dirty="0" smtClean="0"/>
              <a:t>Recordings of meetings, classes, MOOCs</a:t>
            </a:r>
          </a:p>
          <a:p>
            <a:pPr lvl="1"/>
            <a:r>
              <a:rPr lang="en-US" dirty="0" smtClean="0"/>
              <a:t>Slow to access linearly, awkward to jump 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scale, explosive growth in online content</a:t>
            </a:r>
          </a:p>
          <a:p>
            <a:pPr lvl="1"/>
            <a:r>
              <a:rPr lang="en-US" dirty="0" smtClean="0"/>
              <a:t>2-4K articles </a:t>
            </a:r>
            <a:r>
              <a:rPr lang="en-US" dirty="0"/>
              <a:t>in PubMed daily, 41.7M articles/</a:t>
            </a:r>
            <a:r>
              <a:rPr lang="en-US" dirty="0" err="1"/>
              <a:t>mo</a:t>
            </a:r>
            <a:r>
              <a:rPr lang="en-US" dirty="0"/>
              <a:t> on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smtClean="0"/>
              <a:t>alone (2014)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manage it?</a:t>
            </a:r>
          </a:p>
          <a:p>
            <a:pPr lvl="2"/>
            <a:r>
              <a:rPr lang="en-US" dirty="0"/>
              <a:t>Lots of aggregation </a:t>
            </a:r>
            <a:r>
              <a:rPr lang="en-US" dirty="0" smtClean="0"/>
              <a:t>sites</a:t>
            </a:r>
          </a:p>
          <a:p>
            <a:pPr lvl="3"/>
            <a:r>
              <a:rPr lang="en-US" dirty="0" smtClean="0"/>
              <a:t>Effective summarization rarer</a:t>
            </a:r>
            <a:r>
              <a:rPr lang="en-US" dirty="0"/>
              <a:t>	</a:t>
            </a:r>
          </a:p>
          <a:p>
            <a:r>
              <a:rPr lang="en-US" dirty="0" smtClean="0"/>
              <a:t>Recordings of meetings, classes, MOOCs</a:t>
            </a:r>
          </a:p>
          <a:p>
            <a:pPr lvl="1"/>
            <a:r>
              <a:rPr lang="en-US" dirty="0" smtClean="0"/>
              <a:t>Slow to access linearly, awkward to jump around</a:t>
            </a:r>
          </a:p>
          <a:p>
            <a:pPr lvl="1"/>
            <a:r>
              <a:rPr lang="en-US" smtClean="0"/>
              <a:t>Structured summary can be useful</a:t>
            </a:r>
          </a:p>
          <a:p>
            <a:pPr lvl="2"/>
            <a:r>
              <a:rPr lang="en-US" smtClean="0"/>
              <a:t>Outline of: how-tos, to-dos,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06495" cy="1336956"/>
          </a:xfrm>
        </p:spPr>
        <p:txBody>
          <a:bodyPr/>
          <a:lstStyle/>
          <a:p>
            <a:r>
              <a:rPr lang="en-US" dirty="0" smtClean="0"/>
              <a:t>Perspectives on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DUC, TAC (2001-…):</a:t>
            </a:r>
          </a:p>
          <a:p>
            <a:pPr lvl="1"/>
            <a:r>
              <a:rPr lang="en-US" dirty="0" smtClean="0"/>
              <a:t>Single-, multi-document summarization</a:t>
            </a:r>
          </a:p>
          <a:p>
            <a:pPr lvl="2"/>
            <a:r>
              <a:rPr lang="en-US" dirty="0" smtClean="0"/>
              <a:t>Readable concise summaries</a:t>
            </a:r>
          </a:p>
          <a:p>
            <a:pPr lvl="2"/>
            <a:r>
              <a:rPr lang="en-US" dirty="0" smtClean="0"/>
              <a:t>Largely news-oriented</a:t>
            </a:r>
          </a:p>
          <a:p>
            <a:pPr lvl="3"/>
            <a:r>
              <a:rPr lang="en-US" dirty="0" smtClean="0"/>
              <a:t>Later blogs, </a:t>
            </a:r>
            <a:r>
              <a:rPr lang="en-US" dirty="0" err="1" smtClean="0"/>
              <a:t>etc</a:t>
            </a:r>
            <a:r>
              <a:rPr lang="en-US" dirty="0" smtClean="0"/>
              <a:t>; also query-focused</a:t>
            </a:r>
          </a:p>
          <a:p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7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06495" cy="1336956"/>
          </a:xfrm>
        </p:spPr>
        <p:txBody>
          <a:bodyPr/>
          <a:lstStyle/>
          <a:p>
            <a:r>
              <a:rPr lang="en-US" dirty="0" smtClean="0"/>
              <a:t>Perspectives on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DUC, TAC (2001-…):</a:t>
            </a:r>
          </a:p>
          <a:p>
            <a:pPr lvl="1"/>
            <a:r>
              <a:rPr lang="en-US" dirty="0" smtClean="0"/>
              <a:t>Single-, multi-document summarization</a:t>
            </a:r>
          </a:p>
          <a:p>
            <a:pPr lvl="2"/>
            <a:r>
              <a:rPr lang="en-US" dirty="0" smtClean="0"/>
              <a:t>Readable concise summaries</a:t>
            </a:r>
          </a:p>
          <a:p>
            <a:pPr lvl="2"/>
            <a:r>
              <a:rPr lang="en-US" dirty="0" smtClean="0"/>
              <a:t>Largely news-oriented</a:t>
            </a:r>
          </a:p>
          <a:p>
            <a:pPr lvl="3"/>
            <a:r>
              <a:rPr lang="en-US" dirty="0" smtClean="0"/>
              <a:t>Later blogs, </a:t>
            </a:r>
            <a:r>
              <a:rPr lang="en-US" dirty="0" err="1" smtClean="0"/>
              <a:t>etc</a:t>
            </a:r>
            <a:r>
              <a:rPr lang="en-US" dirty="0" smtClean="0"/>
              <a:t>; also query-focused</a:t>
            </a:r>
          </a:p>
          <a:p>
            <a:r>
              <a:rPr lang="en-US" dirty="0" smtClean="0"/>
              <a:t>Text simplification:</a:t>
            </a:r>
          </a:p>
          <a:p>
            <a:pPr lvl="1"/>
            <a:r>
              <a:rPr lang="en-US" dirty="0" smtClean="0"/>
              <a:t>Compress, simplify text for enhanced readability</a:t>
            </a:r>
          </a:p>
          <a:p>
            <a:pPr lvl="2"/>
            <a:r>
              <a:rPr lang="en-US" dirty="0" smtClean="0"/>
              <a:t>Application to CALL, reading levels (e.g. Simple Wikipedia), assistive technology </a:t>
            </a:r>
          </a:p>
          <a:p>
            <a:pPr lvl="3"/>
            <a:r>
              <a:rPr lang="en-US" dirty="0" smtClean="0"/>
              <a:t>Also aims to support greater automation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6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4485"/>
            <a:ext cx="8594725" cy="1336956"/>
          </a:xfrm>
        </p:spPr>
        <p:txBody>
          <a:bodyPr/>
          <a:lstStyle/>
          <a:p>
            <a:r>
              <a:rPr lang="en-US" dirty="0" smtClean="0"/>
              <a:t>Natural Language Processing and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</a:t>
            </a:r>
            <a:r>
              <a:rPr lang="en-US" dirty="0" err="1" smtClean="0"/>
              <a:t>testbed</a:t>
            </a:r>
            <a:r>
              <a:rPr lang="en-US" dirty="0" smtClean="0"/>
              <a:t> for NLP techniques: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74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4485"/>
            <a:ext cx="8594725" cy="1336956"/>
          </a:xfrm>
        </p:spPr>
        <p:txBody>
          <a:bodyPr/>
          <a:lstStyle/>
          <a:p>
            <a:r>
              <a:rPr lang="en-US" dirty="0" smtClean="0"/>
              <a:t>Natural Language Processing and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</a:t>
            </a:r>
            <a:r>
              <a:rPr lang="en-US" dirty="0" err="1" smtClean="0"/>
              <a:t>testbed</a:t>
            </a:r>
            <a:r>
              <a:rPr lang="en-US" dirty="0" smtClean="0"/>
              <a:t> for NLP techniques:</a:t>
            </a:r>
          </a:p>
          <a:p>
            <a:pPr lvl="1"/>
            <a:r>
              <a:rPr lang="en-US" dirty="0" smtClean="0"/>
              <a:t>Information retrieval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9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4485"/>
            <a:ext cx="8594725" cy="1336956"/>
          </a:xfrm>
        </p:spPr>
        <p:txBody>
          <a:bodyPr/>
          <a:lstStyle/>
          <a:p>
            <a:r>
              <a:rPr lang="en-US" dirty="0" smtClean="0"/>
              <a:t>Natural Language Processing and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</a:t>
            </a:r>
            <a:r>
              <a:rPr lang="en-US" dirty="0" err="1" smtClean="0"/>
              <a:t>testbed</a:t>
            </a:r>
            <a:r>
              <a:rPr lang="en-US" dirty="0" smtClean="0"/>
              <a:t> for NLP techniques: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47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4485"/>
            <a:ext cx="8594725" cy="1336956"/>
          </a:xfrm>
        </p:spPr>
        <p:txBody>
          <a:bodyPr/>
          <a:lstStyle/>
          <a:p>
            <a:r>
              <a:rPr lang="en-US" dirty="0" smtClean="0"/>
              <a:t>Natural Language Processing and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</a:t>
            </a:r>
            <a:r>
              <a:rPr lang="en-US" dirty="0" err="1" smtClean="0"/>
              <a:t>testbed</a:t>
            </a:r>
            <a:r>
              <a:rPr lang="en-US" dirty="0" smtClean="0"/>
              <a:t> for NLP techniques: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Word, sentence segmentation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Semantics, etc.. </a:t>
            </a:r>
          </a:p>
          <a:p>
            <a:pPr lvl="1"/>
            <a:r>
              <a:rPr lang="en-US" dirty="0" smtClean="0"/>
              <a:t>Discourse relations</a:t>
            </a:r>
          </a:p>
          <a:p>
            <a:pPr lvl="1"/>
            <a:r>
              <a:rPr lang="en-US" dirty="0" smtClean="0"/>
              <a:t>Co-reference</a:t>
            </a:r>
          </a:p>
          <a:p>
            <a:pPr lvl="1"/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Paraphrasing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4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4485"/>
            <a:ext cx="8594725" cy="1336956"/>
          </a:xfrm>
        </p:spPr>
        <p:txBody>
          <a:bodyPr/>
          <a:lstStyle/>
          <a:p>
            <a:r>
              <a:rPr lang="en-US" dirty="0" smtClean="0"/>
              <a:t>Natural Language Processing and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Rich </a:t>
            </a:r>
            <a:r>
              <a:rPr lang="en-US" dirty="0" err="1" smtClean="0"/>
              <a:t>testbed</a:t>
            </a:r>
            <a:r>
              <a:rPr lang="en-US" dirty="0" smtClean="0"/>
              <a:t> for NLP techniques: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Word, sentence segmentation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Semantics, etc.. </a:t>
            </a:r>
          </a:p>
          <a:p>
            <a:pPr lvl="1"/>
            <a:r>
              <a:rPr lang="en-US" dirty="0" smtClean="0"/>
              <a:t>Discourse relations</a:t>
            </a:r>
          </a:p>
          <a:p>
            <a:pPr lvl="1"/>
            <a:r>
              <a:rPr lang="en-US" dirty="0" smtClean="0"/>
              <a:t>Co-reference</a:t>
            </a:r>
          </a:p>
          <a:p>
            <a:pPr lvl="1"/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Paraphrasing</a:t>
            </a:r>
          </a:p>
          <a:p>
            <a:r>
              <a:rPr lang="en-US" dirty="0"/>
              <a:t>Deep/shallow techniques; machine learning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16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56" y="1600201"/>
            <a:ext cx="881194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retrieval is very powerful</a:t>
            </a:r>
          </a:p>
          <a:p>
            <a:pPr lvl="1"/>
            <a:r>
              <a:rPr lang="en-US" dirty="0" smtClean="0"/>
              <a:t>Search engines index and search enormous doc sets</a:t>
            </a:r>
          </a:p>
          <a:p>
            <a:pPr lvl="1"/>
            <a:r>
              <a:rPr lang="en-US" dirty="0" smtClean="0"/>
              <a:t>Retrieve billions of documents in tenths of 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573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Create a summarization system</a:t>
            </a:r>
          </a:p>
          <a:p>
            <a:pPr lvl="2"/>
            <a:r>
              <a:rPr lang="en-US" dirty="0" smtClean="0"/>
              <a:t>Extend existing software components</a:t>
            </a:r>
          </a:p>
          <a:p>
            <a:pPr lvl="2"/>
            <a:r>
              <a:rPr lang="en-US" dirty="0" smtClean="0"/>
              <a:t>Develop, </a:t>
            </a:r>
            <a:r>
              <a:rPr lang="en-US" dirty="0"/>
              <a:t>e</a:t>
            </a:r>
            <a:r>
              <a:rPr lang="en-US" dirty="0" smtClean="0"/>
              <a:t>valuate on standard data set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573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Create a summarization system</a:t>
            </a:r>
          </a:p>
          <a:p>
            <a:pPr lvl="2"/>
            <a:r>
              <a:rPr lang="en-US" dirty="0" smtClean="0"/>
              <a:t>Extend existing software components</a:t>
            </a:r>
          </a:p>
          <a:p>
            <a:pPr lvl="2"/>
            <a:r>
              <a:rPr lang="en-US" dirty="0" smtClean="0"/>
              <a:t>Develop, </a:t>
            </a:r>
            <a:r>
              <a:rPr lang="en-US" dirty="0"/>
              <a:t>e</a:t>
            </a:r>
            <a:r>
              <a:rPr lang="en-US" dirty="0" smtClean="0"/>
              <a:t>valuate on standard data set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Presentation:</a:t>
            </a:r>
          </a:p>
          <a:p>
            <a:pPr lvl="1"/>
            <a:r>
              <a:rPr lang="en-US" dirty="0" smtClean="0"/>
              <a:t>Write a technical report</a:t>
            </a:r>
          </a:p>
          <a:p>
            <a:pPr lvl="1"/>
            <a:r>
              <a:rPr lang="en-US" dirty="0" smtClean="0"/>
              <a:t>Present plan, system, results in class</a:t>
            </a:r>
          </a:p>
          <a:p>
            <a:pPr lvl="1"/>
            <a:r>
              <a:rPr lang="en-US" dirty="0" smtClean="0"/>
              <a:t>Give/receive feedback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6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system: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33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system:</a:t>
            </a:r>
          </a:p>
          <a:p>
            <a:pPr lvl="1"/>
            <a:r>
              <a:rPr lang="en-US" dirty="0" smtClean="0"/>
              <a:t>Break into (relatively) manageable components</a:t>
            </a:r>
          </a:p>
          <a:p>
            <a:pPr lvl="1"/>
            <a:r>
              <a:rPr lang="en-US" dirty="0" smtClean="0"/>
              <a:t>Incremental progress, deadlines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00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system:</a:t>
            </a:r>
          </a:p>
          <a:p>
            <a:pPr lvl="1"/>
            <a:r>
              <a:rPr lang="en-US" dirty="0" smtClean="0"/>
              <a:t>Break into (relatively) manageable components</a:t>
            </a:r>
          </a:p>
          <a:p>
            <a:pPr lvl="1"/>
            <a:r>
              <a:rPr lang="en-US" dirty="0" smtClean="0"/>
              <a:t>Incremental progress, deadlines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/>
              <a:t>D1: Setup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6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system:</a:t>
            </a:r>
          </a:p>
          <a:p>
            <a:pPr lvl="1"/>
            <a:r>
              <a:rPr lang="en-US" dirty="0" smtClean="0"/>
              <a:t>Break into (relatively) manageable components</a:t>
            </a:r>
          </a:p>
          <a:p>
            <a:pPr lvl="1"/>
            <a:r>
              <a:rPr lang="en-US" dirty="0" smtClean="0"/>
              <a:t>Incremental progress, deadlines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/>
              <a:t>D1: Setup</a:t>
            </a:r>
          </a:p>
          <a:p>
            <a:pPr lvl="1"/>
            <a:r>
              <a:rPr lang="en-US" dirty="0" smtClean="0"/>
              <a:t>D2: Baseline system, Content selection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26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system:</a:t>
            </a:r>
          </a:p>
          <a:p>
            <a:pPr lvl="1"/>
            <a:r>
              <a:rPr lang="en-US" dirty="0" smtClean="0"/>
              <a:t>Break into (relatively) manageable components</a:t>
            </a:r>
          </a:p>
          <a:p>
            <a:pPr lvl="1"/>
            <a:r>
              <a:rPr lang="en-US" dirty="0" smtClean="0"/>
              <a:t>Incremental progress, deadlines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/>
              <a:t>D1: Setup</a:t>
            </a:r>
          </a:p>
          <a:p>
            <a:pPr lvl="1"/>
            <a:r>
              <a:rPr lang="en-US" dirty="0" smtClean="0"/>
              <a:t>D2: Baseline system, Content selection</a:t>
            </a:r>
          </a:p>
          <a:p>
            <a:pPr lvl="1"/>
            <a:r>
              <a:rPr lang="en-US" dirty="0" smtClean="0"/>
              <a:t>D3: Content selection, Information ordering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86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system:</a:t>
            </a:r>
          </a:p>
          <a:p>
            <a:pPr lvl="1"/>
            <a:r>
              <a:rPr lang="en-US" dirty="0" smtClean="0"/>
              <a:t>Break into (relatively) manageable components</a:t>
            </a:r>
          </a:p>
          <a:p>
            <a:pPr lvl="1"/>
            <a:r>
              <a:rPr lang="en-US" dirty="0" smtClean="0"/>
              <a:t>Incremental progress, deadlines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/>
              <a:t>D1: Setup</a:t>
            </a:r>
          </a:p>
          <a:p>
            <a:pPr lvl="1"/>
            <a:r>
              <a:rPr lang="en-US" dirty="0" smtClean="0"/>
              <a:t>D2: Baseline system, Content selection</a:t>
            </a:r>
          </a:p>
          <a:p>
            <a:pPr lvl="1"/>
            <a:r>
              <a:rPr lang="en-US" dirty="0" smtClean="0"/>
              <a:t>D3: Content selection, Information ordering </a:t>
            </a:r>
            <a:endParaRPr lang="en-US" dirty="0"/>
          </a:p>
          <a:p>
            <a:pPr lvl="1"/>
            <a:r>
              <a:rPr lang="en-US" dirty="0" smtClean="0"/>
              <a:t>D4</a:t>
            </a:r>
            <a:r>
              <a:rPr lang="en-US" dirty="0"/>
              <a:t>: : Content selection, Information ordering, </a:t>
            </a:r>
            <a:r>
              <a:rPr lang="en-US" dirty="0" smtClean="0"/>
              <a:t>Surface realization, final results</a:t>
            </a:r>
          </a:p>
        </p:txBody>
      </p:sp>
    </p:spTree>
    <p:extLst>
      <p:ext uri="{BB962C8B-B14F-4D97-AF65-F5344CB8AC3E}">
        <p14:creationId xmlns:p14="http://schemas.microsoft.com/office/powerpoint/2010/main" val="123971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 system:</a:t>
            </a:r>
          </a:p>
          <a:p>
            <a:pPr lvl="1"/>
            <a:r>
              <a:rPr lang="en-US" dirty="0" smtClean="0"/>
              <a:t>Break into (relatively) manageable components</a:t>
            </a:r>
          </a:p>
          <a:p>
            <a:pPr lvl="1"/>
            <a:r>
              <a:rPr lang="en-US" dirty="0" smtClean="0"/>
              <a:t>Incremental progress, deadlines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/>
              <a:t>D1: Setup</a:t>
            </a:r>
          </a:p>
          <a:p>
            <a:pPr lvl="1"/>
            <a:r>
              <a:rPr lang="en-US" dirty="0" smtClean="0"/>
              <a:t>D2: Baseline system, Content selection</a:t>
            </a:r>
          </a:p>
          <a:p>
            <a:pPr lvl="1"/>
            <a:r>
              <a:rPr lang="en-US" dirty="0" smtClean="0"/>
              <a:t>D3: Content selection, Information ordering </a:t>
            </a:r>
            <a:endParaRPr lang="en-US" dirty="0"/>
          </a:p>
          <a:p>
            <a:pPr lvl="1"/>
            <a:r>
              <a:rPr lang="en-US" dirty="0" smtClean="0"/>
              <a:t>D4</a:t>
            </a:r>
            <a:r>
              <a:rPr lang="en-US" dirty="0"/>
              <a:t>: : Content selection, Information ordering, </a:t>
            </a:r>
            <a:r>
              <a:rPr lang="en-US" dirty="0" smtClean="0"/>
              <a:t>Surface realization, final results</a:t>
            </a:r>
          </a:p>
          <a:p>
            <a:r>
              <a:rPr lang="en-US" dirty="0"/>
              <a:t>Deadlines:</a:t>
            </a:r>
          </a:p>
          <a:p>
            <a:pPr lvl="1"/>
            <a:r>
              <a:rPr lang="en-US" dirty="0"/>
              <a:t>Little slack in schedule; please keep to time</a:t>
            </a:r>
          </a:p>
          <a:p>
            <a:pPr lvl="1"/>
            <a:r>
              <a:rPr lang="en-US" dirty="0"/>
              <a:t>Timing: ~12 hours week; sometimes higher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84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report:</a:t>
            </a:r>
          </a:p>
          <a:p>
            <a:pPr lvl="1"/>
            <a:r>
              <a:rPr lang="en-US" dirty="0" smtClean="0"/>
              <a:t>Follow organization for scientific paper</a:t>
            </a:r>
          </a:p>
          <a:p>
            <a:pPr lvl="2"/>
            <a:r>
              <a:rPr lang="en-US" dirty="0" smtClean="0"/>
              <a:t>Formatting and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56" y="1600201"/>
            <a:ext cx="881194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retrieval is very powerful</a:t>
            </a:r>
          </a:p>
          <a:p>
            <a:pPr lvl="1"/>
            <a:r>
              <a:rPr lang="en-US" dirty="0" smtClean="0"/>
              <a:t>Search engines index and search enormous doc sets</a:t>
            </a:r>
          </a:p>
          <a:p>
            <a:pPr lvl="1"/>
            <a:r>
              <a:rPr lang="en-US" dirty="0" smtClean="0"/>
              <a:t>Retrieve billions of documents in tenths of seconds</a:t>
            </a:r>
          </a:p>
          <a:p>
            <a:pPr lvl="1"/>
            <a:endParaRPr lang="en-US" dirty="0"/>
          </a:p>
          <a:p>
            <a:r>
              <a:rPr lang="en-US" dirty="0" smtClean="0"/>
              <a:t>But still limited!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97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report:</a:t>
            </a:r>
          </a:p>
          <a:p>
            <a:pPr lvl="1"/>
            <a:r>
              <a:rPr lang="en-US" dirty="0" smtClean="0"/>
              <a:t>Follow organization for scientific paper</a:t>
            </a:r>
          </a:p>
          <a:p>
            <a:pPr lvl="2"/>
            <a:r>
              <a:rPr lang="en-US" dirty="0" smtClean="0"/>
              <a:t>Formatting and Content</a:t>
            </a:r>
          </a:p>
          <a:p>
            <a:pPr lvl="1"/>
            <a:endParaRPr lang="en-US" dirty="0"/>
          </a:p>
          <a:p>
            <a:r>
              <a:rPr lang="en-US" dirty="0" smtClean="0"/>
              <a:t>Presentations:</a:t>
            </a:r>
          </a:p>
          <a:p>
            <a:pPr lvl="1"/>
            <a:r>
              <a:rPr lang="en-US" dirty="0" smtClean="0"/>
              <a:t>10-15 minute oral presentation for deliverables</a:t>
            </a:r>
          </a:p>
          <a:p>
            <a:pPr lvl="1"/>
            <a:r>
              <a:rPr lang="en-US" dirty="0" smtClean="0"/>
              <a:t>Explain goals, methodology, success, issues</a:t>
            </a:r>
          </a:p>
          <a:p>
            <a:pPr lvl="1"/>
            <a:r>
              <a:rPr lang="en-US" dirty="0" smtClean="0"/>
              <a:t>Critique each others’ work</a:t>
            </a:r>
          </a:p>
          <a:p>
            <a:pPr lvl="1"/>
            <a:r>
              <a:rPr lang="en-US" dirty="0" smtClean="0"/>
              <a:t>Attend </a:t>
            </a:r>
            <a:r>
              <a:rPr lang="en-US" b="1" dirty="0" smtClean="0"/>
              <a:t>ALL </a:t>
            </a:r>
            <a:r>
              <a:rPr lang="en-US" dirty="0" smtClean="0"/>
              <a:t>presentations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515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teams?</a:t>
            </a:r>
          </a:p>
        </p:txBody>
      </p:sp>
    </p:spTree>
    <p:extLst>
      <p:ext uri="{BB962C8B-B14F-4D97-AF65-F5344CB8AC3E}">
        <p14:creationId xmlns:p14="http://schemas.microsoft.com/office/powerpoint/2010/main" val="18454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teams?</a:t>
            </a:r>
          </a:p>
          <a:p>
            <a:pPr lvl="1"/>
            <a:r>
              <a:rPr lang="en-US" dirty="0" smtClean="0"/>
              <a:t>Too much work for a single person</a:t>
            </a:r>
          </a:p>
          <a:p>
            <a:pPr lvl="1"/>
            <a:r>
              <a:rPr lang="en-US" dirty="0" smtClean="0"/>
              <a:t>Representative of professional environment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teams?</a:t>
            </a:r>
          </a:p>
          <a:p>
            <a:pPr lvl="1"/>
            <a:r>
              <a:rPr lang="en-US" dirty="0" smtClean="0"/>
              <a:t>Too much work for a single person</a:t>
            </a:r>
          </a:p>
          <a:p>
            <a:pPr lvl="1"/>
            <a:r>
              <a:rPr lang="en-US" dirty="0" smtClean="0"/>
              <a:t>Representative of professional environment</a:t>
            </a:r>
          </a:p>
          <a:p>
            <a:r>
              <a:rPr lang="en-US" dirty="0" smtClean="0"/>
              <a:t>Team organization:</a:t>
            </a:r>
          </a:p>
          <a:p>
            <a:pPr lvl="1"/>
            <a:r>
              <a:rPr lang="en-US" dirty="0" smtClean="0"/>
              <a:t>Form groups of </a:t>
            </a:r>
            <a:r>
              <a:rPr lang="en-US" dirty="0" smtClean="0"/>
              <a:t>4-5 people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8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teams?</a:t>
            </a:r>
          </a:p>
          <a:p>
            <a:pPr lvl="1"/>
            <a:r>
              <a:rPr lang="en-US" dirty="0" smtClean="0"/>
              <a:t>Too much work for a single person</a:t>
            </a:r>
          </a:p>
          <a:p>
            <a:pPr lvl="1"/>
            <a:r>
              <a:rPr lang="en-US" dirty="0" smtClean="0"/>
              <a:t>Representative of professional environment</a:t>
            </a:r>
          </a:p>
          <a:p>
            <a:r>
              <a:rPr lang="en-US" dirty="0" smtClean="0"/>
              <a:t>Team organization:</a:t>
            </a:r>
          </a:p>
          <a:p>
            <a:pPr lvl="1"/>
            <a:r>
              <a:rPr lang="en-US" dirty="0" smtClean="0"/>
              <a:t>Form groups of </a:t>
            </a:r>
            <a:r>
              <a:rPr lang="en-US" dirty="0" smtClean="0"/>
              <a:t>4-5 people</a:t>
            </a:r>
            <a:endParaRPr lang="en-US" dirty="0" smtClean="0"/>
          </a:p>
          <a:p>
            <a:pPr lvl="1"/>
            <a:r>
              <a:rPr lang="en-US" dirty="0"/>
              <a:t>Arrange </a:t>
            </a:r>
            <a:r>
              <a:rPr lang="en-US" dirty="0" smtClean="0"/>
              <a:t>coordination</a:t>
            </a:r>
          </a:p>
          <a:p>
            <a:pPr lvl="1"/>
            <a:r>
              <a:rPr lang="en-US" dirty="0" smtClean="0"/>
              <a:t>Distribute work equitably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teams?</a:t>
            </a:r>
          </a:p>
          <a:p>
            <a:pPr lvl="1"/>
            <a:r>
              <a:rPr lang="en-US" dirty="0" smtClean="0"/>
              <a:t>Too much work for a single person</a:t>
            </a:r>
          </a:p>
          <a:p>
            <a:pPr lvl="1"/>
            <a:r>
              <a:rPr lang="en-US" dirty="0" smtClean="0"/>
              <a:t>Representative of professional environment</a:t>
            </a:r>
          </a:p>
          <a:p>
            <a:r>
              <a:rPr lang="en-US" dirty="0" smtClean="0"/>
              <a:t>Team organization:</a:t>
            </a:r>
          </a:p>
          <a:p>
            <a:pPr lvl="1"/>
            <a:r>
              <a:rPr lang="en-US" dirty="0" smtClean="0"/>
              <a:t>Form groups of </a:t>
            </a:r>
            <a:r>
              <a:rPr lang="en-US" dirty="0" smtClean="0"/>
              <a:t>4-5 people</a:t>
            </a:r>
            <a:endParaRPr lang="en-US" dirty="0" smtClean="0"/>
          </a:p>
          <a:p>
            <a:pPr lvl="1"/>
            <a:r>
              <a:rPr lang="en-US" dirty="0"/>
              <a:t>Arrange </a:t>
            </a:r>
            <a:r>
              <a:rPr lang="en-US" dirty="0" smtClean="0"/>
              <a:t>coordination</a:t>
            </a:r>
          </a:p>
          <a:p>
            <a:pPr lvl="1"/>
            <a:r>
              <a:rPr lang="en-US" dirty="0" smtClean="0"/>
              <a:t>Distribute work equitably</a:t>
            </a:r>
          </a:p>
          <a:p>
            <a:pPr lvl="2"/>
            <a:r>
              <a:rPr lang="en-US" dirty="0" smtClean="0"/>
              <a:t>All team members receive the same base grade</a:t>
            </a:r>
          </a:p>
          <a:p>
            <a:pPr lvl="3"/>
            <a:r>
              <a:rPr lang="en-US" dirty="0" smtClean="0"/>
              <a:t>End-of-course team evaluation</a:t>
            </a:r>
          </a:p>
          <a:p>
            <a:pPr lvl="4"/>
            <a:r>
              <a:rPr lang="en-US" dirty="0" smtClean="0"/>
              <a:t>Self- and teammate evaluation	</a:t>
            </a:r>
          </a:p>
          <a:p>
            <a:pPr lvl="2"/>
            <a:r>
              <a:rPr lang="en-US" dirty="0" smtClean="0"/>
              <a:t>Grades may be adjusted in case of severe imbalance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4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teams:</a:t>
            </a:r>
          </a:p>
          <a:p>
            <a:pPr lvl="1"/>
            <a:r>
              <a:rPr lang="en-US" dirty="0" smtClean="0"/>
              <a:t>Email </a:t>
            </a:r>
            <a:r>
              <a:rPr lang="en-US" dirty="0" err="1" smtClean="0"/>
              <a:t>Ajda</a:t>
            </a:r>
            <a:r>
              <a:rPr lang="en-US" dirty="0" smtClean="0"/>
              <a:t>  (</a:t>
            </a:r>
            <a:r>
              <a:rPr lang="en-US" dirty="0" smtClean="0">
                <a:hlinkClick r:id="rId2"/>
              </a:rPr>
              <a:t>ajdag</a:t>
            </a:r>
            <a:r>
              <a:rPr lang="en-US" smtClean="0">
                <a:hlinkClick r:id="rId2"/>
              </a:rPr>
              <a:t>@uw.edu</a:t>
            </a:r>
            <a:r>
              <a:rPr lang="en-US" smtClean="0"/>
              <a:t>) </a:t>
            </a:r>
            <a:r>
              <a:rPr lang="en-US" dirty="0" smtClean="0"/>
              <a:t>with the team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8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esearch papers in summarization</a:t>
            </a:r>
          </a:p>
          <a:p>
            <a:pPr lvl="1"/>
            <a:r>
              <a:rPr lang="en-US" dirty="0" err="1" smtClean="0"/>
              <a:t>Jurafsky</a:t>
            </a:r>
            <a:r>
              <a:rPr lang="en-US" dirty="0" smtClean="0"/>
              <a:t> &amp; Martin/Manning &amp; </a:t>
            </a:r>
            <a:r>
              <a:rPr lang="en-US" dirty="0" err="1" smtClean="0"/>
              <a:t>Schutze</a:t>
            </a:r>
            <a:r>
              <a:rPr lang="en-US" dirty="0" smtClean="0"/>
              <a:t> text</a:t>
            </a:r>
          </a:p>
          <a:p>
            <a:pPr lvl="2"/>
            <a:r>
              <a:rPr lang="en-US" dirty="0" smtClean="0"/>
              <a:t>Background, reference, refresher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esearch papers in summarization</a:t>
            </a:r>
          </a:p>
          <a:p>
            <a:pPr lvl="1"/>
            <a:r>
              <a:rPr lang="en-US" dirty="0" err="1" smtClean="0"/>
              <a:t>Jurafsky</a:t>
            </a:r>
            <a:r>
              <a:rPr lang="en-US" dirty="0" smtClean="0"/>
              <a:t> &amp; Martin/Manning &amp; </a:t>
            </a:r>
            <a:r>
              <a:rPr lang="en-US" dirty="0" err="1" smtClean="0"/>
              <a:t>Schutze</a:t>
            </a:r>
            <a:r>
              <a:rPr lang="en-US" dirty="0" smtClean="0"/>
              <a:t> text</a:t>
            </a:r>
          </a:p>
          <a:p>
            <a:pPr lvl="2"/>
            <a:r>
              <a:rPr lang="en-US" dirty="0" smtClean="0"/>
              <a:t>Background, reference, refresher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Software:</a:t>
            </a:r>
          </a:p>
          <a:p>
            <a:pPr lvl="1"/>
            <a:r>
              <a:rPr lang="en-US" dirty="0" smtClean="0"/>
              <a:t>Build on existing system components, toolkits</a:t>
            </a:r>
          </a:p>
          <a:p>
            <a:pPr lvl="2"/>
            <a:r>
              <a:rPr lang="en-US" dirty="0" smtClean="0"/>
              <a:t>NLP, machine learning,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Corpora,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6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 </a:t>
            </a:r>
            <a:r>
              <a:rPr lang="en-US" dirty="0" err="1" smtClean="0"/>
              <a:t>Patas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should run on </a:t>
            </a:r>
            <a:r>
              <a:rPr lang="en-US" dirty="0" err="1" smtClean="0"/>
              <a:t>patas</a:t>
            </a:r>
            <a:endParaRPr lang="en-US" dirty="0" smtClean="0"/>
          </a:p>
          <a:p>
            <a:pPr lvl="1"/>
            <a:r>
              <a:rPr lang="en-US" dirty="0" smtClean="0"/>
              <a:t>Existing infrastructure</a:t>
            </a:r>
          </a:p>
          <a:p>
            <a:pPr lvl="2"/>
            <a:r>
              <a:rPr lang="en-US" dirty="0" smtClean="0"/>
              <a:t>Software systems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Corpora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Repositories</a:t>
            </a:r>
          </a:p>
          <a:p>
            <a:pPr marL="968375" lvl="3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56" y="1600201"/>
            <a:ext cx="881194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retrieval is very powerful</a:t>
            </a:r>
          </a:p>
          <a:p>
            <a:pPr lvl="1"/>
            <a:r>
              <a:rPr lang="en-US" dirty="0" smtClean="0"/>
              <a:t>Search engines index and search enormous doc sets</a:t>
            </a:r>
          </a:p>
          <a:p>
            <a:pPr lvl="1"/>
            <a:r>
              <a:rPr lang="en-US" dirty="0" smtClean="0"/>
              <a:t>Retrieve billions of documents in tenths of seconds</a:t>
            </a:r>
          </a:p>
          <a:p>
            <a:pPr lvl="1"/>
            <a:endParaRPr lang="en-US" dirty="0"/>
          </a:p>
          <a:p>
            <a:r>
              <a:rPr lang="en-US" dirty="0" smtClean="0"/>
              <a:t>But still limited!</a:t>
            </a:r>
          </a:p>
          <a:p>
            <a:pPr lvl="1"/>
            <a:r>
              <a:rPr lang="en-US" dirty="0" smtClean="0"/>
              <a:t>Technically – keyword search (mostly)</a:t>
            </a:r>
          </a:p>
        </p:txBody>
      </p:sp>
    </p:spTree>
    <p:extLst>
      <p:ext uri="{BB962C8B-B14F-4D97-AF65-F5344CB8AC3E}">
        <p14:creationId xmlns:p14="http://schemas.microsoft.com/office/powerpoint/2010/main" val="187265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Lofty:</a:t>
            </a:r>
          </a:p>
        </p:txBody>
      </p:sp>
    </p:spTree>
    <p:extLst>
      <p:ext uri="{BB962C8B-B14F-4D97-AF65-F5344CB8AC3E}">
        <p14:creationId xmlns:p14="http://schemas.microsoft.com/office/powerpoint/2010/main" val="204751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Lofty:</a:t>
            </a:r>
          </a:p>
          <a:p>
            <a:pPr lvl="2"/>
            <a:r>
              <a:rPr lang="en-US" dirty="0" smtClean="0"/>
              <a:t>Focus research community on key challenges</a:t>
            </a:r>
          </a:p>
          <a:p>
            <a:pPr lvl="3"/>
            <a:r>
              <a:rPr lang="en-US" dirty="0" smtClean="0"/>
              <a:t>‘Grand challenges’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69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Lofty:</a:t>
            </a:r>
          </a:p>
          <a:p>
            <a:pPr lvl="2"/>
            <a:r>
              <a:rPr lang="en-US" dirty="0" smtClean="0"/>
              <a:t>Focus research community on key challenges</a:t>
            </a:r>
          </a:p>
          <a:p>
            <a:pPr lvl="3"/>
            <a:r>
              <a:rPr lang="en-US" dirty="0" smtClean="0"/>
              <a:t>‘Grand challenges’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Support the creation of large-scale community resources</a:t>
            </a:r>
          </a:p>
          <a:p>
            <a:pPr lvl="3"/>
            <a:r>
              <a:rPr lang="en-US" dirty="0" smtClean="0"/>
              <a:t>Corpora: News, Recordings, Video</a:t>
            </a:r>
          </a:p>
          <a:p>
            <a:pPr lvl="3"/>
            <a:r>
              <a:rPr lang="en-US" dirty="0" smtClean="0"/>
              <a:t>Annotation: Expert questions, labeled answers,..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Lofty:</a:t>
            </a:r>
          </a:p>
          <a:p>
            <a:pPr lvl="2"/>
            <a:r>
              <a:rPr lang="en-US" dirty="0" smtClean="0"/>
              <a:t>Focus research community on key challenges</a:t>
            </a:r>
          </a:p>
          <a:p>
            <a:pPr lvl="3"/>
            <a:r>
              <a:rPr lang="en-US" dirty="0" smtClean="0"/>
              <a:t>‘Grand challenges’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Support the creation of large-scale community resources</a:t>
            </a:r>
          </a:p>
          <a:p>
            <a:pPr lvl="3"/>
            <a:r>
              <a:rPr lang="en-US" dirty="0" smtClean="0"/>
              <a:t>Corpora: News, Recordings, Video</a:t>
            </a:r>
          </a:p>
          <a:p>
            <a:pPr lvl="3"/>
            <a:r>
              <a:rPr lang="en-US" dirty="0" smtClean="0"/>
              <a:t>Annotation: Expert questions, labeled answers,..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Develop methodologies to evaluate state-of-the-art</a:t>
            </a:r>
          </a:p>
          <a:p>
            <a:pPr lvl="3"/>
            <a:r>
              <a:rPr lang="en-US" dirty="0" smtClean="0"/>
              <a:t>Retrieval, Machine Translation, </a:t>
            </a:r>
            <a:r>
              <a:rPr lang="en-US" dirty="0" err="1" smtClean="0"/>
              <a:t>etc</a:t>
            </a:r>
            <a:r>
              <a:rPr lang="en-US" dirty="0" smtClean="0"/>
              <a:t>	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6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Lofty:</a:t>
            </a:r>
          </a:p>
          <a:p>
            <a:pPr lvl="2"/>
            <a:r>
              <a:rPr lang="en-US" dirty="0" smtClean="0"/>
              <a:t>Focus research community on key challenges</a:t>
            </a:r>
          </a:p>
          <a:p>
            <a:pPr lvl="3"/>
            <a:r>
              <a:rPr lang="en-US" dirty="0" smtClean="0"/>
              <a:t>‘Grand challenges’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Support the creation of large-scale community resources</a:t>
            </a:r>
          </a:p>
          <a:p>
            <a:pPr lvl="3"/>
            <a:r>
              <a:rPr lang="en-US" dirty="0" smtClean="0"/>
              <a:t>Corpora: News, Recordings, Video</a:t>
            </a:r>
          </a:p>
          <a:p>
            <a:pPr lvl="3"/>
            <a:r>
              <a:rPr lang="en-US" dirty="0" smtClean="0"/>
              <a:t>Annotation: Expert questions, labeled answers,..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Develop methodologies to evaluate state-of-the-art</a:t>
            </a:r>
          </a:p>
          <a:p>
            <a:pPr lvl="3"/>
            <a:r>
              <a:rPr lang="en-US" dirty="0" smtClean="0"/>
              <a:t>Retrieval, Machine Translation, </a:t>
            </a:r>
            <a:r>
              <a:rPr lang="en-US" dirty="0" err="1" smtClean="0"/>
              <a:t>etc</a:t>
            </a:r>
            <a:r>
              <a:rPr lang="en-US" dirty="0" smtClean="0"/>
              <a:t>	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Facilitate technology/knowledge transfer b/t industry/acad.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Pragmatic:</a:t>
            </a:r>
          </a:p>
        </p:txBody>
      </p:sp>
    </p:spTree>
    <p:extLst>
      <p:ext uri="{BB962C8B-B14F-4D97-AF65-F5344CB8AC3E}">
        <p14:creationId xmlns:p14="http://schemas.microsoft.com/office/powerpoint/2010/main" val="178576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Pragmatic:</a:t>
            </a:r>
          </a:p>
          <a:p>
            <a:pPr lvl="2"/>
            <a:r>
              <a:rPr lang="en-US" dirty="0" smtClean="0"/>
              <a:t>Head-to-head comparison of systems/techniques</a:t>
            </a:r>
          </a:p>
          <a:p>
            <a:pPr lvl="3"/>
            <a:r>
              <a:rPr lang="en-US" dirty="0" smtClean="0"/>
              <a:t>Same data, same task, same conditions, same timing</a:t>
            </a:r>
          </a:p>
        </p:txBody>
      </p:sp>
    </p:spTree>
    <p:extLst>
      <p:ext uri="{BB962C8B-B14F-4D97-AF65-F5344CB8AC3E}">
        <p14:creationId xmlns:p14="http://schemas.microsoft.com/office/powerpoint/2010/main" val="340159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Pragmatic:</a:t>
            </a:r>
          </a:p>
          <a:p>
            <a:pPr lvl="2"/>
            <a:r>
              <a:rPr lang="en-US" dirty="0" smtClean="0"/>
              <a:t>Head-to-head comparison of systems/techniques</a:t>
            </a:r>
          </a:p>
          <a:p>
            <a:pPr lvl="3"/>
            <a:r>
              <a:rPr lang="en-US" dirty="0" smtClean="0"/>
              <a:t>Same data, same task, same conditions, same timing</a:t>
            </a:r>
          </a:p>
          <a:p>
            <a:pPr lvl="2"/>
            <a:r>
              <a:rPr lang="en-US" dirty="0" smtClean="0"/>
              <a:t>Centralizes funding, effort</a:t>
            </a:r>
          </a:p>
        </p:txBody>
      </p:sp>
    </p:spTree>
    <p:extLst>
      <p:ext uri="{BB962C8B-B14F-4D97-AF65-F5344CB8AC3E}">
        <p14:creationId xmlns:p14="http://schemas.microsoft.com/office/powerpoint/2010/main" val="12647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Pragmatic:</a:t>
            </a:r>
          </a:p>
          <a:p>
            <a:pPr lvl="2"/>
            <a:r>
              <a:rPr lang="en-US" dirty="0" smtClean="0"/>
              <a:t>Head-to-head comparison of systems/techniques</a:t>
            </a:r>
          </a:p>
          <a:p>
            <a:pPr lvl="3"/>
            <a:r>
              <a:rPr lang="en-US" dirty="0" smtClean="0"/>
              <a:t>Same data, same task, same conditions, same timing</a:t>
            </a:r>
          </a:p>
          <a:p>
            <a:pPr lvl="2"/>
            <a:r>
              <a:rPr lang="en-US" dirty="0" smtClean="0"/>
              <a:t>Centralizes funding, effort</a:t>
            </a:r>
          </a:p>
          <a:p>
            <a:pPr lvl="2"/>
            <a:r>
              <a:rPr lang="en-US" dirty="0" smtClean="0"/>
              <a:t>Requires disclosure of techniques in exchange for data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Base:</a:t>
            </a:r>
          </a:p>
        </p:txBody>
      </p:sp>
    </p:spTree>
    <p:extLst>
      <p:ext uri="{BB962C8B-B14F-4D97-AF65-F5344CB8AC3E}">
        <p14:creationId xmlns:p14="http://schemas.microsoft.com/office/powerpoint/2010/main" val="335840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Pragmatic:</a:t>
            </a:r>
          </a:p>
          <a:p>
            <a:pPr lvl="2"/>
            <a:r>
              <a:rPr lang="en-US" dirty="0" smtClean="0"/>
              <a:t>Head-to-head comparison of systems/techniques</a:t>
            </a:r>
          </a:p>
          <a:p>
            <a:pPr lvl="3"/>
            <a:r>
              <a:rPr lang="en-US" dirty="0" smtClean="0"/>
              <a:t>Same data, same task, same conditions, same timing</a:t>
            </a:r>
          </a:p>
          <a:p>
            <a:pPr lvl="2"/>
            <a:r>
              <a:rPr lang="en-US" dirty="0" smtClean="0"/>
              <a:t>Centralizes funding, effort</a:t>
            </a:r>
          </a:p>
          <a:p>
            <a:pPr lvl="2"/>
            <a:r>
              <a:rPr lang="en-US" dirty="0" smtClean="0"/>
              <a:t>Requires disclosure of techniques in exchange for data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Base:</a:t>
            </a:r>
          </a:p>
          <a:p>
            <a:pPr lvl="2"/>
            <a:r>
              <a:rPr lang="en-US" dirty="0" smtClean="0"/>
              <a:t>Bragging rights</a:t>
            </a:r>
          </a:p>
          <a:p>
            <a:pPr lvl="2"/>
            <a:r>
              <a:rPr lang="en-US" dirty="0" smtClean="0"/>
              <a:t>Government research funding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56" y="1600201"/>
            <a:ext cx="881194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retrieval is very powerful</a:t>
            </a:r>
          </a:p>
          <a:p>
            <a:pPr lvl="1"/>
            <a:r>
              <a:rPr lang="en-US" dirty="0" smtClean="0"/>
              <a:t>Search engines index and search enormous doc sets</a:t>
            </a:r>
          </a:p>
          <a:p>
            <a:pPr lvl="1"/>
            <a:r>
              <a:rPr lang="en-US" dirty="0" smtClean="0"/>
              <a:t>Retrieve billions of documents in tenths of seconds</a:t>
            </a:r>
          </a:p>
          <a:p>
            <a:pPr lvl="1"/>
            <a:endParaRPr lang="en-US" dirty="0"/>
          </a:p>
          <a:p>
            <a:r>
              <a:rPr lang="en-US" dirty="0" smtClean="0"/>
              <a:t>But still limited!</a:t>
            </a:r>
          </a:p>
          <a:p>
            <a:pPr lvl="1"/>
            <a:r>
              <a:rPr lang="en-US" dirty="0" smtClean="0"/>
              <a:t>Technically – keyword search (mostly)</a:t>
            </a:r>
          </a:p>
          <a:p>
            <a:pPr lvl="1"/>
            <a:r>
              <a:rPr lang="en-US" dirty="0" smtClean="0"/>
              <a:t>Conceptually</a:t>
            </a:r>
          </a:p>
          <a:p>
            <a:pPr lvl="2"/>
            <a:r>
              <a:rPr lang="en-US" dirty="0" smtClean="0"/>
              <a:t>User seeks information</a:t>
            </a:r>
          </a:p>
          <a:p>
            <a:pPr lvl="3"/>
            <a:r>
              <a:rPr lang="en-US" dirty="0" smtClean="0"/>
              <a:t>Sometimes a web site or document</a:t>
            </a:r>
          </a:p>
          <a:p>
            <a:pPr lvl="3"/>
            <a:r>
              <a:rPr lang="en-US" dirty="0" smtClean="0"/>
              <a:t>Sometimes the answer to a question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67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Tasks: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‘80s-90s: </a:t>
            </a:r>
          </a:p>
        </p:txBody>
      </p:sp>
    </p:spTree>
    <p:extLst>
      <p:ext uri="{BB962C8B-B14F-4D97-AF65-F5344CB8AC3E}">
        <p14:creationId xmlns:p14="http://schemas.microsoft.com/office/powerpoint/2010/main" val="269176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Tasks: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‘80s-90s: </a:t>
            </a:r>
          </a:p>
          <a:p>
            <a:pPr lvl="1"/>
            <a:r>
              <a:rPr lang="en-US" dirty="0" smtClean="0"/>
              <a:t>ATIS: spoken dialog systems</a:t>
            </a:r>
          </a:p>
          <a:p>
            <a:pPr lvl="1"/>
            <a:r>
              <a:rPr lang="en-US" dirty="0" smtClean="0"/>
              <a:t>MUC: Message Understanding: 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56358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Tasks: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‘80s-90s: </a:t>
            </a:r>
          </a:p>
          <a:p>
            <a:pPr lvl="1"/>
            <a:r>
              <a:rPr lang="en-US" dirty="0" smtClean="0"/>
              <a:t>ATIS: spoken dialog systems</a:t>
            </a:r>
          </a:p>
          <a:p>
            <a:pPr lvl="1"/>
            <a:r>
              <a:rPr lang="en-US" dirty="0" smtClean="0"/>
              <a:t>MUC: Message Understanding: information extraction</a:t>
            </a:r>
          </a:p>
          <a:p>
            <a:r>
              <a:rPr lang="en-US" dirty="0" smtClean="0"/>
              <a:t>TREC (Text Retrieval Conference)</a:t>
            </a:r>
          </a:p>
          <a:p>
            <a:pPr lvl="1"/>
            <a:r>
              <a:rPr lang="en-US" dirty="0" smtClean="0"/>
              <a:t>Arguably largest ( often &gt;100 participating teams)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ongest running (1992-current)</a:t>
            </a:r>
          </a:p>
          <a:p>
            <a:pPr lvl="1"/>
            <a:r>
              <a:rPr lang="en-US" dirty="0" smtClean="0"/>
              <a:t>Information retrieval (and related technologies)</a:t>
            </a:r>
          </a:p>
          <a:p>
            <a:pPr lvl="2"/>
            <a:r>
              <a:rPr lang="en-US" dirty="0" smtClean="0"/>
              <a:t>Actually hadn’t had ‘ad-hoc’ since 2000-2016, though</a:t>
            </a:r>
          </a:p>
          <a:p>
            <a:pPr lvl="1"/>
            <a:r>
              <a:rPr lang="en-US" dirty="0" smtClean="0"/>
              <a:t>Organized by NIST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5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140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  <a:p>
            <a:r>
              <a:rPr lang="en-US" dirty="0" smtClean="0"/>
              <a:t>Previous tracks:</a:t>
            </a:r>
          </a:p>
          <a:p>
            <a:pPr lvl="1"/>
            <a:r>
              <a:rPr lang="en-US" dirty="0" smtClean="0"/>
              <a:t>Ad-hoc – Basic retrieval from fixed document set</a:t>
            </a:r>
          </a:p>
        </p:txBody>
      </p:sp>
    </p:spTree>
    <p:extLst>
      <p:ext uri="{BB962C8B-B14F-4D97-AF65-F5344CB8AC3E}">
        <p14:creationId xmlns:p14="http://schemas.microsoft.com/office/powerpoint/2010/main" val="370395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  <a:p>
            <a:r>
              <a:rPr lang="en-US" dirty="0" smtClean="0"/>
              <a:t>Previous tracks:</a:t>
            </a:r>
          </a:p>
          <a:p>
            <a:pPr lvl="1"/>
            <a:r>
              <a:rPr lang="en-US" dirty="0" smtClean="0"/>
              <a:t>Ad-hoc – Basic retrieval from fixed document set</a:t>
            </a:r>
          </a:p>
          <a:p>
            <a:pPr lvl="1"/>
            <a:r>
              <a:rPr lang="en-US" dirty="0" smtClean="0"/>
              <a:t>Cross-language – Query in one language, docs in other</a:t>
            </a:r>
          </a:p>
          <a:p>
            <a:pPr lvl="2"/>
            <a:r>
              <a:rPr lang="en-US" dirty="0" smtClean="0"/>
              <a:t>English, French, Spanish, Italian, German, Chinese, Arabic</a:t>
            </a:r>
          </a:p>
        </p:txBody>
      </p:sp>
    </p:spTree>
    <p:extLst>
      <p:ext uri="{BB962C8B-B14F-4D97-AF65-F5344CB8AC3E}">
        <p14:creationId xmlns:p14="http://schemas.microsoft.com/office/powerpoint/2010/main" val="88825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  <a:p>
            <a:r>
              <a:rPr lang="en-US" dirty="0" smtClean="0"/>
              <a:t>Previous tracks:</a:t>
            </a:r>
          </a:p>
          <a:p>
            <a:pPr lvl="1"/>
            <a:r>
              <a:rPr lang="en-US" dirty="0" smtClean="0"/>
              <a:t>Ad-hoc – Basic retrieval from fixed document set</a:t>
            </a:r>
          </a:p>
          <a:p>
            <a:pPr lvl="1"/>
            <a:r>
              <a:rPr lang="en-US" dirty="0" smtClean="0"/>
              <a:t>Cross-language – Query in one language, docs in other</a:t>
            </a:r>
          </a:p>
          <a:p>
            <a:pPr lvl="2"/>
            <a:r>
              <a:rPr lang="en-US" dirty="0" smtClean="0"/>
              <a:t>English, French, Spanish, Italian, German, Chinese, Arabic</a:t>
            </a:r>
          </a:p>
          <a:p>
            <a:pPr lvl="1"/>
            <a:r>
              <a:rPr lang="en-US" dirty="0" smtClean="0"/>
              <a:t>Genomics</a:t>
            </a:r>
          </a:p>
        </p:txBody>
      </p:sp>
    </p:spTree>
    <p:extLst>
      <p:ext uri="{BB962C8B-B14F-4D97-AF65-F5344CB8AC3E}">
        <p14:creationId xmlns:p14="http://schemas.microsoft.com/office/powerpoint/2010/main" val="165847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  <a:p>
            <a:r>
              <a:rPr lang="en-US" dirty="0" smtClean="0"/>
              <a:t>Previous tracks:</a:t>
            </a:r>
          </a:p>
          <a:p>
            <a:pPr lvl="1"/>
            <a:r>
              <a:rPr lang="en-US" dirty="0" smtClean="0"/>
              <a:t>Ad-hoc – Basic retrieval from fixed document set</a:t>
            </a:r>
          </a:p>
          <a:p>
            <a:pPr lvl="1"/>
            <a:r>
              <a:rPr lang="en-US" dirty="0" smtClean="0"/>
              <a:t>Cross-language – Query in one language, docs in other</a:t>
            </a:r>
          </a:p>
          <a:p>
            <a:pPr lvl="2"/>
            <a:r>
              <a:rPr lang="en-US" dirty="0" smtClean="0"/>
              <a:t>English, French, Spanish, Italian, German, Chinese, Arabic</a:t>
            </a:r>
          </a:p>
          <a:p>
            <a:pPr lvl="1"/>
            <a:r>
              <a:rPr lang="en-US" dirty="0" smtClean="0"/>
              <a:t>Genomics</a:t>
            </a:r>
          </a:p>
          <a:p>
            <a:pPr lvl="1"/>
            <a:r>
              <a:rPr lang="en-US" dirty="0" smtClean="0"/>
              <a:t>Spoken Document Retrieval</a:t>
            </a:r>
          </a:p>
        </p:txBody>
      </p:sp>
    </p:spTree>
    <p:extLst>
      <p:ext uri="{BB962C8B-B14F-4D97-AF65-F5344CB8AC3E}">
        <p14:creationId xmlns:p14="http://schemas.microsoft.com/office/powerpoint/2010/main" val="278005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  <a:p>
            <a:r>
              <a:rPr lang="en-US" dirty="0" smtClean="0"/>
              <a:t>Previous tracks:</a:t>
            </a:r>
          </a:p>
          <a:p>
            <a:pPr lvl="1"/>
            <a:r>
              <a:rPr lang="en-US" dirty="0" smtClean="0"/>
              <a:t>Ad-hoc – Basic retrieval from fixed document set</a:t>
            </a:r>
          </a:p>
          <a:p>
            <a:pPr lvl="1"/>
            <a:r>
              <a:rPr lang="en-US" dirty="0" smtClean="0"/>
              <a:t>Cross-language – Query in one language, docs in other</a:t>
            </a:r>
          </a:p>
          <a:p>
            <a:pPr lvl="2"/>
            <a:r>
              <a:rPr lang="en-US" dirty="0" smtClean="0"/>
              <a:t>English, French, Spanish, Italian, German, Chinese, Arabic</a:t>
            </a:r>
          </a:p>
          <a:p>
            <a:pPr lvl="1"/>
            <a:r>
              <a:rPr lang="en-US" dirty="0" smtClean="0"/>
              <a:t>Genomics</a:t>
            </a:r>
          </a:p>
          <a:p>
            <a:pPr lvl="1"/>
            <a:r>
              <a:rPr lang="en-US" dirty="0" smtClean="0"/>
              <a:t>Spoken Document Retrieval</a:t>
            </a:r>
          </a:p>
          <a:p>
            <a:pPr lvl="1"/>
            <a:r>
              <a:rPr lang="en-US" dirty="0" smtClean="0"/>
              <a:t>Video search</a:t>
            </a:r>
          </a:p>
        </p:txBody>
      </p:sp>
    </p:spTree>
    <p:extLst>
      <p:ext uri="{BB962C8B-B14F-4D97-AF65-F5344CB8AC3E}">
        <p14:creationId xmlns:p14="http://schemas.microsoft.com/office/powerpoint/2010/main" val="95842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5149" cy="4343400"/>
          </a:xfrm>
        </p:spPr>
        <p:txBody>
          <a:bodyPr/>
          <a:lstStyle/>
          <a:p>
            <a:r>
              <a:rPr lang="en-US" dirty="0" smtClean="0"/>
              <a:t>Track: Basic task organization</a:t>
            </a:r>
          </a:p>
          <a:p>
            <a:r>
              <a:rPr lang="en-US" dirty="0" smtClean="0"/>
              <a:t>Previous tracks:</a:t>
            </a:r>
          </a:p>
          <a:p>
            <a:pPr lvl="1"/>
            <a:r>
              <a:rPr lang="en-US" dirty="0" smtClean="0"/>
              <a:t>Ad-hoc – Basic retrieval from fixed document set</a:t>
            </a:r>
          </a:p>
          <a:p>
            <a:pPr lvl="1"/>
            <a:r>
              <a:rPr lang="en-US" dirty="0" smtClean="0"/>
              <a:t>Cross-language – Query in one language, docs in other</a:t>
            </a:r>
          </a:p>
          <a:p>
            <a:pPr lvl="2"/>
            <a:r>
              <a:rPr lang="en-US" dirty="0" smtClean="0"/>
              <a:t>English, French, Spanish, Italian, German, Chinese, Arabic</a:t>
            </a:r>
          </a:p>
          <a:p>
            <a:pPr lvl="1"/>
            <a:r>
              <a:rPr lang="en-US" dirty="0" smtClean="0"/>
              <a:t>Genomics</a:t>
            </a:r>
          </a:p>
          <a:p>
            <a:pPr lvl="1"/>
            <a:r>
              <a:rPr lang="en-US" dirty="0" smtClean="0"/>
              <a:t>Spoken Document Retrieval</a:t>
            </a:r>
          </a:p>
          <a:p>
            <a:pPr lvl="1"/>
            <a:r>
              <a:rPr lang="en-US" dirty="0" smtClean="0"/>
              <a:t>Video search</a:t>
            </a:r>
          </a:p>
          <a:p>
            <a:pPr lvl="1"/>
            <a:r>
              <a:rPr lang="en-US" dirty="0" smtClean="0"/>
              <a:t>Question Answering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56" y="1600201"/>
            <a:ext cx="8811943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Information retrieval is very powerful</a:t>
            </a:r>
          </a:p>
          <a:p>
            <a:pPr lvl="1"/>
            <a:r>
              <a:rPr lang="en-US" dirty="0" smtClean="0"/>
              <a:t>Search engines index and search enormous doc sets</a:t>
            </a:r>
          </a:p>
          <a:p>
            <a:pPr lvl="1"/>
            <a:r>
              <a:rPr lang="en-US" dirty="0" smtClean="0"/>
              <a:t>Retrieve billions of documents in tenths of seconds</a:t>
            </a:r>
          </a:p>
          <a:p>
            <a:pPr lvl="1"/>
            <a:endParaRPr lang="en-US" dirty="0"/>
          </a:p>
          <a:p>
            <a:r>
              <a:rPr lang="en-US" dirty="0" smtClean="0"/>
              <a:t>But still limited!</a:t>
            </a:r>
          </a:p>
          <a:p>
            <a:pPr lvl="1"/>
            <a:r>
              <a:rPr lang="en-US" dirty="0" smtClean="0"/>
              <a:t>Technically – keyword search (mostly)</a:t>
            </a:r>
          </a:p>
          <a:p>
            <a:pPr lvl="1"/>
            <a:r>
              <a:rPr lang="en-US" dirty="0" smtClean="0"/>
              <a:t>Conceptually</a:t>
            </a:r>
          </a:p>
          <a:p>
            <a:pPr lvl="2"/>
            <a:r>
              <a:rPr lang="en-US" dirty="0" smtClean="0"/>
              <a:t>User seeks information</a:t>
            </a:r>
          </a:p>
          <a:p>
            <a:pPr lvl="3"/>
            <a:r>
              <a:rPr lang="en-US" dirty="0" smtClean="0"/>
              <a:t>Sometimes a web site or document</a:t>
            </a:r>
          </a:p>
          <a:p>
            <a:pPr lvl="3"/>
            <a:r>
              <a:rPr lang="en-US" dirty="0" smtClean="0"/>
              <a:t>Sometimes the answer to a question</a:t>
            </a:r>
          </a:p>
          <a:p>
            <a:pPr lvl="3"/>
            <a:r>
              <a:rPr lang="en-US" dirty="0" smtClean="0"/>
              <a:t>But, often a summary of document or document set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84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Shared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International:</a:t>
            </a:r>
          </a:p>
          <a:p>
            <a:pPr lvl="1"/>
            <a:r>
              <a:rPr lang="en-US" dirty="0" smtClean="0"/>
              <a:t>CLEF (Europe); FIRE (India)</a:t>
            </a:r>
          </a:p>
        </p:txBody>
      </p:sp>
    </p:spTree>
    <p:extLst>
      <p:ext uri="{BB962C8B-B14F-4D97-AF65-F5344CB8AC3E}">
        <p14:creationId xmlns:p14="http://schemas.microsoft.com/office/powerpoint/2010/main" val="12974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Shared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International:</a:t>
            </a:r>
          </a:p>
          <a:p>
            <a:pPr lvl="1"/>
            <a:r>
              <a:rPr lang="en-US" dirty="0" smtClean="0"/>
              <a:t>CLEF (Europe); FIRE (India)</a:t>
            </a:r>
          </a:p>
          <a:p>
            <a:r>
              <a:rPr lang="en-US" dirty="0" smtClean="0"/>
              <a:t>Other NIST: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Topic Detection &amp; Tracking</a:t>
            </a:r>
          </a:p>
        </p:txBody>
      </p:sp>
    </p:spTree>
    <p:extLst>
      <p:ext uri="{BB962C8B-B14F-4D97-AF65-F5344CB8AC3E}">
        <p14:creationId xmlns:p14="http://schemas.microsoft.com/office/powerpoint/2010/main" val="326545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Shared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International:</a:t>
            </a:r>
          </a:p>
          <a:p>
            <a:pPr lvl="1"/>
            <a:r>
              <a:rPr lang="en-US" dirty="0" smtClean="0"/>
              <a:t>CLEF (Europe); FIRE (India)</a:t>
            </a:r>
          </a:p>
          <a:p>
            <a:r>
              <a:rPr lang="en-US" dirty="0" smtClean="0"/>
              <a:t>Other NIST: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Topic Detection &amp; Tracking</a:t>
            </a:r>
          </a:p>
          <a:p>
            <a:r>
              <a:rPr lang="en-US" dirty="0" smtClean="0"/>
              <a:t>Various:</a:t>
            </a:r>
          </a:p>
          <a:p>
            <a:pPr lvl="1"/>
            <a:r>
              <a:rPr lang="en-US" dirty="0" err="1" smtClean="0"/>
              <a:t>CoNLL</a:t>
            </a:r>
            <a:r>
              <a:rPr lang="en-US" dirty="0" smtClean="0"/>
              <a:t> (NE, parsing,..); SENSEVAL: WSD; PASCAL (morphology); </a:t>
            </a:r>
            <a:r>
              <a:rPr lang="en-US" dirty="0" err="1" smtClean="0"/>
              <a:t>BioNLP</a:t>
            </a:r>
            <a:r>
              <a:rPr lang="en-US" dirty="0" smtClean="0"/>
              <a:t> (biological entities, relations)</a:t>
            </a:r>
          </a:p>
        </p:txBody>
      </p:sp>
    </p:spTree>
    <p:extLst>
      <p:ext uri="{BB962C8B-B14F-4D97-AF65-F5344CB8AC3E}">
        <p14:creationId xmlns:p14="http://schemas.microsoft.com/office/powerpoint/2010/main" val="315049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Shared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International:</a:t>
            </a:r>
          </a:p>
          <a:p>
            <a:pPr lvl="1"/>
            <a:r>
              <a:rPr lang="en-US" dirty="0" smtClean="0"/>
              <a:t>CLEF (Europe); FIRE (India)</a:t>
            </a:r>
          </a:p>
          <a:p>
            <a:r>
              <a:rPr lang="en-US" dirty="0" smtClean="0"/>
              <a:t>Other NIST: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Topic Detection &amp; Tracking</a:t>
            </a:r>
          </a:p>
          <a:p>
            <a:r>
              <a:rPr lang="en-US" dirty="0" smtClean="0"/>
              <a:t>Various:</a:t>
            </a:r>
          </a:p>
          <a:p>
            <a:pPr lvl="1"/>
            <a:r>
              <a:rPr lang="en-US" dirty="0" err="1" smtClean="0"/>
              <a:t>CoNLL</a:t>
            </a:r>
            <a:r>
              <a:rPr lang="en-US" dirty="0" smtClean="0"/>
              <a:t> (NE, parsing,..); SENSEVAL: WSD; PASCAL (morphology); </a:t>
            </a:r>
            <a:r>
              <a:rPr lang="en-US" dirty="0" err="1" smtClean="0"/>
              <a:t>BioNLP</a:t>
            </a:r>
            <a:r>
              <a:rPr lang="en-US" dirty="0" smtClean="0"/>
              <a:t> (biological entities, relations)</a:t>
            </a:r>
          </a:p>
          <a:p>
            <a:pPr lvl="1"/>
            <a:r>
              <a:rPr lang="en-US" dirty="0" smtClean="0"/>
              <a:t>Mediaeval (multi-media information access)</a:t>
            </a:r>
          </a:p>
        </p:txBody>
      </p:sp>
    </p:spTree>
    <p:extLst>
      <p:ext uri="{BB962C8B-B14F-4D97-AF65-F5344CB8AC3E}">
        <p14:creationId xmlns:p14="http://schemas.microsoft.com/office/powerpoint/2010/main" val="236370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Automatic Creation of Literature Abstracts”</a:t>
            </a:r>
          </a:p>
          <a:p>
            <a:pPr lvl="1"/>
            <a:r>
              <a:rPr lang="en-US" dirty="0" err="1" smtClean="0"/>
              <a:t>Luhn</a:t>
            </a:r>
            <a:r>
              <a:rPr lang="en-US" dirty="0" smtClean="0"/>
              <a:t>, 1956</a:t>
            </a:r>
          </a:p>
          <a:p>
            <a:pPr lvl="2"/>
            <a:r>
              <a:rPr lang="en-US" dirty="0" smtClean="0"/>
              <a:t>Early IBM system based on word, sentence statistics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1993 </a:t>
            </a:r>
            <a:r>
              <a:rPr lang="en-US" dirty="0" err="1" smtClean="0"/>
              <a:t>Dagstuhl</a:t>
            </a:r>
            <a:r>
              <a:rPr lang="en-US" dirty="0" smtClean="0"/>
              <a:t> seminar:</a:t>
            </a:r>
          </a:p>
          <a:p>
            <a:pPr lvl="1"/>
            <a:r>
              <a:rPr lang="en-US" dirty="0" smtClean="0"/>
              <a:t>Meeting launched renewed interest in summarization</a:t>
            </a:r>
          </a:p>
          <a:p>
            <a:pPr lvl="1"/>
            <a:endParaRPr lang="en-US" dirty="0"/>
          </a:p>
          <a:p>
            <a:r>
              <a:rPr lang="en-US" dirty="0" smtClean="0"/>
              <a:t>1997 ACL summarization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4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SUMMAC:  (1998)</a:t>
            </a:r>
          </a:p>
          <a:p>
            <a:pPr lvl="1"/>
            <a:r>
              <a:rPr lang="en-US" dirty="0" smtClean="0"/>
              <a:t>Initial cross-system evaluation campaign</a:t>
            </a:r>
          </a:p>
          <a:p>
            <a:r>
              <a:rPr lang="en-US" dirty="0" smtClean="0"/>
              <a:t>DUC (Document Understanding Conference)</a:t>
            </a:r>
          </a:p>
          <a:p>
            <a:pPr lvl="1"/>
            <a:r>
              <a:rPr lang="en-US" dirty="0" smtClean="0"/>
              <a:t> 2001-2007</a:t>
            </a:r>
          </a:p>
          <a:p>
            <a:pPr lvl="2"/>
            <a:r>
              <a:rPr lang="en-US" dirty="0" smtClean="0"/>
              <a:t>Increasing complexity, including multi-document, topic-oriented, multi-lingual</a:t>
            </a:r>
          </a:p>
          <a:p>
            <a:pPr lvl="2"/>
            <a:r>
              <a:rPr lang="en-US" dirty="0" smtClean="0"/>
              <a:t>Developed systems and evaluation in tandem</a:t>
            </a:r>
          </a:p>
          <a:p>
            <a:r>
              <a:rPr lang="en-US" dirty="0" smtClean="0"/>
              <a:t>NTCIR (3 years)</a:t>
            </a:r>
          </a:p>
          <a:p>
            <a:pPr lvl="1"/>
            <a:r>
              <a:rPr lang="en-US" dirty="0" smtClean="0"/>
              <a:t>Single, multi-document; Japanese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6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Recent Summarization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 (Text Analytics Conference): 2008---current</a:t>
            </a:r>
          </a:p>
          <a:p>
            <a:pPr lvl="1"/>
            <a:r>
              <a:rPr lang="en-US" dirty="0" smtClean="0"/>
              <a:t>Variety of tasks</a:t>
            </a:r>
          </a:p>
          <a:p>
            <a:pPr lvl="2"/>
            <a:r>
              <a:rPr lang="en-US" dirty="0" smtClean="0"/>
              <a:t>Summarization systems:</a:t>
            </a:r>
          </a:p>
          <a:p>
            <a:pPr lvl="3"/>
            <a:r>
              <a:rPr lang="en-US" dirty="0" smtClean="0"/>
              <a:t>Opinion </a:t>
            </a:r>
          </a:p>
          <a:p>
            <a:pPr lvl="3"/>
            <a:r>
              <a:rPr lang="en-US" dirty="0" smtClean="0"/>
              <a:t>Update </a:t>
            </a:r>
          </a:p>
          <a:p>
            <a:pPr lvl="3"/>
            <a:r>
              <a:rPr lang="en-US" dirty="0" smtClean="0"/>
              <a:t>Guided</a:t>
            </a:r>
          </a:p>
          <a:p>
            <a:pPr lvl="3"/>
            <a:r>
              <a:rPr lang="en-US" dirty="0" smtClean="0"/>
              <a:t>Multi-lingual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Automatic evaluation methodology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Summarization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TAC (Text Analytics Conference): 2008---current</a:t>
            </a:r>
          </a:p>
          <a:p>
            <a:pPr lvl="1"/>
            <a:r>
              <a:rPr lang="en-US" dirty="0" smtClean="0"/>
              <a:t>Variety of tasks</a:t>
            </a:r>
          </a:p>
          <a:p>
            <a:pPr lvl="2"/>
            <a:r>
              <a:rPr lang="en-US" dirty="0" smtClean="0"/>
              <a:t>Summarization systems:</a:t>
            </a:r>
          </a:p>
          <a:p>
            <a:pPr lvl="3"/>
            <a:r>
              <a:rPr lang="en-US" dirty="0" smtClean="0"/>
              <a:t>Opinion </a:t>
            </a:r>
          </a:p>
          <a:p>
            <a:pPr lvl="3"/>
            <a:r>
              <a:rPr lang="en-US" dirty="0" smtClean="0"/>
              <a:t>Update </a:t>
            </a:r>
          </a:p>
          <a:p>
            <a:pPr lvl="3"/>
            <a:r>
              <a:rPr lang="en-US" dirty="0" smtClean="0"/>
              <a:t>Guided</a:t>
            </a:r>
          </a:p>
          <a:p>
            <a:pPr lvl="3"/>
            <a:r>
              <a:rPr lang="en-US" dirty="0" smtClean="0"/>
              <a:t>Multi-lingual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Automatic evaluation methodology</a:t>
            </a:r>
          </a:p>
          <a:p>
            <a:r>
              <a:rPr lang="en-US" dirty="0" smtClean="0"/>
              <a:t>CL-SCISUMM:  Currently starting 5</a:t>
            </a:r>
            <a:r>
              <a:rPr lang="en-US" baseline="30000" dirty="0" smtClean="0"/>
              <a:t>th</a:t>
            </a:r>
            <a:r>
              <a:rPr lang="en-US" dirty="0" smtClean="0"/>
              <a:t> edition	</a:t>
            </a:r>
          </a:p>
          <a:p>
            <a:pPr lvl="1"/>
            <a:r>
              <a:rPr lang="en-US" dirty="0" smtClean="0"/>
              <a:t>Scientific document summarization</a:t>
            </a:r>
          </a:p>
          <a:p>
            <a:pPr lvl="2"/>
            <a:r>
              <a:rPr lang="en-US" dirty="0" smtClean="0"/>
              <a:t>Facets and citations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8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Provide:</a:t>
            </a:r>
            <a:endParaRPr lang="en-US" dirty="0"/>
          </a:p>
          <a:p>
            <a:pPr lvl="1"/>
            <a:r>
              <a:rPr lang="en-US" dirty="0"/>
              <a:t>Lists of </a:t>
            </a:r>
            <a:r>
              <a:rPr lang="en-US" dirty="0" smtClean="0"/>
              <a:t>topics (</a:t>
            </a:r>
            <a:r>
              <a:rPr lang="en-US" dirty="0" err="1" smtClean="0"/>
              <a:t>e.g.”guided</a:t>
            </a:r>
            <a:r>
              <a:rPr lang="en-US" dirty="0" smtClean="0"/>
              <a:t>” summarization)</a:t>
            </a:r>
            <a:endParaRPr lang="en-US" dirty="0"/>
          </a:p>
          <a:p>
            <a:pPr lvl="1"/>
            <a:r>
              <a:rPr lang="en-US" dirty="0"/>
              <a:t>Document collections (licensed via </a:t>
            </a:r>
            <a:r>
              <a:rPr lang="en-US" dirty="0" smtClean="0"/>
              <a:t>LDC, NIST)</a:t>
            </a:r>
          </a:p>
          <a:p>
            <a:pPr lvl="1"/>
            <a:r>
              <a:rPr lang="en-US" dirty="0" smtClean="0"/>
              <a:t>Lists of 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181674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3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Provide:</a:t>
            </a:r>
            <a:endParaRPr lang="en-US" dirty="0"/>
          </a:p>
          <a:p>
            <a:pPr lvl="1"/>
            <a:r>
              <a:rPr lang="en-US" dirty="0"/>
              <a:t>Lists of </a:t>
            </a:r>
            <a:r>
              <a:rPr lang="en-US" dirty="0" smtClean="0"/>
              <a:t>topics (</a:t>
            </a:r>
            <a:r>
              <a:rPr lang="en-US" dirty="0" err="1" smtClean="0"/>
              <a:t>e.g.”guided</a:t>
            </a:r>
            <a:r>
              <a:rPr lang="en-US" dirty="0" smtClean="0"/>
              <a:t>” summarization)</a:t>
            </a:r>
            <a:endParaRPr lang="en-US" dirty="0"/>
          </a:p>
          <a:p>
            <a:pPr lvl="1"/>
            <a:r>
              <a:rPr lang="en-US" dirty="0"/>
              <a:t>Document collections (licensed via </a:t>
            </a:r>
            <a:r>
              <a:rPr lang="en-US" dirty="0" smtClean="0"/>
              <a:t>LDC, NIST)</a:t>
            </a:r>
          </a:p>
          <a:p>
            <a:pPr lvl="1"/>
            <a:r>
              <a:rPr lang="en-US" dirty="0" smtClean="0"/>
              <a:t>Lists of relevant documents</a:t>
            </a:r>
          </a:p>
          <a:p>
            <a:pPr lvl="1"/>
            <a:r>
              <a:rPr lang="en-US" dirty="0" smtClean="0"/>
              <a:t>Validation tools</a:t>
            </a:r>
            <a:endParaRPr lang="en-US" dirty="0"/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tools: Model summaries,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7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Provide:</a:t>
            </a:r>
            <a:endParaRPr lang="en-US" dirty="0"/>
          </a:p>
          <a:p>
            <a:pPr lvl="1"/>
            <a:r>
              <a:rPr lang="en-US" dirty="0"/>
              <a:t>Lists of </a:t>
            </a:r>
            <a:r>
              <a:rPr lang="en-US" dirty="0" smtClean="0"/>
              <a:t>topics (</a:t>
            </a:r>
            <a:r>
              <a:rPr lang="en-US" dirty="0" err="1" smtClean="0"/>
              <a:t>e.g.”guided</a:t>
            </a:r>
            <a:r>
              <a:rPr lang="en-US" dirty="0" smtClean="0"/>
              <a:t>” summarization)</a:t>
            </a:r>
            <a:endParaRPr lang="en-US" dirty="0"/>
          </a:p>
          <a:p>
            <a:pPr lvl="1"/>
            <a:r>
              <a:rPr lang="en-US" dirty="0"/>
              <a:t>Document collections (licensed via </a:t>
            </a:r>
            <a:r>
              <a:rPr lang="en-US" dirty="0" smtClean="0"/>
              <a:t>LDC, NIST)</a:t>
            </a:r>
          </a:p>
          <a:p>
            <a:pPr lvl="1"/>
            <a:r>
              <a:rPr lang="en-US" dirty="0" smtClean="0"/>
              <a:t>Lists of relevant documents</a:t>
            </a:r>
          </a:p>
          <a:p>
            <a:pPr lvl="1"/>
            <a:r>
              <a:rPr lang="en-US" dirty="0" smtClean="0"/>
              <a:t>Validation tools</a:t>
            </a:r>
            <a:endParaRPr lang="en-US" dirty="0"/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tools: Model summaries, systems</a:t>
            </a:r>
            <a:endParaRPr lang="en-US" dirty="0"/>
          </a:p>
          <a:p>
            <a:pPr lvl="1"/>
            <a:r>
              <a:rPr lang="en-US" dirty="0"/>
              <a:t>Derived resources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Baseline systems, pre-processing tools, components</a:t>
            </a:r>
          </a:p>
          <a:p>
            <a:pPr lvl="1"/>
            <a:r>
              <a:rPr lang="en-US" dirty="0" smtClean="0"/>
              <a:t>Reams </a:t>
            </a:r>
            <a:r>
              <a:rPr lang="en-US" dirty="0"/>
              <a:t>of related publications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&lt;topic id = "D0906B" category = "1"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&lt;title&gt; Rains and mudslides in Southern California &lt;/title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docsetA</a:t>
            </a:r>
            <a:r>
              <a:rPr lang="en-US" dirty="0"/>
              <a:t> id = "D0906B-A"&gt;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"AFP_ENG_20050110.0079"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"LTW_ENG_20050110.0006"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"LTW_ENG_20050112.0156"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"NYT_ENG_20050110.0340"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"NYT_ENG_20050111.0349"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"LTW_ENG_20050109.0001" /&gt;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"LTW_ENG_20050110.0118"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"NYT_ENG_20050110.0009"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"NYT_ENG_20050111.0015"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"NYT_ENG_20050112.0012" /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docset</a:t>
            </a:r>
            <a:r>
              <a:rPr lang="en-US" dirty="0"/>
              <a:t>&gt; &lt;</a:t>
            </a:r>
            <a:r>
              <a:rPr lang="en-US" dirty="0" err="1"/>
              <a:t>docsetB</a:t>
            </a:r>
            <a:r>
              <a:rPr lang="en-US" dirty="0"/>
              <a:t> id = "D0906B-B"&gt;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"AFP_ENG_20050221.0700" </a:t>
            </a:r>
            <a:r>
              <a:rPr lang="en-US" dirty="0" smtClean="0"/>
              <a:t>/&gt;</a:t>
            </a:r>
          </a:p>
          <a:p>
            <a:pPr lvl="3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&lt;DOC</a:t>
            </a:r>
            <a:r>
              <a:rPr lang="en-US" dirty="0" smtClean="0"/>
              <a:t>&gt;&lt;</a:t>
            </a:r>
            <a:r>
              <a:rPr lang="en-US" dirty="0"/>
              <a:t>DOCNO&gt; APW20000817.0002 &lt;/DOCNO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/>
              <a:t>DOCTYPE&gt; NEWS STORY &lt;/DOCTYPE</a:t>
            </a:r>
            <a:r>
              <a:rPr lang="en-US" dirty="0" smtClean="0"/>
              <a:t>&gt;&lt;</a:t>
            </a:r>
            <a:r>
              <a:rPr lang="en-US" dirty="0"/>
              <a:t>DATE_TIME&gt; 2000-08-17 00:05 &lt;/DATE_TIME&gt;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 &lt;</a:t>
            </a:r>
            <a:r>
              <a:rPr lang="en-US" dirty="0"/>
              <a:t>HEADLINE&gt; 19 charged with drug trafficking  &lt;/HEADLINE&gt;</a:t>
            </a:r>
          </a:p>
          <a:p>
            <a:r>
              <a:rPr lang="en-US" dirty="0"/>
              <a:t>&lt;TEXT</a:t>
            </a:r>
            <a:r>
              <a:rPr lang="en-US" dirty="0" smtClean="0"/>
              <a:t>&gt;&lt;</a:t>
            </a:r>
            <a:r>
              <a:rPr lang="en-US" dirty="0"/>
              <a:t>P&gt;</a:t>
            </a:r>
          </a:p>
          <a:p>
            <a:r>
              <a:rPr lang="en-US" dirty="0"/>
              <a:t>	   UTICA, N.Y. (AP) - Nineteen people involved in a </a:t>
            </a:r>
            <a:r>
              <a:rPr lang="en-US" dirty="0" smtClean="0"/>
              <a:t>drug trafficking </a:t>
            </a:r>
            <a:r>
              <a:rPr lang="en-US" dirty="0"/>
              <a:t>ring in the Utica area were arrested early Wednesday</a:t>
            </a:r>
            <a:r>
              <a:rPr lang="en-US" dirty="0" smtClean="0"/>
              <a:t>, police </a:t>
            </a:r>
            <a:r>
              <a:rPr lang="en-US" dirty="0"/>
              <a:t>said.</a:t>
            </a:r>
          </a:p>
          <a:p>
            <a:r>
              <a:rPr lang="en-US" dirty="0"/>
              <a:t>&lt;/</a:t>
            </a:r>
            <a:r>
              <a:rPr lang="en-US" dirty="0" smtClean="0"/>
              <a:t>P&gt;&lt;</a:t>
            </a:r>
            <a:r>
              <a:rPr lang="en-US" dirty="0"/>
              <a:t>P&gt;</a:t>
            </a:r>
          </a:p>
          <a:p>
            <a:r>
              <a:rPr lang="en-US" dirty="0"/>
              <a:t>   Those arrested are linked to 22 others picked up in May </a:t>
            </a:r>
            <a:r>
              <a:rPr lang="en-US" dirty="0" smtClean="0"/>
              <a:t>and comprise </a:t>
            </a:r>
            <a:r>
              <a:rPr lang="en-US" dirty="0"/>
              <a:t>''a major cocaine, crack cocaine and </a:t>
            </a:r>
            <a:r>
              <a:rPr lang="en-US" dirty="0" smtClean="0"/>
              <a:t>marijuana distribution </a:t>
            </a:r>
            <a:r>
              <a:rPr lang="en-US" dirty="0"/>
              <a:t>organization,'' according to the U.S. Department </a:t>
            </a:r>
            <a:r>
              <a:rPr lang="en-US" dirty="0" smtClean="0"/>
              <a:t>of Justice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&lt;SUM&gt;</a:t>
            </a:r>
          </a:p>
          <a:p>
            <a:r>
              <a:rPr lang="en-US" dirty="0"/>
              <a:t>&lt;aid="1.2"&gt;In January 2005&lt;/aid="1.2"&gt;, &lt;aid="1.7"&gt;rescue workers &lt;aid="1.3"&gt;in southern California&lt;/aid="1.3"&gt; used snowplows, </a:t>
            </a:r>
            <a:r>
              <a:rPr lang="en-US" dirty="0" err="1"/>
              <a:t>snowcats</a:t>
            </a:r>
            <a:r>
              <a:rPr lang="en-US" dirty="0"/>
              <a:t> and snowmobiles to free &lt;aid="1.5"&gt;people&lt;/aid="1.5"&gt; from a highway where&lt;/aid="1.7"&gt; &lt;aid="1.1"&gt;snow, sleet, rain and fog caused a 200-vehicle logjam&lt;/aid="1.1"&gt;. &lt;aid="1.1"&gt;A fourth day of storms took a heavy toll as saturated hillsides gave way&lt;/aid="1.1"&gt;, &lt;aid="1.6"&gt;mudslides inundating houses and closing highways&lt;/aid="1.6"&gt;. &lt;aid="1.5"&gt;People fled neighborhoods up and down the coast.&lt;/aid="1.5"&gt; Eight of nine horse races at Santa Anita were canceled for the first time in 10 years. &lt;aid="1.6"&gt;More than 6,000 houses were without power&lt;/aid="1.6"&gt; &lt;aid="1.3"&gt;in Los Angeles&lt;/aid="1.3"&gt;. A scientist said Los Angeles had not seen such intensity of winter downpours since 1889-90. </a:t>
            </a:r>
          </a:p>
          <a:p>
            <a:r>
              <a:rPr lang="en-US" dirty="0"/>
              <a:t>&lt;/SUM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3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the Summarization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/>
          <a:lstStyle/>
          <a:p>
            <a:r>
              <a:rPr lang="en-US" dirty="0" smtClean="0"/>
              <a:t>Summarization Task: (Mani and Mayberry 1999)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distilling the most </a:t>
            </a:r>
            <a:r>
              <a:rPr lang="en-US" dirty="0" smtClean="0"/>
              <a:t>important information </a:t>
            </a:r>
            <a:r>
              <a:rPr lang="en-US" dirty="0"/>
              <a:t>from a text to produce an abridged version for a particular task and </a:t>
            </a:r>
            <a:r>
              <a:rPr lang="en-US" dirty="0" smtClean="0"/>
              <a:t>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the Summarization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/>
          <a:lstStyle/>
          <a:p>
            <a:r>
              <a:rPr lang="en-US" dirty="0" smtClean="0"/>
              <a:t>Summarization Task</a:t>
            </a:r>
            <a:r>
              <a:rPr lang="en-US" smtClean="0"/>
              <a:t>: (Mani </a:t>
            </a:r>
            <a:r>
              <a:rPr lang="en-US" dirty="0" smtClean="0"/>
              <a:t>and Mayberry 1999)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distilling the most </a:t>
            </a:r>
            <a:r>
              <a:rPr lang="en-US" dirty="0" smtClean="0"/>
              <a:t>important information </a:t>
            </a:r>
            <a:r>
              <a:rPr lang="en-US" dirty="0"/>
              <a:t>from a text to produce an abridged version for a particular task and </a:t>
            </a:r>
            <a:r>
              <a:rPr lang="en-US" dirty="0" smtClean="0"/>
              <a:t>user</a:t>
            </a:r>
          </a:p>
          <a:p>
            <a:pPr lvl="1"/>
            <a:endParaRPr lang="en-US" dirty="0"/>
          </a:p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Content selection</a:t>
            </a:r>
          </a:p>
          <a:p>
            <a:pPr lvl="1"/>
            <a:r>
              <a:rPr lang="en-US" dirty="0" smtClean="0"/>
              <a:t>Information ordering</a:t>
            </a:r>
          </a:p>
          <a:p>
            <a:pPr lvl="1"/>
            <a:r>
              <a:rPr lang="en-US" dirty="0" smtClean="0"/>
              <a:t>Sentence realization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problem domain: </a:t>
            </a:r>
          </a:p>
          <a:p>
            <a:pPr lvl="1"/>
            <a:r>
              <a:rPr lang="en-US" dirty="0" smtClean="0"/>
              <a:t>Tasks and Systems vary on:</a:t>
            </a:r>
          </a:p>
          <a:p>
            <a:pPr lvl="2"/>
            <a:r>
              <a:rPr lang="en-US" dirty="0" smtClean="0"/>
              <a:t>Use purpose</a:t>
            </a:r>
          </a:p>
          <a:p>
            <a:pPr lvl="2"/>
            <a:r>
              <a:rPr lang="en-US" dirty="0" smtClean="0"/>
              <a:t>Audience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Derivation</a:t>
            </a:r>
          </a:p>
          <a:p>
            <a:pPr lvl="2"/>
            <a:r>
              <a:rPr lang="en-US" dirty="0" smtClean="0"/>
              <a:t>Coverage</a:t>
            </a:r>
          </a:p>
          <a:p>
            <a:pPr lvl="2"/>
            <a:r>
              <a:rPr lang="en-US" dirty="0" smtClean="0"/>
              <a:t>Reduction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Input/Output</a:t>
            </a:r>
            <a:r>
              <a:rPr lang="en-US" dirty="0" smtClean="0"/>
              <a:t> form factors 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What is the goal of the summary? How will it be used?</a:t>
            </a:r>
          </a:p>
          <a:p>
            <a:pPr lvl="2"/>
            <a:r>
              <a:rPr lang="en-US" dirty="0" smtClean="0"/>
              <a:t>Often surprisingly vague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What is the goal of the summary? How will it be used?</a:t>
            </a:r>
          </a:p>
          <a:p>
            <a:pPr lvl="2"/>
            <a:r>
              <a:rPr lang="en-US" dirty="0" smtClean="0"/>
              <a:t>Often surprisingly vague</a:t>
            </a:r>
          </a:p>
          <a:p>
            <a:pPr lvl="2"/>
            <a:r>
              <a:rPr lang="en-US" dirty="0" smtClean="0"/>
              <a:t>Generic “reflective” summaries: </a:t>
            </a:r>
          </a:p>
          <a:p>
            <a:pPr lvl="3"/>
            <a:r>
              <a:rPr lang="en-US" dirty="0"/>
              <a:t>H</a:t>
            </a:r>
            <a:r>
              <a:rPr lang="en-US" dirty="0" smtClean="0"/>
              <a:t>ighlight prominent content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7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web search relies on simple summarization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2978727"/>
            <a:ext cx="6604000" cy="39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What is the goal of the summary? How will it be used?</a:t>
            </a:r>
          </a:p>
          <a:p>
            <a:pPr lvl="2"/>
            <a:r>
              <a:rPr lang="en-US" dirty="0" smtClean="0"/>
              <a:t>Often surprisingly vague</a:t>
            </a:r>
          </a:p>
          <a:p>
            <a:pPr lvl="2"/>
            <a:r>
              <a:rPr lang="en-US" dirty="0" smtClean="0"/>
              <a:t>Generic “reflective” summaries: </a:t>
            </a:r>
          </a:p>
          <a:p>
            <a:pPr lvl="3"/>
            <a:r>
              <a:rPr lang="en-US" dirty="0"/>
              <a:t>H</a:t>
            </a:r>
            <a:r>
              <a:rPr lang="en-US" dirty="0" smtClean="0"/>
              <a:t>ighlight prominent content</a:t>
            </a:r>
          </a:p>
          <a:p>
            <a:pPr lvl="2"/>
            <a:r>
              <a:rPr lang="en-US" dirty="0" smtClean="0"/>
              <a:t>Relevance filtering:</a:t>
            </a:r>
          </a:p>
          <a:p>
            <a:pPr lvl="3"/>
            <a:r>
              <a:rPr lang="en-US" dirty="0" smtClean="0"/>
              <a:t>“Indicative”: Quickly tell if document covers desired content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9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What is the goal of the summary? How will it be used?</a:t>
            </a:r>
          </a:p>
          <a:p>
            <a:pPr lvl="2"/>
            <a:r>
              <a:rPr lang="en-US" dirty="0" smtClean="0"/>
              <a:t>Often surprisingly vague</a:t>
            </a:r>
          </a:p>
          <a:p>
            <a:pPr lvl="2"/>
            <a:r>
              <a:rPr lang="en-US" dirty="0" smtClean="0"/>
              <a:t>Generic “reflective” summaries: </a:t>
            </a:r>
          </a:p>
          <a:p>
            <a:pPr lvl="3"/>
            <a:r>
              <a:rPr lang="en-US" dirty="0"/>
              <a:t>H</a:t>
            </a:r>
            <a:r>
              <a:rPr lang="en-US" dirty="0" smtClean="0"/>
              <a:t>ighlight prominent content</a:t>
            </a:r>
          </a:p>
          <a:p>
            <a:pPr lvl="2"/>
            <a:r>
              <a:rPr lang="en-US" dirty="0" smtClean="0"/>
              <a:t>Relevance filtering:</a:t>
            </a:r>
          </a:p>
          <a:p>
            <a:pPr lvl="3"/>
            <a:r>
              <a:rPr lang="en-US" dirty="0" smtClean="0"/>
              <a:t>“Indicative”: Quickly tell if document covers desired content</a:t>
            </a:r>
          </a:p>
          <a:p>
            <a:pPr lvl="2"/>
            <a:r>
              <a:rPr lang="en-US" dirty="0" smtClean="0"/>
              <a:t>Browsing, skimming</a:t>
            </a:r>
          </a:p>
          <a:p>
            <a:pPr lvl="2"/>
            <a:r>
              <a:rPr lang="en-US" dirty="0" smtClean="0"/>
              <a:t>Compression for assistive tech</a:t>
            </a:r>
          </a:p>
          <a:p>
            <a:pPr lvl="2"/>
            <a:r>
              <a:rPr lang="en-US" dirty="0" smtClean="0"/>
              <a:t>Briefings: medical summaries, to-do lists; definition Q/A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4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Who is the summary for?</a:t>
            </a:r>
          </a:p>
          <a:p>
            <a:pPr lvl="2"/>
            <a:r>
              <a:rPr lang="en-US" dirty="0" smtClean="0"/>
              <a:t>Also related to the content</a:t>
            </a:r>
          </a:p>
          <a:p>
            <a:pPr lvl="2"/>
            <a:r>
              <a:rPr lang="en-US" dirty="0" smtClean="0"/>
              <a:t>Often contrasts experts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novice/generalists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News summaries:</a:t>
            </a:r>
          </a:p>
        </p:txBody>
      </p:sp>
    </p:spTree>
    <p:extLst>
      <p:ext uri="{BB962C8B-B14F-4D97-AF65-F5344CB8AC3E}">
        <p14:creationId xmlns:p14="http://schemas.microsoft.com/office/powerpoint/2010/main" val="133694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Who is the summary for?</a:t>
            </a:r>
          </a:p>
          <a:p>
            <a:pPr lvl="2"/>
            <a:r>
              <a:rPr lang="en-US" dirty="0" smtClean="0"/>
              <a:t>Also related to the content</a:t>
            </a:r>
          </a:p>
          <a:p>
            <a:pPr lvl="2"/>
            <a:r>
              <a:rPr lang="en-US" dirty="0" smtClean="0"/>
              <a:t>Often contrasts experts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novice/generalists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News summaries:</a:t>
            </a:r>
          </a:p>
          <a:p>
            <a:pPr lvl="2"/>
            <a:r>
              <a:rPr lang="en-US" dirty="0" smtClean="0"/>
              <a:t>‘Ordinary’ </a:t>
            </a:r>
            <a:r>
              <a:rPr lang="en-US" dirty="0" err="1" smtClean="0"/>
              <a:t>vs</a:t>
            </a:r>
            <a:r>
              <a:rPr lang="en-US" dirty="0" smtClean="0"/>
              <a:t> analysts</a:t>
            </a:r>
          </a:p>
          <a:p>
            <a:pPr lvl="3"/>
            <a:r>
              <a:rPr lang="en-US" dirty="0" smtClean="0"/>
              <a:t>Many funded evaluation programs target analysts</a:t>
            </a:r>
          </a:p>
          <a:p>
            <a:pPr lvl="1"/>
            <a:r>
              <a:rPr lang="en-US" dirty="0" smtClean="0"/>
              <a:t>Medical:</a:t>
            </a:r>
          </a:p>
        </p:txBody>
      </p:sp>
    </p:spTree>
    <p:extLst>
      <p:ext uri="{BB962C8B-B14F-4D97-AF65-F5344CB8AC3E}">
        <p14:creationId xmlns:p14="http://schemas.microsoft.com/office/powerpoint/2010/main" val="108038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Who is the summary for?</a:t>
            </a:r>
          </a:p>
          <a:p>
            <a:pPr lvl="2"/>
            <a:r>
              <a:rPr lang="en-US" dirty="0" smtClean="0"/>
              <a:t>Also related to the content</a:t>
            </a:r>
          </a:p>
          <a:p>
            <a:pPr lvl="2"/>
            <a:r>
              <a:rPr lang="en-US" dirty="0" smtClean="0"/>
              <a:t>Often contrasts experts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novice/generalists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News summaries:</a:t>
            </a:r>
          </a:p>
          <a:p>
            <a:pPr lvl="2"/>
            <a:r>
              <a:rPr lang="en-US" dirty="0" smtClean="0"/>
              <a:t>‘Ordinary’ </a:t>
            </a:r>
            <a:r>
              <a:rPr lang="en-US" dirty="0" err="1" smtClean="0"/>
              <a:t>vs</a:t>
            </a:r>
            <a:r>
              <a:rPr lang="en-US" dirty="0" smtClean="0"/>
              <a:t> analysts</a:t>
            </a:r>
          </a:p>
          <a:p>
            <a:pPr lvl="3"/>
            <a:r>
              <a:rPr lang="en-US" dirty="0" smtClean="0"/>
              <a:t>Many funded evaluation programs target analysts</a:t>
            </a:r>
          </a:p>
          <a:p>
            <a:pPr lvl="1"/>
            <a:r>
              <a:rPr lang="en-US" dirty="0" smtClean="0"/>
              <a:t>Medical:</a:t>
            </a:r>
          </a:p>
          <a:p>
            <a:pPr lvl="2"/>
            <a:r>
              <a:rPr lang="en-US" dirty="0" smtClean="0"/>
              <a:t>Patient directed </a:t>
            </a:r>
            <a:r>
              <a:rPr lang="en-US" dirty="0" err="1" smtClean="0"/>
              <a:t>vs</a:t>
            </a:r>
            <a:r>
              <a:rPr lang="en-US" dirty="0" smtClean="0"/>
              <a:t> doctor/scientist-directed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8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“Derivation”:</a:t>
            </a:r>
          </a:p>
          <a:p>
            <a:pPr lvl="1"/>
            <a:r>
              <a:rPr lang="en-US" dirty="0" smtClean="0">
                <a:sym typeface="Wingdings"/>
              </a:rPr>
              <a:t>Continuum</a:t>
            </a:r>
          </a:p>
          <a:p>
            <a:pPr lvl="2"/>
            <a:r>
              <a:rPr lang="en-US" dirty="0" smtClean="0">
                <a:sym typeface="Wingdings"/>
              </a:rPr>
              <a:t>Extractive: Built from units extracted from original text</a:t>
            </a:r>
          </a:p>
          <a:p>
            <a:pPr lvl="2"/>
            <a:r>
              <a:rPr lang="en-US" dirty="0" smtClean="0">
                <a:sym typeface="Wingdings"/>
              </a:rPr>
              <a:t>Abstractive: Concepts from source, generated in final form</a:t>
            </a:r>
          </a:p>
          <a:p>
            <a:pPr lvl="1"/>
            <a:r>
              <a:rPr lang="en-US" dirty="0" smtClean="0">
                <a:sym typeface="Wingdings"/>
              </a:rPr>
              <a:t>Predominantly extractive</a:t>
            </a:r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9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“Derivation”:</a:t>
            </a:r>
          </a:p>
          <a:p>
            <a:pPr lvl="1"/>
            <a:r>
              <a:rPr lang="en-US" dirty="0" smtClean="0">
                <a:sym typeface="Wingdings"/>
              </a:rPr>
              <a:t>Continuum</a:t>
            </a:r>
          </a:p>
          <a:p>
            <a:pPr lvl="2"/>
            <a:r>
              <a:rPr lang="en-US" dirty="0" smtClean="0">
                <a:sym typeface="Wingdings"/>
              </a:rPr>
              <a:t>Extractive: Built from units extracted from original text</a:t>
            </a:r>
          </a:p>
          <a:p>
            <a:pPr lvl="2"/>
            <a:r>
              <a:rPr lang="en-US" dirty="0" smtClean="0">
                <a:sym typeface="Wingdings"/>
              </a:rPr>
              <a:t>Abstractive: Concepts from source, generated in final form</a:t>
            </a:r>
          </a:p>
          <a:p>
            <a:pPr lvl="1"/>
            <a:r>
              <a:rPr lang="en-US" dirty="0" smtClean="0">
                <a:sym typeface="Wingdings"/>
              </a:rPr>
              <a:t>Predominantly extractive</a:t>
            </a:r>
          </a:p>
          <a:p>
            <a:r>
              <a:rPr lang="en-US" dirty="0" smtClean="0">
                <a:sym typeface="Wingdings"/>
              </a:rPr>
              <a:t>Coverage: </a:t>
            </a:r>
          </a:p>
          <a:p>
            <a:pPr lvl="1"/>
            <a:r>
              <a:rPr lang="en-US" dirty="0" smtClean="0">
                <a:sym typeface="Wingdings"/>
              </a:rPr>
              <a:t>Comprehensive (generic)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query-/topic-oriented</a:t>
            </a:r>
          </a:p>
          <a:p>
            <a:pPr lvl="2"/>
            <a:r>
              <a:rPr lang="en-US" dirty="0" smtClean="0">
                <a:sym typeface="Wingdings"/>
              </a:rPr>
              <a:t>Most evaluations focused</a:t>
            </a:r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“Derivation”:</a:t>
            </a:r>
          </a:p>
          <a:p>
            <a:pPr lvl="1"/>
            <a:r>
              <a:rPr lang="en-US" dirty="0" smtClean="0">
                <a:sym typeface="Wingdings"/>
              </a:rPr>
              <a:t>Continuum</a:t>
            </a:r>
          </a:p>
          <a:p>
            <a:pPr lvl="2"/>
            <a:r>
              <a:rPr lang="en-US" dirty="0" smtClean="0">
                <a:sym typeface="Wingdings"/>
              </a:rPr>
              <a:t>Extractive: Built from units extracted from original text</a:t>
            </a:r>
          </a:p>
          <a:p>
            <a:pPr lvl="2"/>
            <a:r>
              <a:rPr lang="en-US" dirty="0" smtClean="0">
                <a:sym typeface="Wingdings"/>
              </a:rPr>
              <a:t>Abstractive: Concepts from source, generated in final form</a:t>
            </a:r>
          </a:p>
          <a:p>
            <a:pPr lvl="1"/>
            <a:r>
              <a:rPr lang="en-US" dirty="0" smtClean="0">
                <a:sym typeface="Wingdings"/>
              </a:rPr>
              <a:t>Predominantly extractive</a:t>
            </a:r>
          </a:p>
          <a:p>
            <a:r>
              <a:rPr lang="en-US" dirty="0" smtClean="0">
                <a:sym typeface="Wingdings"/>
              </a:rPr>
              <a:t>Coverage: </a:t>
            </a:r>
          </a:p>
          <a:p>
            <a:pPr lvl="1"/>
            <a:r>
              <a:rPr lang="en-US" dirty="0" smtClean="0">
                <a:sym typeface="Wingdings"/>
              </a:rPr>
              <a:t>Comprehensive (generic)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query-/topic-oriented</a:t>
            </a:r>
          </a:p>
          <a:p>
            <a:pPr lvl="2"/>
            <a:r>
              <a:rPr lang="en-US" dirty="0" smtClean="0">
                <a:sym typeface="Wingdings"/>
              </a:rPr>
              <a:t>Most evaluations focused</a:t>
            </a:r>
          </a:p>
          <a:p>
            <a:r>
              <a:rPr lang="en-US" dirty="0" smtClean="0">
                <a:sym typeface="Wingdings"/>
              </a:rPr>
              <a:t>Units: single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multi-document	</a:t>
            </a:r>
          </a:p>
          <a:p>
            <a:r>
              <a:rPr lang="en-US" dirty="0" smtClean="0">
                <a:sym typeface="Wingdings"/>
              </a:rPr>
              <a:t>Reduction (aka compression):</a:t>
            </a:r>
          </a:p>
          <a:p>
            <a:pPr lvl="1"/>
            <a:r>
              <a:rPr lang="en-US" dirty="0" smtClean="0">
                <a:sym typeface="Wingdings"/>
              </a:rPr>
              <a:t>Typically percentage or absolute length</a:t>
            </a:r>
            <a:endParaRPr lang="en-US" dirty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 err="1" smtClean="0"/>
              <a:t>vs</a:t>
            </a:r>
            <a:r>
              <a:rPr lang="en-US" dirty="0" smtClean="0"/>
              <a:t> Abstract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89" r="389"/>
          <a:stretch>
            <a:fillRect/>
          </a:stretch>
        </p:blipFill>
        <p:spPr>
          <a:xfrm>
            <a:off x="272183" y="1600201"/>
            <a:ext cx="8580990" cy="4634344"/>
          </a:xfrm>
        </p:spPr>
      </p:pic>
    </p:spTree>
    <p:extLst>
      <p:ext uri="{BB962C8B-B14F-4D97-AF65-F5344CB8AC3E}">
        <p14:creationId xmlns:p14="http://schemas.microsoft.com/office/powerpoint/2010/main" val="164471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75" lvl="1" indent="-349250">
              <a:spcBef>
                <a:spcPts val="2000"/>
              </a:spcBef>
            </a:pPr>
            <a:r>
              <a:rPr lang="en-US" dirty="0" err="1"/>
              <a:t>Input/</a:t>
            </a:r>
            <a:r>
              <a:rPr lang="en-US" dirty="0" err="1" smtClean="0"/>
              <a:t>Output</a:t>
            </a:r>
            <a:r>
              <a:rPr lang="en-US" dirty="0" smtClean="0"/>
              <a:t> form factors:</a:t>
            </a:r>
          </a:p>
          <a:p>
            <a:pPr marL="644525" lvl="3" indent="-349250">
              <a:spcBef>
                <a:spcPts val="2000"/>
              </a:spcBef>
            </a:pPr>
            <a:r>
              <a:rPr lang="en-US" sz="2000" dirty="0" smtClean="0"/>
              <a:t>Language: Evaluations include:</a:t>
            </a:r>
          </a:p>
          <a:p>
            <a:pPr marL="927100" lvl="4" indent="-349250">
              <a:spcBef>
                <a:spcPts val="2000"/>
              </a:spcBef>
            </a:pPr>
            <a:r>
              <a:rPr lang="en-US" sz="2000" dirty="0" smtClean="0"/>
              <a:t> English, Arabic, Chinese, Japanese, multilingual</a:t>
            </a:r>
          </a:p>
          <a:p>
            <a:pPr marL="644525" lvl="3" indent="-349250">
              <a:spcBef>
                <a:spcPts val="2000"/>
              </a:spcBef>
            </a:pPr>
            <a:r>
              <a:rPr lang="en-US" sz="2000" dirty="0" smtClean="0"/>
              <a:t>Register: Formality, style</a:t>
            </a:r>
          </a:p>
          <a:p>
            <a:pPr marL="644525" lvl="3" indent="-349250">
              <a:spcBef>
                <a:spcPts val="2000"/>
              </a:spcBef>
            </a:pPr>
            <a:r>
              <a:rPr lang="en-US" sz="2000" dirty="0" smtClean="0"/>
              <a:t>Genre: e.g. News, sports, medical, technical,…. </a:t>
            </a:r>
          </a:p>
          <a:p>
            <a:pPr marL="644525" lvl="3" indent="-349250">
              <a:spcBef>
                <a:spcPts val="2000"/>
              </a:spcBef>
            </a:pPr>
            <a:r>
              <a:rPr lang="en-US" sz="2000" dirty="0" smtClean="0"/>
              <a:t>Structure: forms, tables, lists, web pages</a:t>
            </a:r>
          </a:p>
          <a:p>
            <a:pPr marL="644525" lvl="3" indent="-349250">
              <a:spcBef>
                <a:spcPts val="2000"/>
              </a:spcBef>
            </a:pPr>
            <a:r>
              <a:rPr lang="en-US" sz="2000" dirty="0" smtClean="0"/>
              <a:t>Medium: text, speech, video, tables</a:t>
            </a:r>
          </a:p>
          <a:p>
            <a:pPr marL="644525" lvl="3" indent="-349250">
              <a:spcBef>
                <a:spcPts val="2000"/>
              </a:spcBef>
            </a:pPr>
            <a:r>
              <a:rPr lang="en-US" sz="2000" dirty="0" smtClean="0"/>
              <a:t>Subject</a:t>
            </a:r>
          </a:p>
          <a:p>
            <a:pPr marL="644525" lvl="3" indent="-349250">
              <a:spcBef>
                <a:spcPts val="2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15990</TotalTime>
  <Words>3864</Words>
  <Application>Microsoft Macintosh PowerPoint</Application>
  <PresentationFormat>On-screen Show (4:3)</PresentationFormat>
  <Paragraphs>749</Paragraphs>
  <Slides>106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Breeze</vt:lpstr>
      <vt:lpstr>Systems &amp; Applications: Introduction</vt:lpstr>
      <vt:lpstr>Roadmap</vt:lpstr>
      <vt:lpstr>Motivation</vt:lpstr>
      <vt:lpstr>Motivation</vt:lpstr>
      <vt:lpstr>Motivation</vt:lpstr>
      <vt:lpstr>Motivation</vt:lpstr>
      <vt:lpstr>Motivation</vt:lpstr>
      <vt:lpstr>Why Summarization?</vt:lpstr>
      <vt:lpstr>Why Summarization?</vt:lpstr>
      <vt:lpstr>Why Summarization?</vt:lpstr>
      <vt:lpstr>Why Summarization?</vt:lpstr>
      <vt:lpstr>Why Summarization?</vt:lpstr>
      <vt:lpstr>Why Summarization?</vt:lpstr>
      <vt:lpstr>Why Summarization?</vt:lpstr>
      <vt:lpstr>Why Summarization?</vt:lpstr>
      <vt:lpstr> Where have poachers endangered wildlife, what wildlife has been endangered and what steps have been taken to prevent poaching?</vt:lpstr>
      <vt:lpstr>Why Summarization?</vt:lpstr>
      <vt:lpstr>Why Summarization?</vt:lpstr>
      <vt:lpstr>Why Summarization?</vt:lpstr>
      <vt:lpstr>Why Summarization?</vt:lpstr>
      <vt:lpstr>Why Summarization?</vt:lpstr>
      <vt:lpstr>Why Summarization?</vt:lpstr>
      <vt:lpstr>Perspectives on Summarization</vt:lpstr>
      <vt:lpstr>Perspectives on Summarization</vt:lpstr>
      <vt:lpstr>Natural Language Processing and Summarization</vt:lpstr>
      <vt:lpstr>Natural Language Processing and Summarization</vt:lpstr>
      <vt:lpstr>Natural Language Processing and Summarization</vt:lpstr>
      <vt:lpstr>Natural Language Processing and Summarization</vt:lpstr>
      <vt:lpstr>Natural Language Processing and Summarization</vt:lpstr>
      <vt:lpstr>573 Structure</vt:lpstr>
      <vt:lpstr>573 Structure</vt:lpstr>
      <vt:lpstr>Implementation: Deliverables</vt:lpstr>
      <vt:lpstr>Implementation: Deliverables</vt:lpstr>
      <vt:lpstr>Implementation: Deliverables</vt:lpstr>
      <vt:lpstr>Implementation: Deliverables</vt:lpstr>
      <vt:lpstr>Implementation: Deliverables</vt:lpstr>
      <vt:lpstr>Implementation: Deliverables</vt:lpstr>
      <vt:lpstr>Implementation: Deliverables</vt:lpstr>
      <vt:lpstr>Presentation</vt:lpstr>
      <vt:lpstr>Presentation</vt:lpstr>
      <vt:lpstr>Working in Teams</vt:lpstr>
      <vt:lpstr>Working in Teams</vt:lpstr>
      <vt:lpstr>Working in Teams</vt:lpstr>
      <vt:lpstr>Working in Teams</vt:lpstr>
      <vt:lpstr>Working in Teams</vt:lpstr>
      <vt:lpstr>First Task</vt:lpstr>
      <vt:lpstr>Resources</vt:lpstr>
      <vt:lpstr>Resources</vt:lpstr>
      <vt:lpstr>Resources: Patas</vt:lpstr>
      <vt:lpstr>Shared Task Evaluations </vt:lpstr>
      <vt:lpstr>Shared Task Evaluations </vt:lpstr>
      <vt:lpstr>Shared Task Evaluations </vt:lpstr>
      <vt:lpstr>Shared Task Evaluations </vt:lpstr>
      <vt:lpstr>Shared Task Evaluations </vt:lpstr>
      <vt:lpstr>Shared Task Evaluation</vt:lpstr>
      <vt:lpstr>Shared Task Evaluation</vt:lpstr>
      <vt:lpstr>Shared Task Evaluation</vt:lpstr>
      <vt:lpstr>Shared Task Evaluation</vt:lpstr>
      <vt:lpstr>Shared Task Evaluation</vt:lpstr>
      <vt:lpstr>Shared Tasks: Perspective</vt:lpstr>
      <vt:lpstr>Shared Tasks: Perspective</vt:lpstr>
      <vt:lpstr>Shared Tasks: Perspective</vt:lpstr>
      <vt:lpstr>TREC Tracks</vt:lpstr>
      <vt:lpstr>TREC Tracks</vt:lpstr>
      <vt:lpstr>TREC Tracks</vt:lpstr>
      <vt:lpstr>TREC Tracks</vt:lpstr>
      <vt:lpstr>TREC Tracks</vt:lpstr>
      <vt:lpstr>TREC Tracks</vt:lpstr>
      <vt:lpstr>TREC Tracks</vt:lpstr>
      <vt:lpstr>Other Shared Tasks</vt:lpstr>
      <vt:lpstr>Other Shared Tasks</vt:lpstr>
      <vt:lpstr>Other Shared Tasks</vt:lpstr>
      <vt:lpstr>Other Shared Tasks</vt:lpstr>
      <vt:lpstr>Summarization History</vt:lpstr>
      <vt:lpstr>Summarization Campaigns</vt:lpstr>
      <vt:lpstr>Most Recent Summarization Campaigns</vt:lpstr>
      <vt:lpstr>Recent Summarization Campaigns</vt:lpstr>
      <vt:lpstr>Summarization Tasks</vt:lpstr>
      <vt:lpstr>Summarization Tasks</vt:lpstr>
      <vt:lpstr>Summarization Tasks</vt:lpstr>
      <vt:lpstr>Summarization Tasks</vt:lpstr>
      <vt:lpstr>Topics</vt:lpstr>
      <vt:lpstr>Documents</vt:lpstr>
      <vt:lpstr>Model Summaries</vt:lpstr>
      <vt:lpstr>Structuring the Summarization Task</vt:lpstr>
      <vt:lpstr>Structuring the Summarization Task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Dimensions of Summarization</vt:lpstr>
      <vt:lpstr>Extract vs Abstract</vt:lpstr>
      <vt:lpstr>Dimensions of Summarization</vt:lpstr>
      <vt:lpstr>Dimensions of Summary Evaluation</vt:lpstr>
      <vt:lpstr>Dimensions of Summary Evaluation</vt:lpstr>
      <vt:lpstr>Dimensions of Summary Evaluation</vt:lpstr>
      <vt:lpstr>Dimensions of Summary Evaluation</vt:lpstr>
      <vt:lpstr>Dimensions of Summary Evaluation</vt:lpstr>
      <vt:lpstr>General Architecture</vt:lpstr>
      <vt:lpstr>Reminder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Applications: Introduction</dc:title>
  <dc:creator>Gina-Anne Levow</dc:creator>
  <cp:lastModifiedBy>Gina-Anne Levow</cp:lastModifiedBy>
  <cp:revision>82</cp:revision>
  <cp:lastPrinted>2015-03-31T19:37:54Z</cp:lastPrinted>
  <dcterms:created xsi:type="dcterms:W3CDTF">2011-03-29T06:13:34Z</dcterms:created>
  <dcterms:modified xsi:type="dcterms:W3CDTF">2020-03-31T18:03:42Z</dcterms:modified>
</cp:coreProperties>
</file>