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5ea7ba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05ea7baf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5da9ef5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05da9ef5e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63443fb99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63443fb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63443fb9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63443fb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3443fb99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3443fb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631221c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631221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63443fb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63443f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63443fb99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63443fb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3443fb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63443fb9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onf.int/" TargetMode="External"/><Relationship Id="rId4" Type="http://schemas.openxmlformats.org/officeDocument/2006/relationships/hyperlink" Target="http://conf.int/" TargetMode="External"/><Relationship Id="rId5" Type="http://schemas.openxmlformats.org/officeDocument/2006/relationships/hyperlink" Target="http://conf.int/" TargetMode="External"/><Relationship Id="rId6" Type="http://schemas.openxmlformats.org/officeDocument/2006/relationships/hyperlink" Target="http://conf.int/" TargetMode="External"/><Relationship Id="rId7" Type="http://schemas.openxmlformats.org/officeDocument/2006/relationships/hyperlink" Target="http://conf.int/" TargetMode="External"/><Relationship Id="rId8" Type="http://schemas.openxmlformats.org/officeDocument/2006/relationships/hyperlink" Target="http://conf.in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nf.int/" TargetMode="External"/><Relationship Id="rId4" Type="http://schemas.openxmlformats.org/officeDocument/2006/relationships/hyperlink" Target="http://conf.int/" TargetMode="External"/><Relationship Id="rId5" Type="http://schemas.openxmlformats.org/officeDocument/2006/relationships/hyperlink" Target="http://conf.int/" TargetMode="External"/><Relationship Id="rId6" Type="http://schemas.openxmlformats.org/officeDocument/2006/relationships/hyperlink" Target="http://conf.int/" TargetMode="External"/><Relationship Id="rId7" Type="http://schemas.openxmlformats.org/officeDocument/2006/relationships/hyperlink" Target="http://conf.int/" TargetMode="External"/><Relationship Id="rId8" Type="http://schemas.openxmlformats.org/officeDocument/2006/relationships/hyperlink" Target="http://conf.in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MockingBird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A BASIC TOPIC-FOCUSED MULTI-DOCUMENT SUMMARIZATION SYSTEM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Daniel Campos, Sicong Huang, Shunjie Wang, Simola Nayak, and Hayley Luke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13730"/>
            </a:schemeClr>
          </a:solidFill>
          <a:ln cap="sq" cmpd="thinThick" w="127000">
            <a:solidFill>
              <a:srgbClr val="262626">
                <a:alpha val="149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838200" y="631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Ordering (Recap)</a:t>
            </a:r>
            <a:endParaRPr/>
          </a:p>
        </p:txBody>
      </p:sp>
      <p:cxnSp>
        <p:nvCxnSpPr>
          <p:cNvPr id="198" name="Google Shape;198;p24"/>
          <p:cNvCxnSpPr/>
          <p:nvPr/>
        </p:nvCxnSpPr>
        <p:spPr>
          <a:xfrm>
            <a:off x="897636" y="1957388"/>
            <a:ext cx="10396800" cy="0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38200" y="2269173"/>
            <a:ext cx="10515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76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6"/>
              <a:buChar char="•"/>
            </a:pPr>
            <a:r>
              <a:rPr lang="en-US"/>
              <a:t>Training and decoding</a:t>
            </a:r>
            <a:endParaRPr/>
          </a:p>
          <a:p>
            <a:pPr indent="-407924" lvl="1" marL="7811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SVM</a:t>
            </a:r>
            <a:r>
              <a:rPr baseline="30000" lang="en-US"/>
              <a:t>rank</a:t>
            </a:r>
            <a:r>
              <a:rPr lang="en-US"/>
              <a:t> (Joachims, 2006)</a:t>
            </a:r>
            <a:endParaRPr/>
          </a:p>
          <a:p>
            <a:pPr indent="-407924" lvl="1" marL="7811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80 random documents from TAC 2009 human-created model summaries</a:t>
            </a:r>
            <a:endParaRPr/>
          </a:p>
          <a:p>
            <a:pPr indent="-407924" lvl="1" marL="7811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 to 20 permutations for each document, pair each permutation with gold ordering, ~1600 pairs in total.</a:t>
            </a:r>
            <a:endParaRPr/>
          </a:p>
          <a:p>
            <a:pPr indent="-409575" lvl="1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entity grids and vectorize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For prediction, provide a number of candidate orderings, one of which is chronological ordering, and rank them using trained SVM ranking model.</a:t>
            </a:r>
            <a:endParaRPr sz="24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4406325"/>
            <a:ext cx="91344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1" y="0"/>
            <a:ext cx="6082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640079" y="2053641"/>
            <a:ext cx="36693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Attempted Improvements: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Content Realization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640076" y="1030475"/>
            <a:ext cx="107565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Remove cruft not caught by preprocessing: bylines, datelines captions, stray tags - redundant</a:t>
            </a:r>
            <a:endParaRPr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Redundancy = inefficiency</a:t>
            </a:r>
            <a:endParaRPr sz="2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Parse candidate sentences and remove gratuitous modifiers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Problematic for “forcibly” (some not gratuitous)</a:t>
            </a:r>
            <a:endParaRPr sz="24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Especially problematic for “high chance”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Shrink long sentences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 Improvements in readability at first</a:t>
            </a:r>
            <a:endParaRPr sz="24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Contrastive relations lost for some cc’s </a:t>
            </a:r>
            <a:endParaRPr sz="2400"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838200" y="617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 Realization: Attempted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Realization: Attempted Solution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split_large_sentences(cutoff, sentence_collection):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new_collection = []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for sentence in sentence_collection: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tokens = tokenize(sentence)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if len(tokens) &gt; cutoff: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sent_parse = parse(sentence)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if sent_parse contains ‘cc’ and sent_parse.int(‘ROOT’):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split_index = sent_parse.index(‘cc’)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sent1 = sentence(tokens[0:split_index])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sent2 = sentence(tokens[(split_index + 1):len(tokens)])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new_collection += sent1, sent2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else: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new_collection += sentence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new_collection += sentence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return new_collection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Realization: Attempted Solution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trim_modifiers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(sentence_collection):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for sentence in sentence_collection: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newsent = “”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pos_tags = pos_tag(sentence)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tokens = tokenize(sentence)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for i=[0:len(tokens)]: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if !(pos_tags[i] in [‘amod’,’advmod’]):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		newsent.append(tokens[i])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	sentence = newsent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Realization: Potential Improvement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Recycling information ordering entity grid to obtain fusion matrix (Barzilay and McKeown, 2005)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tree similarity in order to find which sentences to fuse: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25" y="3527625"/>
            <a:ext cx="6838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5775025" y="1093575"/>
            <a:ext cx="6328500" cy="464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0" y="-2008"/>
            <a:ext cx="5609220" cy="5840278"/>
          </a:xfrm>
          <a:custGeom>
            <a:rect b="b" l="l" r="r" t="t"/>
            <a:pathLst>
              <a:path extrusionOk="0" h="5840278" w="560922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-2333" y="-2"/>
            <a:ext cx="5441859" cy="5654940"/>
          </a:xfrm>
          <a:custGeom>
            <a:rect b="b" l="l" r="r" t="t"/>
            <a:pathLst>
              <a:path extrusionOk="0" h="5654940" w="5441859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rgbClr val="0C0C0C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>
            <p:ph type="title"/>
          </p:nvPr>
        </p:nvSpPr>
        <p:spPr>
          <a:xfrm>
            <a:off x="750242" y="632990"/>
            <a:ext cx="4062643" cy="1043409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518474" y="1774372"/>
            <a:ext cx="4064409" cy="2754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44"/>
              <a:buChar char="•"/>
            </a:pPr>
            <a:r>
              <a:rPr lang="en-US" sz="1800"/>
              <a:t>Outperforms Nutshell outperforms LEAD and MEAD baselines.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Clr>
                <a:schemeClr val="lt1"/>
              </a:buClr>
              <a:buSzPts val="2944"/>
              <a:buChar char="•"/>
            </a:pPr>
            <a:r>
              <a:rPr lang="en-US" sz="1800"/>
              <a:t>Transformer based sentence representations not much better than IDF or word vector methods</a:t>
            </a:r>
            <a:endParaRPr sz="1800"/>
          </a:p>
        </p:txBody>
      </p:sp>
      <p:grpSp>
        <p:nvGrpSpPr>
          <p:cNvPr id="237" name="Google Shape;237;p29"/>
          <p:cNvGrpSpPr/>
          <p:nvPr/>
        </p:nvGrpSpPr>
        <p:grpSpPr>
          <a:xfrm>
            <a:off x="5736700" y="1149238"/>
            <a:ext cx="6335849" cy="5266257"/>
            <a:chOff x="5736700" y="1149238"/>
            <a:chExt cx="6335849" cy="5266257"/>
          </a:xfrm>
        </p:grpSpPr>
        <p:pic>
          <p:nvPicPr>
            <p:cNvPr id="238" name="Google Shape;23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94570" y="1149238"/>
              <a:ext cx="6277979" cy="455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9"/>
            <p:cNvPicPr preferRelativeResize="0"/>
            <p:nvPr/>
          </p:nvPicPr>
          <p:blipFill rotWithShape="1">
            <a:blip r:embed="rId4">
              <a:alphaModFix/>
            </a:blip>
            <a:srcRect b="15075" l="0" r="0" t="70003"/>
            <a:stretch/>
          </p:blipFill>
          <p:spPr>
            <a:xfrm>
              <a:off x="5736700" y="4826525"/>
              <a:ext cx="6231350" cy="80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9"/>
            <p:cNvPicPr preferRelativeResize="0"/>
            <p:nvPr/>
          </p:nvPicPr>
          <p:blipFill rotWithShape="1">
            <a:blip r:embed="rId3">
              <a:alphaModFix/>
            </a:blip>
            <a:srcRect b="0" l="0" r="0" t="81855"/>
            <a:stretch/>
          </p:blipFill>
          <p:spPr>
            <a:xfrm>
              <a:off x="5794575" y="5588170"/>
              <a:ext cx="6277974" cy="827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Parsing + Shrinking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Sample output: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And the emergence of botnets has alarmed not computer security experts, but specialists who created the Internet infrastructure.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We 're looking at the data.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This is good for the Internet infrastructure, Sclavos said.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Sclavos said VeriSign, which operates two of the root servers that manage Internet traffic, has an obligation to stay of and widespread Internet attacks.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This, the Internet 's traffic cops, known as routers, would</a:t>
            </a:r>
            <a:r>
              <a:rPr lang="en-US" sz="1800"/>
              <a:t> </a:t>
            </a:r>
            <a:r>
              <a:rPr lang="en-US" sz="1800"/>
              <a:t>n't have to keep track of every sensor, improving efficiency.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The Internet was designed there were computers connecting to it.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Rouge-1 and Rouge-2 F-measure worse than doing neither, but Rouge-1 precision improved. Naively hacking nodes did not help...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ROUGE-1 Average_R: 0.22926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0.21593 - 0.24185)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ROUGE-1 Average_P: 0.30906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0.29394 - 0.32292)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ROUGE-1 Average_F: 0.26265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0.24911 - 0.27583)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ROUGE-2 Average_R: 0.04315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0.03607 - 0.05051)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ROUGE-2 Average_P: 0.05750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0.04851 - 0.06691)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ROUGE-2 Average_F: 0.04920 (95%-</a:t>
            </a:r>
            <a:r>
              <a:rPr lang="en-US" sz="19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conf.int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0.04136 - 0.05749)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Parsing + Shrinking, continued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Improved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(What we went with)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838200" y="21304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ROUGE-1 Average_R: 0.26515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0.24862 - 0.28082)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ROUGE-1 Average_P: 0.29155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0.27591 - 0.30637)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ROUGE-1 Average_F: 0.27717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0.26114 - 0.29209)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ROUGE-2 Average_R: 0.06330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0.05261 - 0.07398)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ROUGE-2 Average_P: 0.06911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0.05776 - 0.08000)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1 ROUGE-2 Average_F: 0.06595 (95%-</a:t>
            </a:r>
            <a:r>
              <a:rPr lang="en-US" sz="23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conf.int</a:t>
            </a:r>
            <a:r>
              <a:rPr lang="en-US" sz="2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. 0.05507 - 0.07654)</a:t>
            </a:r>
            <a:endParaRPr sz="2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Document Parsing Continues to be an Issue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, scene of an earlier school shooting, reach out to those in Littleton, Colo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''</a:t>
            </a:r>
            <a:r>
              <a:rPr lang="en-US" sz="1320"/>
              <a:t> Columbine Principal Frank DeAngelis called the gathering ``the end of a nightmare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''</a:t>
            </a:r>
            <a:r>
              <a:rPr lang="en-US" sz="1320"/>
              <a:t> The response is most visible in metropolitan Denver, radiating outward from the high school and adjacent Clement Park, which has become a mourner's Lourdes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The nation and the world have joined in grieving for the students of Columbine, Gore said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``</a:t>
            </a:r>
            <a:r>
              <a:rPr lang="en-US" sz="1320"/>
              <a:t>Behind you, scarred but still standing, is Columbine High School,'' Gov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Authorities believe Columbine students Eric Harris and Dylan Klebold carried out the massacre and then killed themselves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Biased LexRank seems to favor 1</a:t>
            </a:r>
            <a:r>
              <a:rPr baseline="30000" lang="en-US" sz="1540"/>
              <a:t>st</a:t>
            </a:r>
            <a:r>
              <a:rPr lang="en-US" sz="1540"/>
              <a:t> lines in the document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Soedjono said that he has assigned junior Attorney General to carry out the investigation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>
                <a:highlight>
                  <a:srgbClr val="FFFF00"/>
                </a:highlight>
              </a:rPr>
              <a:t>JAKARTA (JP): Attorney General Soedjono C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Soedjono made his statement in an apparent attempt to correct some media reports that he had met foreign lawyers hired by Soeharto</a:t>
            </a:r>
            <a:endParaRPr sz="132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Ghalib Monday said he would ask former President Soeharto to sign a letter of authorization that would enable the investigation team to probe Soeharto's overseas wealth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"Yes, Soeharto will receive the team soon," Tanjung said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1320"/>
              <a:t>The United Development Party faction earlier asked for a separate decree to contain investigation into Soeharto, officials, former officials and their families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13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Systems favor long sentences (see above)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System favors quotes</a:t>
            </a:r>
            <a:endParaRPr sz="154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40"/>
              <a:buChar char="•"/>
            </a:pPr>
            <a:r>
              <a:rPr lang="en-US" sz="1540"/>
              <a:t>Naive approach reduced readability and took away informative adjectives as well</a:t>
            </a:r>
            <a:endParaRPr sz="1540"/>
          </a:p>
          <a:p>
            <a:pPr indent="-14478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1320"/>
          </a:p>
          <a:p>
            <a:pPr indent="-14478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sz="1320"/>
          </a:p>
        </p:txBody>
      </p:sp>
      <p:sp>
        <p:nvSpPr>
          <p:cNvPr id="266" name="Google Shape;266;p33"/>
          <p:cNvSpPr/>
          <p:nvPr/>
        </p:nvSpPr>
        <p:spPr>
          <a:xfrm>
            <a:off x="1220675" y="3688500"/>
            <a:ext cx="9956100" cy="150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1220675" y="2064050"/>
            <a:ext cx="9956100" cy="13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Readings for D4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Prep and Process Improvements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Content Selection Recap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Information Ordering Recap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Attempted Content Realization Improvements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and Bads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Future work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What Worked</a:t>
            </a:r>
            <a:endParaRPr/>
          </a:p>
        </p:txBody>
      </p:sp>
      <p:grpSp>
        <p:nvGrpSpPr>
          <p:cNvPr id="274" name="Google Shape;274;p34"/>
          <p:cNvGrpSpPr/>
          <p:nvPr/>
        </p:nvGrpSpPr>
        <p:grpSpPr>
          <a:xfrm>
            <a:off x="2656342" y="3339941"/>
            <a:ext cx="5327430" cy="1958109"/>
            <a:chOff x="4634" y="1196617"/>
            <a:chExt cx="6790861" cy="1958109"/>
          </a:xfrm>
        </p:grpSpPr>
        <p:sp>
          <p:nvSpPr>
            <p:cNvPr id="275" name="Google Shape;275;p34"/>
            <p:cNvSpPr/>
            <p:nvPr/>
          </p:nvSpPr>
          <p:spPr>
            <a:xfrm>
              <a:off x="654532" y="1196617"/>
              <a:ext cx="699900" cy="699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4634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 txBox="1"/>
            <p:nvPr/>
          </p:nvSpPr>
          <p:spPr>
            <a:xfrm>
              <a:off x="4634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634" y="2319822"/>
              <a:ext cx="19998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 txBox="1"/>
            <p:nvPr/>
          </p:nvSpPr>
          <p:spPr>
            <a:xfrm>
              <a:off x="4634" y="2319822"/>
              <a:ext cx="19998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Pull Requests</a:t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3004165" y="1196617"/>
              <a:ext cx="699900" cy="699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354266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 txBox="1"/>
            <p:nvPr/>
          </p:nvSpPr>
          <p:spPr>
            <a:xfrm>
              <a:off x="2354266" y="1980706"/>
              <a:ext cx="1999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Slack</a:t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354266" y="2319822"/>
              <a:ext cx="19998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5353776" y="1196626"/>
              <a:ext cx="732000" cy="699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 txBox="1"/>
            <p:nvPr/>
          </p:nvSpPr>
          <p:spPr>
            <a:xfrm>
              <a:off x="4658006" y="1958187"/>
              <a:ext cx="209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Spacy/Python</a:t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703895" y="2319826"/>
              <a:ext cx="20916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4"/>
          <p:cNvGrpSpPr/>
          <p:nvPr/>
        </p:nvGrpSpPr>
        <p:grpSpPr>
          <a:xfrm>
            <a:off x="8125738" y="4164886"/>
            <a:ext cx="1676860" cy="1196540"/>
            <a:chOff x="4658006" y="1958187"/>
            <a:chExt cx="2137489" cy="1196540"/>
          </a:xfrm>
        </p:grpSpPr>
        <p:sp>
          <p:nvSpPr>
            <p:cNvPr id="288" name="Google Shape;288;p34"/>
            <p:cNvSpPr txBox="1"/>
            <p:nvPr/>
          </p:nvSpPr>
          <p:spPr>
            <a:xfrm>
              <a:off x="4658006" y="1958187"/>
              <a:ext cx="209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Pickle Checkpointing</a:t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703895" y="2319826"/>
              <a:ext cx="20916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" name="Google Shape;29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0912" y="3459500"/>
            <a:ext cx="626525" cy="6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didn’t Work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Sentence compression and parsing worsened ROUGE-2 scores.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Gratuitous modifier removal worsened readability in some cases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Patas had issues from time to time, making it difficult to test needed components at times</a:t>
            </a:r>
            <a:endParaRPr sz="2400"/>
          </a:p>
        </p:txBody>
      </p:sp>
      <p:sp>
        <p:nvSpPr>
          <p:cNvPr id="297" name="Google Shape;297;p35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C" id="299" name="Google Shape;2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 txBox="1"/>
          <p:nvPr>
            <p:ph type="title"/>
          </p:nvPr>
        </p:nvSpPr>
        <p:spPr>
          <a:xfrm>
            <a:off x="1812897" y="518649"/>
            <a:ext cx="9882278" cy="1067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Extensions</a:t>
            </a:r>
            <a:endParaRPr/>
          </a:p>
        </p:txBody>
      </p:sp>
      <p:grpSp>
        <p:nvGrpSpPr>
          <p:cNvPr id="306" name="Google Shape;306;p36"/>
          <p:cNvGrpSpPr/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07" name="Google Shape;307;p36"/>
            <p:cNvSpPr/>
            <p:nvPr/>
          </p:nvSpPr>
          <p:spPr>
            <a:xfrm>
              <a:off x="8183879" y="1348782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8983979" y="1000124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36"/>
          <p:cNvGrpSpPr/>
          <p:nvPr/>
        </p:nvGrpSpPr>
        <p:grpSpPr>
          <a:xfrm>
            <a:off x="3068599" y="2828065"/>
            <a:ext cx="6030000" cy="2160000"/>
            <a:chOff x="2438745" y="967461"/>
            <a:chExt cx="6030000" cy="2160000"/>
          </a:xfrm>
        </p:grpSpPr>
        <p:sp>
          <p:nvSpPr>
            <p:cNvPr id="310" name="Google Shape;310;p36"/>
            <p:cNvSpPr/>
            <p:nvPr/>
          </p:nvSpPr>
          <p:spPr>
            <a:xfrm>
              <a:off x="2789745" y="967461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3023745" y="1201461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243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 txBox="1"/>
            <p:nvPr/>
          </p:nvSpPr>
          <p:spPr>
            <a:xfrm>
              <a:off x="243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BETTER USE OF LMS</a:t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4904745" y="967461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5138745" y="1201461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553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 txBox="1"/>
            <p:nvPr/>
          </p:nvSpPr>
          <p:spPr>
            <a:xfrm>
              <a:off x="4553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ORDERING IMPROVEMENTS</a:t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66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 txBox="1"/>
            <p:nvPr/>
          </p:nvSpPr>
          <p:spPr>
            <a:xfrm>
              <a:off x="6668745" y="240746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TRANSFORMER MODELS</a:t>
              </a:r>
              <a:endParaRPr sz="15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coref resolution + smoother CR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7019745" y="967461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7253745" y="1201461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55601" y="0"/>
            <a:ext cx="11480400" cy="2754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1179226" y="826680"/>
            <a:ext cx="9833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Readings for D4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179226" y="2753920"/>
            <a:ext cx="98334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31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Regina Barzilay and Kathleen R. McKeown. September 2005. “Sentence Fusion for Multidocument News Summarization.” </a:t>
            </a:r>
            <a:r>
              <a:rPr i="1" lang="en-US" sz="2000"/>
              <a:t>Computational Linguistics</a:t>
            </a:r>
            <a:r>
              <a:rPr lang="en-US" sz="2000"/>
              <a:t>.</a:t>
            </a:r>
            <a:endParaRPr sz="2000"/>
          </a:p>
          <a:p>
            <a:pPr indent="-231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Katja Filippova. August 2010.  “Multi-sentence compression: finding shortest paths in word graphs.” COLING 2010, pages 322-330.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419225" y="1200150"/>
            <a:ext cx="9201150" cy="47291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571625" y="19288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724025" y="20812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876425" y="22336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028825" y="23860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181225" y="2538413"/>
            <a:ext cx="1185863" cy="885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 Cluster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19150" y="4914900"/>
            <a:ext cx="914400" cy="7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876424" y="4762501"/>
            <a:ext cx="1609725" cy="700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Input and Processing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00474" y="1533525"/>
            <a:ext cx="6667501" cy="39290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800474" y="1533525"/>
            <a:ext cx="3652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Summarization Pipeline</a:t>
            </a:r>
            <a:endParaRPr/>
          </a:p>
        </p:txBody>
      </p:sp>
      <p:cxnSp>
        <p:nvCxnSpPr>
          <p:cNvPr id="128" name="Google Shape;128;p18"/>
          <p:cNvCxnSpPr>
            <a:stCxn id="124" idx="3"/>
            <a:endCxn id="125" idx="1"/>
          </p:cNvCxnSpPr>
          <p:nvPr/>
        </p:nvCxnSpPr>
        <p:spPr>
          <a:xfrm flipH="1" rot="10800000">
            <a:off x="1033550" y="5112600"/>
            <a:ext cx="843000" cy="1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2181225" y="3424238"/>
            <a:ext cx="319088" cy="13382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2909888" y="3424238"/>
            <a:ext cx="152400" cy="13382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3486149" y="3043238"/>
            <a:ext cx="714376" cy="18716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4257674" y="2081213"/>
            <a:ext cx="2128839" cy="29765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453314" y="2081213"/>
            <a:ext cx="2557461" cy="15287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Ordering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9499" y="4093369"/>
            <a:ext cx="2557461" cy="885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Realization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1034712" y="2981325"/>
            <a:ext cx="1085849" cy="700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283869" y="2081213"/>
            <a:ext cx="1985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Selection: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LexRank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529138" y="2967038"/>
            <a:ext cx="1566862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Selection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529138" y="3433763"/>
            <a:ext cx="1566862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Intra-Sentence Similarity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514850" y="3900488"/>
            <a:ext cx="1566862" cy="4429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Sentence-Topic Similarity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686675" y="3128964"/>
            <a:ext cx="2185988" cy="295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Chronologically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493419" y="4505325"/>
            <a:ext cx="1566862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Method</a:t>
            </a:r>
            <a:endParaRPr/>
          </a:p>
        </p:txBody>
      </p:sp>
      <p:cxnSp>
        <p:nvCxnSpPr>
          <p:cNvPr id="142" name="Google Shape;142;p18"/>
          <p:cNvCxnSpPr>
            <a:endCxn id="133" idx="1"/>
          </p:cNvCxnSpPr>
          <p:nvPr/>
        </p:nvCxnSpPr>
        <p:spPr>
          <a:xfrm flipH="1" rot="10800000">
            <a:off x="6429414" y="2845594"/>
            <a:ext cx="1023900" cy="75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8"/>
          <p:cNvCxnSpPr>
            <a:endCxn id="134" idx="0"/>
          </p:cNvCxnSpPr>
          <p:nvPr/>
        </p:nvCxnSpPr>
        <p:spPr>
          <a:xfrm flipH="1">
            <a:off x="8708230" y="3681469"/>
            <a:ext cx="71400" cy="4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8"/>
          <p:cNvCxnSpPr>
            <a:endCxn id="135" idx="1"/>
          </p:cNvCxnSpPr>
          <p:nvPr/>
        </p:nvCxnSpPr>
        <p:spPr>
          <a:xfrm flipH="1" rot="10800000">
            <a:off x="10010812" y="3331369"/>
            <a:ext cx="1023900" cy="117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 rot="-3852468">
            <a:off x="3022628" y="3687731"/>
            <a:ext cx="1333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Sentences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 rot="-2410863">
            <a:off x="6245921" y="2646076"/>
            <a:ext cx="1333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Sentences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29550" y="192275"/>
            <a:ext cx="7383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Recap: System overview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1179226" y="3092970"/>
            <a:ext cx="98334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392"/>
              <a:buChar char="•"/>
            </a:pPr>
            <a:r>
              <a:rPr lang="en-US" sz="2400"/>
              <a:t>Improve sentence tokenization by using spaCy</a:t>
            </a:r>
            <a:endParaRPr sz="2400"/>
          </a:p>
          <a:p>
            <a:pPr indent="-229108" lvl="0" marL="2286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Remove bylines</a:t>
            </a:r>
            <a:endParaRPr sz="2400"/>
          </a:p>
          <a:p>
            <a:pPr indent="-229108" lvl="0" marL="2286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Remove questions</a:t>
            </a:r>
            <a:endParaRPr sz="2400"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 and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Content Selection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(Recap)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Modified Biased LexRank Graph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Build a similarity graph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Nodes are sentences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Edges are inter-sentence similarity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Cosine distance of sentence embeddings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Bias for query topic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Power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Power Iteration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(Recap)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 LexRank to calculate probability for each sentence. Start with uniform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Iterate using equation 1 until converge(epsilon value 0.3 for 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The final probability distribution is a rank of how salient sentences are.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3713" y="4630188"/>
            <a:ext cx="4523750" cy="128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3725"/>
            </a:schemeClr>
          </a:solidFill>
          <a:ln cap="sq" cmpd="thinThick" w="127000">
            <a:solidFill>
              <a:srgbClr val="262626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Selection (Recap)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Iterative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Sort sentences by Lexrank score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sentences that do make summary over 100 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sentences that do not have &gt; 0.6 cosine similarity to sentence in 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3725"/>
            </a:schemeClr>
          </a:solidFill>
          <a:ln cap="sq" cmpd="thinThick" w="127000">
            <a:solidFill>
              <a:srgbClr val="262626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Ordering (Recap)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897636" y="1957388"/>
            <a:ext cx="10396728" cy="0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38200" y="2269173"/>
            <a:ext cx="10515600" cy="365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6476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6"/>
              <a:buChar char="•"/>
            </a:pPr>
            <a:r>
              <a:rPr lang="en-US"/>
              <a:t>Entity grid and feature vectors </a:t>
            </a:r>
            <a:r>
              <a:rPr lang="en-US" sz="2200"/>
              <a:t>(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Barzilay and Lapata, 2008)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4381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Using spaCy pre-trained models for identifying nouns (entities) and their dependency tags (for identifying subject, object, etc.)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Vectorize using bigram transitions in {S, O, X, –}</a:t>
            </a:r>
            <a:r>
              <a:rPr baseline="30000" lang="en-US" sz="15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as features.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3624" lvl="1" marL="7812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576"/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119" y="3222325"/>
            <a:ext cx="4881725" cy="17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534" y="5478750"/>
            <a:ext cx="6600926" cy="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