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8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18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455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2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7254-9877-AE49-8923-8987CEE0C311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Ling573	</a:t>
            </a:r>
          </a:p>
          <a:p>
            <a:r>
              <a:rPr lang="en-US" dirty="0"/>
              <a:t>Systems &amp; Applications</a:t>
            </a:r>
          </a:p>
          <a:p>
            <a:r>
              <a:rPr lang="en-US" dirty="0"/>
              <a:t>May 5, 2020</a:t>
            </a:r>
          </a:p>
        </p:txBody>
      </p:sp>
    </p:spTree>
    <p:extLst>
      <p:ext uri="{BB962C8B-B14F-4D97-AF65-F5344CB8AC3E}">
        <p14:creationId xmlns:p14="http://schemas.microsoft.com/office/powerpoint/2010/main" val="333901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Entity-Based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 Leverage patterns of entity (re)mentions</a:t>
            </a:r>
          </a:p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Captures local relations b/t sentences, entities</a:t>
            </a:r>
          </a:p>
          <a:p>
            <a:pPr lvl="1"/>
            <a:r>
              <a:rPr lang="en-US" dirty="0"/>
              <a:t>Models cohesion of evolving story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Largely </a:t>
            </a:r>
            <a:r>
              <a:rPr lang="en-US" dirty="0" err="1"/>
              <a:t>delexicalized</a:t>
            </a:r>
            <a:endParaRPr lang="en-US" dirty="0"/>
          </a:p>
          <a:p>
            <a:pPr lvl="2"/>
            <a:r>
              <a:rPr lang="en-US" dirty="0"/>
              <a:t>Less sensitive to domain/topic than other models</a:t>
            </a:r>
          </a:p>
          <a:p>
            <a:pPr lvl="1"/>
            <a:r>
              <a:rPr lang="en-US" dirty="0"/>
              <a:t>Can exploit state-of-the-art syntax, </a:t>
            </a:r>
            <a:r>
              <a:rPr lang="en-US" dirty="0" err="1"/>
              <a:t>coreference</a:t>
            </a:r>
            <a:r>
              <a:rPr lang="en-US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8899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compact representation of:</a:t>
            </a:r>
          </a:p>
          <a:p>
            <a:pPr lvl="1"/>
            <a:r>
              <a:rPr lang="en-US" dirty="0"/>
              <a:t> Mentions, grammatical roles, transitions</a:t>
            </a:r>
          </a:p>
          <a:p>
            <a:pPr lvl="2"/>
            <a:r>
              <a:rPr lang="en-US" dirty="0"/>
              <a:t>Across sentences</a:t>
            </a:r>
          </a:p>
          <a:p>
            <a:pPr lvl="2"/>
            <a:endParaRPr lang="en-US" dirty="0"/>
          </a:p>
          <a:p>
            <a:r>
              <a:rPr lang="en-US" dirty="0"/>
              <a:t>Entity grid model:</a:t>
            </a:r>
          </a:p>
          <a:p>
            <a:pPr lvl="1"/>
            <a:r>
              <a:rPr lang="en-US" dirty="0"/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65696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compact representation of:</a:t>
            </a:r>
          </a:p>
          <a:p>
            <a:pPr lvl="1"/>
            <a:r>
              <a:rPr lang="en-US" dirty="0"/>
              <a:t> Mentions, grammatical roles, transitions</a:t>
            </a:r>
          </a:p>
          <a:p>
            <a:pPr lvl="2"/>
            <a:r>
              <a:rPr lang="en-US" dirty="0"/>
              <a:t>Across sentences</a:t>
            </a:r>
          </a:p>
          <a:p>
            <a:pPr lvl="2"/>
            <a:endParaRPr lang="en-US" dirty="0"/>
          </a:p>
          <a:p>
            <a:r>
              <a:rPr lang="en-US" dirty="0"/>
              <a:t>Entity grid model:</a:t>
            </a:r>
          </a:p>
          <a:p>
            <a:pPr lvl="1"/>
            <a:r>
              <a:rPr lang="en-US" dirty="0"/>
              <a:t>Rows:  sentences</a:t>
            </a:r>
          </a:p>
          <a:p>
            <a:pPr lvl="1"/>
            <a:r>
              <a:rPr lang="en-US" dirty="0"/>
              <a:t>Columns:</a:t>
            </a:r>
          </a:p>
        </p:txBody>
      </p:sp>
    </p:spTree>
    <p:extLst>
      <p:ext uri="{BB962C8B-B14F-4D97-AF65-F5344CB8AC3E}">
        <p14:creationId xmlns:p14="http://schemas.microsoft.com/office/powerpoint/2010/main" val="358171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compact representation of:</a:t>
            </a:r>
          </a:p>
          <a:p>
            <a:pPr lvl="1"/>
            <a:r>
              <a:rPr lang="en-US" dirty="0"/>
              <a:t> Mentions, grammatical roles, transitions</a:t>
            </a:r>
          </a:p>
          <a:p>
            <a:pPr lvl="2"/>
            <a:r>
              <a:rPr lang="en-US" dirty="0"/>
              <a:t>Across sentences</a:t>
            </a:r>
          </a:p>
          <a:p>
            <a:pPr lvl="2"/>
            <a:endParaRPr lang="en-US" dirty="0"/>
          </a:p>
          <a:p>
            <a:r>
              <a:rPr lang="en-US" dirty="0"/>
              <a:t>Entity grid model:</a:t>
            </a:r>
          </a:p>
          <a:p>
            <a:pPr lvl="1"/>
            <a:r>
              <a:rPr lang="en-US" dirty="0"/>
              <a:t>Rows:  sentences</a:t>
            </a:r>
          </a:p>
          <a:p>
            <a:pPr lvl="1"/>
            <a:r>
              <a:rPr lang="en-US" dirty="0"/>
              <a:t>Columns: entities</a:t>
            </a:r>
          </a:p>
          <a:p>
            <a:pPr lvl="1"/>
            <a:r>
              <a:rPr lang="en-US" dirty="0"/>
              <a:t>Values: grammatical role of mention in sentence</a:t>
            </a:r>
          </a:p>
          <a:p>
            <a:pPr lvl="2"/>
            <a:r>
              <a:rPr lang="en-US" dirty="0"/>
              <a:t>Roles: (S)</a:t>
            </a:r>
            <a:r>
              <a:rPr lang="en-US" dirty="0" err="1"/>
              <a:t>ubject</a:t>
            </a:r>
            <a:r>
              <a:rPr lang="en-US" dirty="0"/>
              <a:t>, (O)</a:t>
            </a:r>
            <a:r>
              <a:rPr lang="en-US" dirty="0" err="1"/>
              <a:t>bject</a:t>
            </a:r>
            <a:r>
              <a:rPr lang="en-US" dirty="0"/>
              <a:t>, X (other), __ (no mention)</a:t>
            </a:r>
          </a:p>
          <a:p>
            <a:pPr lvl="2"/>
            <a:r>
              <a:rPr lang="en-US" dirty="0"/>
              <a:t>Multiple mentions: ? </a:t>
            </a:r>
          </a:p>
        </p:txBody>
      </p:sp>
    </p:spTree>
    <p:extLst>
      <p:ext uri="{BB962C8B-B14F-4D97-AF65-F5344CB8AC3E}">
        <p14:creationId xmlns:p14="http://schemas.microsoft.com/office/powerpoint/2010/main" val="116484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compact representation of:</a:t>
            </a:r>
          </a:p>
          <a:p>
            <a:pPr lvl="1"/>
            <a:r>
              <a:rPr lang="en-US" dirty="0"/>
              <a:t> Mentions, grammatical roles, transitions</a:t>
            </a:r>
          </a:p>
          <a:p>
            <a:pPr lvl="2"/>
            <a:r>
              <a:rPr lang="en-US" dirty="0"/>
              <a:t>Across sentences</a:t>
            </a:r>
          </a:p>
          <a:p>
            <a:pPr lvl="2"/>
            <a:endParaRPr lang="en-US" dirty="0"/>
          </a:p>
          <a:p>
            <a:r>
              <a:rPr lang="en-US" dirty="0"/>
              <a:t>Entity grid model:</a:t>
            </a:r>
          </a:p>
          <a:p>
            <a:pPr lvl="1"/>
            <a:r>
              <a:rPr lang="en-US" dirty="0"/>
              <a:t>Rows:  sentences</a:t>
            </a:r>
          </a:p>
          <a:p>
            <a:pPr lvl="1"/>
            <a:r>
              <a:rPr lang="en-US" dirty="0"/>
              <a:t>Columns: entities</a:t>
            </a:r>
          </a:p>
          <a:p>
            <a:pPr lvl="1"/>
            <a:r>
              <a:rPr lang="en-US" dirty="0"/>
              <a:t>Values: grammatical role of mention in sentence</a:t>
            </a:r>
          </a:p>
          <a:p>
            <a:pPr lvl="2"/>
            <a:r>
              <a:rPr lang="en-US" dirty="0"/>
              <a:t>Roles: (S)</a:t>
            </a:r>
            <a:r>
              <a:rPr lang="en-US" dirty="0" err="1"/>
              <a:t>ubject</a:t>
            </a:r>
            <a:r>
              <a:rPr lang="en-US" dirty="0"/>
              <a:t>, (O)</a:t>
            </a:r>
            <a:r>
              <a:rPr lang="en-US" dirty="0" err="1"/>
              <a:t>bject</a:t>
            </a:r>
            <a:r>
              <a:rPr lang="en-US" dirty="0"/>
              <a:t>, X (other), __ (no mention)</a:t>
            </a:r>
          </a:p>
          <a:p>
            <a:pPr lvl="2"/>
            <a:r>
              <a:rPr lang="en-US" dirty="0"/>
              <a:t>Multiple mentions:  Take highest</a:t>
            </a:r>
          </a:p>
        </p:txBody>
      </p:sp>
    </p:spTree>
    <p:extLst>
      <p:ext uri="{BB962C8B-B14F-4D97-AF65-F5344CB8AC3E}">
        <p14:creationId xmlns:p14="http://schemas.microsoft.com/office/powerpoint/2010/main" val="283732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1027"/>
            <a:ext cx="9144000" cy="3118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08" y="243540"/>
            <a:ext cx="5623791" cy="33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9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</a:t>
            </a:r>
            <a:r>
              <a:rPr lang="en-US" dirty="0">
                <a:sym typeface="Wingdings"/>
              </a:rPr>
              <a:t>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Intuitions:</a:t>
            </a:r>
          </a:p>
          <a:p>
            <a:pPr lvl="1"/>
            <a:r>
              <a:rPr lang="en-US" dirty="0"/>
              <a:t>Some columns dense: focus of text (e.g. MS)</a:t>
            </a:r>
          </a:p>
          <a:p>
            <a:pPr lvl="2"/>
            <a:r>
              <a:rPr lang="en-US" dirty="0"/>
              <a:t>Likely to take certain roles: e.g. S, O</a:t>
            </a:r>
          </a:p>
          <a:p>
            <a:pPr lvl="1"/>
            <a:r>
              <a:rPr lang="en-US" dirty="0"/>
              <a:t>Others sparse: likely other roles (x)</a:t>
            </a:r>
          </a:p>
          <a:p>
            <a:pPr lvl="1"/>
            <a:r>
              <a:rPr lang="en-US" dirty="0"/>
              <a:t>Local transitions reflect structure, topic shifts</a:t>
            </a:r>
          </a:p>
        </p:txBody>
      </p:sp>
    </p:spTree>
    <p:extLst>
      <p:ext uri="{BB962C8B-B14F-4D97-AF65-F5344CB8AC3E}">
        <p14:creationId xmlns:p14="http://schemas.microsoft.com/office/powerpoint/2010/main" val="39257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</a:t>
            </a:r>
            <a:r>
              <a:rPr lang="en-US" dirty="0">
                <a:sym typeface="Wingdings"/>
              </a:rPr>
              <a:t>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Intuitions:</a:t>
            </a:r>
          </a:p>
          <a:p>
            <a:pPr lvl="1"/>
            <a:r>
              <a:rPr lang="en-US" dirty="0"/>
              <a:t>Some columns dense: focus of text (e.g. MS)</a:t>
            </a:r>
          </a:p>
          <a:p>
            <a:pPr lvl="2"/>
            <a:r>
              <a:rPr lang="en-US" dirty="0"/>
              <a:t>Likely to take certain roles: e.g. S, O</a:t>
            </a:r>
          </a:p>
          <a:p>
            <a:pPr lvl="1"/>
            <a:r>
              <a:rPr lang="en-US" dirty="0"/>
              <a:t>Others sparse: likely other roles (x)</a:t>
            </a:r>
          </a:p>
          <a:p>
            <a:pPr lvl="1"/>
            <a:r>
              <a:rPr lang="en-US" dirty="0"/>
              <a:t>Local transitions reflect structure, topic shifts</a:t>
            </a:r>
          </a:p>
          <a:p>
            <a:r>
              <a:rPr lang="en-US" dirty="0"/>
              <a:t>Local entity transitions: {</a:t>
            </a:r>
            <a:r>
              <a:rPr lang="en-US" dirty="0" err="1"/>
              <a:t>s,o,x</a:t>
            </a:r>
            <a:r>
              <a:rPr lang="en-US" dirty="0"/>
              <a:t>,_}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Continuous column subsequences (role n-grams?)</a:t>
            </a:r>
          </a:p>
          <a:p>
            <a:pPr lvl="1"/>
            <a:r>
              <a:rPr lang="en-US" dirty="0"/>
              <a:t>Compute probability of sequence over grid:</a:t>
            </a:r>
          </a:p>
          <a:p>
            <a:pPr lvl="2"/>
            <a:r>
              <a:rPr lang="en-US" dirty="0"/>
              <a:t># occurrences of that type/# of occurrences of that </a:t>
            </a:r>
            <a:r>
              <a:rPr lang="en-US" dirty="0" err="1"/>
              <a:t>len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6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vector: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8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vector:</a:t>
            </a:r>
          </a:p>
          <a:p>
            <a:pPr lvl="1"/>
            <a:r>
              <a:rPr lang="en-US" dirty="0"/>
              <a:t>Length: # of transition types</a:t>
            </a:r>
          </a:p>
          <a:p>
            <a:pPr lvl="1"/>
            <a:r>
              <a:rPr lang="en-US" dirty="0"/>
              <a:t>Values:</a:t>
            </a:r>
          </a:p>
        </p:txBody>
      </p:sp>
    </p:spTree>
    <p:extLst>
      <p:ext uri="{BB962C8B-B14F-4D97-AF65-F5344CB8AC3E}">
        <p14:creationId xmlns:p14="http://schemas.microsoft.com/office/powerpoint/2010/main" val="185622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Entity-based cohesion</a:t>
            </a:r>
          </a:p>
          <a:p>
            <a:pPr lvl="2"/>
            <a:r>
              <a:rPr lang="en-US" dirty="0"/>
              <a:t>Motivation</a:t>
            </a:r>
          </a:p>
          <a:p>
            <a:pPr lvl="2"/>
            <a:r>
              <a:rPr lang="en-US" dirty="0"/>
              <a:t>Defining the entity grid</a:t>
            </a:r>
          </a:p>
          <a:p>
            <a:pPr lvl="2"/>
            <a:r>
              <a:rPr lang="en-US" dirty="0"/>
              <a:t>Entity grid for information ordering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41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vector:</a:t>
            </a:r>
          </a:p>
          <a:p>
            <a:pPr lvl="1"/>
            <a:r>
              <a:rPr lang="en-US" dirty="0"/>
              <a:t>Length: # of transition types</a:t>
            </a:r>
          </a:p>
          <a:p>
            <a:pPr lvl="1"/>
            <a:r>
              <a:rPr lang="en-US" dirty="0"/>
              <a:t>Values: Probabilities of each transition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vary by transition types:</a:t>
            </a:r>
          </a:p>
          <a:p>
            <a:pPr lvl="1"/>
            <a:r>
              <a:rPr lang="en-US" dirty="0"/>
              <a:t>E.g. most frequent; all transitions of some length,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9883"/>
            <a:ext cx="9144000" cy="14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/>
              <a:t>Dependencies &amp;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needed: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4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/>
              <a:t>Dependencies &amp;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needed: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:  Link mentions</a:t>
            </a:r>
          </a:p>
          <a:p>
            <a:pPr lvl="2"/>
            <a:r>
              <a:rPr lang="en-US" dirty="0"/>
              <a:t>Full automatic </a:t>
            </a:r>
            <a:r>
              <a:rPr lang="en-US" dirty="0" err="1"/>
              <a:t>coref</a:t>
            </a:r>
            <a:r>
              <a:rPr lang="en-US" dirty="0"/>
              <a:t> system </a:t>
            </a:r>
            <a:r>
              <a:rPr lang="en-US" dirty="0" err="1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/>
              <a:t>Dependencies &amp;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needed: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:  Link mentions</a:t>
            </a:r>
          </a:p>
          <a:p>
            <a:pPr lvl="2"/>
            <a:r>
              <a:rPr lang="en-US" dirty="0"/>
              <a:t>Full automatic </a:t>
            </a:r>
            <a:r>
              <a:rPr lang="en-US" dirty="0" err="1"/>
              <a:t>coref</a:t>
            </a:r>
            <a:r>
              <a:rPr lang="en-US" dirty="0"/>
              <a:t> system </a:t>
            </a:r>
            <a:r>
              <a:rPr lang="en-US" dirty="0" err="1"/>
              <a:t>vs</a:t>
            </a:r>
            <a:endParaRPr lang="en-US" dirty="0"/>
          </a:p>
          <a:p>
            <a:pPr lvl="2"/>
            <a:r>
              <a:rPr lang="en-US" dirty="0"/>
              <a:t>Noun clusters based on lexical match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Grammatical role: </a:t>
            </a:r>
          </a:p>
          <a:p>
            <a:pPr lvl="2"/>
            <a:r>
              <a:rPr lang="en-US" dirty="0"/>
              <a:t>Extraction based on dependency parse (+passive rule) </a:t>
            </a:r>
            <a:r>
              <a:rPr lang="en-US" dirty="0" err="1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/>
              <a:t>Dependencies &amp;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needed: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:  Link mentions</a:t>
            </a:r>
          </a:p>
          <a:p>
            <a:pPr lvl="2"/>
            <a:r>
              <a:rPr lang="en-US" dirty="0"/>
              <a:t>Full automatic </a:t>
            </a:r>
            <a:r>
              <a:rPr lang="en-US" dirty="0" err="1"/>
              <a:t>coref</a:t>
            </a:r>
            <a:r>
              <a:rPr lang="en-US" dirty="0"/>
              <a:t> system </a:t>
            </a:r>
            <a:r>
              <a:rPr lang="en-US" dirty="0" err="1"/>
              <a:t>vs</a:t>
            </a:r>
            <a:endParaRPr lang="en-US" dirty="0"/>
          </a:p>
          <a:p>
            <a:pPr lvl="2"/>
            <a:r>
              <a:rPr lang="en-US" dirty="0"/>
              <a:t>Noun clusters based on lexical match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Grammatical role: </a:t>
            </a:r>
          </a:p>
          <a:p>
            <a:pPr lvl="2"/>
            <a:r>
              <a:rPr lang="en-US" dirty="0"/>
              <a:t>Extraction based on dependency parse (+passive rule) </a:t>
            </a:r>
            <a:r>
              <a:rPr lang="en-US" dirty="0" err="1"/>
              <a:t>vs</a:t>
            </a:r>
            <a:endParaRPr lang="en-US" dirty="0"/>
          </a:p>
          <a:p>
            <a:pPr lvl="2"/>
            <a:r>
              <a:rPr lang="en-US" dirty="0"/>
              <a:t>Simple present </a:t>
            </a:r>
            <a:r>
              <a:rPr lang="en-US" dirty="0" err="1"/>
              <a:t>vs</a:t>
            </a:r>
            <a:r>
              <a:rPr lang="en-US" dirty="0"/>
              <a:t> absent (X, _)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9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/>
              <a:t>Dependencies &amp;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needed: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:  Link mentions</a:t>
            </a:r>
          </a:p>
          <a:p>
            <a:pPr lvl="2"/>
            <a:r>
              <a:rPr lang="en-US" dirty="0"/>
              <a:t>Full automatic </a:t>
            </a:r>
            <a:r>
              <a:rPr lang="en-US" dirty="0" err="1"/>
              <a:t>coref</a:t>
            </a:r>
            <a:r>
              <a:rPr lang="en-US" dirty="0"/>
              <a:t> system </a:t>
            </a:r>
            <a:r>
              <a:rPr lang="en-US" dirty="0" err="1"/>
              <a:t>vs</a:t>
            </a:r>
            <a:endParaRPr lang="en-US" dirty="0"/>
          </a:p>
          <a:p>
            <a:pPr lvl="2"/>
            <a:r>
              <a:rPr lang="en-US" dirty="0"/>
              <a:t>Noun clusters based on lexical match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Grammatical role: </a:t>
            </a:r>
          </a:p>
          <a:p>
            <a:pPr lvl="2"/>
            <a:r>
              <a:rPr lang="en-US" dirty="0"/>
              <a:t>Extraction based on dependency parse (+passive rule) </a:t>
            </a:r>
            <a:r>
              <a:rPr lang="en-US" dirty="0" err="1"/>
              <a:t>vs</a:t>
            </a:r>
            <a:endParaRPr lang="en-US" dirty="0"/>
          </a:p>
          <a:p>
            <a:pPr lvl="2"/>
            <a:r>
              <a:rPr lang="en-US" dirty="0"/>
              <a:t>Simple present </a:t>
            </a:r>
            <a:r>
              <a:rPr lang="en-US" dirty="0" err="1"/>
              <a:t>vs</a:t>
            </a:r>
            <a:r>
              <a:rPr lang="en-US" dirty="0"/>
              <a:t> absent (X, _)</a:t>
            </a:r>
          </a:p>
          <a:p>
            <a:r>
              <a:rPr lang="en-US" dirty="0"/>
              <a:t>Salience:</a:t>
            </a:r>
          </a:p>
          <a:p>
            <a:pPr lvl="1"/>
            <a:r>
              <a:rPr lang="en-US" dirty="0"/>
              <a:t>Distinguish focused </a:t>
            </a:r>
            <a:r>
              <a:rPr lang="en-US" dirty="0" err="1"/>
              <a:t>vs</a:t>
            </a:r>
            <a:r>
              <a:rPr lang="en-US" dirty="0"/>
              <a:t> not:? </a:t>
            </a:r>
          </a:p>
        </p:txBody>
      </p:sp>
    </p:spTree>
    <p:extLst>
      <p:ext uri="{BB962C8B-B14F-4D97-AF65-F5344CB8AC3E}">
        <p14:creationId xmlns:p14="http://schemas.microsoft.com/office/powerpoint/2010/main" val="306330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/>
              <a:t>Dependencies &amp;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needed: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:  Link mentions</a:t>
            </a:r>
          </a:p>
          <a:p>
            <a:pPr lvl="2"/>
            <a:r>
              <a:rPr lang="en-US" dirty="0"/>
              <a:t>Full automatic </a:t>
            </a:r>
            <a:r>
              <a:rPr lang="en-US" dirty="0" err="1"/>
              <a:t>coref</a:t>
            </a:r>
            <a:r>
              <a:rPr lang="en-US" dirty="0"/>
              <a:t> system </a:t>
            </a:r>
            <a:r>
              <a:rPr lang="en-US" dirty="0" err="1"/>
              <a:t>vs</a:t>
            </a:r>
            <a:endParaRPr lang="en-US" dirty="0"/>
          </a:p>
          <a:p>
            <a:pPr lvl="2"/>
            <a:r>
              <a:rPr lang="en-US" dirty="0"/>
              <a:t>Noun clusters based on lexical match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Grammatical role: </a:t>
            </a:r>
          </a:p>
          <a:p>
            <a:pPr lvl="2"/>
            <a:r>
              <a:rPr lang="en-US" dirty="0"/>
              <a:t>Extraction based on dependency parse (+passive rule) </a:t>
            </a:r>
            <a:r>
              <a:rPr lang="en-US" dirty="0" err="1"/>
              <a:t>vs</a:t>
            </a:r>
            <a:endParaRPr lang="en-US" dirty="0"/>
          </a:p>
          <a:p>
            <a:pPr lvl="2"/>
            <a:r>
              <a:rPr lang="en-US" dirty="0"/>
              <a:t>Simple present </a:t>
            </a:r>
            <a:r>
              <a:rPr lang="en-US" dirty="0" err="1"/>
              <a:t>vs</a:t>
            </a:r>
            <a:r>
              <a:rPr lang="en-US" dirty="0"/>
              <a:t> absent (X, _)</a:t>
            </a:r>
          </a:p>
          <a:p>
            <a:r>
              <a:rPr lang="en-US" dirty="0"/>
              <a:t>Salience:</a:t>
            </a:r>
          </a:p>
          <a:p>
            <a:pPr lvl="1"/>
            <a:r>
              <a:rPr lang="en-US" dirty="0"/>
              <a:t>Distinguish focused </a:t>
            </a:r>
            <a:r>
              <a:rPr lang="en-US" dirty="0" err="1"/>
              <a:t>vs</a:t>
            </a:r>
            <a:r>
              <a:rPr lang="en-US" dirty="0"/>
              <a:t> not:? By frequency</a:t>
            </a:r>
          </a:p>
          <a:p>
            <a:pPr lvl="1"/>
            <a:r>
              <a:rPr lang="en-US" dirty="0"/>
              <a:t>Build different transition models by saliency group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2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0195"/>
            <a:ext cx="8042276" cy="1336956"/>
          </a:xfrm>
        </p:spPr>
        <p:txBody>
          <a:bodyPr/>
          <a:lstStyle/>
          <a:p>
            <a:r>
              <a:rPr lang="en-US" dirty="0"/>
              <a:t>Experiments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86907" cy="4343400"/>
          </a:xfrm>
        </p:spPr>
        <p:txBody>
          <a:bodyPr/>
          <a:lstStyle/>
          <a:p>
            <a:r>
              <a:rPr lang="en-US" dirty="0"/>
              <a:t>Trained SVM: </a:t>
            </a:r>
          </a:p>
          <a:p>
            <a:pPr lvl="1"/>
            <a:r>
              <a:rPr lang="en-US" dirty="0"/>
              <a:t>Salient: &gt;= 2 occurrences; Transition length: 2</a:t>
            </a:r>
          </a:p>
          <a:p>
            <a:pPr lvl="1"/>
            <a:r>
              <a:rPr lang="en-US" dirty="0"/>
              <a:t>Train/Test: Is higher manual score set higher by system?</a:t>
            </a:r>
          </a:p>
          <a:p>
            <a:r>
              <a:rPr lang="en-US" dirty="0"/>
              <a:t>Feature comparison:  DUC summaries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73" y="3461328"/>
            <a:ext cx="6062222" cy="33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>
            <a:normAutofit/>
          </a:bodyPr>
          <a:lstStyle/>
          <a:p>
            <a:r>
              <a:rPr lang="en-US" dirty="0"/>
              <a:t>Best results:</a:t>
            </a:r>
          </a:p>
          <a:p>
            <a:pPr lvl="1"/>
            <a:r>
              <a:rPr lang="en-US" dirty="0"/>
              <a:t>Use richer syntax and salience models</a:t>
            </a:r>
          </a:p>
          <a:p>
            <a:pPr lvl="2"/>
            <a:r>
              <a:rPr lang="en-US" dirty="0"/>
              <a:t>But </a:t>
            </a:r>
            <a:r>
              <a:rPr lang="en-US" b="1" dirty="0"/>
              <a:t>NOT </a:t>
            </a:r>
            <a:r>
              <a:rPr lang="en-US" dirty="0" err="1"/>
              <a:t>coreference</a:t>
            </a:r>
            <a:r>
              <a:rPr lang="en-US" dirty="0"/>
              <a:t> (though not significant)</a:t>
            </a:r>
          </a:p>
          <a:p>
            <a:pPr lvl="3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297460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>
            <a:normAutofit/>
          </a:bodyPr>
          <a:lstStyle/>
          <a:p>
            <a:r>
              <a:rPr lang="en-US" dirty="0"/>
              <a:t>Best results:</a:t>
            </a:r>
          </a:p>
          <a:p>
            <a:pPr lvl="1"/>
            <a:r>
              <a:rPr lang="en-US" dirty="0"/>
              <a:t>Use richer syntax and salience models</a:t>
            </a:r>
          </a:p>
          <a:p>
            <a:pPr lvl="2"/>
            <a:r>
              <a:rPr lang="en-US" dirty="0"/>
              <a:t>But </a:t>
            </a:r>
            <a:r>
              <a:rPr lang="en-US" b="1" dirty="0"/>
              <a:t>NOT </a:t>
            </a:r>
            <a:r>
              <a:rPr lang="en-US" dirty="0" err="1"/>
              <a:t>coreference</a:t>
            </a:r>
            <a:r>
              <a:rPr lang="en-US" dirty="0"/>
              <a:t> (though not significant)</a:t>
            </a:r>
          </a:p>
          <a:p>
            <a:pPr lvl="3"/>
            <a:r>
              <a:rPr lang="en-US" dirty="0"/>
              <a:t>Why?  Automatic summaries in training, unreliable </a:t>
            </a:r>
            <a:r>
              <a:rPr lang="en-US" dirty="0" err="1"/>
              <a:t>coref</a:t>
            </a:r>
            <a:endParaRPr lang="en-US" dirty="0"/>
          </a:p>
          <a:p>
            <a:r>
              <a:rPr lang="en-US" dirty="0"/>
              <a:t>Worst results:</a:t>
            </a:r>
          </a:p>
          <a:p>
            <a:pPr lvl="1"/>
            <a:r>
              <a:rPr lang="en-US" dirty="0"/>
              <a:t>Significantly worse with both simple syntax, no salience</a:t>
            </a:r>
          </a:p>
          <a:p>
            <a:pPr lvl="2"/>
            <a:r>
              <a:rPr lang="en-US" dirty="0"/>
              <a:t>Extracted sentences still parse reliably</a:t>
            </a:r>
          </a:p>
          <a:p>
            <a:pPr lvl="1"/>
            <a:r>
              <a:rPr lang="en-US" dirty="0"/>
              <a:t>Still not horrible: 74% </a:t>
            </a:r>
            <a:r>
              <a:rPr lang="en-US" dirty="0" err="1"/>
              <a:t>vs</a:t>
            </a:r>
            <a:r>
              <a:rPr lang="en-US" dirty="0"/>
              <a:t> 84%</a:t>
            </a:r>
          </a:p>
        </p:txBody>
      </p:sp>
    </p:spTree>
    <p:extLst>
      <p:ext uri="{BB962C8B-B14F-4D97-AF65-F5344CB8AC3E}">
        <p14:creationId xmlns:p14="http://schemas.microsoft.com/office/powerpoint/2010/main" val="116969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Expert-Based Ordering</a:t>
            </a:r>
            <a:br>
              <a:rPr lang="en-US" dirty="0"/>
            </a:br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ideas:</a:t>
            </a:r>
          </a:p>
          <a:p>
            <a:pPr lvl="1"/>
            <a:r>
              <a:rPr lang="en-US" dirty="0"/>
              <a:t>Combining multiple sources of ordering preference</a:t>
            </a:r>
          </a:p>
          <a:p>
            <a:pPr lvl="1"/>
            <a:r>
              <a:rPr lang="en-US" dirty="0"/>
              <a:t>Weight-based integration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Sparseness everywhere</a:t>
            </a:r>
          </a:p>
          <a:p>
            <a:pPr lvl="2"/>
            <a:r>
              <a:rPr lang="en-US" dirty="0"/>
              <a:t>Ubiquitous word-level cosine similarity</a:t>
            </a:r>
          </a:p>
          <a:p>
            <a:pPr lvl="2"/>
            <a:r>
              <a:rPr lang="en-US" dirty="0"/>
              <a:t>Probabilistic models</a:t>
            </a:r>
          </a:p>
          <a:p>
            <a:pPr lvl="1"/>
            <a:r>
              <a:rPr lang="en-US" dirty="0"/>
              <a:t>Score handling</a:t>
            </a:r>
          </a:p>
        </p:txBody>
      </p:sp>
    </p:spTree>
    <p:extLst>
      <p:ext uri="{BB962C8B-B14F-4D97-AF65-F5344CB8AC3E}">
        <p14:creationId xmlns:p14="http://schemas.microsoft.com/office/powerpoint/2010/main" val="310222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 results:</a:t>
            </a:r>
          </a:p>
          <a:p>
            <a:pPr lvl="1"/>
            <a:r>
              <a:rPr lang="en-US" dirty="0"/>
              <a:t>Use richer syntax and salience models</a:t>
            </a:r>
          </a:p>
          <a:p>
            <a:pPr lvl="2"/>
            <a:r>
              <a:rPr lang="en-US" dirty="0"/>
              <a:t>But </a:t>
            </a:r>
            <a:r>
              <a:rPr lang="en-US" b="1" dirty="0"/>
              <a:t>NOT </a:t>
            </a:r>
            <a:r>
              <a:rPr lang="en-US" dirty="0" err="1"/>
              <a:t>coreference</a:t>
            </a:r>
            <a:r>
              <a:rPr lang="en-US" dirty="0"/>
              <a:t> (though not significant)</a:t>
            </a:r>
          </a:p>
          <a:p>
            <a:pPr lvl="3"/>
            <a:r>
              <a:rPr lang="en-US" dirty="0"/>
              <a:t>Why?  Automatic summaries in training, unreliable </a:t>
            </a:r>
            <a:r>
              <a:rPr lang="en-US" dirty="0" err="1"/>
              <a:t>coref</a:t>
            </a:r>
            <a:endParaRPr lang="en-US" dirty="0"/>
          </a:p>
          <a:p>
            <a:r>
              <a:rPr lang="en-US" dirty="0"/>
              <a:t>Worst results:</a:t>
            </a:r>
          </a:p>
          <a:p>
            <a:pPr lvl="1"/>
            <a:r>
              <a:rPr lang="en-US" dirty="0"/>
              <a:t>Significantly worse with both simple syntax, no salience</a:t>
            </a:r>
          </a:p>
          <a:p>
            <a:pPr lvl="2"/>
            <a:r>
              <a:rPr lang="en-US" dirty="0"/>
              <a:t>Extracted sentences still parse reliably</a:t>
            </a:r>
          </a:p>
          <a:p>
            <a:pPr lvl="1"/>
            <a:r>
              <a:rPr lang="en-US" dirty="0"/>
              <a:t>Still not horrible: 74% </a:t>
            </a:r>
            <a:r>
              <a:rPr lang="en-US" dirty="0" err="1"/>
              <a:t>vs</a:t>
            </a:r>
            <a:r>
              <a:rPr lang="en-US" dirty="0"/>
              <a:t> 84%</a:t>
            </a:r>
          </a:p>
          <a:p>
            <a:pPr lvl="2"/>
            <a:r>
              <a:rPr lang="en-US" dirty="0"/>
              <a:t>Much better than LSA model (52.5%)</a:t>
            </a:r>
          </a:p>
          <a:p>
            <a:r>
              <a:rPr lang="en-US" dirty="0"/>
              <a:t>Learning curve shows 80-100 pairs good enough</a:t>
            </a:r>
          </a:p>
        </p:txBody>
      </p:sp>
    </p:spTree>
    <p:extLst>
      <p:ext uri="{BB962C8B-B14F-4D97-AF65-F5344CB8AC3E}">
        <p14:creationId xmlns:p14="http://schemas.microsoft.com/office/powerpoint/2010/main" val="1699601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comparison systems:</a:t>
            </a:r>
          </a:p>
          <a:p>
            <a:endParaRPr lang="en-US" dirty="0"/>
          </a:p>
          <a:p>
            <a:pPr lvl="1"/>
            <a:r>
              <a:rPr lang="en-US" dirty="0"/>
              <a:t>Latent Semantic Analysis (LSA)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Barzilay</a:t>
            </a:r>
            <a:r>
              <a:rPr lang="en-US" dirty="0"/>
              <a:t> &amp; Lee (2004)</a:t>
            </a:r>
          </a:p>
        </p:txBody>
      </p:sp>
    </p:spTree>
    <p:extLst>
      <p:ext uri="{BB962C8B-B14F-4D97-AF65-F5344CB8AC3E}">
        <p14:creationId xmlns:p14="http://schemas.microsoft.com/office/powerpoint/2010/main" val="1044111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LSA model:</a:t>
            </a:r>
          </a:p>
          <a:p>
            <a:pPr lvl="1"/>
            <a:r>
              <a:rPr lang="en-US" dirty="0"/>
              <a:t>Motivation: Lexical gaps</a:t>
            </a:r>
          </a:p>
        </p:txBody>
      </p:sp>
    </p:spTree>
    <p:extLst>
      <p:ext uri="{BB962C8B-B14F-4D97-AF65-F5344CB8AC3E}">
        <p14:creationId xmlns:p14="http://schemas.microsoft.com/office/powerpoint/2010/main" val="2855769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LSA model:</a:t>
            </a:r>
          </a:p>
          <a:p>
            <a:pPr lvl="1"/>
            <a:r>
              <a:rPr lang="en-US" dirty="0"/>
              <a:t>Motivation: Lexical gaps</a:t>
            </a:r>
          </a:p>
          <a:p>
            <a:pPr lvl="2"/>
            <a:r>
              <a:rPr lang="en-US" dirty="0"/>
              <a:t>Pure surface word match misses similarity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47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LSA model:</a:t>
            </a:r>
          </a:p>
          <a:p>
            <a:pPr lvl="1"/>
            <a:r>
              <a:rPr lang="en-US" dirty="0"/>
              <a:t>Motivation: Lexical gaps</a:t>
            </a:r>
          </a:p>
          <a:p>
            <a:pPr lvl="2"/>
            <a:r>
              <a:rPr lang="en-US" dirty="0"/>
              <a:t>Pure surface word match misses similarity</a:t>
            </a:r>
          </a:p>
          <a:p>
            <a:pPr lvl="2"/>
            <a:r>
              <a:rPr lang="en-US" dirty="0"/>
              <a:t>Discover underlying concept representation</a:t>
            </a:r>
          </a:p>
          <a:p>
            <a:pPr lvl="3"/>
            <a:r>
              <a:rPr lang="en-US" dirty="0"/>
              <a:t>Based on distributional patterns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89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LSA model:</a:t>
            </a:r>
          </a:p>
          <a:p>
            <a:pPr lvl="1"/>
            <a:r>
              <a:rPr lang="en-US" dirty="0"/>
              <a:t>Motivation: Lexical gaps</a:t>
            </a:r>
          </a:p>
          <a:p>
            <a:pPr lvl="2"/>
            <a:r>
              <a:rPr lang="en-US" dirty="0"/>
              <a:t>Pure surface word match misses similarity</a:t>
            </a:r>
          </a:p>
          <a:p>
            <a:pPr lvl="2"/>
            <a:r>
              <a:rPr lang="en-US" dirty="0"/>
              <a:t>Discover underlying concept representation</a:t>
            </a:r>
          </a:p>
          <a:p>
            <a:pPr lvl="3"/>
            <a:r>
              <a:rPr lang="en-US" dirty="0"/>
              <a:t>Based on distributional patterns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Create term x document matrix over large news corpus</a:t>
            </a:r>
          </a:p>
        </p:txBody>
      </p:sp>
    </p:spTree>
    <p:extLst>
      <p:ext uri="{BB962C8B-B14F-4D97-AF65-F5344CB8AC3E}">
        <p14:creationId xmlns:p14="http://schemas.microsoft.com/office/powerpoint/2010/main" val="249604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LSA model:</a:t>
            </a:r>
          </a:p>
          <a:p>
            <a:pPr lvl="1"/>
            <a:r>
              <a:rPr lang="en-US" dirty="0"/>
              <a:t>Motivation: Lexical gaps</a:t>
            </a:r>
          </a:p>
          <a:p>
            <a:pPr lvl="2"/>
            <a:r>
              <a:rPr lang="en-US" dirty="0"/>
              <a:t>Pure surface word match misses similarity</a:t>
            </a:r>
          </a:p>
          <a:p>
            <a:pPr lvl="2"/>
            <a:r>
              <a:rPr lang="en-US" dirty="0"/>
              <a:t>Discover underlying concept representation</a:t>
            </a:r>
          </a:p>
          <a:p>
            <a:pPr lvl="3"/>
            <a:r>
              <a:rPr lang="en-US" dirty="0"/>
              <a:t>Based on distributional patterns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Create term x document matrix over large news corpus</a:t>
            </a:r>
          </a:p>
          <a:p>
            <a:pPr lvl="1"/>
            <a:r>
              <a:rPr lang="en-US" dirty="0"/>
              <a:t>Perform SVD to create 100-dimensional dense matrix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9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LSA model:</a:t>
            </a:r>
          </a:p>
          <a:p>
            <a:pPr lvl="1"/>
            <a:r>
              <a:rPr lang="en-US" dirty="0"/>
              <a:t>Motivation: Lexical gaps</a:t>
            </a:r>
          </a:p>
          <a:p>
            <a:pPr lvl="2"/>
            <a:r>
              <a:rPr lang="en-US" dirty="0"/>
              <a:t>Pure surface word match misses similarity</a:t>
            </a:r>
          </a:p>
          <a:p>
            <a:pPr lvl="2"/>
            <a:r>
              <a:rPr lang="en-US" dirty="0"/>
              <a:t>Discover underlying concept representation</a:t>
            </a:r>
          </a:p>
          <a:p>
            <a:pPr lvl="3"/>
            <a:r>
              <a:rPr lang="en-US" dirty="0"/>
              <a:t>Based on distributional patterns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Create term x document matrix over large news corpus</a:t>
            </a:r>
          </a:p>
          <a:p>
            <a:pPr lvl="1"/>
            <a:r>
              <a:rPr lang="en-US" dirty="0"/>
              <a:t>Perform SVD to create 100-dimensional dense matrix</a:t>
            </a:r>
          </a:p>
          <a:p>
            <a:pPr lvl="1"/>
            <a:endParaRPr lang="en-US" dirty="0"/>
          </a:p>
          <a:p>
            <a:r>
              <a:rPr lang="en-US" dirty="0"/>
              <a:t>Score summary as:</a:t>
            </a:r>
          </a:p>
          <a:p>
            <a:pPr lvl="1"/>
            <a:r>
              <a:rPr lang="en-US" dirty="0"/>
              <a:t>Sentence represented as mean of its word vectors</a:t>
            </a:r>
          </a:p>
          <a:p>
            <a:pPr lvl="1"/>
            <a:r>
              <a:rPr lang="en-US" dirty="0"/>
              <a:t>Average of cosine similarity scores of adjacent </a:t>
            </a:r>
            <a:r>
              <a:rPr lang="en-US" dirty="0" err="1"/>
              <a:t>sents</a:t>
            </a:r>
            <a:endParaRPr lang="en-US" dirty="0"/>
          </a:p>
          <a:p>
            <a:pPr lvl="2"/>
            <a:r>
              <a:rPr lang="en-US" dirty="0"/>
              <a:t>Local “concept” similarity score</a:t>
            </a:r>
          </a:p>
        </p:txBody>
      </p:sp>
    </p:spTree>
    <p:extLst>
      <p:ext uri="{BB962C8B-B14F-4D97-AF65-F5344CB8AC3E}">
        <p14:creationId xmlns:p14="http://schemas.microsoft.com/office/powerpoint/2010/main" val="4029298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“Catching the Drift”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98864" cy="4343400"/>
          </a:xfrm>
        </p:spPr>
        <p:txBody>
          <a:bodyPr/>
          <a:lstStyle/>
          <a:p>
            <a:pPr lvl="1"/>
            <a:r>
              <a:rPr lang="en-US" dirty="0" err="1"/>
              <a:t>Barzilay</a:t>
            </a:r>
            <a:r>
              <a:rPr lang="en-US" dirty="0"/>
              <a:t> and Lee, 2004 (NAACL best paper)</a:t>
            </a:r>
          </a:p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Stories:</a:t>
            </a:r>
          </a:p>
          <a:p>
            <a:pPr lvl="2"/>
            <a:r>
              <a:rPr lang="en-US" dirty="0"/>
              <a:t>Composed of topics/subtopics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Unfold in systematic sequential way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Can represent ordering as sequence modeling over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6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“Catching the Drift”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98864" cy="4343400"/>
          </a:xfrm>
        </p:spPr>
        <p:txBody>
          <a:bodyPr/>
          <a:lstStyle/>
          <a:p>
            <a:pPr lvl="1"/>
            <a:r>
              <a:rPr lang="en-US" dirty="0" err="1"/>
              <a:t>Barzilay</a:t>
            </a:r>
            <a:r>
              <a:rPr lang="en-US" dirty="0"/>
              <a:t> and Lee, 2004 (NAACL best paper)</a:t>
            </a:r>
          </a:p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Stories:</a:t>
            </a:r>
          </a:p>
          <a:p>
            <a:pPr lvl="2"/>
            <a:r>
              <a:rPr lang="en-US" dirty="0"/>
              <a:t>Composed of topics/subtopics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Unfold in systematic sequential way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Can represent ordering as sequence modeling over topics</a:t>
            </a:r>
          </a:p>
          <a:p>
            <a:r>
              <a:rPr lang="en-US" dirty="0"/>
              <a:t>Approach: HMM over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Entity-Centric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to talk about same thing(s) lends cohesion to discourse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4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83186" cy="4343400"/>
          </a:xfrm>
        </p:spPr>
        <p:txBody>
          <a:bodyPr/>
          <a:lstStyle/>
          <a:p>
            <a:r>
              <a:rPr lang="en-US" dirty="0"/>
              <a:t>Lightly supervised approach: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Learn topics in unsupervised way from data</a:t>
            </a:r>
          </a:p>
          <a:p>
            <a:pPr lvl="2"/>
            <a:r>
              <a:rPr lang="en-US" dirty="0"/>
              <a:t>Assign sentences to topics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1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83186" cy="4343400"/>
          </a:xfrm>
        </p:spPr>
        <p:txBody>
          <a:bodyPr/>
          <a:lstStyle/>
          <a:p>
            <a:r>
              <a:rPr lang="en-US" dirty="0"/>
              <a:t>Lightly supervised approach: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Learn topics in unsupervised way from data</a:t>
            </a:r>
          </a:p>
          <a:p>
            <a:pPr lvl="2"/>
            <a:r>
              <a:rPr lang="en-US" dirty="0"/>
              <a:t>Assign sentences to topics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Learn sequences from document structure</a:t>
            </a:r>
          </a:p>
          <a:p>
            <a:pPr lvl="2"/>
            <a:r>
              <a:rPr lang="en-US" dirty="0"/>
              <a:t>Given clusters, learn sequence model over them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51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183186" cy="4343400"/>
          </a:xfrm>
        </p:spPr>
        <p:txBody>
          <a:bodyPr/>
          <a:lstStyle/>
          <a:p>
            <a:r>
              <a:rPr lang="en-US" dirty="0"/>
              <a:t>Lightly supervised approach: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Learn topics in unsupervised way from data</a:t>
            </a:r>
          </a:p>
          <a:p>
            <a:pPr lvl="2"/>
            <a:r>
              <a:rPr lang="en-US" dirty="0"/>
              <a:t>Assign sentences to topics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Learn sequences from document structure</a:t>
            </a:r>
          </a:p>
          <a:p>
            <a:pPr lvl="2"/>
            <a:r>
              <a:rPr lang="en-US" dirty="0"/>
              <a:t>Given clusters, learn sequence model over them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 explicit topic labeling, no hand-labeling of sequence</a:t>
            </a:r>
          </a:p>
        </p:txBody>
      </p:sp>
    </p:spTree>
    <p:extLst>
      <p:ext uri="{BB962C8B-B14F-4D97-AF65-F5344CB8AC3E}">
        <p14:creationId xmlns:p14="http://schemas.microsoft.com/office/powerpoint/2010/main" val="2152666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induce a set of topics from doc set?</a:t>
            </a:r>
          </a:p>
          <a:p>
            <a:pPr lvl="1"/>
            <a:r>
              <a:rPr lang="en-US" dirty="0"/>
              <a:t>Assume we have multiple documents in a domain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0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induce a set of topics from doc set?</a:t>
            </a:r>
          </a:p>
          <a:p>
            <a:pPr lvl="1"/>
            <a:r>
              <a:rPr lang="en-US" dirty="0"/>
              <a:t>Assume we have multiple documents in a domain</a:t>
            </a:r>
          </a:p>
          <a:p>
            <a:pPr lvl="1"/>
            <a:endParaRPr lang="en-US" dirty="0"/>
          </a:p>
          <a:p>
            <a:r>
              <a:rPr lang="en-US" dirty="0"/>
              <a:t>Unsupervised approach:?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79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induce a set of topics from doc set?</a:t>
            </a:r>
          </a:p>
          <a:p>
            <a:pPr lvl="1"/>
            <a:r>
              <a:rPr lang="en-US" dirty="0"/>
              <a:t>Assume we have multiple documents in a domain</a:t>
            </a:r>
          </a:p>
          <a:p>
            <a:pPr lvl="1"/>
            <a:endParaRPr lang="en-US" dirty="0"/>
          </a:p>
          <a:p>
            <a:r>
              <a:rPr lang="en-US" dirty="0"/>
              <a:t>Unsupervised approach:? Clustering</a:t>
            </a:r>
          </a:p>
          <a:p>
            <a:pPr lvl="1"/>
            <a:r>
              <a:rPr lang="en-US" dirty="0"/>
              <a:t>Similarity measure?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28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induce a set of topics from doc set?</a:t>
            </a:r>
          </a:p>
          <a:p>
            <a:pPr lvl="1"/>
            <a:r>
              <a:rPr lang="en-US" dirty="0"/>
              <a:t>Assume we have multiple documents in a domain</a:t>
            </a:r>
          </a:p>
          <a:p>
            <a:pPr lvl="1"/>
            <a:endParaRPr lang="en-US" dirty="0"/>
          </a:p>
          <a:p>
            <a:r>
              <a:rPr lang="en-US" dirty="0"/>
              <a:t>Unsupervised approach:? Clustering</a:t>
            </a:r>
          </a:p>
          <a:p>
            <a:pPr lvl="1"/>
            <a:r>
              <a:rPr lang="en-US" dirty="0"/>
              <a:t>Similarity measure?</a:t>
            </a:r>
          </a:p>
          <a:p>
            <a:pPr lvl="2"/>
            <a:r>
              <a:rPr lang="en-US" dirty="0"/>
              <a:t>Cosine similarity over word bigrams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Assume some irrelevant/off-topic sentences</a:t>
            </a:r>
          </a:p>
          <a:p>
            <a:pPr lvl="2"/>
            <a:r>
              <a:rPr lang="en-US" dirty="0"/>
              <a:t>Merge clusters with few members into “etcetera” cluster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9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induce a set of topics from doc set?</a:t>
            </a:r>
          </a:p>
          <a:p>
            <a:pPr lvl="1"/>
            <a:r>
              <a:rPr lang="en-US" dirty="0"/>
              <a:t>Assume we have multiple documents in a domain</a:t>
            </a:r>
          </a:p>
          <a:p>
            <a:pPr lvl="1"/>
            <a:endParaRPr lang="en-US" dirty="0"/>
          </a:p>
          <a:p>
            <a:r>
              <a:rPr lang="en-US" dirty="0"/>
              <a:t>Unsupervised approach:? Clustering</a:t>
            </a:r>
          </a:p>
          <a:p>
            <a:pPr lvl="1"/>
            <a:r>
              <a:rPr lang="en-US" dirty="0"/>
              <a:t>Similarity measure?</a:t>
            </a:r>
          </a:p>
          <a:p>
            <a:pPr lvl="2"/>
            <a:r>
              <a:rPr lang="en-US" dirty="0"/>
              <a:t>Cosine similarity over word bigrams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Assume some irrelevant/off-topic sentences</a:t>
            </a:r>
          </a:p>
          <a:p>
            <a:pPr lvl="2"/>
            <a:r>
              <a:rPr lang="en-US" dirty="0"/>
              <a:t>Merge clusters with few members into “etcetera” cluster</a:t>
            </a:r>
          </a:p>
          <a:p>
            <a:r>
              <a:rPr lang="en-US" dirty="0"/>
              <a:t>Result: </a:t>
            </a:r>
            <a:r>
              <a:rPr lang="en-US" i="1" dirty="0"/>
              <a:t>m </a:t>
            </a:r>
            <a:r>
              <a:rPr lang="en-US" dirty="0"/>
              <a:t>topics, defined by clusters</a:t>
            </a:r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39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7252" cy="4343400"/>
          </a:xfrm>
        </p:spPr>
        <p:txBody>
          <a:bodyPr/>
          <a:lstStyle/>
          <a:p>
            <a:r>
              <a:rPr lang="en-US" dirty="0"/>
              <a:t>Hidden Markov Model</a:t>
            </a:r>
          </a:p>
          <a:p>
            <a:pPr lvl="1"/>
            <a:r>
              <a:rPr lang="en-US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973315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7252" cy="4343400"/>
          </a:xfrm>
        </p:spPr>
        <p:txBody>
          <a:bodyPr/>
          <a:lstStyle/>
          <a:p>
            <a:r>
              <a:rPr lang="en-US" dirty="0"/>
              <a:t>Hidden Markov Model</a:t>
            </a:r>
          </a:p>
          <a:p>
            <a:pPr lvl="1"/>
            <a:r>
              <a:rPr lang="en-US" dirty="0"/>
              <a:t>States = Topics</a:t>
            </a:r>
          </a:p>
          <a:p>
            <a:pPr lvl="3"/>
            <a:r>
              <a:rPr lang="en-US" dirty="0"/>
              <a:t>State m: special insertion state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Transition probabilities:</a:t>
            </a:r>
          </a:p>
          <a:p>
            <a:pPr lvl="2"/>
            <a:r>
              <a:rPr lang="en-US" dirty="0"/>
              <a:t>Evidence for ordering? </a:t>
            </a:r>
          </a:p>
        </p:txBody>
      </p:sp>
    </p:spTree>
    <p:extLst>
      <p:ext uri="{BB962C8B-B14F-4D97-AF65-F5344CB8AC3E}">
        <p14:creationId xmlns:p14="http://schemas.microsoft.com/office/powerpoint/2010/main" val="121544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Entity-Centric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to talk about same thing(s) lends cohesion to discourse</a:t>
            </a:r>
          </a:p>
          <a:p>
            <a:r>
              <a:rPr lang="en-US" dirty="0"/>
              <a:t>Incorporated variously in discourse models</a:t>
            </a:r>
          </a:p>
          <a:p>
            <a:pPr lvl="1"/>
            <a:r>
              <a:rPr lang="en-US" dirty="0"/>
              <a:t>Lexical chains: Link mentions across sentences</a:t>
            </a:r>
          </a:p>
          <a:p>
            <a:pPr lvl="2"/>
            <a:r>
              <a:rPr lang="en-US" dirty="0"/>
              <a:t>Fewer lexical chains crossing </a:t>
            </a:r>
            <a:r>
              <a:rPr lang="en-US" dirty="0">
                <a:sym typeface="Wingdings"/>
              </a:rPr>
              <a:t> shift in topic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21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7252" cy="4343400"/>
          </a:xfrm>
        </p:spPr>
        <p:txBody>
          <a:bodyPr/>
          <a:lstStyle/>
          <a:p>
            <a:r>
              <a:rPr lang="en-US" dirty="0"/>
              <a:t>Hidden Markov Model</a:t>
            </a:r>
          </a:p>
          <a:p>
            <a:pPr lvl="1"/>
            <a:r>
              <a:rPr lang="en-US" dirty="0"/>
              <a:t>States = Topics</a:t>
            </a:r>
          </a:p>
          <a:p>
            <a:pPr lvl="3"/>
            <a:r>
              <a:rPr lang="en-US" dirty="0"/>
              <a:t>State m: special insertion state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Transition probabilities:</a:t>
            </a:r>
          </a:p>
          <a:p>
            <a:pPr lvl="2"/>
            <a:r>
              <a:rPr lang="en-US" dirty="0"/>
              <a:t>Evidence for ordering? </a:t>
            </a:r>
          </a:p>
          <a:p>
            <a:pPr lvl="3"/>
            <a:r>
              <a:rPr lang="en-US" dirty="0"/>
              <a:t>Document ordering</a:t>
            </a:r>
          </a:p>
          <a:p>
            <a:pPr lvl="4"/>
            <a:r>
              <a:rPr lang="en-US" dirty="0"/>
              <a:t>Sentence from topic </a:t>
            </a:r>
            <a:r>
              <a:rPr lang="en-US" i="1" dirty="0"/>
              <a:t>a</a:t>
            </a:r>
            <a:r>
              <a:rPr lang="en-US" dirty="0"/>
              <a:t> appears before sentence from topic </a:t>
            </a:r>
            <a:r>
              <a:rPr lang="en-US" i="1" dirty="0"/>
              <a:t>b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2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7252" cy="4343400"/>
          </a:xfrm>
        </p:spPr>
        <p:txBody>
          <a:bodyPr/>
          <a:lstStyle/>
          <a:p>
            <a:r>
              <a:rPr lang="en-US" dirty="0"/>
              <a:t>Hidden Markov Model</a:t>
            </a:r>
          </a:p>
          <a:p>
            <a:pPr lvl="1"/>
            <a:r>
              <a:rPr lang="en-US" dirty="0"/>
              <a:t>States = Topics</a:t>
            </a:r>
          </a:p>
          <a:p>
            <a:pPr lvl="3"/>
            <a:r>
              <a:rPr lang="en-US" dirty="0"/>
              <a:t>State m: special insertion state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Transition probabilities:</a:t>
            </a:r>
          </a:p>
          <a:p>
            <a:pPr lvl="2"/>
            <a:r>
              <a:rPr lang="en-US" dirty="0"/>
              <a:t>Evidence for ordering? </a:t>
            </a:r>
          </a:p>
          <a:p>
            <a:pPr lvl="3"/>
            <a:r>
              <a:rPr lang="en-US" dirty="0"/>
              <a:t>Document ordering</a:t>
            </a:r>
          </a:p>
          <a:p>
            <a:pPr lvl="4"/>
            <a:r>
              <a:rPr lang="en-US" dirty="0"/>
              <a:t>Sentence from topic </a:t>
            </a:r>
            <a:r>
              <a:rPr lang="en-US" i="1" dirty="0"/>
              <a:t>a</a:t>
            </a:r>
            <a:r>
              <a:rPr lang="en-US" dirty="0"/>
              <a:t> appears before sentence from topic </a:t>
            </a:r>
            <a:r>
              <a:rPr lang="en-US" i="1" dirty="0"/>
              <a:t>b</a:t>
            </a:r>
          </a:p>
          <a:p>
            <a:pPr lvl="3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616157"/>
              </p:ext>
            </p:extLst>
          </p:nvPr>
        </p:nvGraphicFramePr>
        <p:xfrm>
          <a:off x="1872713" y="4829828"/>
          <a:ext cx="4319965" cy="132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447800" imgH="444500" progId="Equation.3">
                  <p:embed/>
                </p:oleObj>
              </mc:Choice>
              <mc:Fallback>
                <p:oleObj name="Equation" r:id="rId3" imgW="1447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2713" y="4829828"/>
                        <a:ext cx="4319965" cy="132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083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Emission probabilities:</a:t>
            </a:r>
          </a:p>
          <a:p>
            <a:pPr lvl="1"/>
            <a:r>
              <a:rPr lang="en-US" dirty="0"/>
              <a:t>Standard topic state:</a:t>
            </a:r>
          </a:p>
          <a:p>
            <a:pPr lvl="2"/>
            <a:r>
              <a:rPr lang="en-US" dirty="0"/>
              <a:t>Probability of observation given state (topic)</a:t>
            </a:r>
          </a:p>
        </p:txBody>
      </p:sp>
    </p:spTree>
    <p:extLst>
      <p:ext uri="{BB962C8B-B14F-4D97-AF65-F5344CB8AC3E}">
        <p14:creationId xmlns:p14="http://schemas.microsoft.com/office/powerpoint/2010/main" val="2235682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Emission probabilities:</a:t>
            </a:r>
          </a:p>
          <a:p>
            <a:pPr lvl="1"/>
            <a:r>
              <a:rPr lang="en-US" dirty="0"/>
              <a:t>Standard topic state:</a:t>
            </a:r>
          </a:p>
          <a:p>
            <a:pPr lvl="2"/>
            <a:r>
              <a:rPr lang="en-US" dirty="0"/>
              <a:t>Probability of observation given state (topic)</a:t>
            </a:r>
          </a:p>
          <a:p>
            <a:pPr lvl="3"/>
            <a:r>
              <a:rPr lang="en-US" dirty="0"/>
              <a:t>Probability of sentence under topic-specific bigram LM</a:t>
            </a:r>
          </a:p>
          <a:p>
            <a:pPr lvl="3"/>
            <a:r>
              <a:rPr lang="en-US" dirty="0"/>
              <a:t>Bigram probabilities</a:t>
            </a:r>
          </a:p>
          <a:p>
            <a:pPr lvl="3"/>
            <a:endParaRPr lang="en-US" dirty="0"/>
          </a:p>
          <a:p>
            <a:pPr marL="968375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83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Emission probabilities:</a:t>
            </a:r>
          </a:p>
          <a:p>
            <a:pPr lvl="1"/>
            <a:r>
              <a:rPr lang="en-US" dirty="0"/>
              <a:t>Standard topic state:</a:t>
            </a:r>
          </a:p>
          <a:p>
            <a:pPr lvl="2"/>
            <a:r>
              <a:rPr lang="en-US" dirty="0"/>
              <a:t>Probability of observation given state (topic)</a:t>
            </a:r>
          </a:p>
          <a:p>
            <a:pPr lvl="3"/>
            <a:r>
              <a:rPr lang="en-US" dirty="0"/>
              <a:t>Probability of sentence under topic-specific bigram LM</a:t>
            </a:r>
          </a:p>
          <a:p>
            <a:pPr lvl="3"/>
            <a:r>
              <a:rPr lang="en-US" dirty="0"/>
              <a:t>Bigram probabilities</a:t>
            </a:r>
          </a:p>
          <a:p>
            <a:pPr lvl="3"/>
            <a:endParaRPr lang="en-US" dirty="0"/>
          </a:p>
          <a:p>
            <a:pPr marL="968375" lvl="3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690410"/>
              </p:ext>
            </p:extLst>
          </p:nvPr>
        </p:nvGraphicFramePr>
        <p:xfrm>
          <a:off x="3662263" y="3283477"/>
          <a:ext cx="3107072" cy="950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1536700" imgH="469900" progId="Equation.3">
                  <p:embed/>
                </p:oleObj>
              </mc:Choice>
              <mc:Fallback>
                <p:oleObj name="Equation" r:id="rId3" imgW="1536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263" y="3283477"/>
                        <a:ext cx="3107072" cy="950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791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Emission probabilities:</a:t>
            </a:r>
          </a:p>
          <a:p>
            <a:pPr lvl="1"/>
            <a:r>
              <a:rPr lang="en-US" dirty="0"/>
              <a:t>Standard topic state:</a:t>
            </a:r>
          </a:p>
          <a:p>
            <a:pPr lvl="2"/>
            <a:r>
              <a:rPr lang="en-US" dirty="0"/>
              <a:t>Probability of observation given state (topic)</a:t>
            </a:r>
          </a:p>
          <a:p>
            <a:pPr lvl="3"/>
            <a:r>
              <a:rPr lang="en-US" dirty="0"/>
              <a:t>Probability of sentence under topic-specific bigram LM</a:t>
            </a:r>
          </a:p>
          <a:p>
            <a:pPr lvl="3"/>
            <a:r>
              <a:rPr lang="en-US" dirty="0"/>
              <a:t>Bigram probabilities</a:t>
            </a:r>
          </a:p>
          <a:p>
            <a:pPr lvl="3"/>
            <a:endParaRPr lang="en-US" dirty="0"/>
          </a:p>
          <a:p>
            <a:pPr marL="968375" lvl="3" indent="0">
              <a:buNone/>
            </a:pPr>
            <a:endParaRPr lang="en-US" dirty="0"/>
          </a:p>
          <a:p>
            <a:pPr lvl="1"/>
            <a:r>
              <a:rPr lang="en-US" dirty="0"/>
              <a:t>Etcetera state:</a:t>
            </a:r>
          </a:p>
          <a:p>
            <a:pPr lvl="3"/>
            <a:r>
              <a:rPr lang="en-US" dirty="0"/>
              <a:t>Forced complementary to other states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760273"/>
              </p:ext>
            </p:extLst>
          </p:nvPr>
        </p:nvGraphicFramePr>
        <p:xfrm>
          <a:off x="3662263" y="3283477"/>
          <a:ext cx="3107072" cy="950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1536700" imgH="469900" progId="Equation.3">
                  <p:embed/>
                </p:oleObj>
              </mc:Choice>
              <mc:Fallback>
                <p:oleObj name="Equation" r:id="rId3" imgW="1536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263" y="3283477"/>
                        <a:ext cx="3107072" cy="950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37304"/>
              </p:ext>
            </p:extLst>
          </p:nvPr>
        </p:nvGraphicFramePr>
        <p:xfrm>
          <a:off x="2266950" y="4994347"/>
          <a:ext cx="3894374" cy="949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5" imgW="2032000" imgH="495300" progId="Equation.3">
                  <p:embed/>
                </p:oleObj>
              </mc:Choice>
              <mc:Fallback>
                <p:oleObj name="Equation" r:id="rId5" imgW="2032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6950" y="4994347"/>
                        <a:ext cx="3894374" cy="949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135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1318" cy="4343400"/>
          </a:xfrm>
        </p:spPr>
        <p:txBody>
          <a:bodyPr/>
          <a:lstStyle/>
          <a:p>
            <a:r>
              <a:rPr lang="en-US" dirty="0"/>
              <a:t>Viterbi re-estimation:</a:t>
            </a:r>
          </a:p>
          <a:p>
            <a:pPr lvl="1"/>
            <a:r>
              <a:rPr lang="en-US" dirty="0"/>
              <a:t>Intuition: Refine clusters, </a:t>
            </a:r>
            <a:r>
              <a:rPr lang="en-US" dirty="0" err="1"/>
              <a:t>etc</a:t>
            </a:r>
            <a:r>
              <a:rPr lang="en-US" dirty="0"/>
              <a:t> based on sequence info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44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1318" cy="4343400"/>
          </a:xfrm>
        </p:spPr>
        <p:txBody>
          <a:bodyPr/>
          <a:lstStyle/>
          <a:p>
            <a:r>
              <a:rPr lang="en-US" dirty="0"/>
              <a:t>Viterbi re-estimation:</a:t>
            </a:r>
          </a:p>
          <a:p>
            <a:pPr lvl="1"/>
            <a:r>
              <a:rPr lang="en-US" dirty="0"/>
              <a:t>Intuition: Refine clusters, </a:t>
            </a:r>
            <a:r>
              <a:rPr lang="en-US" dirty="0" err="1"/>
              <a:t>etc</a:t>
            </a:r>
            <a:r>
              <a:rPr lang="en-US" dirty="0"/>
              <a:t> based on sequence info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Iterate:</a:t>
            </a:r>
          </a:p>
          <a:p>
            <a:pPr lvl="2"/>
            <a:r>
              <a:rPr lang="en-US" dirty="0"/>
              <a:t>Run Viterbi decoding over original documents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Assign each sentence to cluster most likely to generate it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Use new clustering to </a:t>
            </a:r>
            <a:r>
              <a:rPr lang="en-US" dirty="0" err="1"/>
              <a:t>recompute</a:t>
            </a:r>
            <a:r>
              <a:rPr lang="en-US" dirty="0"/>
              <a:t> transition/emission </a:t>
            </a:r>
          </a:p>
        </p:txBody>
      </p:sp>
    </p:spTree>
    <p:extLst>
      <p:ext uri="{BB962C8B-B14F-4D97-AF65-F5344CB8AC3E}">
        <p14:creationId xmlns:p14="http://schemas.microsoft.com/office/powerpoint/2010/main" val="1684272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1318" cy="4343400"/>
          </a:xfrm>
        </p:spPr>
        <p:txBody>
          <a:bodyPr/>
          <a:lstStyle/>
          <a:p>
            <a:r>
              <a:rPr lang="en-US" dirty="0"/>
              <a:t>Viterbi re-estimation:</a:t>
            </a:r>
          </a:p>
          <a:p>
            <a:pPr lvl="1"/>
            <a:r>
              <a:rPr lang="en-US" dirty="0"/>
              <a:t>Intuition: Refine clusters, </a:t>
            </a:r>
            <a:r>
              <a:rPr lang="en-US" dirty="0" err="1"/>
              <a:t>etc</a:t>
            </a:r>
            <a:r>
              <a:rPr lang="en-US" dirty="0"/>
              <a:t> based on sequence info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Iterate:</a:t>
            </a:r>
          </a:p>
          <a:p>
            <a:pPr lvl="2"/>
            <a:r>
              <a:rPr lang="en-US" dirty="0"/>
              <a:t>Run Viterbi decoding over original documents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Assign each sentence to cluster most likely to generate it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Use new clustering to </a:t>
            </a:r>
            <a:r>
              <a:rPr lang="en-US" dirty="0" err="1"/>
              <a:t>recompute</a:t>
            </a:r>
            <a:r>
              <a:rPr lang="en-US" dirty="0"/>
              <a:t> transition/emission </a:t>
            </a:r>
          </a:p>
          <a:p>
            <a:pPr lvl="1"/>
            <a:r>
              <a:rPr lang="en-US" dirty="0"/>
              <a:t>Until stable (or fixed iterations)</a:t>
            </a:r>
          </a:p>
        </p:txBody>
      </p:sp>
    </p:spTree>
    <p:extLst>
      <p:ext uri="{BB962C8B-B14F-4D97-AF65-F5344CB8AC3E}">
        <p14:creationId xmlns:p14="http://schemas.microsoft.com/office/powerpoint/2010/main" val="38981931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Ordering </a:t>
            </a:r>
            <a:br>
              <a:rPr lang="en-US" dirty="0"/>
            </a:br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92930" cy="4343400"/>
          </a:xfrm>
        </p:spPr>
        <p:txBody>
          <a:bodyPr/>
          <a:lstStyle/>
          <a:p>
            <a:r>
              <a:rPr lang="en-US" dirty="0"/>
              <a:t>Restricted domain text: </a:t>
            </a:r>
          </a:p>
          <a:p>
            <a:pPr lvl="1"/>
            <a:r>
              <a:rPr lang="en-US" dirty="0"/>
              <a:t>Separate collections of earthquake, aviation accidents</a:t>
            </a:r>
          </a:p>
          <a:p>
            <a:pPr lvl="1"/>
            <a:r>
              <a:rPr lang="en-US" dirty="0"/>
              <a:t>LSA predictions: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Entity-Centric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to talk about same thing(s) lends cohesion to discourse</a:t>
            </a:r>
          </a:p>
          <a:p>
            <a:r>
              <a:rPr lang="en-US" dirty="0"/>
              <a:t>Incorporated variously in discourse models</a:t>
            </a:r>
          </a:p>
          <a:p>
            <a:pPr lvl="1"/>
            <a:r>
              <a:rPr lang="en-US" dirty="0"/>
              <a:t>Lexical chains: Link mentions across sentences</a:t>
            </a:r>
          </a:p>
          <a:p>
            <a:pPr lvl="2"/>
            <a:r>
              <a:rPr lang="en-US" dirty="0"/>
              <a:t>Fewer lexical chains crossing </a:t>
            </a:r>
            <a:r>
              <a:rPr lang="en-US" dirty="0">
                <a:sym typeface="Wingdings"/>
              </a:rPr>
              <a:t> shift in topic</a:t>
            </a:r>
          </a:p>
          <a:p>
            <a:pPr lvl="1"/>
            <a:r>
              <a:rPr lang="en-US" dirty="0">
                <a:sym typeface="Wingdings"/>
              </a:rPr>
              <a:t>Salience hierarchies, information structure</a:t>
            </a:r>
          </a:p>
          <a:p>
            <a:pPr lvl="2"/>
            <a:r>
              <a:rPr lang="en-US" dirty="0">
                <a:sym typeface="Wingdings"/>
              </a:rPr>
              <a:t>Subject &gt; Object &gt; Indirect &gt; Oblique &gt; ….</a:t>
            </a:r>
          </a:p>
        </p:txBody>
      </p:sp>
    </p:spTree>
    <p:extLst>
      <p:ext uri="{BB962C8B-B14F-4D97-AF65-F5344CB8AC3E}">
        <p14:creationId xmlns:p14="http://schemas.microsoft.com/office/powerpoint/2010/main" val="2711700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Ordering </a:t>
            </a:r>
            <a:br>
              <a:rPr lang="en-US" dirty="0"/>
            </a:br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92930" cy="4343400"/>
          </a:xfrm>
        </p:spPr>
        <p:txBody>
          <a:bodyPr/>
          <a:lstStyle/>
          <a:p>
            <a:r>
              <a:rPr lang="en-US" dirty="0"/>
              <a:t>Restricted domain text: </a:t>
            </a:r>
          </a:p>
          <a:p>
            <a:pPr lvl="1"/>
            <a:r>
              <a:rPr lang="en-US" dirty="0"/>
              <a:t>Separate collections of earthquake, aviation accidents</a:t>
            </a:r>
          </a:p>
          <a:p>
            <a:pPr lvl="1"/>
            <a:r>
              <a:rPr lang="en-US" dirty="0"/>
              <a:t>LSA predictions: which order has higher score</a:t>
            </a:r>
          </a:p>
          <a:p>
            <a:pPr lvl="1"/>
            <a:r>
              <a:rPr lang="en-US" dirty="0"/>
              <a:t>Topic/content model: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75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Ordering </a:t>
            </a:r>
            <a:br>
              <a:rPr lang="en-US" dirty="0"/>
            </a:br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92930" cy="4343400"/>
          </a:xfrm>
        </p:spPr>
        <p:txBody>
          <a:bodyPr/>
          <a:lstStyle/>
          <a:p>
            <a:r>
              <a:rPr lang="en-US" dirty="0"/>
              <a:t>Restricted domain text: </a:t>
            </a:r>
          </a:p>
          <a:p>
            <a:pPr lvl="1"/>
            <a:r>
              <a:rPr lang="en-US" dirty="0"/>
              <a:t>Separate collections of earthquake, aviation accidents</a:t>
            </a:r>
          </a:p>
          <a:p>
            <a:pPr lvl="1"/>
            <a:r>
              <a:rPr lang="en-US" dirty="0"/>
              <a:t>LSA predictions: which order has higher score</a:t>
            </a:r>
          </a:p>
          <a:p>
            <a:pPr lvl="1"/>
            <a:r>
              <a:rPr lang="en-US" dirty="0"/>
              <a:t>Topic/content model: highest probability under HMM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77" y="3422650"/>
            <a:ext cx="6456319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Coherence Scoring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39963" cy="4343400"/>
          </a:xfrm>
        </p:spPr>
        <p:txBody>
          <a:bodyPr>
            <a:normAutofit/>
          </a:bodyPr>
          <a:lstStyle/>
          <a:p>
            <a:r>
              <a:rPr lang="en-US" dirty="0"/>
              <a:t>Domain independent:</a:t>
            </a:r>
          </a:p>
          <a:p>
            <a:pPr lvl="2"/>
            <a:r>
              <a:rPr lang="en-US" dirty="0"/>
              <a:t>Too little data per domain to estimate topic-content model</a:t>
            </a:r>
          </a:p>
          <a:p>
            <a:pPr lvl="1"/>
            <a:r>
              <a:rPr lang="en-US" dirty="0"/>
              <a:t>Train: 144 pairwise summary rankings</a:t>
            </a:r>
          </a:p>
          <a:p>
            <a:pPr lvl="1"/>
            <a:r>
              <a:rPr lang="en-US" dirty="0"/>
              <a:t>Test: 80 pairwise summary rankings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02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Coherence Scoring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39963" cy="4343400"/>
          </a:xfrm>
        </p:spPr>
        <p:txBody>
          <a:bodyPr>
            <a:normAutofit/>
          </a:bodyPr>
          <a:lstStyle/>
          <a:p>
            <a:r>
              <a:rPr lang="en-US" dirty="0"/>
              <a:t>Domain independent:</a:t>
            </a:r>
          </a:p>
          <a:p>
            <a:pPr lvl="2"/>
            <a:r>
              <a:rPr lang="en-US" dirty="0"/>
              <a:t>Too little data per domain to estimate topic-content model</a:t>
            </a:r>
          </a:p>
          <a:p>
            <a:pPr lvl="1"/>
            <a:r>
              <a:rPr lang="en-US" dirty="0"/>
              <a:t>Train: 144 pairwise summary rankings</a:t>
            </a:r>
          </a:p>
          <a:p>
            <a:pPr lvl="1"/>
            <a:r>
              <a:rPr lang="en-US" dirty="0"/>
              <a:t>Test: 80 pairwise summary rankings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Entity grid model (best):  83.8%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LSA model: 52.5%</a:t>
            </a:r>
          </a:p>
          <a:p>
            <a:pPr lvl="1"/>
            <a:endParaRPr lang="en-US" dirty="0"/>
          </a:p>
          <a:p>
            <a:r>
              <a:rPr lang="en-US" dirty="0"/>
              <a:t>Likely issue:</a:t>
            </a:r>
          </a:p>
        </p:txBody>
      </p:sp>
    </p:spTree>
    <p:extLst>
      <p:ext uri="{BB962C8B-B14F-4D97-AF65-F5344CB8AC3E}">
        <p14:creationId xmlns:p14="http://schemas.microsoft.com/office/powerpoint/2010/main" val="103945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Coherence Scoring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39963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Domain independent:</a:t>
            </a:r>
          </a:p>
          <a:p>
            <a:pPr lvl="2"/>
            <a:r>
              <a:rPr lang="en-US" dirty="0"/>
              <a:t>Too little data per domain to estimate topic-content model</a:t>
            </a:r>
          </a:p>
          <a:p>
            <a:pPr lvl="1"/>
            <a:r>
              <a:rPr lang="en-US" dirty="0"/>
              <a:t>Train: 144 pairwise summary rankings</a:t>
            </a:r>
          </a:p>
          <a:p>
            <a:pPr lvl="1"/>
            <a:r>
              <a:rPr lang="en-US" dirty="0"/>
              <a:t>Test: 80 pairwise summary rankings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Entity grid model (best):  83.8%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LSA model: 52.5%</a:t>
            </a:r>
          </a:p>
          <a:p>
            <a:pPr lvl="1"/>
            <a:endParaRPr lang="en-US" dirty="0"/>
          </a:p>
          <a:p>
            <a:r>
              <a:rPr lang="en-US" dirty="0"/>
              <a:t>Likely issue:</a:t>
            </a:r>
          </a:p>
          <a:p>
            <a:pPr lvl="1"/>
            <a:r>
              <a:rPr lang="en-US" dirty="0"/>
              <a:t>Bad auto summaries highly repetitive </a:t>
            </a:r>
            <a:r>
              <a:rPr lang="en-US" dirty="0">
                <a:sym typeface="Wingdings"/>
              </a:rPr>
              <a:t> </a:t>
            </a:r>
          </a:p>
        </p:txBody>
      </p:sp>
    </p:spTree>
    <p:extLst>
      <p:ext uri="{BB962C8B-B14F-4D97-AF65-F5344CB8AC3E}">
        <p14:creationId xmlns:p14="http://schemas.microsoft.com/office/powerpoint/2010/main" val="854372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Coherence Scoring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39963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Domain independent:</a:t>
            </a:r>
          </a:p>
          <a:p>
            <a:pPr lvl="2"/>
            <a:r>
              <a:rPr lang="en-US" dirty="0"/>
              <a:t>Too little data per domain to estimate topic-content model</a:t>
            </a:r>
          </a:p>
          <a:p>
            <a:pPr lvl="1"/>
            <a:r>
              <a:rPr lang="en-US" dirty="0"/>
              <a:t>Train: 144 pairwise summary rankings</a:t>
            </a:r>
          </a:p>
          <a:p>
            <a:pPr lvl="1"/>
            <a:r>
              <a:rPr lang="en-US" dirty="0"/>
              <a:t>Test: 80 pairwise summary rankings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Entity grid model (best):  83.8%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LSA model: 52.5%</a:t>
            </a:r>
          </a:p>
          <a:p>
            <a:pPr lvl="1"/>
            <a:endParaRPr lang="en-US" dirty="0"/>
          </a:p>
          <a:p>
            <a:r>
              <a:rPr lang="en-US" dirty="0"/>
              <a:t>Likely issue:</a:t>
            </a:r>
          </a:p>
          <a:p>
            <a:pPr lvl="1"/>
            <a:r>
              <a:rPr lang="en-US" dirty="0"/>
              <a:t>Bad auto summaries highly repetitive </a:t>
            </a:r>
            <a:r>
              <a:rPr lang="en-US" dirty="0">
                <a:sym typeface="Wingdings"/>
              </a:rPr>
              <a:t> </a:t>
            </a:r>
          </a:p>
          <a:p>
            <a:pPr lvl="2"/>
            <a:r>
              <a:rPr lang="en-US" dirty="0">
                <a:sym typeface="Wingdings"/>
              </a:rPr>
              <a:t>High inter-sentence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3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Grid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Entity-based cohesion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Creates </a:t>
            </a:r>
            <a:r>
              <a:rPr lang="en-US" dirty="0" err="1"/>
              <a:t>delexicalized</a:t>
            </a:r>
            <a:r>
              <a:rPr lang="en-US" dirty="0"/>
              <a:t> entity sequence representation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Trains ranking procedure based on entity transitions</a:t>
            </a:r>
          </a:p>
          <a:p>
            <a:pPr lvl="1"/>
            <a:endParaRPr lang="en-US" dirty="0"/>
          </a:p>
          <a:p>
            <a:r>
              <a:rPr lang="en-US" dirty="0"/>
              <a:t>Recently used to improve discourse cohesion in MT</a:t>
            </a:r>
          </a:p>
        </p:txBody>
      </p:sp>
    </p:spTree>
    <p:extLst>
      <p:ext uri="{BB962C8B-B14F-4D97-AF65-F5344CB8AC3E}">
        <p14:creationId xmlns:p14="http://schemas.microsoft.com/office/powerpoint/2010/main" val="18246438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Sentence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54" y="1600201"/>
            <a:ext cx="8539995" cy="4343400"/>
          </a:xfrm>
        </p:spPr>
        <p:txBody>
          <a:bodyPr/>
          <a:lstStyle/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Local coherence models</a:t>
            </a:r>
          </a:p>
          <a:p>
            <a:pPr lvl="2"/>
            <a:r>
              <a:rPr lang="en-US" dirty="0"/>
              <a:t>Pairwise Ranking </a:t>
            </a:r>
            <a:r>
              <a:rPr lang="en-US" sz="1600" dirty="0"/>
              <a:t>(Chen et al, ‘16)</a:t>
            </a:r>
            <a:r>
              <a:rPr lang="en-US" dirty="0"/>
              <a:t>; Window net </a:t>
            </a:r>
            <a:r>
              <a:rPr lang="en-US" sz="1600" dirty="0"/>
              <a:t>(</a:t>
            </a:r>
            <a:r>
              <a:rPr lang="en-US" sz="1600" dirty="0" err="1"/>
              <a:t>Li,Hovy</a:t>
            </a:r>
            <a:r>
              <a:rPr lang="en-US" sz="1600" dirty="0"/>
              <a:t>  ‘14) </a:t>
            </a:r>
          </a:p>
          <a:p>
            <a:pPr lvl="2"/>
            <a:endParaRPr lang="en-US" sz="1600" dirty="0"/>
          </a:p>
          <a:p>
            <a:pPr lvl="1"/>
            <a:r>
              <a:rPr lang="en-US" dirty="0"/>
              <a:t>Hierarchical RNN models</a:t>
            </a:r>
          </a:p>
          <a:p>
            <a:pPr lvl="2"/>
            <a:r>
              <a:rPr lang="en-US" dirty="0"/>
              <a:t>Build paragraph model w/LSTM over word, sentence models</a:t>
            </a:r>
          </a:p>
          <a:p>
            <a:pPr lvl="3"/>
            <a:r>
              <a:rPr lang="en-US" sz="1600" dirty="0"/>
              <a:t>Gong et al, ‘16; </a:t>
            </a:r>
            <a:r>
              <a:rPr lang="en-US" sz="1600" dirty="0" err="1"/>
              <a:t>Logesawaran</a:t>
            </a:r>
            <a:r>
              <a:rPr lang="en-US" sz="1600" dirty="0"/>
              <a:t> et al </a:t>
            </a:r>
            <a:r>
              <a:rPr lang="mr-IN" sz="1600" dirty="0"/>
              <a:t>’</a:t>
            </a:r>
            <a:r>
              <a:rPr lang="en-US" sz="1600" dirty="0"/>
              <a:t>18</a:t>
            </a:r>
          </a:p>
          <a:p>
            <a:pPr lvl="3"/>
            <a:endParaRPr lang="en-US" sz="1600" dirty="0"/>
          </a:p>
          <a:p>
            <a:pPr lvl="1"/>
            <a:r>
              <a:rPr lang="en-US" dirty="0"/>
              <a:t>“Deep Attentive Sentence Ordering Network”</a:t>
            </a:r>
          </a:p>
          <a:p>
            <a:pPr lvl="2"/>
            <a:r>
              <a:rPr lang="en-US" dirty="0"/>
              <a:t>Combines paragraph models with attention </a:t>
            </a:r>
            <a:r>
              <a:rPr lang="en-US" dirty="0" err="1"/>
              <a:t>mech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699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AttOrderNet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approach: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LSTMs to build sentence vectors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LSTMs+Attention</a:t>
            </a:r>
            <a:r>
              <a:rPr lang="en-US" dirty="0"/>
              <a:t> for rep. of paragraphs</a:t>
            </a:r>
          </a:p>
          <a:p>
            <a:pPr lvl="2"/>
            <a:r>
              <a:rPr lang="en-US" dirty="0"/>
              <a:t>Hierarchical representation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Generate ordered sentence output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Evaluated on sentence ordering and pairwise ranking</a:t>
            </a:r>
          </a:p>
        </p:txBody>
      </p:sp>
    </p:spTree>
    <p:extLst>
      <p:ext uri="{BB962C8B-B14F-4D97-AF65-F5344CB8AC3E}">
        <p14:creationId xmlns:p14="http://schemas.microsoft.com/office/powerpoint/2010/main" val="12820985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600201"/>
            <a:ext cx="5575300" cy="491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179" y="6472594"/>
            <a:ext cx="159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Cui et al, ‘18</a:t>
            </a:r>
          </a:p>
        </p:txBody>
      </p:sp>
    </p:spTree>
    <p:extLst>
      <p:ext uri="{BB962C8B-B14F-4D97-AF65-F5344CB8AC3E}">
        <p14:creationId xmlns:p14="http://schemas.microsoft.com/office/powerpoint/2010/main" val="402596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Entity-Centric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to talk about same thing(s) lends cohesion to discourse</a:t>
            </a:r>
          </a:p>
          <a:p>
            <a:r>
              <a:rPr lang="en-US" dirty="0"/>
              <a:t>Incorporated variously in discourse models</a:t>
            </a:r>
          </a:p>
          <a:p>
            <a:pPr lvl="1"/>
            <a:r>
              <a:rPr lang="en-US" dirty="0"/>
              <a:t>Lexical chains: Link mentions across sentences</a:t>
            </a:r>
          </a:p>
          <a:p>
            <a:pPr lvl="2"/>
            <a:r>
              <a:rPr lang="en-US" dirty="0"/>
              <a:t>Fewer lexical chains crossing </a:t>
            </a:r>
            <a:r>
              <a:rPr lang="en-US" dirty="0">
                <a:sym typeface="Wingdings"/>
              </a:rPr>
              <a:t> shift in topic</a:t>
            </a:r>
          </a:p>
          <a:p>
            <a:pPr lvl="1"/>
            <a:r>
              <a:rPr lang="en-US" dirty="0">
                <a:sym typeface="Wingdings"/>
              </a:rPr>
              <a:t>Salience hierarchies, information structure</a:t>
            </a:r>
          </a:p>
          <a:p>
            <a:pPr lvl="2"/>
            <a:r>
              <a:rPr lang="en-US" dirty="0">
                <a:sym typeface="Wingdings"/>
              </a:rPr>
              <a:t>Subject &gt; Object &gt; Indirect &gt; Oblique &gt; ….</a:t>
            </a:r>
          </a:p>
          <a:p>
            <a:pPr lvl="1"/>
            <a:r>
              <a:rPr lang="en-US" dirty="0">
                <a:sym typeface="Wingdings"/>
              </a:rPr>
              <a:t>Centering model of </a:t>
            </a:r>
            <a:r>
              <a:rPr lang="en-US" dirty="0" err="1">
                <a:sym typeface="Wingdings"/>
              </a:rPr>
              <a:t>coreference</a:t>
            </a:r>
            <a:endParaRPr lang="en-US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Combines grammatical role preference with</a:t>
            </a:r>
          </a:p>
          <a:p>
            <a:pPr lvl="2"/>
            <a:r>
              <a:rPr lang="en-US" dirty="0">
                <a:sym typeface="Wingdings"/>
              </a:rPr>
              <a:t>Preference for types of reference/focus transitions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3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Structure &amp;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highest coherence ordering over set of </a:t>
            </a:r>
            <a:r>
              <a:rPr lang="en-US" dirty="0" err="1"/>
              <a:t>sents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P(o*|s) &gt; P(</a:t>
            </a:r>
            <a:r>
              <a:rPr lang="en-US" dirty="0" err="1"/>
              <a:t>o|s</a:t>
            </a:r>
            <a:r>
              <a:rPr lang="en-US" dirty="0"/>
              <a:t>), over all possible orderings</a:t>
            </a:r>
          </a:p>
          <a:p>
            <a:r>
              <a:rPr lang="en-US" dirty="0"/>
              <a:t>Sentence encoding:</a:t>
            </a:r>
          </a:p>
          <a:p>
            <a:pPr lvl="1"/>
            <a:r>
              <a:rPr lang="en-US" dirty="0"/>
              <a:t>Words are represented using </a:t>
            </a:r>
            <a:r>
              <a:rPr lang="en-US" dirty="0" err="1"/>
              <a:t>pretrained</a:t>
            </a:r>
            <a:r>
              <a:rPr lang="en-US" dirty="0"/>
              <a:t> </a:t>
            </a:r>
            <a:r>
              <a:rPr lang="en-US" dirty="0" err="1"/>
              <a:t>embeddings</a:t>
            </a:r>
            <a:endParaRPr lang="en-US" dirty="0"/>
          </a:p>
          <a:p>
            <a:pPr lvl="2"/>
            <a:r>
              <a:rPr lang="en-US" dirty="0"/>
              <a:t>100 dim Glove vectors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Vector representation of sentence</a:t>
            </a:r>
          </a:p>
          <a:p>
            <a:pPr lvl="2"/>
            <a:r>
              <a:rPr lang="en-US" dirty="0"/>
              <a:t>Bi-directional LSTM: forward and backward </a:t>
            </a:r>
            <a:r>
              <a:rPr lang="en-US" dirty="0" err="1"/>
              <a:t>represent’ns</a:t>
            </a:r>
            <a:endParaRPr lang="en-US" dirty="0"/>
          </a:p>
          <a:p>
            <a:pPr lvl="2"/>
            <a:r>
              <a:rPr lang="en-US" dirty="0"/>
              <a:t>Concatenation of final forward and back hidden states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131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Sentences are combined into initial matrix E</a:t>
            </a:r>
            <a:r>
              <a:rPr lang="en-US" baseline="30000" dirty="0"/>
              <a:t>0</a:t>
            </a:r>
          </a:p>
          <a:p>
            <a:endParaRPr lang="en-US" dirty="0"/>
          </a:p>
          <a:p>
            <a:r>
              <a:rPr lang="en-US" dirty="0"/>
              <a:t>Sequence of attention, feed-forward layers applied</a:t>
            </a:r>
          </a:p>
          <a:p>
            <a:pPr lvl="1"/>
            <a:r>
              <a:rPr lang="en-US" dirty="0"/>
              <a:t>Computes and weights by relevance scores b/t </a:t>
            </a:r>
            <a:r>
              <a:rPr lang="en-US" dirty="0" err="1"/>
              <a:t>sents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Computes final vector representation of </a:t>
            </a:r>
            <a:r>
              <a:rPr lang="en-US" dirty="0" err="1"/>
              <a:t>para</a:t>
            </a:r>
            <a:endParaRPr lang="en-US" dirty="0"/>
          </a:p>
          <a:p>
            <a:pPr lvl="1"/>
            <a:r>
              <a:rPr lang="en-US" dirty="0"/>
              <a:t>Average over rows of final paragraph matrix</a:t>
            </a:r>
          </a:p>
          <a:p>
            <a:pPr lvl="2"/>
            <a:r>
              <a:rPr lang="en-US" dirty="0"/>
              <a:t>V = 1/</a:t>
            </a:r>
            <a:r>
              <a:rPr lang="en-US" dirty="0" err="1"/>
              <a:t>nΣ</a:t>
            </a:r>
            <a:r>
              <a:rPr lang="en-US" baseline="-25000" dirty="0" err="1"/>
              <a:t>i</a:t>
            </a:r>
            <a:r>
              <a:rPr lang="en-US" baseline="-25000" dirty="0"/>
              <a:t>=1:n</a:t>
            </a:r>
            <a:r>
              <a:rPr lang="en-US" dirty="0"/>
              <a:t>e</a:t>
            </a:r>
            <a:r>
              <a:rPr lang="en-US" baseline="30000" dirty="0"/>
              <a:t>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30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LSTM to produce distribution over sentences</a:t>
            </a:r>
          </a:p>
          <a:p>
            <a:pPr lvl="1"/>
            <a:r>
              <a:rPr lang="en-US" dirty="0"/>
              <a:t>Initial state is paragraph representation vector</a:t>
            </a:r>
          </a:p>
          <a:p>
            <a:pPr lvl="1"/>
            <a:r>
              <a:rPr lang="en-US" dirty="0"/>
              <a:t>Input is previous sentence</a:t>
            </a:r>
          </a:p>
          <a:p>
            <a:pPr lvl="2"/>
            <a:r>
              <a:rPr lang="en-US" dirty="0"/>
              <a:t>Training: embedding of true sentence</a:t>
            </a:r>
          </a:p>
          <a:p>
            <a:pPr lvl="2"/>
            <a:r>
              <a:rPr lang="en-US" dirty="0"/>
              <a:t>Testing: embedding of predicted sentence</a:t>
            </a:r>
          </a:p>
          <a:p>
            <a:pPr lvl="1"/>
            <a:r>
              <a:rPr lang="en-US" dirty="0"/>
              <a:t>Performs beam search to order sentences</a:t>
            </a:r>
          </a:p>
          <a:p>
            <a:r>
              <a:rPr lang="en-US" dirty="0"/>
              <a:t>Training instances?</a:t>
            </a:r>
          </a:p>
        </p:txBody>
      </p:sp>
    </p:spTree>
    <p:extLst>
      <p:ext uri="{BB962C8B-B14F-4D97-AF65-F5344CB8AC3E}">
        <p14:creationId xmlns:p14="http://schemas.microsoft.com/office/powerpoint/2010/main" val="17444804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LSTM to produce distribution over sentences</a:t>
            </a:r>
          </a:p>
          <a:p>
            <a:pPr lvl="1"/>
            <a:r>
              <a:rPr lang="en-US" dirty="0"/>
              <a:t>Initial state is paragraph representation vector</a:t>
            </a:r>
          </a:p>
          <a:p>
            <a:pPr lvl="1"/>
            <a:r>
              <a:rPr lang="en-US" dirty="0"/>
              <a:t>Input is previous sentence</a:t>
            </a:r>
          </a:p>
          <a:p>
            <a:pPr lvl="2"/>
            <a:r>
              <a:rPr lang="en-US" dirty="0"/>
              <a:t>Training: embedding of true sentence</a:t>
            </a:r>
          </a:p>
          <a:p>
            <a:pPr lvl="2"/>
            <a:r>
              <a:rPr lang="en-US" dirty="0"/>
              <a:t>Testing: embedding of predicted sentence</a:t>
            </a:r>
          </a:p>
          <a:p>
            <a:pPr lvl="1"/>
            <a:r>
              <a:rPr lang="en-US" dirty="0"/>
              <a:t>Performs beam search to order sentences</a:t>
            </a:r>
          </a:p>
          <a:p>
            <a:r>
              <a:rPr lang="en-US" dirty="0"/>
              <a:t>Training instances:</a:t>
            </a:r>
          </a:p>
          <a:p>
            <a:pPr lvl="1"/>
            <a:r>
              <a:rPr lang="en-US" dirty="0"/>
              <a:t>Random permutation of document sentences</a:t>
            </a:r>
          </a:p>
          <a:p>
            <a:pPr lvl="2"/>
            <a:r>
              <a:rPr lang="en-US" dirty="0"/>
              <a:t>per epoch</a:t>
            </a:r>
          </a:p>
        </p:txBody>
      </p:sp>
    </p:spTree>
    <p:extLst>
      <p:ext uri="{BB962C8B-B14F-4D97-AF65-F5344CB8AC3E}">
        <p14:creationId xmlns:p14="http://schemas.microsoft.com/office/powerpoint/2010/main" val="2545323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62" y="2165040"/>
            <a:ext cx="4181762" cy="4396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094" y="1795708"/>
            <a:ext cx="68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Task:  Rank original clean document higher than permutation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16662" y="3970997"/>
            <a:ext cx="4181762" cy="1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16662" y="3693611"/>
            <a:ext cx="4181762" cy="29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16662" y="6196491"/>
            <a:ext cx="4181762" cy="29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16662" y="6459277"/>
            <a:ext cx="4181762" cy="29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5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Entity-Based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 Leverage patterns of entity (re)mentions</a:t>
            </a:r>
          </a:p>
        </p:txBody>
      </p:sp>
    </p:spTree>
    <p:extLst>
      <p:ext uri="{BB962C8B-B14F-4D97-AF65-F5344CB8AC3E}">
        <p14:creationId xmlns:p14="http://schemas.microsoft.com/office/powerpoint/2010/main" val="420261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Entity-Based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 Leverage patterns of entity (re)mentions</a:t>
            </a:r>
          </a:p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Captures local relations b/t sentences, entities</a:t>
            </a:r>
          </a:p>
          <a:p>
            <a:pPr lvl="1"/>
            <a:r>
              <a:rPr lang="en-US" dirty="0"/>
              <a:t>Models cohesion of evolving story</a:t>
            </a:r>
          </a:p>
        </p:txBody>
      </p:sp>
    </p:spTree>
    <p:extLst>
      <p:ext uri="{BB962C8B-B14F-4D97-AF65-F5344CB8AC3E}">
        <p14:creationId xmlns:p14="http://schemas.microsoft.com/office/powerpoint/2010/main" val="263411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28679</TotalTime>
  <Words>2475</Words>
  <Application>Microsoft Macintosh PowerPoint</Application>
  <PresentationFormat>On-screen Show (4:3)</PresentationFormat>
  <Paragraphs>551</Paragraphs>
  <Slides>74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News Gothic MT</vt:lpstr>
      <vt:lpstr>Wingdings 2</vt:lpstr>
      <vt:lpstr>Breeze</vt:lpstr>
      <vt:lpstr>Equation</vt:lpstr>
      <vt:lpstr>Information Ordering</vt:lpstr>
      <vt:lpstr>Roadmap</vt:lpstr>
      <vt:lpstr>Expert-Based Ordering Observations</vt:lpstr>
      <vt:lpstr>Entity-Centric Cohesion</vt:lpstr>
      <vt:lpstr>Entity-Centric Cohesion</vt:lpstr>
      <vt:lpstr>Entity-Centric Cohesion</vt:lpstr>
      <vt:lpstr>Entity-Centric Cohesion</vt:lpstr>
      <vt:lpstr>Entity-Based Ordering</vt:lpstr>
      <vt:lpstr>Entity-Based Ordering</vt:lpstr>
      <vt:lpstr>Entity-Based Ordering</vt:lpstr>
      <vt:lpstr>Entity Grid</vt:lpstr>
      <vt:lpstr>Entity Grid</vt:lpstr>
      <vt:lpstr>Entity Grid</vt:lpstr>
      <vt:lpstr>Entity Grid</vt:lpstr>
      <vt:lpstr>PowerPoint Presentation</vt:lpstr>
      <vt:lpstr>Grids  Features</vt:lpstr>
      <vt:lpstr>Grids  Features</vt:lpstr>
      <vt:lpstr>Vector Representation</vt:lpstr>
      <vt:lpstr>Vector Representation</vt:lpstr>
      <vt:lpstr>Vector Representation</vt:lpstr>
      <vt:lpstr>Dependencies &amp; Comparisons</vt:lpstr>
      <vt:lpstr>Dependencies &amp; Comparisons</vt:lpstr>
      <vt:lpstr>Dependencies &amp; Comparisons</vt:lpstr>
      <vt:lpstr>Dependencies &amp; Comparisons</vt:lpstr>
      <vt:lpstr>Dependencies &amp; Comparisons</vt:lpstr>
      <vt:lpstr>Dependencies &amp; Comparisons</vt:lpstr>
      <vt:lpstr>Experiments &amp; Analysis</vt:lpstr>
      <vt:lpstr>Discussion</vt:lpstr>
      <vt:lpstr>Discussion</vt:lpstr>
      <vt:lpstr>Discussion</vt:lpstr>
      <vt:lpstr>State-of-the-Art Comparisons</vt:lpstr>
      <vt:lpstr>Comparison I</vt:lpstr>
      <vt:lpstr>Comparison I</vt:lpstr>
      <vt:lpstr>Comparison I</vt:lpstr>
      <vt:lpstr>Comparison I</vt:lpstr>
      <vt:lpstr>Comparison I</vt:lpstr>
      <vt:lpstr>Comparison I</vt:lpstr>
      <vt:lpstr>“Catching the Drift”</vt:lpstr>
      <vt:lpstr>“Catching the Drift”</vt:lpstr>
      <vt:lpstr>Strategy</vt:lpstr>
      <vt:lpstr>Strategy</vt:lpstr>
      <vt:lpstr>Strategy</vt:lpstr>
      <vt:lpstr>Topic Induction</vt:lpstr>
      <vt:lpstr>Topic Induction</vt:lpstr>
      <vt:lpstr>Topic Induction</vt:lpstr>
      <vt:lpstr>Topic Induction</vt:lpstr>
      <vt:lpstr>Topic Induction</vt:lpstr>
      <vt:lpstr>Sequence Modeling</vt:lpstr>
      <vt:lpstr>Sequence Modeling</vt:lpstr>
      <vt:lpstr>Sequence Modeling</vt:lpstr>
      <vt:lpstr>Sequence Modeling</vt:lpstr>
      <vt:lpstr>Sequence Modeling II</vt:lpstr>
      <vt:lpstr>Sequence Modeling II</vt:lpstr>
      <vt:lpstr>Sequence Modeling II</vt:lpstr>
      <vt:lpstr>Sequence Modeling II</vt:lpstr>
      <vt:lpstr>Sequence Modeling III</vt:lpstr>
      <vt:lpstr>Sequence Modeling III</vt:lpstr>
      <vt:lpstr>Sequence Modeling III</vt:lpstr>
      <vt:lpstr>Sentence Ordering  Comparison</vt:lpstr>
      <vt:lpstr>Sentence Ordering  Comparison</vt:lpstr>
      <vt:lpstr>Sentence Ordering  Comparison</vt:lpstr>
      <vt:lpstr>Summary Coherence Scoring Comparison</vt:lpstr>
      <vt:lpstr>Summary Coherence Scoring Comparison</vt:lpstr>
      <vt:lpstr>Summary Coherence Scoring Comparison</vt:lpstr>
      <vt:lpstr>Summary Coherence Scoring Comparison</vt:lpstr>
      <vt:lpstr>Entity Grid Model</vt:lpstr>
      <vt:lpstr>Neural Sentence Ordering</vt:lpstr>
      <vt:lpstr>AttOrderNet</vt:lpstr>
      <vt:lpstr>Architecture</vt:lpstr>
      <vt:lpstr>Problem Structure &amp; Model</vt:lpstr>
      <vt:lpstr>Paragraph Representation</vt:lpstr>
      <vt:lpstr>Decoding &amp; Training</vt:lpstr>
      <vt:lpstr>Decoding &amp; Training</vt:lpstr>
      <vt:lpstr>Pairwise Ranking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Topic-Orientation &amp; Information Ordering</dc:title>
  <dc:creator>Gina-Anne Levow</dc:creator>
  <cp:lastModifiedBy>Microsoft Office User</cp:lastModifiedBy>
  <cp:revision>70</cp:revision>
  <cp:lastPrinted>2015-04-23T19:35:41Z</cp:lastPrinted>
  <dcterms:created xsi:type="dcterms:W3CDTF">2015-04-22T22:19:09Z</dcterms:created>
  <dcterms:modified xsi:type="dcterms:W3CDTF">2020-05-05T05:02:41Z</dcterms:modified>
</cp:coreProperties>
</file>