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1" r:id="rId4"/>
    <p:sldId id="296" r:id="rId5"/>
    <p:sldId id="297" r:id="rId6"/>
    <p:sldId id="298" r:id="rId7"/>
    <p:sldId id="299" r:id="rId8"/>
    <p:sldId id="282" r:id="rId9"/>
    <p:sldId id="300" r:id="rId10"/>
    <p:sldId id="301" r:id="rId11"/>
    <p:sldId id="302" r:id="rId12"/>
    <p:sldId id="303" r:id="rId13"/>
    <p:sldId id="284" r:id="rId14"/>
    <p:sldId id="285" r:id="rId15"/>
    <p:sldId id="286" r:id="rId16"/>
    <p:sldId id="287" r:id="rId17"/>
    <p:sldId id="304" r:id="rId18"/>
    <p:sldId id="305" r:id="rId19"/>
    <p:sldId id="306" r:id="rId20"/>
    <p:sldId id="283" r:id="rId21"/>
    <p:sldId id="288" r:id="rId22"/>
    <p:sldId id="307" r:id="rId23"/>
    <p:sldId id="308" r:id="rId24"/>
    <p:sldId id="289" r:id="rId25"/>
    <p:sldId id="309" r:id="rId26"/>
    <p:sldId id="310" r:id="rId27"/>
    <p:sldId id="29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32" r:id="rId69"/>
    <p:sldId id="370" r:id="rId70"/>
    <p:sldId id="333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7254-9877-AE49-8923-8987CEE0C311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4725DAA-2112-924D-AEA7-97131A7825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	</a:t>
            </a:r>
          </a:p>
          <a:p>
            <a:r>
              <a:rPr lang="en-US" dirty="0" smtClean="0"/>
              <a:t>Systems &amp; Applications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23, 2020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</p:txBody>
      </p:sp>
    </p:spTree>
    <p:extLst>
      <p:ext uri="{BB962C8B-B14F-4D97-AF65-F5344CB8AC3E}">
        <p14:creationId xmlns:p14="http://schemas.microsoft.com/office/powerpoint/2010/main" val="240707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64860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  <a:p>
            <a:pPr lvl="1"/>
            <a:r>
              <a:rPr lang="en-US" dirty="0" smtClean="0"/>
              <a:t>Cohesion?</a:t>
            </a:r>
          </a:p>
          <a:p>
            <a:pPr lvl="1"/>
            <a:r>
              <a:rPr lang="en-US" dirty="0" smtClean="0"/>
              <a:t>Coherence?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Ok Cohesion? Ok Coherence? Iffy</a:t>
            </a:r>
          </a:p>
          <a:p>
            <a:r>
              <a:rPr lang="en-US" dirty="0" smtClean="0"/>
              <a:t>Multi-document</a:t>
            </a:r>
          </a:p>
          <a:p>
            <a:pPr lvl="1"/>
            <a:r>
              <a:rPr lang="en-US" dirty="0" smtClean="0"/>
              <a:t>“Original order” can be problematic</a:t>
            </a:r>
          </a:p>
          <a:p>
            <a:pPr lvl="1"/>
            <a:r>
              <a:rPr lang="en-US" dirty="0" smtClean="0"/>
              <a:t>Chronology?</a:t>
            </a:r>
          </a:p>
          <a:p>
            <a:pPr lvl="2"/>
            <a:r>
              <a:rPr lang="en-US" dirty="0" smtClean="0"/>
              <a:t>Publication order </a:t>
            </a:r>
            <a:r>
              <a:rPr lang="en-US" dirty="0" err="1" smtClean="0"/>
              <a:t>vs</a:t>
            </a:r>
            <a:r>
              <a:rPr lang="en-US" dirty="0" smtClean="0"/>
              <a:t> document-internal order</a:t>
            </a:r>
          </a:p>
          <a:p>
            <a:pPr lvl="2"/>
            <a:r>
              <a:rPr lang="en-US" dirty="0" smtClean="0"/>
              <a:t>Differences in document ordering of information</a:t>
            </a:r>
          </a:p>
          <a:p>
            <a:pPr lvl="1"/>
            <a:r>
              <a:rPr lang="en-US" dirty="0" smtClean="0"/>
              <a:t>Cohesion?  Probably poor</a:t>
            </a:r>
          </a:p>
          <a:p>
            <a:pPr lvl="1"/>
            <a:r>
              <a:rPr lang="en-US" dirty="0" smtClean="0"/>
              <a:t>Coherence? Probably 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Hemingway, 69, died of natural causes in a Miami jail after being arrested for indecent exposure.</a:t>
            </a:r>
          </a:p>
          <a:p>
            <a:r>
              <a:rPr lang="en-US" dirty="0" smtClean="0"/>
              <a:t>A book he wrote about his father, “Papa: A Personal Memoir”, was published in 1976.</a:t>
            </a:r>
          </a:p>
          <a:p>
            <a:r>
              <a:rPr lang="en-US" dirty="0" smtClean="0"/>
              <a:t>He was picked up last Wednesday after walking naked  in Miami.</a:t>
            </a:r>
          </a:p>
          <a:p>
            <a:r>
              <a:rPr lang="en-US" dirty="0" smtClean="0"/>
              <a:t>“He had a difficult life.”</a:t>
            </a:r>
          </a:p>
          <a:p>
            <a:r>
              <a:rPr lang="en-US" dirty="0" smtClean="0"/>
              <a:t>He suffered bouts of drinking, depressio</a:t>
            </a:r>
            <a:r>
              <a:rPr lang="en-US" dirty="0"/>
              <a:t>n</a:t>
            </a:r>
            <a:r>
              <a:rPr lang="en-US" dirty="0" smtClean="0"/>
              <a:t> and drifting according to acquaintances.</a:t>
            </a:r>
          </a:p>
          <a:p>
            <a:r>
              <a:rPr lang="en-US" dirty="0" smtClean="0"/>
              <a:t>“It’s not easy to be the son of a great man,” Scott Donaldson, told Reuters.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1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Hemingway, 69, died of natural causes in a Miami jail after being arrested for indecent exposure.</a:t>
            </a:r>
          </a:p>
          <a:p>
            <a:r>
              <a:rPr lang="en-US" dirty="0" smtClean="0"/>
              <a:t>A book he wrote about his father, “Papa: A Personal Memoir”, was published in 1976.</a:t>
            </a:r>
          </a:p>
          <a:p>
            <a:r>
              <a:rPr lang="en-US" dirty="0" smtClean="0"/>
              <a:t>He was picked up last Wednesday after walking naked  in Miami.</a:t>
            </a:r>
          </a:p>
          <a:p>
            <a:r>
              <a:rPr lang="en-US" dirty="0" smtClean="0"/>
              <a:t>“He had a difficult life.”</a:t>
            </a:r>
          </a:p>
          <a:p>
            <a:r>
              <a:rPr lang="en-US" dirty="0" smtClean="0"/>
              <a:t>He suffered bouts of drinking, depressio</a:t>
            </a:r>
            <a:r>
              <a:rPr lang="en-US" dirty="0"/>
              <a:t>n</a:t>
            </a:r>
            <a:r>
              <a:rPr lang="en-US" dirty="0" smtClean="0"/>
              <a:t> and drifting according to acquaintances.</a:t>
            </a:r>
          </a:p>
          <a:p>
            <a:r>
              <a:rPr lang="en-US" dirty="0" smtClean="0"/>
              <a:t>“It’s not easy to be the son of a great man,” Scott Donaldson, told Reuters.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5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y publication date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Within 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9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74114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Publication chronology:</a:t>
            </a:r>
          </a:p>
          <a:p>
            <a:r>
              <a:rPr lang="en-US" dirty="0" smtClean="0"/>
              <a:t>Given a set of ranked extracted sentences</a:t>
            </a:r>
          </a:p>
          <a:p>
            <a:r>
              <a:rPr lang="en-US" dirty="0" smtClean="0"/>
              <a:t>Order by:</a:t>
            </a:r>
          </a:p>
          <a:p>
            <a:pPr lvl="1"/>
            <a:r>
              <a:rPr lang="en-US" dirty="0" smtClean="0"/>
              <a:t>Across articles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y publication date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Within articles</a:t>
            </a:r>
          </a:p>
          <a:p>
            <a:pPr lvl="2"/>
            <a:r>
              <a:rPr lang="en-US" dirty="0" smtClean="0"/>
              <a:t>By original sentence ordering</a:t>
            </a:r>
          </a:p>
          <a:p>
            <a:r>
              <a:rPr lang="en-US" dirty="0" smtClean="0"/>
              <a:t>Clearly not ideal, but used in some </a:t>
            </a:r>
            <a:r>
              <a:rPr lang="en-US" dirty="0" err="1" smtClean="0"/>
              <a:t>eval</a:t>
            </a:r>
            <a:r>
              <a:rPr lang="en-US" dirty="0" smtClean="0"/>
              <a:t>. submissions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6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</a:t>
            </a:r>
            <a:r>
              <a:rPr lang="en-US" dirty="0" smtClean="0"/>
              <a:t>Ordering: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Basic approaches</a:t>
            </a:r>
          </a:p>
          <a:p>
            <a:pPr lvl="2"/>
            <a:r>
              <a:rPr lang="en-US" dirty="0" smtClean="0"/>
              <a:t>Variants on chronological ordering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Ensembles for ordering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2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80" y="1600201"/>
            <a:ext cx="8593504" cy="4343400"/>
          </a:xfrm>
        </p:spPr>
        <p:txBody>
          <a:bodyPr/>
          <a:lstStyle/>
          <a:p>
            <a:r>
              <a:rPr lang="en-US" dirty="0" smtClean="0"/>
              <a:t>Involve some set of chronology, cohesion, coherence</a:t>
            </a:r>
          </a:p>
          <a:p>
            <a:r>
              <a:rPr lang="en-US" dirty="0" smtClean="0"/>
              <a:t>Chronology, cohesion (</a:t>
            </a:r>
            <a:r>
              <a:rPr lang="en-US" dirty="0" err="1" smtClean="0"/>
              <a:t>Barzilay</a:t>
            </a:r>
            <a:r>
              <a:rPr lang="en-US" dirty="0" smtClean="0"/>
              <a:t> et al, ‘02)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Summarization and chronology over “themes”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Identifying cohesive blocks within articles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Combining constraints for cohesion within time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r>
              <a:rPr lang="en-US" dirty="0" smtClean="0"/>
              <a:t>Human judges scored both sets:</a:t>
            </a:r>
          </a:p>
          <a:p>
            <a:pPr lvl="1"/>
            <a:r>
              <a:rPr lang="en-US" dirty="0" smtClean="0"/>
              <a:t>Incomprehensible, Somewhat Comprehensible, Comp.</a:t>
            </a:r>
          </a:p>
          <a:p>
            <a:r>
              <a:rPr lang="en-US" dirty="0" smtClean="0"/>
              <a:t>Manual </a:t>
            </a:r>
            <a:r>
              <a:rPr lang="en-US" dirty="0" err="1" smtClean="0"/>
              <a:t>reorderings</a:t>
            </a:r>
            <a:r>
              <a:rPr lang="en-US" dirty="0" smtClean="0"/>
              <a:t> judged: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DUC summaries scoring poor on ordering</a:t>
            </a:r>
          </a:p>
          <a:p>
            <a:r>
              <a:rPr lang="en-US" dirty="0" smtClean="0"/>
              <a:t>Manually reordered existing sentences to improve</a:t>
            </a:r>
          </a:p>
          <a:p>
            <a:r>
              <a:rPr lang="en-US" dirty="0" smtClean="0"/>
              <a:t>Human judges scored both sets:</a:t>
            </a:r>
          </a:p>
          <a:p>
            <a:pPr lvl="1"/>
            <a:r>
              <a:rPr lang="en-US" dirty="0" smtClean="0"/>
              <a:t>Incomprehensible, Somewhat Comprehensible, Comp.</a:t>
            </a:r>
          </a:p>
          <a:p>
            <a:r>
              <a:rPr lang="en-US" dirty="0" smtClean="0"/>
              <a:t>Manual </a:t>
            </a:r>
            <a:r>
              <a:rPr lang="en-US" dirty="0" err="1" smtClean="0"/>
              <a:t>reorderings</a:t>
            </a:r>
            <a:r>
              <a:rPr lang="en-US" dirty="0" smtClean="0"/>
              <a:t> judged:</a:t>
            </a:r>
          </a:p>
          <a:p>
            <a:pPr lvl="1"/>
            <a:r>
              <a:rPr lang="en-US" dirty="0" smtClean="0"/>
              <a:t>As good or better than originals</a:t>
            </a:r>
          </a:p>
          <a:p>
            <a:r>
              <a:rPr lang="en-US" dirty="0" smtClean="0"/>
              <a:t>Argues that people are sensitive to ordering, ordering can improve assessment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</p:txBody>
      </p:sp>
    </p:spTree>
    <p:extLst>
      <p:ext uri="{BB962C8B-B14F-4D97-AF65-F5344CB8AC3E}">
        <p14:creationId xmlns:p14="http://schemas.microsoft.com/office/powerpoint/2010/main" val="134104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  <a:p>
            <a:r>
              <a:rPr lang="en-US" dirty="0" smtClean="0"/>
              <a:t>Analysis groups sentences into “themes”</a:t>
            </a:r>
          </a:p>
          <a:p>
            <a:pPr lvl="1"/>
            <a:r>
              <a:rPr lang="en-US" dirty="0" smtClean="0"/>
              <a:t>Text units from </a:t>
            </a:r>
            <a:r>
              <a:rPr lang="en-US" dirty="0" err="1" smtClean="0"/>
              <a:t>diff’t</a:t>
            </a:r>
            <a:r>
              <a:rPr lang="en-US" dirty="0" smtClean="0"/>
              <a:t> docs with repeated information</a:t>
            </a:r>
          </a:p>
          <a:p>
            <a:pPr lvl="1"/>
            <a:r>
              <a:rPr lang="en-US" dirty="0" smtClean="0"/>
              <a:t>Roughly clusters of sentences with similar content</a:t>
            </a:r>
          </a:p>
          <a:p>
            <a:pPr lvl="1"/>
            <a:r>
              <a:rPr lang="en-US" dirty="0" smtClean="0"/>
              <a:t>Intersection of their information is summarized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5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their existing systems (</a:t>
            </a:r>
            <a:r>
              <a:rPr lang="en-US" dirty="0" err="1" smtClean="0"/>
              <a:t>Multigen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Motivated by issues of similarity and difference</a:t>
            </a:r>
          </a:p>
          <a:p>
            <a:pPr lvl="1"/>
            <a:r>
              <a:rPr lang="en-US" dirty="0" smtClean="0"/>
              <a:t>Managing redundancy and contradiction in docs</a:t>
            </a:r>
          </a:p>
          <a:p>
            <a:r>
              <a:rPr lang="en-US" dirty="0" smtClean="0"/>
              <a:t>Analysis groups sentences into “themes”</a:t>
            </a:r>
          </a:p>
          <a:p>
            <a:pPr lvl="1"/>
            <a:r>
              <a:rPr lang="en-US" dirty="0" smtClean="0"/>
              <a:t>Text units from </a:t>
            </a:r>
            <a:r>
              <a:rPr lang="en-US" dirty="0" err="1" smtClean="0"/>
              <a:t>diff’t</a:t>
            </a:r>
            <a:r>
              <a:rPr lang="en-US" dirty="0" smtClean="0"/>
              <a:t> docs with repeated information</a:t>
            </a:r>
          </a:p>
          <a:p>
            <a:pPr lvl="1"/>
            <a:r>
              <a:rPr lang="en-US" dirty="0" smtClean="0"/>
              <a:t>Roughly clusters of sentences with similar content</a:t>
            </a:r>
          </a:p>
          <a:p>
            <a:pPr lvl="1"/>
            <a:r>
              <a:rPr lang="en-US" dirty="0" smtClean="0"/>
              <a:t>Intersection of their information is summarized</a:t>
            </a:r>
          </a:p>
          <a:p>
            <a:r>
              <a:rPr lang="en-US" dirty="0" smtClean="0"/>
              <a:t>Ordering is done on this selected content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52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</p:txBody>
      </p:sp>
    </p:spTree>
    <p:extLst>
      <p:ext uri="{BB962C8B-B14F-4D97-AF65-F5344CB8AC3E}">
        <p14:creationId xmlns:p14="http://schemas.microsoft.com/office/powerpoint/2010/main" val="388670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6906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</p:txBody>
      </p:sp>
    </p:spTree>
    <p:extLst>
      <p:ext uri="{BB962C8B-B14F-4D97-AF65-F5344CB8AC3E}">
        <p14:creationId xmlns:p14="http://schemas.microsoft.com/office/powerpoint/2010/main" val="6607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9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  <a:p>
            <a:pPr lvl="2"/>
            <a:r>
              <a:rPr lang="en-US" b="1" dirty="0" smtClean="0"/>
              <a:t>Theme</a:t>
            </a:r>
            <a:r>
              <a:rPr lang="en-US" dirty="0" smtClean="0"/>
              <a:t> date: earliest pub date for theme sentence</a:t>
            </a:r>
          </a:p>
          <a:p>
            <a:pPr lvl="1"/>
            <a:r>
              <a:rPr lang="en-US" dirty="0" smtClean="0"/>
              <a:t>Order </a:t>
            </a:r>
            <a:r>
              <a:rPr lang="en-US" b="1" dirty="0" smtClean="0"/>
              <a:t>themes</a:t>
            </a:r>
            <a:r>
              <a:rPr lang="en-US" dirty="0" smtClean="0"/>
              <a:t> by date</a:t>
            </a:r>
          </a:p>
          <a:p>
            <a:pPr lvl="1"/>
            <a:r>
              <a:rPr lang="en-US" dirty="0" smtClean="0"/>
              <a:t>If different</a:t>
            </a:r>
            <a:r>
              <a:rPr lang="en-US" b="1" dirty="0" smtClean="0"/>
              <a:t> themes </a:t>
            </a:r>
            <a:r>
              <a:rPr lang="en-US" dirty="0" smtClean="0"/>
              <a:t>have same date?</a:t>
            </a:r>
          </a:p>
        </p:txBody>
      </p:sp>
    </p:spTree>
    <p:extLst>
      <p:ext uri="{BB962C8B-B14F-4D97-AF65-F5344CB8AC3E}">
        <p14:creationId xmlns:p14="http://schemas.microsoft.com/office/powerpoint/2010/main" val="203487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basic strategies explored:</a:t>
            </a:r>
          </a:p>
          <a:p>
            <a:pPr lvl="1"/>
            <a:r>
              <a:rPr lang="en-US" dirty="0" smtClean="0"/>
              <a:t>CO:</a:t>
            </a:r>
          </a:p>
          <a:p>
            <a:pPr lvl="2"/>
            <a:r>
              <a:rPr lang="en-US" dirty="0" smtClean="0"/>
              <a:t>Need to assign dates to </a:t>
            </a:r>
            <a:r>
              <a:rPr lang="en-US" b="1" dirty="0" smtClean="0"/>
              <a:t>themes</a:t>
            </a:r>
            <a:r>
              <a:rPr lang="en-US" dirty="0" smtClean="0"/>
              <a:t> for ordering</a:t>
            </a:r>
          </a:p>
          <a:p>
            <a:pPr lvl="3"/>
            <a:r>
              <a:rPr lang="en-US" dirty="0" smtClean="0"/>
              <a:t>Theme sentences from multiple docs, lots of dup content</a:t>
            </a:r>
          </a:p>
          <a:p>
            <a:pPr lvl="2"/>
            <a:r>
              <a:rPr lang="en-US" dirty="0" smtClean="0"/>
              <a:t>Temporal relation extraction is hard, try simple sub.</a:t>
            </a:r>
          </a:p>
          <a:p>
            <a:pPr lvl="3"/>
            <a:r>
              <a:rPr lang="en-US" dirty="0" smtClean="0"/>
              <a:t>Doc publication date: what about duplicates?</a:t>
            </a:r>
          </a:p>
          <a:p>
            <a:pPr lvl="2"/>
            <a:r>
              <a:rPr lang="en-US" b="1" dirty="0" smtClean="0"/>
              <a:t>Theme</a:t>
            </a:r>
            <a:r>
              <a:rPr lang="en-US" dirty="0" smtClean="0"/>
              <a:t> date: earlier pub date for theme sentence</a:t>
            </a:r>
          </a:p>
          <a:p>
            <a:pPr lvl="1"/>
            <a:r>
              <a:rPr lang="en-US" dirty="0" smtClean="0"/>
              <a:t>Order </a:t>
            </a:r>
            <a:r>
              <a:rPr lang="en-US" b="1" dirty="0" smtClean="0"/>
              <a:t>themes</a:t>
            </a:r>
            <a:r>
              <a:rPr lang="en-US" dirty="0" smtClean="0"/>
              <a:t> by date</a:t>
            </a:r>
          </a:p>
          <a:p>
            <a:pPr lvl="1"/>
            <a:r>
              <a:rPr lang="en-US" dirty="0" smtClean="0"/>
              <a:t>If different </a:t>
            </a:r>
            <a:r>
              <a:rPr lang="en-US" b="1" dirty="0" smtClean="0"/>
              <a:t>themes</a:t>
            </a:r>
            <a:r>
              <a:rPr lang="en-US" dirty="0" smtClean="0"/>
              <a:t> have same date?</a:t>
            </a:r>
          </a:p>
          <a:p>
            <a:pPr lvl="2"/>
            <a:r>
              <a:rPr lang="en-US" dirty="0" smtClean="0"/>
              <a:t>Same article, so use article order</a:t>
            </a:r>
          </a:p>
          <a:p>
            <a:r>
              <a:rPr lang="en-US" dirty="0" smtClean="0"/>
              <a:t>Slightly more sophisticated than simplest model</a:t>
            </a:r>
          </a:p>
        </p:txBody>
      </p:sp>
    </p:spTree>
    <p:extLst>
      <p:ext uri="{BB962C8B-B14F-4D97-AF65-F5344CB8AC3E}">
        <p14:creationId xmlns:p14="http://schemas.microsoft.com/office/powerpoint/2010/main" val="35435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75757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</p:txBody>
      </p:sp>
    </p:spTree>
    <p:extLst>
      <p:ext uri="{BB962C8B-B14F-4D97-AF65-F5344CB8AC3E}">
        <p14:creationId xmlns:p14="http://schemas.microsoft.com/office/powerpoint/2010/main" val="34428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</a:t>
            </a:r>
          </a:p>
        </p:txBody>
      </p:sp>
    </p:spTree>
    <p:extLst>
      <p:ext uri="{BB962C8B-B14F-4D97-AF65-F5344CB8AC3E}">
        <p14:creationId xmlns:p14="http://schemas.microsoft.com/office/powerpoint/2010/main" val="49882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Majority rule</a:t>
            </a:r>
          </a:p>
          <a:p>
            <a:pPr lvl="4"/>
            <a:r>
              <a:rPr lang="en-US" dirty="0" smtClean="0"/>
              <a:t>Problematic b/c not guaranteed transitive</a:t>
            </a:r>
          </a:p>
          <a:p>
            <a:pPr lvl="2"/>
            <a:r>
              <a:rPr lang="en-US" dirty="0" smtClean="0"/>
              <a:t>Create an ordering by modified topological sort over graph</a:t>
            </a:r>
          </a:p>
        </p:txBody>
      </p:sp>
    </p:spTree>
    <p:extLst>
      <p:ext uri="{BB962C8B-B14F-4D97-AF65-F5344CB8AC3E}">
        <p14:creationId xmlns:p14="http://schemas.microsoft.com/office/powerpoint/2010/main" val="8705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Orderings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41126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 (Majority Ordering):</a:t>
            </a:r>
          </a:p>
          <a:p>
            <a:pPr lvl="1"/>
            <a:r>
              <a:rPr lang="en-US" dirty="0" smtClean="0"/>
              <a:t>Alternative approach to ordering themes</a:t>
            </a:r>
          </a:p>
          <a:p>
            <a:pPr lvl="2"/>
            <a:r>
              <a:rPr lang="en-US" dirty="0" smtClean="0"/>
              <a:t>Order the whole themes relative to each other</a:t>
            </a:r>
          </a:p>
          <a:p>
            <a:pPr lvl="3"/>
            <a:r>
              <a:rPr lang="en-US" dirty="0" smtClean="0"/>
              <a:t>i.e. Th1 precedes Th2</a:t>
            </a:r>
          </a:p>
          <a:p>
            <a:pPr lvl="2"/>
            <a:r>
              <a:rPr lang="en-US" dirty="0" smtClean="0"/>
              <a:t>How?  If all sentences in Th1 before all sentences in Th2?</a:t>
            </a:r>
          </a:p>
          <a:p>
            <a:pPr lvl="3"/>
            <a:r>
              <a:rPr lang="en-US" dirty="0" smtClean="0"/>
              <a:t>Easy: Th1 </a:t>
            </a:r>
            <a:r>
              <a:rPr lang="en-US" dirty="0" err="1" smtClean="0"/>
              <a:t>b/f</a:t>
            </a:r>
            <a:r>
              <a:rPr lang="en-US" dirty="0" smtClean="0"/>
              <a:t> Th2</a:t>
            </a:r>
          </a:p>
          <a:p>
            <a:pPr lvl="3"/>
            <a:r>
              <a:rPr lang="en-US" dirty="0" smtClean="0"/>
              <a:t>If not? Majority rule</a:t>
            </a:r>
          </a:p>
          <a:p>
            <a:pPr lvl="4"/>
            <a:r>
              <a:rPr lang="en-US" dirty="0" smtClean="0"/>
              <a:t>Problematic b/c not guaranteed transitive</a:t>
            </a:r>
          </a:p>
          <a:p>
            <a:pPr lvl="2"/>
            <a:r>
              <a:rPr lang="en-US" dirty="0" smtClean="0"/>
              <a:t>Create an ordering by modified topological sort over graph</a:t>
            </a:r>
          </a:p>
          <a:p>
            <a:pPr lvl="3"/>
            <a:r>
              <a:rPr lang="en-US" dirty="0" smtClean="0"/>
              <a:t>Nodes are themes: </a:t>
            </a:r>
          </a:p>
          <a:p>
            <a:pPr lvl="4"/>
            <a:r>
              <a:rPr lang="en-US" dirty="0" smtClean="0"/>
              <a:t>Weight: sum of outgoing edges minus sum of incoming edges</a:t>
            </a:r>
          </a:p>
          <a:p>
            <a:pPr lvl="3"/>
            <a:r>
              <a:rPr lang="en-US" dirty="0" smtClean="0"/>
              <a:t>Edges  E(</a:t>
            </a:r>
            <a:r>
              <a:rPr lang="en-US" dirty="0" err="1" smtClean="0"/>
              <a:t>x,y</a:t>
            </a:r>
            <a:r>
              <a:rPr lang="en-US" dirty="0" smtClean="0"/>
              <a:t>): precedence, weighted by # texts </a:t>
            </a:r>
          </a:p>
          <a:p>
            <a:pPr lvl="4"/>
            <a:r>
              <a:rPr lang="en-US" dirty="0" smtClean="0"/>
              <a:t>where sentences in x precede those in y</a:t>
            </a:r>
          </a:p>
        </p:txBody>
      </p:sp>
    </p:spTree>
    <p:extLst>
      <p:ext uri="{BB962C8B-B14F-4D97-AF65-F5344CB8AC3E}">
        <p14:creationId xmlns:p14="http://schemas.microsoft.com/office/powerpoint/2010/main" val="153072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71270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25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Neither of these is particularly good: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 works when presentation order consistent</a:t>
            </a:r>
          </a:p>
          <a:p>
            <a:pPr lvl="1"/>
            <a:r>
              <a:rPr lang="en-US" dirty="0" smtClean="0"/>
              <a:t>When inconsistent, produces own brand new order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30515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3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</a:t>
            </a:r>
            <a:r>
              <a:rPr lang="en-US" dirty="0" err="1" smtClean="0"/>
              <a:t>vs</a:t>
            </a:r>
            <a:r>
              <a:rPr lang="en-US" dirty="0" smtClean="0"/>
              <a:t> 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Neither of these is particularly good: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 works when presentation order consistent</a:t>
            </a:r>
          </a:p>
          <a:p>
            <a:pPr lvl="1"/>
            <a:r>
              <a:rPr lang="en-US" dirty="0" smtClean="0"/>
              <a:t>When inconsistent, produces own brand new order</a:t>
            </a:r>
          </a:p>
          <a:p>
            <a:r>
              <a:rPr lang="en-US" dirty="0" smtClean="0"/>
              <a:t>CO problematic on:</a:t>
            </a:r>
          </a:p>
          <a:p>
            <a:pPr lvl="1"/>
            <a:r>
              <a:rPr lang="en-US" dirty="0" smtClean="0"/>
              <a:t>Themes that aren’t tied to document order</a:t>
            </a:r>
          </a:p>
          <a:p>
            <a:pPr lvl="2"/>
            <a:r>
              <a:rPr lang="en-US" dirty="0" smtClean="0"/>
              <a:t>E.g. quotes about reactions to events</a:t>
            </a:r>
          </a:p>
          <a:p>
            <a:pPr lvl="1"/>
            <a:r>
              <a:rPr lang="en-US" dirty="0" smtClean="0"/>
              <a:t>Multiple topics not constrained by chronology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10323"/>
              </p:ext>
            </p:extLst>
          </p:nvPr>
        </p:nvGraphicFramePr>
        <p:xfrm>
          <a:off x="1359057" y="227126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96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</p:txBody>
      </p:sp>
    </p:spTree>
    <p:extLst>
      <p:ext uri="{BB962C8B-B14F-4D97-AF65-F5344CB8AC3E}">
        <p14:creationId xmlns:p14="http://schemas.microsoft.com/office/powerpoint/2010/main" val="89434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6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when two themes appear in same text, they frequently appear in same segment (threshold)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9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176183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Experiments on sentence ordering by subjects</a:t>
            </a:r>
          </a:p>
          <a:p>
            <a:pPr lvl="1"/>
            <a:r>
              <a:rPr lang="en-US" dirty="0" smtClean="0"/>
              <a:t>Many possible orderings but far from random</a:t>
            </a:r>
          </a:p>
          <a:p>
            <a:pPr lvl="2"/>
            <a:r>
              <a:rPr lang="en-US" dirty="0" smtClean="0"/>
              <a:t>Blocks of sentences group together (cohere)</a:t>
            </a:r>
          </a:p>
          <a:p>
            <a:r>
              <a:rPr lang="en-US" dirty="0"/>
              <a:t>Combine chronology with cohesion</a:t>
            </a:r>
          </a:p>
          <a:p>
            <a:pPr lvl="1"/>
            <a:r>
              <a:rPr lang="en-US" dirty="0" smtClean="0"/>
              <a:t>Order chronologically, but group similar themes</a:t>
            </a:r>
          </a:p>
          <a:p>
            <a:r>
              <a:rPr lang="en-US" dirty="0" smtClean="0"/>
              <a:t>Perform topic segmentation on original texts</a:t>
            </a:r>
          </a:p>
          <a:p>
            <a:r>
              <a:rPr lang="en-US" dirty="0" smtClean="0"/>
              <a:t>Themes “related” if, when two themes appear in same text, they frequently appear in same segment (threshold)</a:t>
            </a:r>
          </a:p>
          <a:p>
            <a:r>
              <a:rPr lang="en-US" dirty="0" smtClean="0"/>
              <a:t>Order over groups of themes by CO, </a:t>
            </a:r>
          </a:p>
          <a:p>
            <a:pPr lvl="1"/>
            <a:r>
              <a:rPr lang="en-US" dirty="0" smtClean="0"/>
              <a:t>Then order within groups by CO</a:t>
            </a:r>
          </a:p>
          <a:p>
            <a:r>
              <a:rPr lang="en-US" dirty="0" smtClean="0"/>
              <a:t>Significantly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1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9144000" cy="2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9144000" cy="212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910" y="4156363"/>
            <a:ext cx="9536546" cy="24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Ordering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Ordering Preferences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Bollegala</a:t>
            </a:r>
            <a:r>
              <a:rPr lang="en-US" dirty="0" smtClean="0"/>
              <a:t> et al, 2012)</a:t>
            </a:r>
          </a:p>
        </p:txBody>
      </p:sp>
    </p:spTree>
    <p:extLst>
      <p:ext uri="{BB962C8B-B14F-4D97-AF65-F5344CB8AC3E}">
        <p14:creationId xmlns:p14="http://schemas.microsoft.com/office/powerpoint/2010/main" val="429366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Ordering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Ordering Preferences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Bollegala</a:t>
            </a:r>
            <a:r>
              <a:rPr lang="en-US" dirty="0" smtClean="0"/>
              <a:t> et al, 2012)</a:t>
            </a:r>
          </a:p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Information ordering involves multiple influences</a:t>
            </a:r>
          </a:p>
          <a:p>
            <a:pPr lvl="2"/>
            <a:r>
              <a:rPr lang="en-US" dirty="0" smtClean="0"/>
              <a:t>Can be viewed as soft preferences</a:t>
            </a:r>
          </a:p>
        </p:txBody>
      </p:sp>
    </p:spTree>
    <p:extLst>
      <p:ext uri="{BB962C8B-B14F-4D97-AF65-F5344CB8AC3E}">
        <p14:creationId xmlns:p14="http://schemas.microsoft.com/office/powerpoint/2010/main" val="89448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Ordering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Ordering Preferences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Bollegala</a:t>
            </a:r>
            <a:r>
              <a:rPr lang="en-US" dirty="0" smtClean="0"/>
              <a:t> et al, 2012)</a:t>
            </a:r>
          </a:p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Information ordering involves multiple influences</a:t>
            </a:r>
          </a:p>
          <a:p>
            <a:pPr lvl="2"/>
            <a:r>
              <a:rPr lang="en-US" dirty="0" smtClean="0"/>
              <a:t>Can be viewed as soft preferences</a:t>
            </a:r>
          </a:p>
          <a:p>
            <a:pPr lvl="1"/>
            <a:r>
              <a:rPr lang="en-US" dirty="0" smtClean="0"/>
              <a:t>Combine via multiple experts:</a:t>
            </a:r>
          </a:p>
          <a:p>
            <a:pPr lvl="2"/>
            <a:r>
              <a:rPr lang="en-US" dirty="0" smtClean="0"/>
              <a:t>Chronology</a:t>
            </a:r>
          </a:p>
          <a:p>
            <a:pPr lvl="2"/>
            <a:r>
              <a:rPr lang="en-US" dirty="0" smtClean="0"/>
              <a:t>Sequence probability </a:t>
            </a:r>
          </a:p>
          <a:p>
            <a:pPr lvl="2"/>
            <a:r>
              <a:rPr lang="en-US" dirty="0" smtClean="0"/>
              <a:t>Topicality</a:t>
            </a:r>
          </a:p>
          <a:p>
            <a:pPr lvl="2"/>
            <a:r>
              <a:rPr lang="en-US" dirty="0" smtClean="0"/>
              <a:t>Precedence/Succession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338174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experts</a:t>
            </a:r>
          </a:p>
          <a:p>
            <a:r>
              <a:rPr lang="en-US" dirty="0" smtClean="0"/>
              <a:t>Build one expert for each of </a:t>
            </a:r>
            <a:r>
              <a:rPr lang="en-US" dirty="0" err="1" smtClean="0"/>
              <a:t>diff’t</a:t>
            </a:r>
            <a:r>
              <a:rPr lang="en-US" dirty="0" smtClean="0"/>
              <a:t> preferences</a:t>
            </a:r>
          </a:p>
          <a:p>
            <a:pPr lvl="1"/>
            <a:r>
              <a:rPr lang="en-US" dirty="0" smtClean="0"/>
              <a:t>Take a pair of sentences (</a:t>
            </a:r>
            <a:r>
              <a:rPr lang="en-US" dirty="0" err="1" smtClean="0"/>
              <a:t>a,b</a:t>
            </a:r>
            <a:r>
              <a:rPr lang="en-US" dirty="0" smtClean="0"/>
              <a:t>) and partial summary</a:t>
            </a:r>
          </a:p>
          <a:p>
            <a:pPr lvl="2"/>
            <a:r>
              <a:rPr lang="en-US" dirty="0" smtClean="0"/>
              <a:t>Score &gt; 0.5 if prefer a before b</a:t>
            </a:r>
          </a:p>
          <a:p>
            <a:pPr lvl="2"/>
            <a:r>
              <a:rPr lang="en-US" dirty="0" smtClean="0"/>
              <a:t>Score &lt; 0.5 if prefer b before a</a:t>
            </a:r>
          </a:p>
          <a:p>
            <a:r>
              <a:rPr lang="en-US" dirty="0" smtClean="0"/>
              <a:t>Learn weights for linear combination</a:t>
            </a:r>
          </a:p>
          <a:p>
            <a:r>
              <a:rPr lang="en-US" dirty="0" smtClean="0"/>
              <a:t>Use greedy algorithm to produce final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78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the simple chronology model</a:t>
            </a:r>
          </a:p>
          <a:p>
            <a:pPr lvl="1"/>
            <a:r>
              <a:rPr lang="en-US" dirty="0" smtClean="0"/>
              <a:t>If sentences from two different docs w/</a:t>
            </a:r>
            <a:r>
              <a:rPr lang="en-US" dirty="0" err="1" smtClean="0"/>
              <a:t>diff’t</a:t>
            </a:r>
            <a:r>
              <a:rPr lang="en-US" dirty="0" smtClean="0"/>
              <a:t> times</a:t>
            </a:r>
          </a:p>
          <a:p>
            <a:pPr lvl="2"/>
            <a:r>
              <a:rPr lang="en-US" dirty="0" smtClean="0"/>
              <a:t>Order by document timestamp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If sentences from same document</a:t>
            </a:r>
          </a:p>
          <a:p>
            <a:pPr lvl="2"/>
            <a:r>
              <a:rPr lang="en-US" dirty="0" smtClean="0"/>
              <a:t>Order by document order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Otherwise, no preference</a:t>
            </a:r>
          </a:p>
        </p:txBody>
      </p:sp>
    </p:spTree>
    <p:extLst>
      <p:ext uri="{BB962C8B-B14F-4D97-AF65-F5344CB8AC3E}">
        <p14:creationId xmlns:p14="http://schemas.microsoft.com/office/powerpoint/2010/main" val="2149021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Topicality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motivation as </a:t>
            </a:r>
            <a:r>
              <a:rPr lang="en-US" dirty="0" err="1" smtClean="0"/>
              <a:t>Barzilay</a:t>
            </a:r>
            <a:r>
              <a:rPr lang="en-US" dirty="0" smtClean="0"/>
              <a:t> 2002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earthquake crushed cars, damaged hundreds of houses, and terrified people for hundreds of kilometers around.</a:t>
            </a:r>
          </a:p>
          <a:p>
            <a:pPr lvl="1"/>
            <a:r>
              <a:rPr lang="en-US" dirty="0" smtClean="0"/>
              <a:t>A major earthquake measuring 7.7 on the Richter scale rocked north Chile Wednesday.</a:t>
            </a:r>
          </a:p>
          <a:p>
            <a:pPr lvl="1"/>
            <a:r>
              <a:rPr lang="en-US" dirty="0" smtClean="0"/>
              <a:t>Authorities said two women, one aged 88 and the other 54, died when they were crushed under the collapsing walls.</a:t>
            </a:r>
          </a:p>
        </p:txBody>
      </p:sp>
    </p:spTree>
    <p:extLst>
      <p:ext uri="{BB962C8B-B14F-4D97-AF65-F5344CB8AC3E}">
        <p14:creationId xmlns:p14="http://schemas.microsoft.com/office/powerpoint/2010/main" val="3470134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Topicality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motivation as </a:t>
            </a:r>
            <a:r>
              <a:rPr lang="en-US" dirty="0" err="1" smtClean="0"/>
              <a:t>Barzilay</a:t>
            </a:r>
            <a:r>
              <a:rPr lang="en-US" dirty="0" smtClean="0"/>
              <a:t> 2002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earthquake crushed cars, damaged hundreds of houses, and terrified people for hundreds of kilometers around.</a:t>
            </a:r>
          </a:p>
          <a:p>
            <a:pPr lvl="1"/>
            <a:r>
              <a:rPr lang="en-US" dirty="0" smtClean="0"/>
              <a:t>A major earthquake measuring 7.7 on the Richter scale rocked north Chile Wednesday.</a:t>
            </a:r>
          </a:p>
          <a:p>
            <a:pPr lvl="1"/>
            <a:r>
              <a:rPr lang="en-US" dirty="0" smtClean="0"/>
              <a:t>Authorities said two women, one aged 88 and the other 54, died when they were crushed under the collapsing walls.</a:t>
            </a:r>
          </a:p>
          <a:p>
            <a:r>
              <a:rPr lang="en-US" dirty="0" smtClean="0"/>
              <a:t>2 &gt; 1 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41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Topicality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Idea: Prefer sentence about the “current” topic</a:t>
            </a:r>
          </a:p>
          <a:p>
            <a:r>
              <a:rPr lang="en-US" dirty="0" smtClean="0"/>
              <a:t>Implementation: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Topicality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Idea: Prefer sentence about the “current” topic</a:t>
            </a:r>
          </a:p>
          <a:p>
            <a:r>
              <a:rPr lang="en-US" dirty="0" smtClean="0"/>
              <a:t>Implementation:?</a:t>
            </a:r>
          </a:p>
          <a:p>
            <a:pPr lvl="1"/>
            <a:r>
              <a:rPr lang="en-US" dirty="0" smtClean="0"/>
              <a:t>Prefer sentence with highest similarity to sentence in summary so far</a:t>
            </a:r>
          </a:p>
          <a:p>
            <a:pPr lvl="1"/>
            <a:r>
              <a:rPr lang="en-US" dirty="0" smtClean="0"/>
              <a:t>Similarity computation: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91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Topicality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Idea: Prefer sentence about the “current” topic</a:t>
            </a:r>
          </a:p>
          <a:p>
            <a:r>
              <a:rPr lang="en-US" dirty="0" smtClean="0"/>
              <a:t>Implementation:?</a:t>
            </a:r>
          </a:p>
          <a:p>
            <a:pPr lvl="1"/>
            <a:r>
              <a:rPr lang="en-US" dirty="0" smtClean="0"/>
              <a:t>Prefer sentence with highest similarity to sentence in summary so far</a:t>
            </a:r>
          </a:p>
          <a:p>
            <a:pPr lvl="1"/>
            <a:r>
              <a:rPr lang="en-US" dirty="0" smtClean="0"/>
              <a:t>Similarity computation:?</a:t>
            </a:r>
          </a:p>
          <a:p>
            <a:pPr lvl="2"/>
            <a:r>
              <a:rPr lang="en-US" dirty="0" smtClean="0"/>
              <a:t>Cosine similarity b/t current &amp; summary sentence</a:t>
            </a:r>
          </a:p>
          <a:p>
            <a:pPr lvl="2"/>
            <a:r>
              <a:rPr lang="en-US" dirty="0" err="1" smtClean="0"/>
              <a:t>Stopwords</a:t>
            </a:r>
            <a:r>
              <a:rPr lang="en-US" dirty="0" smtClean="0"/>
              <a:t> removed; nouns, verbs lemmatized;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9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Precedence/Succession</a:t>
            </a:r>
            <a:br>
              <a:rPr lang="en-US" dirty="0" smtClean="0"/>
            </a:br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Idea: Does current sentence look like blocks preceding/following current summary sentences in their original documents?</a:t>
            </a:r>
          </a:p>
          <a:p>
            <a:r>
              <a:rPr lang="en-US" dirty="0" smtClean="0"/>
              <a:t>Implementation: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339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Precedence/Succession</a:t>
            </a:r>
            <a:br>
              <a:rPr lang="en-US" dirty="0" smtClean="0"/>
            </a:br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Idea: Does current sentence look like blocks preceding/following current summary sentences in their original documents?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For each summary sentence, compute similarity of current sentence w/most similar pre/post in original doc</a:t>
            </a:r>
          </a:p>
          <a:p>
            <a:pPr lvl="2"/>
            <a:r>
              <a:rPr lang="en-US" dirty="0" smtClean="0"/>
              <a:t>Similarity?: cosine</a:t>
            </a:r>
          </a:p>
          <a:p>
            <a:r>
              <a:rPr lang="en-US" dirty="0" err="1" smtClean="0"/>
              <a:t>PREF</a:t>
            </a:r>
            <a:r>
              <a:rPr lang="en-US" baseline="-25000" dirty="0" err="1" smtClean="0"/>
              <a:t>pre</a:t>
            </a:r>
            <a:r>
              <a:rPr lang="en-US" dirty="0" smtClean="0"/>
              <a:t>(</a:t>
            </a:r>
            <a:r>
              <a:rPr lang="en-US" dirty="0" err="1"/>
              <a:t>u,v,Q</a:t>
            </a:r>
            <a:r>
              <a:rPr lang="en-US" dirty="0"/>
              <a:t>)= 0.5 if [Q</a:t>
            </a:r>
            <a:r>
              <a:rPr lang="en-US" dirty="0" smtClean="0"/>
              <a:t>=null] </a:t>
            </a:r>
            <a:r>
              <a:rPr lang="en-US" dirty="0"/>
              <a:t>or </a:t>
            </a:r>
            <a:r>
              <a:rPr lang="en-US" dirty="0" smtClean="0"/>
              <a:t>[pre(</a:t>
            </a:r>
            <a:r>
              <a:rPr lang="en-US" dirty="0"/>
              <a:t>u)</a:t>
            </a:r>
            <a:r>
              <a:rPr lang="en-US" dirty="0" smtClean="0"/>
              <a:t>=pre(</a:t>
            </a:r>
            <a:r>
              <a:rPr lang="en-US" dirty="0"/>
              <a:t>v)]</a:t>
            </a:r>
          </a:p>
          <a:p>
            <a:r>
              <a:rPr lang="en-US" dirty="0"/>
              <a:t>                        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6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Precedence/Succession</a:t>
            </a:r>
            <a:br>
              <a:rPr lang="en-US" dirty="0" smtClean="0"/>
            </a:br>
            <a:r>
              <a:rPr lang="en-US" dirty="0" smtClean="0"/>
              <a:t>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Idea: Does current sentence look like blocks preceding/following current summary sentences in their original documents?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For each summary sentence, compute similarity of current sentence w/most similar pre/post in original doc</a:t>
            </a:r>
          </a:p>
          <a:p>
            <a:pPr lvl="2"/>
            <a:r>
              <a:rPr lang="en-US" dirty="0" smtClean="0"/>
              <a:t>Similarity?: cosine</a:t>
            </a:r>
          </a:p>
          <a:p>
            <a:r>
              <a:rPr lang="en-US" dirty="0" err="1" smtClean="0"/>
              <a:t>PREF</a:t>
            </a:r>
            <a:r>
              <a:rPr lang="en-US" baseline="-25000" dirty="0" err="1" smtClean="0"/>
              <a:t>pre</a:t>
            </a:r>
            <a:r>
              <a:rPr lang="en-US" dirty="0" smtClean="0"/>
              <a:t>(</a:t>
            </a:r>
            <a:r>
              <a:rPr lang="en-US" dirty="0" err="1"/>
              <a:t>u,v,Q</a:t>
            </a:r>
            <a:r>
              <a:rPr lang="en-US" dirty="0"/>
              <a:t>)= 0.5 if [Q</a:t>
            </a:r>
            <a:r>
              <a:rPr lang="en-US" dirty="0" smtClean="0"/>
              <a:t>=null] </a:t>
            </a:r>
            <a:r>
              <a:rPr lang="en-US" dirty="0"/>
              <a:t>or </a:t>
            </a:r>
            <a:r>
              <a:rPr lang="en-US" dirty="0" smtClean="0"/>
              <a:t>[pre(</a:t>
            </a:r>
            <a:r>
              <a:rPr lang="en-US" dirty="0"/>
              <a:t>u)</a:t>
            </a:r>
            <a:r>
              <a:rPr lang="en-US" dirty="0" smtClean="0"/>
              <a:t>=pre(</a:t>
            </a:r>
            <a:r>
              <a:rPr lang="en-US" dirty="0"/>
              <a:t>v)]</a:t>
            </a:r>
          </a:p>
          <a:p>
            <a:r>
              <a:rPr lang="en-US" dirty="0"/>
              <a:t>                          1.0 if [Q!=null] and </a:t>
            </a:r>
            <a:r>
              <a:rPr lang="en-US" dirty="0" smtClean="0"/>
              <a:t>[pre(</a:t>
            </a:r>
            <a:r>
              <a:rPr lang="en-US" dirty="0"/>
              <a:t>u</a:t>
            </a:r>
            <a:r>
              <a:rPr lang="en-US" dirty="0" smtClean="0"/>
              <a:t>)</a:t>
            </a:r>
            <a:r>
              <a:rPr lang="en-US" dirty="0"/>
              <a:t>&gt;</a:t>
            </a:r>
            <a:r>
              <a:rPr lang="en-US" dirty="0" smtClean="0"/>
              <a:t>pre(</a:t>
            </a:r>
            <a:r>
              <a:rPr lang="en-US" dirty="0"/>
              <a:t>v)]</a:t>
            </a:r>
          </a:p>
          <a:p>
            <a:r>
              <a:rPr lang="en-US" dirty="0"/>
              <a:t>                           0 otherwise   </a:t>
            </a:r>
            <a:endParaRPr lang="en-US" dirty="0" smtClean="0"/>
          </a:p>
          <a:p>
            <a:pPr lvl="3"/>
            <a:r>
              <a:rPr lang="en-US" dirty="0" smtClean="0"/>
              <a:t>Symmetrically for post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32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Chronology: respect sequential flow of content (esp. events)</a:t>
            </a:r>
          </a:p>
          <a:p>
            <a:pPr lvl="1"/>
            <a:r>
              <a:rPr lang="en-US" dirty="0" smtClean="0"/>
              <a:t>Discourse</a:t>
            </a:r>
          </a:p>
        </p:txBody>
      </p:sp>
    </p:spTree>
    <p:extLst>
      <p:ext uri="{BB962C8B-B14F-4D97-AF65-F5344CB8AC3E}">
        <p14:creationId xmlns:p14="http://schemas.microsoft.com/office/powerpoint/2010/main" val="102384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7" y="1576066"/>
            <a:ext cx="5213927" cy="54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0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Probability of summary is the probability of sequence of sentences in it, assumed Markov</a:t>
            </a:r>
          </a:p>
          <a:p>
            <a:pPr lvl="1"/>
            <a:r>
              <a:rPr lang="en-US" dirty="0" smtClean="0"/>
              <a:t>P(summary)=ΠP(S</a:t>
            </a:r>
            <a:r>
              <a:rPr lang="en-US" baseline="-25000" dirty="0" smtClean="0"/>
              <a:t>i</a:t>
            </a:r>
            <a:r>
              <a:rPr lang="en-US" dirty="0" smtClean="0"/>
              <a:t>|S</a:t>
            </a:r>
            <a:r>
              <a:rPr lang="en-US" baseline="-25000" dirty="0" smtClean="0"/>
              <a:t>I-1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6049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Probability of summary is the probability of sequence of sentences in it, assumed Markov</a:t>
            </a:r>
          </a:p>
          <a:p>
            <a:pPr lvl="1"/>
            <a:r>
              <a:rPr lang="en-US" dirty="0" smtClean="0"/>
              <a:t>P(summary)=ΠP(S</a:t>
            </a:r>
            <a:r>
              <a:rPr lang="en-US" baseline="-25000" dirty="0" smtClean="0"/>
              <a:t>i</a:t>
            </a:r>
            <a:r>
              <a:rPr lang="en-US" dirty="0" smtClean="0"/>
              <a:t>|S</a:t>
            </a:r>
            <a:r>
              <a:rPr lang="en-US" baseline="-25000" dirty="0" smtClean="0"/>
              <a:t>I-1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: will we actually see identical pairs in training?</a:t>
            </a:r>
          </a:p>
        </p:txBody>
      </p:sp>
    </p:spTree>
    <p:extLst>
      <p:ext uri="{BB962C8B-B14F-4D97-AF65-F5344CB8AC3E}">
        <p14:creationId xmlns:p14="http://schemas.microsoft.com/office/powerpoint/2010/main" val="2047817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409998" cy="4343400"/>
          </a:xfrm>
        </p:spPr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Probability of summary is the probability of sequence of sentences in it, assumed Markov</a:t>
            </a:r>
          </a:p>
          <a:p>
            <a:pPr lvl="1"/>
            <a:r>
              <a:rPr lang="en-US" dirty="0" smtClean="0"/>
              <a:t>P(summary)=ΠP(S</a:t>
            </a:r>
            <a:r>
              <a:rPr lang="en-US" baseline="-25000" dirty="0" smtClean="0"/>
              <a:t>i</a:t>
            </a:r>
            <a:r>
              <a:rPr lang="en-US" dirty="0" smtClean="0"/>
              <a:t>|S</a:t>
            </a:r>
            <a:r>
              <a:rPr lang="en-US" baseline="-25000" dirty="0" smtClean="0"/>
              <a:t>I-1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</a:t>
            </a:r>
          </a:p>
          <a:p>
            <a:pPr lvl="1"/>
            <a:r>
              <a:rPr lang="en-US" dirty="0" err="1" smtClean="0"/>
              <a:t>Sparsity</a:t>
            </a:r>
            <a:r>
              <a:rPr lang="en-US" dirty="0" smtClean="0"/>
              <a:t>: will we actually see identical pairs in training?</a:t>
            </a:r>
          </a:p>
          <a:p>
            <a:r>
              <a:rPr lang="en-US" dirty="0" smtClean="0"/>
              <a:t>Repeatedly </a:t>
            </a:r>
            <a:r>
              <a:rPr lang="en-US" dirty="0" err="1" smtClean="0"/>
              <a:t>backoff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N, V pairs in ordered sentences</a:t>
            </a:r>
          </a:p>
          <a:p>
            <a:pPr lvl="1"/>
            <a:r>
              <a:rPr lang="en-US" dirty="0" smtClean="0"/>
              <a:t>To </a:t>
            </a:r>
            <a:r>
              <a:rPr lang="en-US" dirty="0" err="1" smtClean="0"/>
              <a:t>backoff</a:t>
            </a:r>
            <a:r>
              <a:rPr lang="en-US" dirty="0" smtClean="0"/>
              <a:t> smoothing + Katz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42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weighting using a boosting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Combined:</a:t>
            </a:r>
          </a:p>
          <a:p>
            <a:pPr lvl="1"/>
            <a:r>
              <a:rPr lang="en-US" dirty="0" smtClean="0"/>
              <a:t>Learning approach significantly outperforms random, </a:t>
            </a:r>
            <a:r>
              <a:rPr lang="en-US" dirty="0" err="1" smtClean="0"/>
              <a:t>prob</a:t>
            </a:r>
            <a:endParaRPr lang="en-US" dirty="0" smtClean="0"/>
          </a:p>
          <a:p>
            <a:pPr lvl="1"/>
            <a:r>
              <a:rPr lang="en-US" dirty="0" smtClean="0"/>
              <a:t>Somewhat better that raw chronology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5859"/>
              </p:ext>
            </p:extLst>
          </p:nvPr>
        </p:nvGraphicFramePr>
        <p:xfrm>
          <a:off x="1154545" y="40418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Succession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Prob. 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56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ideas:</a:t>
            </a:r>
          </a:p>
        </p:txBody>
      </p:sp>
    </p:spTree>
    <p:extLst>
      <p:ext uri="{BB962C8B-B14F-4D97-AF65-F5344CB8AC3E}">
        <p14:creationId xmlns:p14="http://schemas.microsoft.com/office/powerpoint/2010/main" val="899796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ideas:</a:t>
            </a:r>
          </a:p>
          <a:p>
            <a:pPr lvl="1"/>
            <a:r>
              <a:rPr lang="en-US" dirty="0" smtClean="0"/>
              <a:t>Combining multiple sources of ordering preference</a:t>
            </a:r>
          </a:p>
          <a:p>
            <a:pPr lvl="1"/>
            <a:r>
              <a:rPr lang="en-US" dirty="0" smtClean="0"/>
              <a:t>Weight-based integration</a:t>
            </a:r>
          </a:p>
          <a:p>
            <a:r>
              <a:rPr lang="en-US" dirty="0" smtClean="0"/>
              <a:t>Issues:</a:t>
            </a:r>
          </a:p>
        </p:txBody>
      </p:sp>
    </p:spTree>
    <p:extLst>
      <p:ext uri="{BB962C8B-B14F-4D97-AF65-F5344CB8AC3E}">
        <p14:creationId xmlns:p14="http://schemas.microsoft.com/office/powerpoint/2010/main" val="6202305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ideas:</a:t>
            </a:r>
          </a:p>
          <a:p>
            <a:pPr lvl="1"/>
            <a:r>
              <a:rPr lang="en-US" dirty="0" smtClean="0"/>
              <a:t>Combining multiple sources of ordering preference</a:t>
            </a:r>
          </a:p>
          <a:p>
            <a:pPr lvl="1"/>
            <a:r>
              <a:rPr lang="en-US" dirty="0" smtClean="0"/>
              <a:t>Weight-based integration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Sparseness everywhere</a:t>
            </a:r>
          </a:p>
          <a:p>
            <a:pPr lvl="2"/>
            <a:r>
              <a:rPr lang="en-US" dirty="0" smtClean="0"/>
              <a:t>Ubiquitous word-level cosine similarity</a:t>
            </a:r>
          </a:p>
          <a:p>
            <a:pPr lvl="2"/>
            <a:r>
              <a:rPr lang="en-US" dirty="0" smtClean="0"/>
              <a:t>Probabilistic models</a:t>
            </a:r>
          </a:p>
          <a:p>
            <a:pPr lvl="1"/>
            <a:r>
              <a:rPr lang="en-US" dirty="0" smtClean="0"/>
              <a:t>Score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Focus on information ordering</a:t>
            </a:r>
          </a:p>
          <a:p>
            <a:pPr lvl="2"/>
            <a:r>
              <a:rPr lang="en-US" dirty="0" smtClean="0"/>
              <a:t>Using one or more of:</a:t>
            </a:r>
          </a:p>
          <a:p>
            <a:pPr lvl="3"/>
            <a:r>
              <a:rPr lang="en-US" dirty="0" smtClean="0"/>
              <a:t>Chronology, Cohesion, Coherence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Continue to improve content selection</a:t>
            </a:r>
            <a:endParaRPr lang="en-US" dirty="0"/>
          </a:p>
          <a:p>
            <a:pPr lvl="2"/>
            <a:r>
              <a:rPr lang="en-US" dirty="0" smtClean="0"/>
              <a:t>Incorporate some guided/topic-orientation</a:t>
            </a:r>
          </a:p>
          <a:p>
            <a:r>
              <a:rPr lang="en-US" dirty="0" smtClean="0"/>
              <a:t>Same deliverable structure as D#2	</a:t>
            </a:r>
          </a:p>
          <a:p>
            <a:pPr lvl="1"/>
            <a:r>
              <a:rPr lang="en-US" dirty="0" smtClean="0"/>
              <a:t>Due in 3 weeks:</a:t>
            </a:r>
          </a:p>
          <a:p>
            <a:pPr lvl="2"/>
            <a:r>
              <a:rPr lang="en-US" dirty="0" smtClean="0"/>
              <a:t> Code/results; Updated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Scores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TAC 2010 guided summarization task: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ROUGE-2:</a:t>
            </a:r>
          </a:p>
          <a:p>
            <a:pPr lvl="2"/>
            <a:r>
              <a:rPr lang="en-US" dirty="0" smtClean="0"/>
              <a:t>LEAD baseline:  0.05376</a:t>
            </a:r>
          </a:p>
          <a:p>
            <a:pPr lvl="3"/>
            <a:r>
              <a:rPr lang="en-US" dirty="0" smtClean="0"/>
              <a:t>First 100 words of latest articles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MEAD baseline: 0.05927</a:t>
            </a:r>
          </a:p>
          <a:p>
            <a:pPr lvl="3"/>
            <a:r>
              <a:rPr lang="en-US" dirty="0" smtClean="0"/>
              <a:t>Default MEAD settings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Best official:      </a:t>
            </a:r>
            <a:r>
              <a:rPr lang="en-US" dirty="0"/>
              <a:t>0.09574</a:t>
            </a:r>
          </a:p>
          <a:p>
            <a:pPr lvl="2"/>
            <a:endParaRPr lang="en-US" dirty="0" smtClean="0"/>
          </a:p>
          <a:p>
            <a:pPr marL="6858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896" y="1600201"/>
            <a:ext cx="8847103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 selection:</a:t>
            </a:r>
          </a:p>
          <a:p>
            <a:pPr lvl="1"/>
            <a:r>
              <a:rPr lang="en-US" dirty="0" smtClean="0"/>
              <a:t>Identified sentences or information units for summary</a:t>
            </a:r>
          </a:p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inearize selected content into a smooth-flowing text</a:t>
            </a:r>
          </a:p>
          <a:p>
            <a:r>
              <a:rPr lang="en-US" dirty="0" smtClean="0"/>
              <a:t>Factors:</a:t>
            </a:r>
          </a:p>
          <a:p>
            <a:pPr lvl="1"/>
            <a:r>
              <a:rPr lang="en-US" dirty="0" smtClean="0"/>
              <a:t>Semantics</a:t>
            </a:r>
          </a:p>
          <a:p>
            <a:pPr lvl="2"/>
            <a:r>
              <a:rPr lang="en-US" dirty="0" smtClean="0"/>
              <a:t>Chronology: respect sequential flow of content (esp. events)</a:t>
            </a:r>
          </a:p>
          <a:p>
            <a:pPr lvl="1"/>
            <a:r>
              <a:rPr lang="en-US" dirty="0" smtClean="0"/>
              <a:t>Discourse</a:t>
            </a:r>
          </a:p>
          <a:p>
            <a:pPr lvl="2"/>
            <a:r>
              <a:rPr lang="en-US" dirty="0" smtClean="0"/>
              <a:t>Cohesion: Adjacent sentences talk about same thing</a:t>
            </a:r>
          </a:p>
          <a:p>
            <a:pPr lvl="2"/>
            <a:r>
              <a:rPr lang="en-US" dirty="0" smtClean="0"/>
              <a:t>Coherence: Adjacent sentences naturally related (PDTB)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1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Deliverable 2:</a:t>
            </a:r>
          </a:p>
          <a:p>
            <a:pPr lvl="1"/>
            <a:r>
              <a:rPr lang="en-US" dirty="0" smtClean="0"/>
              <a:t>Code/results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Updated project report</a:t>
            </a:r>
            <a:endParaRPr lang="en-US" dirty="0"/>
          </a:p>
          <a:p>
            <a:pPr lvl="1"/>
            <a:r>
              <a:rPr lang="en-US" dirty="0" smtClean="0"/>
              <a:t>Presentations next week:</a:t>
            </a:r>
          </a:p>
          <a:p>
            <a:pPr lvl="2"/>
            <a:r>
              <a:rPr lang="en-US" dirty="0" smtClean="0"/>
              <a:t>Doodle poll will be sent after class</a:t>
            </a:r>
          </a:p>
          <a:p>
            <a:pPr lvl="2"/>
            <a:r>
              <a:rPr lang="en-US" dirty="0" smtClean="0"/>
              <a:t>Please email me slide deck (or pointer) by noon </a:t>
            </a:r>
          </a:p>
          <a:p>
            <a:r>
              <a:rPr lang="en-US" dirty="0" smtClean="0"/>
              <a:t>Quick audio check -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4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364887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Multi-Document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for single-document summarization?</a:t>
            </a:r>
          </a:p>
          <a:p>
            <a:pPr lvl="1"/>
            <a:r>
              <a:rPr lang="en-US" dirty="0" smtClean="0"/>
              <a:t>Just keep original order</a:t>
            </a:r>
          </a:p>
          <a:p>
            <a:pPr lvl="1"/>
            <a:r>
              <a:rPr lang="en-US" dirty="0" smtClean="0"/>
              <a:t>Chronology? Cohesion? Coherence?</a:t>
            </a:r>
          </a:p>
          <a:p>
            <a:r>
              <a:rPr lang="en-US" dirty="0" smtClean="0"/>
              <a:t>Multi-document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63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24574</TotalTime>
  <Words>2783</Words>
  <Application>Microsoft Macintosh PowerPoint</Application>
  <PresentationFormat>On-screen Show (4:3)</PresentationFormat>
  <Paragraphs>528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Breeze</vt:lpstr>
      <vt:lpstr>Information Ordering</vt:lpstr>
      <vt:lpstr>Roadmap </vt:lpstr>
      <vt:lpstr>Basics</vt:lpstr>
      <vt:lpstr>Basics</vt:lpstr>
      <vt:lpstr>Basics</vt:lpstr>
      <vt:lpstr>Basics</vt:lpstr>
      <vt:lpstr>Basics</vt:lpstr>
      <vt:lpstr>Single vs Multi-Document</vt:lpstr>
      <vt:lpstr>Single vs Multi-Document</vt:lpstr>
      <vt:lpstr>Single vs Multi-Document</vt:lpstr>
      <vt:lpstr>Single vs Multi-Document</vt:lpstr>
      <vt:lpstr>Single vs Multi-Document</vt:lpstr>
      <vt:lpstr>Single vs Multi-Document</vt:lpstr>
      <vt:lpstr>Example</vt:lpstr>
      <vt:lpstr>A Bad Example</vt:lpstr>
      <vt:lpstr>A Basic Approach</vt:lpstr>
      <vt:lpstr>A Basic Approach</vt:lpstr>
      <vt:lpstr>A Basic Approach</vt:lpstr>
      <vt:lpstr>A Basic Approach</vt:lpstr>
      <vt:lpstr>Improving Ordering</vt:lpstr>
      <vt:lpstr>Importance of Ordering</vt:lpstr>
      <vt:lpstr>Importance of Ordering</vt:lpstr>
      <vt:lpstr>Importance of Ordering</vt:lpstr>
      <vt:lpstr>Framework</vt:lpstr>
      <vt:lpstr>Framework</vt:lpstr>
      <vt:lpstr>Framework</vt:lpstr>
      <vt:lpstr>Chronological Orderings I</vt:lpstr>
      <vt:lpstr>Chronological Orderings I</vt:lpstr>
      <vt:lpstr>Chronological Orderings I</vt:lpstr>
      <vt:lpstr>Chronological Orderings I</vt:lpstr>
      <vt:lpstr>Chronological Orderings I</vt:lpstr>
      <vt:lpstr>Chronological Orderings II</vt:lpstr>
      <vt:lpstr>Chronological Orderings II</vt:lpstr>
      <vt:lpstr>Chronological Orderings II</vt:lpstr>
      <vt:lpstr>Chronological Orderings II</vt:lpstr>
      <vt:lpstr>Chronological Orderings II</vt:lpstr>
      <vt:lpstr>CO vs MO</vt:lpstr>
      <vt:lpstr>CO vs MO</vt:lpstr>
      <vt:lpstr>CO vs MO</vt:lpstr>
      <vt:lpstr>New Approach</vt:lpstr>
      <vt:lpstr>New Approach</vt:lpstr>
      <vt:lpstr>New Approach</vt:lpstr>
      <vt:lpstr>New Approach</vt:lpstr>
      <vt:lpstr>New Approach</vt:lpstr>
      <vt:lpstr>Before and After</vt:lpstr>
      <vt:lpstr>Before and After</vt:lpstr>
      <vt:lpstr>Integrating Ordering Preferences</vt:lpstr>
      <vt:lpstr>Integrating Ordering Preferences</vt:lpstr>
      <vt:lpstr>Integrating Ordering Preferences</vt:lpstr>
      <vt:lpstr>Basic Framework</vt:lpstr>
      <vt:lpstr>Chronology Expert</vt:lpstr>
      <vt:lpstr>Topicality Expert</vt:lpstr>
      <vt:lpstr>Topicality Expert</vt:lpstr>
      <vt:lpstr>Topicality Expert</vt:lpstr>
      <vt:lpstr>Topicality Expert</vt:lpstr>
      <vt:lpstr>Topicality Expert</vt:lpstr>
      <vt:lpstr>Precedence/Succession Experts</vt:lpstr>
      <vt:lpstr>Precedence/Succession Experts</vt:lpstr>
      <vt:lpstr>Precedence/Succession Experts</vt:lpstr>
      <vt:lpstr>Sketch</vt:lpstr>
      <vt:lpstr>Probabilistic Sequence</vt:lpstr>
      <vt:lpstr>Probabilistic Sequence</vt:lpstr>
      <vt:lpstr>Probabilistic Sequence</vt:lpstr>
      <vt:lpstr>Results &amp; Weights</vt:lpstr>
      <vt:lpstr>Observations</vt:lpstr>
      <vt:lpstr>Observations</vt:lpstr>
      <vt:lpstr>Observations</vt:lpstr>
      <vt:lpstr>Deliverable #3</vt:lpstr>
      <vt:lpstr>Reference Scores</vt:lpstr>
      <vt:lpstr>Notes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Topic-Orientation &amp; Information Ordering</dc:title>
  <dc:creator>Gina-Anne Levow</dc:creator>
  <cp:lastModifiedBy>Gina-Anne Levow</cp:lastModifiedBy>
  <cp:revision>60</cp:revision>
  <cp:lastPrinted>2015-04-23T19:35:41Z</cp:lastPrinted>
  <dcterms:created xsi:type="dcterms:W3CDTF">2015-04-22T22:19:09Z</dcterms:created>
  <dcterms:modified xsi:type="dcterms:W3CDTF">2020-04-23T04:40:50Z</dcterms:modified>
</cp:coreProperties>
</file>