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72" r:id="rId13"/>
    <p:sldId id="266" r:id="rId14"/>
    <p:sldId id="267" r:id="rId15"/>
    <p:sldId id="373" r:id="rId16"/>
    <p:sldId id="269" r:id="rId17"/>
    <p:sldId id="270" r:id="rId18"/>
    <p:sldId id="271" r:id="rId19"/>
    <p:sldId id="272" r:id="rId20"/>
    <p:sldId id="374" r:id="rId21"/>
    <p:sldId id="273" r:id="rId22"/>
    <p:sldId id="274" r:id="rId23"/>
    <p:sldId id="275" r:id="rId24"/>
    <p:sldId id="276" r:id="rId25"/>
    <p:sldId id="292" r:id="rId26"/>
    <p:sldId id="293" r:id="rId27"/>
    <p:sldId id="294" r:id="rId28"/>
    <p:sldId id="280" r:id="rId29"/>
    <p:sldId id="376" r:id="rId30"/>
    <p:sldId id="377" r:id="rId31"/>
    <p:sldId id="378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75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833" y="1523999"/>
            <a:ext cx="6768490" cy="1724867"/>
          </a:xfrm>
        </p:spPr>
        <p:txBody>
          <a:bodyPr/>
          <a:lstStyle/>
          <a:p>
            <a:r>
              <a:rPr lang="en-US" dirty="0"/>
              <a:t>Alternative Perspectives on Summarization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&amp; Applications</a:t>
            </a:r>
          </a:p>
          <a:p>
            <a:r>
              <a:rPr lang="en-US" dirty="0"/>
              <a:t>Ling 573</a:t>
            </a:r>
          </a:p>
          <a:p>
            <a:r>
              <a:rPr lang="en-US"/>
              <a:t>May 28,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2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48361" cy="4343400"/>
          </a:xfrm>
        </p:spPr>
        <p:txBody>
          <a:bodyPr>
            <a:normAutofit/>
          </a:bodyPr>
          <a:lstStyle/>
          <a:p>
            <a:r>
              <a:rPr lang="en-US" dirty="0"/>
              <a:t>How can we represent concepts, relations from text?</a:t>
            </a:r>
          </a:p>
          <a:p>
            <a:pPr lvl="1"/>
            <a:r>
              <a:rPr lang="en-US" dirty="0"/>
              <a:t>Ideally, abstract away from surface sentences</a:t>
            </a:r>
          </a:p>
          <a:p>
            <a:r>
              <a:rPr lang="en-US" dirty="0"/>
              <a:t>Build on some deep NLP representation: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Dependency trees: (Cheung &amp; Penn, 2014)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Discourse parse trees: (</a:t>
            </a:r>
            <a:r>
              <a:rPr lang="en-US" dirty="0" err="1"/>
              <a:t>Gerani</a:t>
            </a:r>
            <a:r>
              <a:rPr lang="en-US" dirty="0"/>
              <a:t> et al, 2014)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48361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we represent concepts, relations from text?</a:t>
            </a:r>
          </a:p>
          <a:p>
            <a:pPr lvl="1"/>
            <a:r>
              <a:rPr lang="en-US" dirty="0"/>
              <a:t>Ideally, abstract away from surface sentences</a:t>
            </a:r>
          </a:p>
          <a:p>
            <a:r>
              <a:rPr lang="en-US" dirty="0"/>
              <a:t>Build on some deep NLP representation: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Dependency trees: (Cheung &amp; Penn, 2014)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Discourse parse trees: (</a:t>
            </a:r>
            <a:r>
              <a:rPr lang="en-US" dirty="0" err="1"/>
              <a:t>Gerani</a:t>
            </a:r>
            <a:r>
              <a:rPr lang="en-US" dirty="0"/>
              <a:t> et al, 2014)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Logical Forms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Abstract Meaning Representation (AMR): (Liu et al, 2015)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2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48361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can we represent concepts, relations from text?</a:t>
            </a:r>
          </a:p>
          <a:p>
            <a:pPr lvl="1"/>
            <a:r>
              <a:rPr lang="en-US" dirty="0"/>
              <a:t>Ideally, abstract away from surface sentences</a:t>
            </a:r>
          </a:p>
          <a:p>
            <a:r>
              <a:rPr lang="en-US" dirty="0"/>
              <a:t>Build on some deep NLP representation: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Dependency trees: (Cheung &amp; Penn, 2014)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Discourse parse trees: (</a:t>
            </a:r>
            <a:r>
              <a:rPr lang="en-US" dirty="0" err="1"/>
              <a:t>Gerani</a:t>
            </a:r>
            <a:r>
              <a:rPr lang="en-US" dirty="0"/>
              <a:t> et al, 2014)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Logical Forms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Abstract Meaning Representation (AMR): (Liu et al, 2015)</a:t>
            </a:r>
          </a:p>
          <a:p>
            <a:r>
              <a:rPr lang="en-US" dirty="0"/>
              <a:t>Build on a neural representation:</a:t>
            </a:r>
          </a:p>
          <a:p>
            <a:pPr lvl="1"/>
            <a:r>
              <a:rPr lang="en-US" dirty="0"/>
              <a:t>Encoder-Decoder; Graph representations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levels of linguistic representation:</a:t>
            </a:r>
          </a:p>
          <a:p>
            <a:pPr lvl="1"/>
            <a:r>
              <a:rPr lang="en-US" dirty="0"/>
              <a:t>Syntax, Semantics, Discourse</a:t>
            </a:r>
          </a:p>
        </p:txBody>
      </p:sp>
    </p:spTree>
    <p:extLst>
      <p:ext uri="{BB962C8B-B14F-4D97-AF65-F5344CB8AC3E}">
        <p14:creationId xmlns:p14="http://schemas.microsoft.com/office/powerpoint/2010/main" val="112807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levels of linguistic representation:</a:t>
            </a:r>
          </a:p>
          <a:p>
            <a:pPr lvl="1"/>
            <a:r>
              <a:rPr lang="en-US" dirty="0"/>
              <a:t>Syntax, Semantics, Discourse</a:t>
            </a:r>
          </a:p>
          <a:p>
            <a:r>
              <a:rPr lang="en-US" dirty="0"/>
              <a:t>All embed:</a:t>
            </a:r>
          </a:p>
          <a:p>
            <a:pPr lvl="1"/>
            <a:r>
              <a:rPr lang="en-US" dirty="0"/>
              <a:t>Some nodes/substructure capturing concepts</a:t>
            </a:r>
          </a:p>
          <a:p>
            <a:pPr lvl="1"/>
            <a:r>
              <a:rPr lang="en-US" dirty="0"/>
              <a:t>Some arcs, </a:t>
            </a:r>
            <a:r>
              <a:rPr lang="en-US" dirty="0" err="1"/>
              <a:t>etc</a:t>
            </a:r>
            <a:r>
              <a:rPr lang="en-US" dirty="0"/>
              <a:t> capturing relations</a:t>
            </a:r>
          </a:p>
          <a:p>
            <a:pPr lvl="1"/>
            <a:r>
              <a:rPr lang="en-US" dirty="0"/>
              <a:t>In some sort of graph representation (maybe a tree)</a:t>
            </a:r>
          </a:p>
          <a:p>
            <a:r>
              <a:rPr lang="en-US" dirty="0"/>
              <a:t>Different types of representation: </a:t>
            </a:r>
          </a:p>
          <a:p>
            <a:pPr lvl="1"/>
            <a:r>
              <a:rPr lang="en-US" dirty="0"/>
              <a:t>Explicit linguistic </a:t>
            </a:r>
            <a:r>
              <a:rPr lang="en-US" dirty="0" err="1"/>
              <a:t>vs</a:t>
            </a:r>
            <a:r>
              <a:rPr lang="en-US" dirty="0"/>
              <a:t> implicit neural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levels of linguistic representation:</a:t>
            </a:r>
          </a:p>
          <a:p>
            <a:pPr lvl="1"/>
            <a:r>
              <a:rPr lang="en-US" dirty="0"/>
              <a:t>Syntax, Semantics, Discourse</a:t>
            </a:r>
          </a:p>
          <a:p>
            <a:r>
              <a:rPr lang="en-US" dirty="0"/>
              <a:t>All embed:</a:t>
            </a:r>
          </a:p>
          <a:p>
            <a:pPr lvl="1"/>
            <a:r>
              <a:rPr lang="en-US" dirty="0"/>
              <a:t>Some nodes/substructure capturing concepts</a:t>
            </a:r>
          </a:p>
          <a:p>
            <a:pPr lvl="1"/>
            <a:r>
              <a:rPr lang="en-US" dirty="0"/>
              <a:t>Some arcs, </a:t>
            </a:r>
            <a:r>
              <a:rPr lang="en-US" dirty="0" err="1"/>
              <a:t>etc</a:t>
            </a:r>
            <a:r>
              <a:rPr lang="en-US" dirty="0"/>
              <a:t> capturing relations</a:t>
            </a:r>
          </a:p>
          <a:p>
            <a:pPr lvl="1"/>
            <a:r>
              <a:rPr lang="en-US" dirty="0"/>
              <a:t>In some sort of graph representation (maybe a tree)</a:t>
            </a:r>
          </a:p>
          <a:p>
            <a:r>
              <a:rPr lang="en-US" dirty="0"/>
              <a:t>Different types of representation: </a:t>
            </a:r>
          </a:p>
          <a:p>
            <a:pPr lvl="1"/>
            <a:r>
              <a:rPr lang="en-US" dirty="0"/>
              <a:t>Explicit linguistic </a:t>
            </a:r>
            <a:r>
              <a:rPr lang="en-US" dirty="0" err="1"/>
              <a:t>vs</a:t>
            </a:r>
            <a:r>
              <a:rPr lang="en-US" dirty="0"/>
              <a:t> implicit neural models</a:t>
            </a:r>
          </a:p>
          <a:p>
            <a:r>
              <a:rPr lang="en-US" dirty="0"/>
              <a:t>What’s the right level/type of representation??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0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86199" cy="4343400"/>
          </a:xfrm>
        </p:spPr>
        <p:txBody>
          <a:bodyPr>
            <a:normAutofit/>
          </a:bodyPr>
          <a:lstStyle/>
          <a:p>
            <a:r>
              <a:rPr lang="en-US" dirty="0"/>
              <a:t>Parse original documents to deep ling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86199" cy="4343400"/>
          </a:xfrm>
        </p:spPr>
        <p:txBody>
          <a:bodyPr>
            <a:normAutofit/>
          </a:bodyPr>
          <a:lstStyle/>
          <a:p>
            <a:r>
              <a:rPr lang="en-US" dirty="0"/>
              <a:t>Parse original documents to deep ling representation</a:t>
            </a:r>
          </a:p>
          <a:p>
            <a:endParaRPr lang="en-US" dirty="0"/>
          </a:p>
          <a:p>
            <a:r>
              <a:rPr lang="en-US" dirty="0"/>
              <a:t>Manipulate resulting graph for content selection</a:t>
            </a:r>
          </a:p>
          <a:p>
            <a:pPr lvl="1"/>
            <a:r>
              <a:rPr lang="en-US" dirty="0"/>
              <a:t>Splice dependency trees, remove satellite nodes,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5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/>
              <a:t>Parse original documents to deep ling representation</a:t>
            </a:r>
          </a:p>
          <a:p>
            <a:endParaRPr lang="en-US" dirty="0"/>
          </a:p>
          <a:p>
            <a:r>
              <a:rPr lang="en-US" dirty="0"/>
              <a:t>Manipulate resulting graph for content selection</a:t>
            </a:r>
          </a:p>
          <a:p>
            <a:pPr lvl="1"/>
            <a:r>
              <a:rPr lang="en-US" dirty="0"/>
              <a:t>Splice dependency trees, remove satellite nodes,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Generate based on resulting revised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Parse original documents to deep ling representation</a:t>
            </a:r>
          </a:p>
          <a:p>
            <a:endParaRPr lang="en-US" dirty="0"/>
          </a:p>
          <a:p>
            <a:r>
              <a:rPr lang="en-US" dirty="0"/>
              <a:t>Manipulate resulting graph for content selection</a:t>
            </a:r>
          </a:p>
          <a:p>
            <a:pPr lvl="1"/>
            <a:r>
              <a:rPr lang="en-US" dirty="0"/>
              <a:t>Splice dependency trees, remove satellite nodes,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Generate based on resulting revised graph</a:t>
            </a:r>
          </a:p>
          <a:p>
            <a:endParaRPr lang="en-US" dirty="0"/>
          </a:p>
          <a:p>
            <a:r>
              <a:rPr lang="en-US" dirty="0"/>
              <a:t>Rely on parsing/generation to/from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111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Dimensions of summarization: </a:t>
            </a:r>
            <a:r>
              <a:rPr lang="en-US" dirty="0" err="1"/>
              <a:t>Redux</a:t>
            </a:r>
            <a:endParaRPr lang="en-US" dirty="0"/>
          </a:p>
          <a:p>
            <a:r>
              <a:rPr lang="en-US" dirty="0"/>
              <a:t>Alternative views of summarization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Domains:</a:t>
            </a:r>
          </a:p>
          <a:p>
            <a:pPr lvl="2"/>
            <a:r>
              <a:rPr lang="en-US" dirty="0"/>
              <a:t>Meetings</a:t>
            </a:r>
          </a:p>
          <a:p>
            <a:pPr lvl="2"/>
            <a:r>
              <a:rPr lang="en-US" dirty="0"/>
              <a:t>Reviews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Neural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hierarchical neural representation </a:t>
            </a:r>
          </a:p>
          <a:p>
            <a:pPr lvl="1"/>
            <a:r>
              <a:rPr lang="en-US" dirty="0"/>
              <a:t>Initial word </a:t>
            </a:r>
            <a:r>
              <a:rPr lang="en-US" dirty="0" err="1"/>
              <a:t>embeddings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Recurrent sentence </a:t>
            </a:r>
            <a:r>
              <a:rPr lang="en-US" dirty="0" err="1"/>
              <a:t>embeddings</a:t>
            </a:r>
            <a:r>
              <a:rPr lang="en-US" dirty="0"/>
              <a:t> over words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Document representations over sentences</a:t>
            </a:r>
          </a:p>
          <a:p>
            <a:pPr lvl="2"/>
            <a:r>
              <a:rPr lang="en-US" dirty="0"/>
              <a:t>Attention models</a:t>
            </a:r>
          </a:p>
          <a:p>
            <a:pPr lvl="2"/>
            <a:r>
              <a:rPr lang="en-US" dirty="0"/>
              <a:t>Graph (+/- </a:t>
            </a:r>
            <a:r>
              <a:rPr lang="en-US" dirty="0" err="1"/>
              <a:t>att’n</a:t>
            </a:r>
            <a:r>
              <a:rPr lang="en-US" dirty="0"/>
              <a:t>) models</a:t>
            </a:r>
          </a:p>
          <a:p>
            <a:r>
              <a:rPr lang="en-US" dirty="0"/>
              <a:t>Generate from neural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“Abstract Meaning Representation”</a:t>
            </a:r>
          </a:p>
          <a:p>
            <a:pPr lvl="1"/>
            <a:r>
              <a:rPr lang="en-US" dirty="0"/>
              <a:t>Sentence-level semantic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3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“Abstract Meaning Representation”</a:t>
            </a:r>
          </a:p>
          <a:p>
            <a:pPr lvl="1"/>
            <a:r>
              <a:rPr lang="en-US" dirty="0"/>
              <a:t>Sentence-level semantic representation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Nodes:  Concepts:</a:t>
            </a:r>
          </a:p>
          <a:p>
            <a:pPr lvl="2"/>
            <a:r>
              <a:rPr lang="en-US" dirty="0"/>
              <a:t>English words, </a:t>
            </a:r>
            <a:r>
              <a:rPr lang="en-US" dirty="0" err="1"/>
              <a:t>PropBank</a:t>
            </a:r>
            <a:r>
              <a:rPr lang="en-US" dirty="0"/>
              <a:t> predicates, or keywords (‘person’)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“Abstract Meaning Representation”</a:t>
            </a:r>
          </a:p>
          <a:p>
            <a:pPr lvl="1"/>
            <a:r>
              <a:rPr lang="en-US" dirty="0"/>
              <a:t>Sentence-level semantic representation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Nodes:  Concepts:</a:t>
            </a:r>
          </a:p>
          <a:p>
            <a:pPr lvl="2"/>
            <a:r>
              <a:rPr lang="en-US" dirty="0"/>
              <a:t>English words, </a:t>
            </a:r>
            <a:r>
              <a:rPr lang="en-US" dirty="0" err="1"/>
              <a:t>PropBank</a:t>
            </a:r>
            <a:r>
              <a:rPr lang="en-US" dirty="0"/>
              <a:t> predicates, or keywords (‘person’)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Edges: Relations:</a:t>
            </a:r>
          </a:p>
          <a:p>
            <a:pPr lvl="2"/>
            <a:r>
              <a:rPr lang="en-US" dirty="0" err="1"/>
              <a:t>PropBank</a:t>
            </a:r>
            <a:r>
              <a:rPr lang="en-US" dirty="0"/>
              <a:t> thematic roles (ARG0-ARG5)</a:t>
            </a:r>
          </a:p>
          <a:p>
            <a:pPr lvl="2"/>
            <a:r>
              <a:rPr lang="en-US" dirty="0"/>
              <a:t>Others including ‘location’, ‘name’, ‘time’, etc…</a:t>
            </a:r>
          </a:p>
          <a:p>
            <a:pPr lvl="2"/>
            <a:r>
              <a:rPr lang="en-US" dirty="0"/>
              <a:t>~100 in total</a:t>
            </a:r>
          </a:p>
        </p:txBody>
      </p:sp>
    </p:spTree>
    <p:extLst>
      <p:ext uri="{BB962C8B-B14F-4D97-AF65-F5344CB8AC3E}">
        <p14:creationId xmlns:p14="http://schemas.microsoft.com/office/powerpoint/2010/main" val="411406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85333"/>
          </a:xfrm>
        </p:spPr>
        <p:txBody>
          <a:bodyPr/>
          <a:lstStyle/>
          <a:p>
            <a:r>
              <a:rPr lang="en-US" dirty="0"/>
              <a:t>AMR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22928"/>
            <a:ext cx="8042276" cy="4343400"/>
          </a:xfrm>
        </p:spPr>
        <p:txBody>
          <a:bodyPr/>
          <a:lstStyle/>
          <a:p>
            <a:r>
              <a:rPr lang="en-US" dirty="0"/>
              <a:t>AMR Bank: ~40K annotated sentences</a:t>
            </a:r>
          </a:p>
          <a:p>
            <a:r>
              <a:rPr lang="en-US" dirty="0"/>
              <a:t>JAMR parser:  </a:t>
            </a:r>
          </a:p>
          <a:p>
            <a:pPr lvl="1"/>
            <a:r>
              <a:rPr lang="en-US" dirty="0"/>
              <a:t>Alignments b/t word spans &amp; graph fragments</a:t>
            </a:r>
          </a:p>
          <a:p>
            <a:r>
              <a:rPr lang="en-US" dirty="0"/>
              <a:t>Example: “I saw Joe’s dog, which was running in the garden.”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7" y="3267681"/>
            <a:ext cx="4248728" cy="3521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1085" y="6322356"/>
            <a:ext cx="19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Liu et al, 2015.</a:t>
            </a:r>
          </a:p>
        </p:txBody>
      </p:sp>
    </p:spTree>
    <p:extLst>
      <p:ext uri="{BB962C8B-B14F-4D97-AF65-F5344CB8AC3E}">
        <p14:creationId xmlns:p14="http://schemas.microsoft.com/office/powerpoint/2010/main" val="88786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3999" cy="1336956"/>
          </a:xfrm>
        </p:spPr>
        <p:txBody>
          <a:bodyPr/>
          <a:lstStyle/>
          <a:p>
            <a:r>
              <a:rPr lang="en-US" sz="4400" dirty="0"/>
              <a:t>Summarization Using</a:t>
            </a:r>
            <a:br>
              <a:rPr lang="en-US" sz="4400" dirty="0"/>
            </a:br>
            <a:r>
              <a:rPr lang="en-US" sz="4400" dirty="0"/>
              <a:t>Abstract Meaning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JAMR to parse input sentences to AMR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97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3999" cy="1336956"/>
          </a:xfrm>
        </p:spPr>
        <p:txBody>
          <a:bodyPr/>
          <a:lstStyle/>
          <a:p>
            <a:r>
              <a:rPr lang="en-US" sz="4400" dirty="0"/>
              <a:t>Summarization Using</a:t>
            </a:r>
            <a:br>
              <a:rPr lang="en-US" sz="4400" dirty="0"/>
            </a:br>
            <a:r>
              <a:rPr lang="en-US" sz="4400" dirty="0"/>
              <a:t>Abstract Meaning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JAMR to parse input sentences to AMR</a:t>
            </a:r>
          </a:p>
          <a:p>
            <a:endParaRPr lang="en-US" dirty="0"/>
          </a:p>
          <a:p>
            <a:r>
              <a:rPr lang="en-US" dirty="0"/>
              <a:t>Create unified document graph</a:t>
            </a:r>
          </a:p>
          <a:p>
            <a:pPr lvl="1"/>
            <a:r>
              <a:rPr lang="en-US" dirty="0"/>
              <a:t>Link </a:t>
            </a:r>
            <a:r>
              <a:rPr lang="en-US" dirty="0" err="1"/>
              <a:t>coreferent</a:t>
            </a:r>
            <a:r>
              <a:rPr lang="en-US" dirty="0"/>
              <a:t> nodes by “concept merging”</a:t>
            </a:r>
          </a:p>
          <a:p>
            <a:pPr lvl="1"/>
            <a:r>
              <a:rPr lang="en-US" dirty="0"/>
              <a:t>Join sentence AMRs to common (dummy) ROOT</a:t>
            </a:r>
          </a:p>
          <a:p>
            <a:pPr lvl="1"/>
            <a:r>
              <a:rPr lang="en-US" dirty="0"/>
              <a:t>Create other connections as needed</a:t>
            </a:r>
          </a:p>
        </p:txBody>
      </p:sp>
    </p:spTree>
    <p:extLst>
      <p:ext uri="{BB962C8B-B14F-4D97-AF65-F5344CB8AC3E}">
        <p14:creationId xmlns:p14="http://schemas.microsoft.com/office/powerpoint/2010/main" val="357267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3999" cy="1336956"/>
          </a:xfrm>
        </p:spPr>
        <p:txBody>
          <a:bodyPr/>
          <a:lstStyle/>
          <a:p>
            <a:r>
              <a:rPr lang="en-US" sz="4400" dirty="0">
                <a:solidFill>
                  <a:srgbClr val="2C7C9F"/>
                </a:solidFill>
              </a:rPr>
              <a:t>Summarization Using</a:t>
            </a:r>
            <a:br>
              <a:rPr lang="en-US" sz="4400" dirty="0">
                <a:solidFill>
                  <a:srgbClr val="2C7C9F"/>
                </a:solidFill>
              </a:rPr>
            </a:br>
            <a:r>
              <a:rPr lang="en-US" sz="4400" dirty="0">
                <a:solidFill>
                  <a:srgbClr val="2C7C9F"/>
                </a:solidFill>
              </a:rPr>
              <a:t>Abstract Meaning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706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JAMR to parse input sentences to AMR</a:t>
            </a:r>
          </a:p>
          <a:p>
            <a:endParaRPr lang="en-US" dirty="0"/>
          </a:p>
          <a:p>
            <a:r>
              <a:rPr lang="en-US" dirty="0"/>
              <a:t>Create unified document graph</a:t>
            </a:r>
          </a:p>
          <a:p>
            <a:pPr lvl="1"/>
            <a:r>
              <a:rPr lang="en-US" dirty="0"/>
              <a:t>Link </a:t>
            </a:r>
            <a:r>
              <a:rPr lang="en-US" dirty="0" err="1"/>
              <a:t>coreferent</a:t>
            </a:r>
            <a:r>
              <a:rPr lang="en-US" dirty="0"/>
              <a:t> nodes by “concept merging”</a:t>
            </a:r>
          </a:p>
          <a:p>
            <a:pPr lvl="1"/>
            <a:r>
              <a:rPr lang="en-US" dirty="0"/>
              <a:t>Join sentence AMRs to common (dummy) ROOT</a:t>
            </a:r>
          </a:p>
          <a:p>
            <a:pPr lvl="1"/>
            <a:r>
              <a:rPr lang="en-US" dirty="0"/>
              <a:t>Create other connections as needed</a:t>
            </a:r>
          </a:p>
          <a:p>
            <a:pPr lvl="1"/>
            <a:endParaRPr lang="en-US" dirty="0"/>
          </a:p>
          <a:p>
            <a:r>
              <a:rPr lang="en-US" dirty="0"/>
              <a:t>Select subset of nodes for inclusion in summary</a:t>
            </a:r>
          </a:p>
          <a:p>
            <a:pPr lvl="1"/>
            <a:r>
              <a:rPr lang="en-US" dirty="0"/>
              <a:t>Modeled as ILP for subgraph selection</a:t>
            </a:r>
          </a:p>
          <a:p>
            <a:r>
              <a:rPr lang="en-US" dirty="0"/>
              <a:t>*Generate surface realization of AMR (future work)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1085" y="6322356"/>
            <a:ext cx="19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Liu et al, 2015.</a:t>
            </a:r>
          </a:p>
        </p:txBody>
      </p:sp>
    </p:spTree>
    <p:extLst>
      <p:ext uri="{BB962C8B-B14F-4D97-AF65-F5344CB8AC3E}">
        <p14:creationId xmlns:p14="http://schemas.microsoft.com/office/powerpoint/2010/main" val="174626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18" y="1444532"/>
            <a:ext cx="6026727" cy="5545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1085" y="6322356"/>
            <a:ext cx="19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Liu et al, 2015.</a:t>
            </a:r>
          </a:p>
        </p:txBody>
      </p:sp>
    </p:spTree>
    <p:extLst>
      <p:ext uri="{BB962C8B-B14F-4D97-AF65-F5344CB8AC3E}">
        <p14:creationId xmlns:p14="http://schemas.microsoft.com/office/powerpoint/2010/main" val="4123491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635-EFFE-7949-8BDB-5C62C83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9183-855A-C54A-A8A4-05A6196B1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4" y="1600201"/>
            <a:ext cx="8251825" cy="4343400"/>
          </a:xfrm>
        </p:spPr>
        <p:txBody>
          <a:bodyPr>
            <a:normAutofit/>
          </a:bodyPr>
          <a:lstStyle/>
          <a:p>
            <a:r>
              <a:rPr lang="en-US" dirty="0"/>
              <a:t>Core structure:</a:t>
            </a:r>
          </a:p>
          <a:p>
            <a:pPr lvl="1"/>
            <a:r>
              <a:rPr lang="en-US" dirty="0"/>
              <a:t>Encoder-Decoder model</a:t>
            </a:r>
          </a:p>
          <a:p>
            <a:pPr lvl="2"/>
            <a:r>
              <a:rPr lang="en-US" dirty="0"/>
              <a:t>Encoder: Creates representation of content to summarize</a:t>
            </a:r>
          </a:p>
          <a:p>
            <a:pPr lvl="3"/>
            <a:r>
              <a:rPr lang="en-US" dirty="0"/>
              <a:t>Builds on word or character embeddings</a:t>
            </a:r>
          </a:p>
          <a:p>
            <a:pPr lvl="4"/>
            <a:r>
              <a:rPr lang="en-US" dirty="0"/>
              <a:t>Either pretrained or learned</a:t>
            </a:r>
          </a:p>
          <a:p>
            <a:pPr lvl="3"/>
            <a:r>
              <a:rPr lang="en-US" dirty="0"/>
              <a:t>Typically, RNN models: LSTM or GRU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Decoder: Generates output sequence</a:t>
            </a:r>
          </a:p>
          <a:p>
            <a:pPr lvl="3"/>
            <a:r>
              <a:rPr lang="en-US" dirty="0"/>
              <a:t>Uses representation from encoder + previously generated </a:t>
            </a:r>
            <a:r>
              <a:rPr lang="en-US" dirty="0" err="1"/>
              <a:t>wds</a:t>
            </a:r>
            <a:endParaRPr lang="en-US" dirty="0"/>
          </a:p>
          <a:p>
            <a:pPr lvl="3"/>
            <a:r>
              <a:rPr lang="en-US" dirty="0"/>
              <a:t>Also often RNN</a:t>
            </a:r>
          </a:p>
        </p:txBody>
      </p:sp>
    </p:spTree>
    <p:extLst>
      <p:ext uri="{BB962C8B-B14F-4D97-AF65-F5344CB8AC3E}">
        <p14:creationId xmlns:p14="http://schemas.microsoft.com/office/powerpoint/2010/main" val="239769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components:</a:t>
            </a:r>
          </a:p>
          <a:p>
            <a:pPr lvl="1"/>
            <a:r>
              <a:rPr lang="en-US" dirty="0"/>
              <a:t>Content selection</a:t>
            </a:r>
          </a:p>
          <a:p>
            <a:pPr lvl="1"/>
            <a:r>
              <a:rPr lang="en-US" dirty="0"/>
              <a:t>Information ordering/Content realization</a:t>
            </a:r>
          </a:p>
        </p:txBody>
      </p:sp>
    </p:spTree>
    <p:extLst>
      <p:ext uri="{BB962C8B-B14F-4D97-AF65-F5344CB8AC3E}">
        <p14:creationId xmlns:p14="http://schemas.microsoft.com/office/powerpoint/2010/main" val="891784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0B1E-2A90-EC4E-B13D-FFAE97B9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2577-5F7B-1347-9F63-74F5B862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Additions to base encoder-decoder models</a:t>
            </a:r>
          </a:p>
          <a:p>
            <a:r>
              <a:rPr lang="en-US" dirty="0"/>
              <a:t>Attention:</a:t>
            </a:r>
          </a:p>
          <a:p>
            <a:pPr lvl="1"/>
            <a:r>
              <a:rPr lang="en-US" dirty="0"/>
              <a:t>Adds weight distribution over inputs</a:t>
            </a:r>
          </a:p>
          <a:p>
            <a:pPr lvl="2"/>
            <a:r>
              <a:rPr lang="en-US" dirty="0"/>
              <a:t>Beyond single encoding vector</a:t>
            </a:r>
          </a:p>
          <a:p>
            <a:pPr lvl="2"/>
            <a:endParaRPr lang="en-US" dirty="0"/>
          </a:p>
          <a:p>
            <a:r>
              <a:rPr lang="en-US" dirty="0"/>
              <a:t>Pointer/copy mechanisms:</a:t>
            </a:r>
          </a:p>
          <a:p>
            <a:pPr lvl="1"/>
            <a:r>
              <a:rPr lang="en-US" dirty="0"/>
              <a:t>Mitigates issues with rare terms</a:t>
            </a:r>
          </a:p>
          <a:p>
            <a:pPr lvl="1"/>
            <a:r>
              <a:rPr lang="en-US" dirty="0"/>
              <a:t>Decoder incorporates a switch to either generate</a:t>
            </a:r>
          </a:p>
          <a:p>
            <a:pPr lvl="2"/>
            <a:r>
              <a:rPr lang="en-US" dirty="0"/>
              <a:t>Or copy a region over from the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76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01AE-4FD7-AC4B-8552-4558EF80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7CBB-CA0D-0C45-85B3-A2AC57C0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600201"/>
            <a:ext cx="8237538" cy="4343400"/>
          </a:xfrm>
        </p:spPr>
        <p:txBody>
          <a:bodyPr/>
          <a:lstStyle/>
          <a:p>
            <a:r>
              <a:rPr lang="en-US" dirty="0"/>
              <a:t>Similar focus on identifying key content</a:t>
            </a:r>
          </a:p>
          <a:p>
            <a:r>
              <a:rPr lang="en-US" dirty="0"/>
              <a:t>Challenges in:</a:t>
            </a:r>
          </a:p>
          <a:p>
            <a:pPr lvl="2"/>
            <a:r>
              <a:rPr lang="en-US" dirty="0"/>
              <a:t>Handling longer texts</a:t>
            </a:r>
          </a:p>
          <a:p>
            <a:pPr lvl="3"/>
            <a:r>
              <a:rPr lang="en-US" dirty="0"/>
              <a:t>Creating multi-sentence/multi-document representations</a:t>
            </a:r>
          </a:p>
          <a:p>
            <a:pPr lvl="3"/>
            <a:r>
              <a:rPr lang="en-US" dirty="0"/>
              <a:t>Generating extended texts</a:t>
            </a:r>
          </a:p>
          <a:p>
            <a:pPr lvl="4"/>
            <a:r>
              <a:rPr lang="en-US" dirty="0"/>
              <a:t>Hard for both linguistically motivated and neural models</a:t>
            </a:r>
          </a:p>
          <a:p>
            <a:pPr lvl="2"/>
            <a:r>
              <a:rPr lang="en-US" dirty="0"/>
              <a:t>Generating rare terms</a:t>
            </a:r>
          </a:p>
          <a:p>
            <a:pPr lvl="3"/>
            <a:r>
              <a:rPr lang="en-US" dirty="0"/>
              <a:t>Balancing copying (repetitive) with</a:t>
            </a:r>
          </a:p>
          <a:p>
            <a:pPr lvl="3"/>
            <a:r>
              <a:rPr lang="en-US" dirty="0"/>
              <a:t>Novel generation (hard)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41" b="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146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Summary</a:t>
            </a:r>
            <a:br>
              <a:rPr lang="en-US" dirty="0"/>
            </a:br>
            <a:r>
              <a:rPr lang="en-US" dirty="0"/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purpose:  </a:t>
            </a:r>
          </a:p>
          <a:p>
            <a:r>
              <a:rPr lang="en-US" dirty="0"/>
              <a:t>Audience: </a:t>
            </a:r>
          </a:p>
          <a:p>
            <a:r>
              <a:rPr lang="en-US" dirty="0"/>
              <a:t>Derivation (</a:t>
            </a:r>
            <a:r>
              <a:rPr lang="en-US" dirty="0" err="1"/>
              <a:t>extactive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abstractive):</a:t>
            </a:r>
          </a:p>
          <a:p>
            <a:r>
              <a:rPr lang="en-US" dirty="0"/>
              <a:t>Coverage (generic </a:t>
            </a:r>
            <a:r>
              <a:rPr lang="en-US" dirty="0" err="1"/>
              <a:t>vs</a:t>
            </a:r>
            <a:r>
              <a:rPr lang="en-US" dirty="0"/>
              <a:t> focused):</a:t>
            </a:r>
          </a:p>
          <a:p>
            <a:r>
              <a:rPr lang="en-US" dirty="0"/>
              <a:t> Units (single </a:t>
            </a:r>
            <a:r>
              <a:rPr lang="en-US" dirty="0" err="1"/>
              <a:t>vs</a:t>
            </a:r>
            <a:r>
              <a:rPr lang="en-US" dirty="0"/>
              <a:t> multi): </a:t>
            </a:r>
          </a:p>
          <a:p>
            <a:r>
              <a:rPr lang="en-US" dirty="0"/>
              <a:t>Reduction: </a:t>
            </a:r>
          </a:p>
          <a:p>
            <a:r>
              <a:rPr lang="en-US" dirty="0" err="1"/>
              <a:t>Input/Output</a:t>
            </a:r>
            <a:r>
              <a:rPr lang="en-US" dirty="0"/>
              <a:t> form factors (language, genre, register, form)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2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Summary</a:t>
            </a:r>
            <a:br>
              <a:rPr lang="en-US" dirty="0"/>
            </a:br>
            <a:r>
              <a:rPr lang="en-US" dirty="0"/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purpose:  Product selection, comparison</a:t>
            </a:r>
          </a:p>
          <a:p>
            <a:r>
              <a:rPr lang="en-US" dirty="0"/>
              <a:t>Audience: Ordinary people/customers</a:t>
            </a:r>
          </a:p>
          <a:p>
            <a:r>
              <a:rPr lang="en-US" dirty="0"/>
              <a:t>Derivation (</a:t>
            </a:r>
            <a:r>
              <a:rPr lang="en-US" dirty="0" err="1"/>
              <a:t>extactive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abstractive): Extractive+</a:t>
            </a:r>
          </a:p>
          <a:p>
            <a:r>
              <a:rPr lang="en-US" dirty="0"/>
              <a:t>Coverage (generic </a:t>
            </a:r>
            <a:r>
              <a:rPr lang="en-US" dirty="0" err="1"/>
              <a:t>vs</a:t>
            </a:r>
            <a:r>
              <a:rPr lang="en-US" dirty="0"/>
              <a:t> focused): Aspect-oriented</a:t>
            </a:r>
          </a:p>
          <a:p>
            <a:r>
              <a:rPr lang="en-US" dirty="0"/>
              <a:t>Units (single </a:t>
            </a:r>
            <a:r>
              <a:rPr lang="en-US" dirty="0" err="1"/>
              <a:t>vs</a:t>
            </a:r>
            <a:r>
              <a:rPr lang="en-US" dirty="0"/>
              <a:t> multi): Multi-document</a:t>
            </a:r>
          </a:p>
          <a:p>
            <a:r>
              <a:rPr lang="en-US" dirty="0"/>
              <a:t>Reduction: Varies</a:t>
            </a:r>
          </a:p>
          <a:p>
            <a:r>
              <a:rPr lang="en-US" dirty="0" err="1"/>
              <a:t>Input/Output</a:t>
            </a:r>
            <a:r>
              <a:rPr lang="en-US" dirty="0"/>
              <a:t> form factors (language, genre, register, form)</a:t>
            </a:r>
          </a:p>
          <a:p>
            <a:pPr lvl="1"/>
            <a:r>
              <a:rPr lang="en-US" dirty="0"/>
              <a:t>??, user reviews, less formal, pros &amp; cons, tables,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1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approach: (Hu and Liu, 2004)</a:t>
            </a:r>
          </a:p>
          <a:p>
            <a:r>
              <a:rPr lang="en-US" dirty="0"/>
              <a:t>Summarization of product reviews (e.g. Amazon)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product features mentioned in reviews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polarity of sentences about those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product,</a:t>
            </a:r>
          </a:p>
          <a:p>
            <a:pPr lvl="2"/>
            <a:r>
              <a:rPr lang="en-US" dirty="0"/>
              <a:t>For each feature,</a:t>
            </a:r>
          </a:p>
          <a:p>
            <a:pPr lvl="3"/>
            <a:r>
              <a:rPr lang="en-US" dirty="0"/>
              <a:t>For each polarity: provide illustrative examples</a:t>
            </a:r>
          </a:p>
        </p:txBody>
      </p:sp>
    </p:spTree>
    <p:extLst>
      <p:ext uri="{BB962C8B-B14F-4D97-AF65-F5344CB8AC3E}">
        <p14:creationId xmlns:p14="http://schemas.microsoft.com/office/powerpoint/2010/main" val="3061425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Feature: picture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Positive: 12	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 Overall this is a good camera with a really good picture clarity.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 The pictures are absolutely amazing - the camera captures the minutest of details.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 After nearly 800 pictures I have found that this camera takes incredible pictures.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…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Negative: 2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The pictures come out hazy if your hands shake even for a moment during the entire process of taking a picture.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 Focusing on a display rack about 20 feet away in a brightly lit room during day time, pictures produced by this camera were blurry and in a shade of orange.</a:t>
            </a:r>
          </a:p>
        </p:txBody>
      </p:sp>
    </p:spTree>
    <p:extLst>
      <p:ext uri="{BB962C8B-B14F-4D97-AF65-F5344CB8AC3E}">
        <p14:creationId xmlns:p14="http://schemas.microsoft.com/office/powerpoint/2010/main" val="138929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Sentiment </a:t>
            </a:r>
            <a:br>
              <a:rPr lang="en-US" dirty="0"/>
            </a:br>
            <a:r>
              <a:rPr lang="en-US" dirty="0"/>
              <a:t>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approach is heuristic:</a:t>
            </a:r>
          </a:p>
          <a:p>
            <a:pPr lvl="1"/>
            <a:r>
              <a:rPr lang="en-US" dirty="0"/>
              <a:t>May not scale,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2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Sentiment </a:t>
            </a:r>
            <a:br>
              <a:rPr lang="en-US" dirty="0"/>
            </a:br>
            <a:r>
              <a:rPr lang="en-US" dirty="0"/>
              <a:t>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approach is heuristic:</a:t>
            </a:r>
          </a:p>
          <a:p>
            <a:pPr lvl="1"/>
            <a:r>
              <a:rPr lang="en-US" dirty="0"/>
              <a:t>May not scale, etc.</a:t>
            </a:r>
          </a:p>
          <a:p>
            <a:pPr lvl="1"/>
            <a:endParaRPr lang="en-US" dirty="0"/>
          </a:p>
          <a:p>
            <a:r>
              <a:rPr lang="en-US" dirty="0"/>
              <a:t>What do users want?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43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Sentiment </a:t>
            </a:r>
            <a:br>
              <a:rPr lang="en-US" dirty="0"/>
            </a:br>
            <a:r>
              <a:rPr lang="en-US" dirty="0"/>
              <a:t>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Classic approach is heuristic:</a:t>
            </a:r>
          </a:p>
          <a:p>
            <a:pPr lvl="1"/>
            <a:r>
              <a:rPr lang="en-US" dirty="0"/>
              <a:t>May not scale, etc.</a:t>
            </a:r>
          </a:p>
          <a:p>
            <a:pPr lvl="1"/>
            <a:endParaRPr lang="en-US" dirty="0"/>
          </a:p>
          <a:p>
            <a:r>
              <a:rPr lang="en-US" dirty="0"/>
              <a:t>What do users want?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example sentences should be selected?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Strongest sentiment?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Most diverse sentiments?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Broadest feature coverage?</a:t>
            </a:r>
          </a:p>
        </p:txBody>
      </p:sp>
    </p:spTree>
    <p:extLst>
      <p:ext uri="{BB962C8B-B14F-4D97-AF65-F5344CB8AC3E}">
        <p14:creationId xmlns:p14="http://schemas.microsoft.com/office/powerpoint/2010/main" val="22983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components:</a:t>
            </a:r>
          </a:p>
          <a:p>
            <a:pPr lvl="1"/>
            <a:r>
              <a:rPr lang="en-US" dirty="0"/>
              <a:t>Content selection</a:t>
            </a:r>
          </a:p>
          <a:p>
            <a:pPr lvl="1"/>
            <a:r>
              <a:rPr lang="en-US" dirty="0"/>
              <a:t>Information ordering/Content realization</a:t>
            </a:r>
          </a:p>
          <a:p>
            <a:pPr lvl="2"/>
            <a:r>
              <a:rPr lang="en-US" dirty="0"/>
              <a:t>Comparable to extractive summarization</a:t>
            </a:r>
          </a:p>
          <a:p>
            <a:r>
              <a:rPr lang="en-US" dirty="0"/>
              <a:t>Fundamental differences:</a:t>
            </a:r>
          </a:p>
        </p:txBody>
      </p:sp>
    </p:spTree>
    <p:extLst>
      <p:ext uri="{BB962C8B-B14F-4D97-AF65-F5344CB8AC3E}">
        <p14:creationId xmlns:p14="http://schemas.microsoft.com/office/powerpoint/2010/main" val="1153962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Summarization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/>
          <a:lstStyle/>
          <a:p>
            <a:r>
              <a:rPr lang="en-US" dirty="0"/>
              <a:t>Posed as optimizing score for given length summary</a:t>
            </a:r>
          </a:p>
          <a:p>
            <a:pPr lvl="1"/>
            <a:r>
              <a:rPr lang="en-US" dirty="0"/>
              <a:t>Using a sentence extractive strategy</a:t>
            </a:r>
          </a:p>
        </p:txBody>
      </p:sp>
    </p:spTree>
    <p:extLst>
      <p:ext uri="{BB962C8B-B14F-4D97-AF65-F5344CB8AC3E}">
        <p14:creationId xmlns:p14="http://schemas.microsoft.com/office/powerpoint/2010/main" val="335639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Summarization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/>
          <a:lstStyle/>
          <a:p>
            <a:r>
              <a:rPr lang="en-US" dirty="0"/>
              <a:t>Posed as optimizing score for given length summary</a:t>
            </a:r>
          </a:p>
          <a:p>
            <a:pPr lvl="1"/>
            <a:r>
              <a:rPr lang="en-US" dirty="0"/>
              <a:t>Using a sentence extractive strategy</a:t>
            </a:r>
          </a:p>
          <a:p>
            <a:r>
              <a:rPr lang="en-US" dirty="0"/>
              <a:t>Key factors:</a:t>
            </a:r>
          </a:p>
          <a:p>
            <a:pPr lvl="1"/>
            <a:r>
              <a:rPr lang="en-US" dirty="0"/>
              <a:t>Sentence sentiment score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Sentiment mismatch: b/t summary and product rating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Diversity:</a:t>
            </a:r>
          </a:p>
          <a:p>
            <a:pPr lvl="2"/>
            <a:r>
              <a:rPr lang="en-US" dirty="0"/>
              <a:t>Measure of how well </a:t>
            </a:r>
            <a:r>
              <a:rPr lang="en-US" dirty="0" err="1"/>
              <a:t>diff’t</a:t>
            </a:r>
            <a:r>
              <a:rPr lang="en-US" dirty="0"/>
              <a:t> “aspects” of product covered</a:t>
            </a:r>
          </a:p>
          <a:p>
            <a:pPr lvl="2"/>
            <a:r>
              <a:rPr lang="en-US" dirty="0"/>
              <a:t>Related to both quality of coverage, importance of aspect</a:t>
            </a:r>
          </a:p>
        </p:txBody>
      </p:sp>
    </p:spTree>
    <p:extLst>
      <p:ext uri="{BB962C8B-B14F-4D97-AF65-F5344CB8AC3E}">
        <p14:creationId xmlns:p14="http://schemas.microsoft.com/office/powerpoint/2010/main" val="1500083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Summarization Models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Match (SM): </a:t>
            </a:r>
            <a:r>
              <a:rPr lang="en-US" dirty="0" err="1"/>
              <a:t>Neg</a:t>
            </a:r>
            <a:r>
              <a:rPr lang="en-US" dirty="0"/>
              <a:t>(Mismatch)</a:t>
            </a:r>
          </a:p>
          <a:p>
            <a:pPr lvl="1"/>
            <a:r>
              <a:rPr lang="en-US" dirty="0"/>
              <a:t>Prefer summaries w/sentiment matching product</a:t>
            </a:r>
          </a:p>
          <a:p>
            <a:pPr marL="34925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Issue?  </a:t>
            </a:r>
          </a:p>
        </p:txBody>
      </p:sp>
    </p:spTree>
    <p:extLst>
      <p:ext uri="{BB962C8B-B14F-4D97-AF65-F5344CB8AC3E}">
        <p14:creationId xmlns:p14="http://schemas.microsoft.com/office/powerpoint/2010/main" val="3283726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Summarization Models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Match (SM): </a:t>
            </a:r>
            <a:r>
              <a:rPr lang="en-US" dirty="0" err="1"/>
              <a:t>Neg</a:t>
            </a:r>
            <a:r>
              <a:rPr lang="en-US" dirty="0"/>
              <a:t>(Mismatch)</a:t>
            </a:r>
          </a:p>
          <a:p>
            <a:pPr lvl="1"/>
            <a:r>
              <a:rPr lang="en-US" dirty="0"/>
              <a:t>Prefer summaries w/sentiment matching product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Issue?  </a:t>
            </a:r>
          </a:p>
          <a:p>
            <a:pPr lvl="2"/>
            <a:r>
              <a:rPr lang="en-US" dirty="0"/>
              <a:t>Neutral rating </a:t>
            </a:r>
            <a:r>
              <a:rPr lang="en-US" dirty="0">
                <a:sym typeface="Wingdings"/>
              </a:rPr>
              <a:t> neutral summary sentences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Approach: Force system to select stronger </a:t>
            </a:r>
            <a:r>
              <a:rPr lang="en-US" dirty="0" err="1">
                <a:sym typeface="Wingdings"/>
              </a:rPr>
              <a:t>sents</a:t>
            </a:r>
            <a:r>
              <a:rPr lang="en-US" dirty="0">
                <a:sym typeface="Wingdings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068497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Summarization Models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Sentiment Match + Aspect Coverage (SMAC):</a:t>
            </a:r>
          </a:p>
          <a:p>
            <a:pPr lvl="1"/>
            <a:r>
              <a:rPr lang="en-US" dirty="0">
                <a:sym typeface="Wingdings"/>
              </a:rPr>
              <a:t>Linear combination of:</a:t>
            </a:r>
          </a:p>
          <a:p>
            <a:pPr lvl="2"/>
            <a:r>
              <a:rPr lang="en-US" dirty="0">
                <a:sym typeface="Wingdings"/>
              </a:rPr>
              <a:t>Sentiment intensity, mismatch, &amp; diversity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Issue?</a:t>
            </a:r>
          </a:p>
        </p:txBody>
      </p:sp>
    </p:spTree>
    <p:extLst>
      <p:ext uri="{BB962C8B-B14F-4D97-AF65-F5344CB8AC3E}">
        <p14:creationId xmlns:p14="http://schemas.microsoft.com/office/powerpoint/2010/main" val="3561098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/>
              <a:t>Summarization Models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Sentiment Match + Aspect Coverage (SMAC):</a:t>
            </a:r>
          </a:p>
          <a:p>
            <a:pPr lvl="1"/>
            <a:r>
              <a:rPr lang="en-US" dirty="0">
                <a:sym typeface="Wingdings"/>
              </a:rPr>
              <a:t>Linear combination of:</a:t>
            </a:r>
          </a:p>
          <a:p>
            <a:pPr lvl="2"/>
            <a:r>
              <a:rPr lang="en-US" dirty="0">
                <a:sym typeface="Wingdings"/>
              </a:rPr>
              <a:t>Sentiment intensity, mismatch, &amp; diversity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Issue?</a:t>
            </a:r>
          </a:p>
          <a:p>
            <a:pPr lvl="2"/>
            <a:r>
              <a:rPr lang="en-US" dirty="0">
                <a:sym typeface="Wingdings"/>
              </a:rPr>
              <a:t>Optimizes overall sentiment match, but not per-aspect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73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Summarization Models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20339" cy="4343400"/>
          </a:xfrm>
        </p:spPr>
        <p:txBody>
          <a:bodyPr/>
          <a:lstStyle/>
          <a:p>
            <a:r>
              <a:rPr lang="en-US" dirty="0"/>
              <a:t>Sentiment-Aspect Match (SAM):</a:t>
            </a:r>
          </a:p>
          <a:p>
            <a:endParaRPr lang="en-US" dirty="0"/>
          </a:p>
          <a:p>
            <a:pPr lvl="1"/>
            <a:r>
              <a:rPr lang="en-US" dirty="0"/>
              <a:t>Maximize coverage of aspects</a:t>
            </a:r>
          </a:p>
          <a:p>
            <a:pPr lvl="2"/>
            <a:r>
              <a:rPr lang="en-US" dirty="0"/>
              <a:t>*consistent* with per-aspect sentiment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Computed using probabilistic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Minimize KL-divergence b/t summary, </a:t>
            </a:r>
            <a:r>
              <a:rPr lang="en-US" dirty="0" err="1"/>
              <a:t>orig</a:t>
            </a:r>
            <a:r>
              <a:rPr lang="en-US" dirty="0"/>
              <a:t>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9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Pairwise preference tests for different summaries</a:t>
            </a:r>
          </a:p>
          <a:p>
            <a:pPr lvl="1"/>
            <a:r>
              <a:rPr lang="en-US" dirty="0"/>
              <a:t>Side-by-side, along with overall product rating</a:t>
            </a:r>
          </a:p>
          <a:p>
            <a:pPr lvl="1"/>
            <a:r>
              <a:rPr lang="en-US" dirty="0"/>
              <a:t>Judged: No </a:t>
            </a:r>
            <a:r>
              <a:rPr lang="en-US" dirty="0" err="1"/>
              <a:t>pref</a:t>
            </a:r>
            <a:r>
              <a:rPr lang="en-US" dirty="0"/>
              <a:t>, Strongly – Weakly prefer A/B</a:t>
            </a:r>
          </a:p>
          <a:p>
            <a:r>
              <a:rPr lang="en-US" dirty="0"/>
              <a:t>Also collected comments that justify rating</a:t>
            </a:r>
          </a:p>
        </p:txBody>
      </p:sp>
    </p:spTree>
    <p:extLst>
      <p:ext uri="{BB962C8B-B14F-4D97-AF65-F5344CB8AC3E}">
        <p14:creationId xmlns:p14="http://schemas.microsoft.com/office/powerpoint/2010/main" val="2581293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Pairwise preference tests for different summaries</a:t>
            </a:r>
          </a:p>
          <a:p>
            <a:pPr lvl="1"/>
            <a:r>
              <a:rPr lang="en-US" dirty="0"/>
              <a:t>Side-by-side, along with overall product rating</a:t>
            </a:r>
          </a:p>
          <a:p>
            <a:pPr lvl="1"/>
            <a:r>
              <a:rPr lang="en-US" dirty="0"/>
              <a:t>Judged: No </a:t>
            </a:r>
            <a:r>
              <a:rPr lang="en-US" dirty="0" err="1"/>
              <a:t>pref</a:t>
            </a:r>
            <a:r>
              <a:rPr lang="en-US" dirty="0"/>
              <a:t>, Strongly – Weakly prefer A/B</a:t>
            </a:r>
          </a:p>
          <a:p>
            <a:r>
              <a:rPr lang="en-US" dirty="0"/>
              <a:t>Also collected comments that justify rating</a:t>
            </a:r>
          </a:p>
          <a:p>
            <a:r>
              <a:rPr lang="en-US" dirty="0"/>
              <a:t>Usually some preference, but not significant</a:t>
            </a:r>
          </a:p>
          <a:p>
            <a:pPr lvl="1"/>
            <a:r>
              <a:rPr lang="en-US" dirty="0"/>
              <a:t>Except between SAM (highest) and SMAC (lowest)</a:t>
            </a:r>
          </a:p>
          <a:p>
            <a:r>
              <a:rPr lang="en-US" dirty="0"/>
              <a:t>Do users care at all?</a:t>
            </a:r>
          </a:p>
        </p:txBody>
      </p:sp>
    </p:spTree>
    <p:extLst>
      <p:ext uri="{BB962C8B-B14F-4D97-AF65-F5344CB8AC3E}">
        <p14:creationId xmlns:p14="http://schemas.microsoft.com/office/powerpoint/2010/main" val="121678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Pairwise preference tests for different summaries</a:t>
            </a:r>
          </a:p>
          <a:p>
            <a:pPr lvl="1"/>
            <a:r>
              <a:rPr lang="en-US" dirty="0"/>
              <a:t>Side-by-side, along with overall product rating</a:t>
            </a:r>
          </a:p>
          <a:p>
            <a:pPr lvl="1"/>
            <a:r>
              <a:rPr lang="en-US" dirty="0"/>
              <a:t>Judged: No </a:t>
            </a:r>
            <a:r>
              <a:rPr lang="en-US" dirty="0" err="1"/>
              <a:t>pref</a:t>
            </a:r>
            <a:r>
              <a:rPr lang="en-US" dirty="0"/>
              <a:t>, Strongly – Weakly prefer A/B</a:t>
            </a:r>
          </a:p>
          <a:p>
            <a:r>
              <a:rPr lang="en-US" dirty="0"/>
              <a:t>Also collected comments that justify rating</a:t>
            </a:r>
          </a:p>
          <a:p>
            <a:r>
              <a:rPr lang="en-US" dirty="0"/>
              <a:t>Usually some preference, but not significant</a:t>
            </a:r>
          </a:p>
          <a:p>
            <a:pPr lvl="1"/>
            <a:r>
              <a:rPr lang="en-US" dirty="0"/>
              <a:t>Except between SAM (highest) and SMAC (lowest)</a:t>
            </a:r>
          </a:p>
          <a:p>
            <a:r>
              <a:rPr lang="en-US" dirty="0"/>
              <a:t>Do users care at all?</a:t>
            </a:r>
          </a:p>
          <a:p>
            <a:pPr lvl="1"/>
            <a:r>
              <a:rPr lang="en-US" b="1" dirty="0"/>
              <a:t>Yes!! </a:t>
            </a:r>
            <a:r>
              <a:rPr lang="en-US" dirty="0"/>
              <a:t>SMAC significantly better than LEAD baseline</a:t>
            </a:r>
          </a:p>
          <a:p>
            <a:pPr lvl="2"/>
            <a:r>
              <a:rPr lang="en-US" dirty="0"/>
              <a:t>(70% </a:t>
            </a:r>
            <a:r>
              <a:rPr lang="en-US" dirty="0" err="1"/>
              <a:t>vs</a:t>
            </a:r>
            <a:r>
              <a:rPr lang="en-US" dirty="0"/>
              <a:t> 25%)</a:t>
            </a:r>
          </a:p>
        </p:txBody>
      </p:sp>
    </p:spTree>
    <p:extLst>
      <p:ext uri="{BB962C8B-B14F-4D97-AF65-F5344CB8AC3E}">
        <p14:creationId xmlns:p14="http://schemas.microsoft.com/office/powerpoint/2010/main" val="27275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components:</a:t>
            </a:r>
          </a:p>
          <a:p>
            <a:pPr lvl="1"/>
            <a:r>
              <a:rPr lang="en-US" dirty="0"/>
              <a:t>Content selection</a:t>
            </a:r>
          </a:p>
          <a:p>
            <a:pPr lvl="1"/>
            <a:r>
              <a:rPr lang="en-US" dirty="0"/>
              <a:t>Information ordering/Content realization</a:t>
            </a:r>
          </a:p>
          <a:p>
            <a:pPr lvl="2"/>
            <a:r>
              <a:rPr lang="en-US" dirty="0"/>
              <a:t>Comparable to extractive summarization</a:t>
            </a:r>
          </a:p>
          <a:p>
            <a:r>
              <a:rPr lang="en-US" dirty="0"/>
              <a:t>Fundamental differences:</a:t>
            </a:r>
          </a:p>
          <a:p>
            <a:pPr lvl="1"/>
            <a:r>
              <a:rPr lang="en-US" dirty="0"/>
              <a:t>What do the processes operate on?</a:t>
            </a:r>
          </a:p>
          <a:p>
            <a:pPr lvl="2"/>
            <a:r>
              <a:rPr lang="en-US" dirty="0"/>
              <a:t>Extractive?  </a:t>
            </a:r>
          </a:p>
        </p:txBody>
      </p:sp>
    </p:spTree>
    <p:extLst>
      <p:ext uri="{BB962C8B-B14F-4D97-AF65-F5344CB8AC3E}">
        <p14:creationId xmlns:p14="http://schemas.microsoft.com/office/powerpoint/2010/main" val="3166350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Preferred:</a:t>
            </a:r>
          </a:p>
        </p:txBody>
      </p:sp>
    </p:spTree>
    <p:extLst>
      <p:ext uri="{BB962C8B-B14F-4D97-AF65-F5344CB8AC3E}">
        <p14:creationId xmlns:p14="http://schemas.microsoft.com/office/powerpoint/2010/main" val="3910118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Preferred:</a:t>
            </a:r>
          </a:p>
          <a:p>
            <a:pPr lvl="1"/>
            <a:r>
              <a:rPr lang="en-US" dirty="0"/>
              <a:t>Summaries with list (pro </a:t>
            </a:r>
            <a:r>
              <a:rPr lang="en-US" dirty="0" err="1"/>
              <a:t>vs</a:t>
            </a:r>
            <a:r>
              <a:rPr lang="en-US" dirty="0"/>
              <a:t> con)</a:t>
            </a:r>
          </a:p>
          <a:p>
            <a:r>
              <a:rPr lang="en-US" dirty="0"/>
              <a:t>Disliked:</a:t>
            </a:r>
          </a:p>
        </p:txBody>
      </p:sp>
    </p:spTree>
    <p:extLst>
      <p:ext uri="{BB962C8B-B14F-4D97-AF65-F5344CB8AC3E}">
        <p14:creationId xmlns:p14="http://schemas.microsoft.com/office/powerpoint/2010/main" val="2392745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Preferred:</a:t>
            </a:r>
          </a:p>
          <a:p>
            <a:pPr lvl="1"/>
            <a:r>
              <a:rPr lang="en-US" dirty="0"/>
              <a:t>Summaries with list (pro </a:t>
            </a:r>
            <a:r>
              <a:rPr lang="en-US" dirty="0" err="1"/>
              <a:t>vs</a:t>
            </a:r>
            <a:r>
              <a:rPr lang="en-US" dirty="0"/>
              <a:t> con)</a:t>
            </a:r>
          </a:p>
          <a:p>
            <a:r>
              <a:rPr lang="en-US" dirty="0"/>
              <a:t>Disliked:</a:t>
            </a:r>
          </a:p>
          <a:p>
            <a:pPr lvl="1"/>
            <a:r>
              <a:rPr lang="en-US" dirty="0"/>
              <a:t>Summary sentences w/o sentiment</a:t>
            </a:r>
          </a:p>
          <a:p>
            <a:pPr lvl="1"/>
            <a:r>
              <a:rPr lang="en-US" dirty="0"/>
              <a:t>Non-specific sentences</a:t>
            </a:r>
          </a:p>
          <a:p>
            <a:pPr lvl="1"/>
            <a:r>
              <a:rPr lang="en-US" dirty="0"/>
              <a:t>Inconsistency b/t overall rating and summary</a:t>
            </a:r>
          </a:p>
        </p:txBody>
      </p:sp>
    </p:spTree>
    <p:extLst>
      <p:ext uri="{BB962C8B-B14F-4D97-AF65-F5344CB8AC3E}">
        <p14:creationId xmlns:p14="http://schemas.microsoft.com/office/powerpoint/2010/main" val="1697386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Preferred:</a:t>
            </a:r>
          </a:p>
          <a:p>
            <a:pPr lvl="1"/>
            <a:r>
              <a:rPr lang="en-US" dirty="0"/>
              <a:t>Summaries with list (pro </a:t>
            </a:r>
            <a:r>
              <a:rPr lang="en-US" dirty="0" err="1"/>
              <a:t>vs</a:t>
            </a:r>
            <a:r>
              <a:rPr lang="en-US" dirty="0"/>
              <a:t> con)</a:t>
            </a:r>
          </a:p>
          <a:p>
            <a:r>
              <a:rPr lang="en-US" dirty="0"/>
              <a:t>Disliked:</a:t>
            </a:r>
          </a:p>
          <a:p>
            <a:pPr lvl="1"/>
            <a:r>
              <a:rPr lang="en-US" dirty="0"/>
              <a:t>Summary sentences w/o sentiment</a:t>
            </a:r>
          </a:p>
          <a:p>
            <a:pPr lvl="1"/>
            <a:r>
              <a:rPr lang="en-US" dirty="0"/>
              <a:t>Non-specific sentences</a:t>
            </a:r>
          </a:p>
          <a:p>
            <a:pPr lvl="1"/>
            <a:r>
              <a:rPr lang="en-US" dirty="0"/>
              <a:t>Inconsistency b/t overall rating and summary</a:t>
            </a:r>
          </a:p>
          <a:p>
            <a:r>
              <a:rPr lang="en-US" dirty="0"/>
              <a:t>Preferences differed depending on overall rating</a:t>
            </a:r>
          </a:p>
          <a:p>
            <a:pPr lvl="1"/>
            <a:r>
              <a:rPr lang="en-US" dirty="0"/>
              <a:t>Prefer SMAC for neutral </a:t>
            </a:r>
            <a:r>
              <a:rPr lang="en-US" dirty="0" err="1"/>
              <a:t>vs</a:t>
            </a:r>
            <a:r>
              <a:rPr lang="en-US" dirty="0"/>
              <a:t> SAM for extremes</a:t>
            </a:r>
          </a:p>
          <a:p>
            <a:pPr lvl="2"/>
            <a:r>
              <a:rPr lang="en-US" dirty="0"/>
              <a:t>(SAM excludes low polarity sentences)</a:t>
            </a:r>
          </a:p>
        </p:txBody>
      </p:sp>
    </p:spTree>
    <p:extLst>
      <p:ext uri="{BB962C8B-B14F-4D97-AF65-F5344CB8AC3E}">
        <p14:creationId xmlns:p14="http://schemas.microsoft.com/office/powerpoint/2010/main" val="1909892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trained meta-classifier to pick model</a:t>
            </a:r>
          </a:p>
          <a:p>
            <a:pPr lvl="1"/>
            <a:r>
              <a:rPr lang="en-US" dirty="0"/>
              <a:t>Improved prediction of 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354230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trained meta-classifier to pick model</a:t>
            </a:r>
          </a:p>
          <a:p>
            <a:pPr lvl="1"/>
            <a:r>
              <a:rPr lang="en-US" dirty="0"/>
              <a:t>Improved prediction of user preferences</a:t>
            </a:r>
          </a:p>
          <a:p>
            <a:r>
              <a:rPr lang="en-US" dirty="0"/>
              <a:t>Similarities and contrasts w/TAC:</a:t>
            </a:r>
          </a:p>
          <a:p>
            <a:pPr lvl="1"/>
            <a:r>
              <a:rPr lang="en-US" dirty="0"/>
              <a:t>Similarities:</a:t>
            </a:r>
          </a:p>
        </p:txBody>
      </p:sp>
    </p:spTree>
    <p:extLst>
      <p:ext uri="{BB962C8B-B14F-4D97-AF65-F5344CB8AC3E}">
        <p14:creationId xmlns:p14="http://schemas.microsoft.com/office/powerpoint/2010/main" val="2544539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trained meta-classifier to pick model</a:t>
            </a:r>
          </a:p>
          <a:p>
            <a:pPr lvl="1"/>
            <a:r>
              <a:rPr lang="en-US" dirty="0"/>
              <a:t>Improved prediction of user preferences</a:t>
            </a:r>
          </a:p>
          <a:p>
            <a:r>
              <a:rPr lang="en-US" dirty="0"/>
              <a:t>Similarities and contrasts w/TAC:</a:t>
            </a:r>
          </a:p>
          <a:p>
            <a:pPr lvl="1"/>
            <a:r>
              <a:rPr lang="en-US" dirty="0"/>
              <a:t>Similarities:</a:t>
            </a:r>
          </a:p>
          <a:p>
            <a:pPr lvl="2"/>
            <a:r>
              <a:rPr lang="en-US" dirty="0"/>
              <a:t>Diversity ~ Non-redundancy</a:t>
            </a:r>
          </a:p>
          <a:p>
            <a:pPr lvl="2"/>
            <a:r>
              <a:rPr lang="en-US" dirty="0"/>
              <a:t>Product aspects ~ Topic aspects: coverage, importance</a:t>
            </a:r>
          </a:p>
          <a:p>
            <a:pPr lvl="1"/>
            <a:r>
              <a:rPr lang="en-US" dirty="0"/>
              <a:t>Differences:</a:t>
            </a:r>
          </a:p>
        </p:txBody>
      </p:sp>
    </p:spTree>
    <p:extLst>
      <p:ext uri="{BB962C8B-B14F-4D97-AF65-F5344CB8AC3E}">
        <p14:creationId xmlns:p14="http://schemas.microsoft.com/office/powerpoint/2010/main" val="142559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trained meta-classifier to pick model</a:t>
            </a:r>
          </a:p>
          <a:p>
            <a:pPr lvl="1"/>
            <a:r>
              <a:rPr lang="en-US" dirty="0"/>
              <a:t>Improved prediction of user preferences</a:t>
            </a:r>
          </a:p>
          <a:p>
            <a:r>
              <a:rPr lang="en-US" dirty="0"/>
              <a:t>Similarities and contrasts w/TAC:</a:t>
            </a:r>
          </a:p>
          <a:p>
            <a:pPr lvl="1"/>
            <a:r>
              <a:rPr lang="en-US" dirty="0"/>
              <a:t>Similarities:</a:t>
            </a:r>
          </a:p>
          <a:p>
            <a:pPr lvl="2"/>
            <a:r>
              <a:rPr lang="en-US" dirty="0"/>
              <a:t>Diversity ~ Non-redundancy</a:t>
            </a:r>
          </a:p>
          <a:p>
            <a:pPr lvl="2"/>
            <a:r>
              <a:rPr lang="en-US" dirty="0"/>
              <a:t>Product aspects ~ Topic aspects: coverage, importance</a:t>
            </a:r>
          </a:p>
          <a:p>
            <a:pPr lvl="1"/>
            <a:r>
              <a:rPr lang="en-US" dirty="0"/>
              <a:t>Differences:</a:t>
            </a:r>
          </a:p>
          <a:p>
            <a:pPr lvl="2"/>
            <a:r>
              <a:rPr lang="en-US" dirty="0"/>
              <a:t>Strongly task/user oriented</a:t>
            </a:r>
          </a:p>
          <a:p>
            <a:pPr lvl="2"/>
            <a:r>
              <a:rPr lang="en-US" dirty="0"/>
              <a:t>Sentiment focused (overall, per-sentence)</a:t>
            </a:r>
          </a:p>
          <a:p>
            <a:pPr lvl="2"/>
            <a:r>
              <a:rPr lang="en-US" dirty="0"/>
              <a:t>Presentation preference: lists </a:t>
            </a:r>
            <a:r>
              <a:rPr lang="en-US" dirty="0" err="1"/>
              <a:t>vs</a:t>
            </a:r>
            <a:r>
              <a:rPr lang="en-US" dirty="0"/>
              <a:t> narratives</a:t>
            </a:r>
          </a:p>
        </p:txBody>
      </p:sp>
    </p:spTree>
    <p:extLst>
      <p:ext uri="{BB962C8B-B14F-4D97-AF65-F5344CB8AC3E}">
        <p14:creationId xmlns:p14="http://schemas.microsoft.com/office/powerpoint/2010/main" val="2458294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7C71-E659-8042-AB00-1479DC51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7FD-42A0-8048-99DC-0DC4695D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4" y="1600201"/>
            <a:ext cx="8251825" cy="4343400"/>
          </a:xfrm>
        </p:spPr>
        <p:txBody>
          <a:bodyPr/>
          <a:lstStyle/>
          <a:p>
            <a:r>
              <a:rPr lang="en-US" dirty="0"/>
              <a:t>Summarization:</a:t>
            </a:r>
          </a:p>
          <a:p>
            <a:pPr lvl="1"/>
            <a:r>
              <a:rPr lang="en-US" dirty="0"/>
              <a:t>Survey of methods, domains</a:t>
            </a:r>
          </a:p>
          <a:p>
            <a:pPr lvl="2"/>
            <a:r>
              <a:rPr lang="en-US" dirty="0"/>
              <a:t>Extraction, Abstractive</a:t>
            </a:r>
          </a:p>
          <a:p>
            <a:pPr lvl="2"/>
            <a:r>
              <a:rPr lang="en-US" dirty="0"/>
              <a:t>Meetings, reviews, speech, news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Deep dive into TAC guided multi-document task</a:t>
            </a:r>
          </a:p>
          <a:p>
            <a:pPr lvl="2"/>
            <a:r>
              <a:rPr lang="en-US" dirty="0"/>
              <a:t>Content selection, Information ordering, Content realization</a:t>
            </a:r>
          </a:p>
          <a:p>
            <a:pPr lvl="2"/>
            <a:r>
              <a:rPr lang="en-US" dirty="0"/>
              <a:t>Variety of methods</a:t>
            </a:r>
          </a:p>
          <a:p>
            <a:pPr lvl="2"/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852969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code deliverable due Sunday</a:t>
            </a:r>
          </a:p>
          <a:p>
            <a:endParaRPr lang="en-US" dirty="0"/>
          </a:p>
          <a:p>
            <a:r>
              <a:rPr lang="en-US" dirty="0"/>
              <a:t>Doodle for presentation times</a:t>
            </a:r>
          </a:p>
          <a:p>
            <a:endParaRPr lang="en-US" dirty="0"/>
          </a:p>
          <a:p>
            <a:r>
              <a:rPr lang="en-US" dirty="0"/>
              <a:t>Manual evaluation instructions/data out Monday</a:t>
            </a:r>
          </a:p>
        </p:txBody>
      </p:sp>
    </p:spTree>
    <p:extLst>
      <p:ext uri="{BB962C8B-B14F-4D97-AF65-F5344CB8AC3E}">
        <p14:creationId xmlns:p14="http://schemas.microsoft.com/office/powerpoint/2010/main" val="34930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components:</a:t>
            </a:r>
          </a:p>
          <a:p>
            <a:pPr lvl="1"/>
            <a:r>
              <a:rPr lang="en-US" dirty="0"/>
              <a:t>Content selection</a:t>
            </a:r>
          </a:p>
          <a:p>
            <a:pPr lvl="1"/>
            <a:r>
              <a:rPr lang="en-US" dirty="0"/>
              <a:t>Information ordering/Content realization</a:t>
            </a:r>
          </a:p>
          <a:p>
            <a:pPr lvl="2"/>
            <a:r>
              <a:rPr lang="en-US" dirty="0"/>
              <a:t>Comparable to extractive summarization</a:t>
            </a:r>
          </a:p>
          <a:p>
            <a:r>
              <a:rPr lang="en-US" dirty="0"/>
              <a:t>Fundamental differences:</a:t>
            </a:r>
          </a:p>
          <a:p>
            <a:pPr lvl="1"/>
            <a:r>
              <a:rPr lang="en-US" dirty="0"/>
              <a:t>What do the processes operate on?</a:t>
            </a:r>
          </a:p>
          <a:p>
            <a:pPr lvl="2"/>
            <a:r>
              <a:rPr lang="en-US" dirty="0"/>
              <a:t>Extractive?  Sentences (or </a:t>
            </a:r>
            <a:r>
              <a:rPr lang="en-US" dirty="0" err="1"/>
              <a:t>subspans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Abstractive? </a:t>
            </a:r>
          </a:p>
        </p:txBody>
      </p:sp>
    </p:spTree>
    <p:extLst>
      <p:ext uri="{BB962C8B-B14F-4D97-AF65-F5344CB8AC3E}">
        <p14:creationId xmlns:p14="http://schemas.microsoft.com/office/powerpoint/2010/main" val="333433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components:</a:t>
            </a:r>
          </a:p>
          <a:p>
            <a:pPr lvl="1"/>
            <a:r>
              <a:rPr lang="en-US" dirty="0"/>
              <a:t>Content selection</a:t>
            </a:r>
          </a:p>
          <a:p>
            <a:pPr lvl="1"/>
            <a:r>
              <a:rPr lang="en-US" dirty="0"/>
              <a:t>Information ordering/Content realization</a:t>
            </a:r>
          </a:p>
          <a:p>
            <a:pPr lvl="2"/>
            <a:r>
              <a:rPr lang="en-US" dirty="0"/>
              <a:t>Comparable to extractive summarization</a:t>
            </a:r>
          </a:p>
          <a:p>
            <a:r>
              <a:rPr lang="en-US" dirty="0"/>
              <a:t>Fundamental differences:</a:t>
            </a:r>
          </a:p>
          <a:p>
            <a:pPr lvl="1"/>
            <a:r>
              <a:rPr lang="en-US" dirty="0"/>
              <a:t>What do the processes operate on?</a:t>
            </a:r>
          </a:p>
          <a:p>
            <a:pPr lvl="2"/>
            <a:r>
              <a:rPr lang="en-US" dirty="0"/>
              <a:t>Extractive?  Sentences (or </a:t>
            </a:r>
            <a:r>
              <a:rPr lang="en-US" dirty="0" err="1"/>
              <a:t>subspans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Abstractive? Major question</a:t>
            </a:r>
          </a:p>
          <a:p>
            <a:pPr lvl="3"/>
            <a:r>
              <a:rPr lang="en-US" dirty="0"/>
              <a:t> Need some notion of concepts, relations in text</a:t>
            </a:r>
          </a:p>
        </p:txBody>
      </p:sp>
    </p:spTree>
    <p:extLst>
      <p:ext uri="{BB962C8B-B14F-4D97-AF65-F5344CB8AC3E}">
        <p14:creationId xmlns:p14="http://schemas.microsoft.com/office/powerpoint/2010/main" val="21364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48361" cy="4343400"/>
          </a:xfrm>
        </p:spPr>
        <p:txBody>
          <a:bodyPr>
            <a:normAutofit/>
          </a:bodyPr>
          <a:lstStyle/>
          <a:p>
            <a:r>
              <a:rPr lang="en-US" dirty="0"/>
              <a:t>How can we represent concepts, relations from text?</a:t>
            </a:r>
          </a:p>
          <a:p>
            <a:pPr lvl="1"/>
            <a:r>
              <a:rPr lang="en-US" dirty="0"/>
              <a:t>Ideally, abstract away from surface sentences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6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48361" cy="4343400"/>
          </a:xfrm>
        </p:spPr>
        <p:txBody>
          <a:bodyPr>
            <a:normAutofit/>
          </a:bodyPr>
          <a:lstStyle/>
          <a:p>
            <a:r>
              <a:rPr lang="en-US" dirty="0"/>
              <a:t>How can we represent concepts, relations from text?</a:t>
            </a:r>
          </a:p>
          <a:p>
            <a:pPr lvl="1"/>
            <a:r>
              <a:rPr lang="en-US" dirty="0"/>
              <a:t>Ideally, abstract away from surface sentences</a:t>
            </a:r>
          </a:p>
          <a:p>
            <a:r>
              <a:rPr lang="en-US" dirty="0"/>
              <a:t>Build on some deep NLP representation: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12699</TotalTime>
  <Words>2061</Words>
  <Application>Microsoft Macintosh PowerPoint</Application>
  <PresentationFormat>On-screen Show (4:3)</PresentationFormat>
  <Paragraphs>425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News Gothic MT</vt:lpstr>
      <vt:lpstr>Wingdings 2</vt:lpstr>
      <vt:lpstr>Breeze</vt:lpstr>
      <vt:lpstr>Alternative Perspectives on Summarization</vt:lpstr>
      <vt:lpstr>Roadmap</vt:lpstr>
      <vt:lpstr>Abstractive Summarization</vt:lpstr>
      <vt:lpstr>Abstractive Summarization</vt:lpstr>
      <vt:lpstr>Abstractive Summarization</vt:lpstr>
      <vt:lpstr>Abstractive Summarization</vt:lpstr>
      <vt:lpstr>Abstractive Summarization</vt:lpstr>
      <vt:lpstr>Levels of Representation</vt:lpstr>
      <vt:lpstr>Levels of Representation</vt:lpstr>
      <vt:lpstr>Levels of Representation</vt:lpstr>
      <vt:lpstr>Levels of Representation</vt:lpstr>
      <vt:lpstr>Levels of Representation</vt:lpstr>
      <vt:lpstr>Representations</vt:lpstr>
      <vt:lpstr>Representations</vt:lpstr>
      <vt:lpstr>Representations</vt:lpstr>
      <vt:lpstr>One Typical Approach</vt:lpstr>
      <vt:lpstr>One Typical Approach</vt:lpstr>
      <vt:lpstr>One Typical Approach</vt:lpstr>
      <vt:lpstr>One Typical Approach</vt:lpstr>
      <vt:lpstr>Typical Neural Approach</vt:lpstr>
      <vt:lpstr>AMR</vt:lpstr>
      <vt:lpstr>AMR</vt:lpstr>
      <vt:lpstr>AMR</vt:lpstr>
      <vt:lpstr>AMR 2</vt:lpstr>
      <vt:lpstr>Summarization Using Abstract Meaning Representation</vt:lpstr>
      <vt:lpstr>Summarization Using Abstract Meaning Representation</vt:lpstr>
      <vt:lpstr>Summarization Using Abstract Meaning Representation</vt:lpstr>
      <vt:lpstr>Toy Example</vt:lpstr>
      <vt:lpstr>Neural Framework</vt:lpstr>
      <vt:lpstr>Improvements </vt:lpstr>
      <vt:lpstr>Observations</vt:lpstr>
      <vt:lpstr>Review Summaries</vt:lpstr>
      <vt:lpstr>Review Summary Dimensions</vt:lpstr>
      <vt:lpstr>Review Summary Dimensions</vt:lpstr>
      <vt:lpstr>Sentiment Summarization</vt:lpstr>
      <vt:lpstr>Example Summary</vt:lpstr>
      <vt:lpstr>Learning Sentiment  Summarization</vt:lpstr>
      <vt:lpstr>Learning Sentiment  Summarization</vt:lpstr>
      <vt:lpstr>Learning Sentiment  Summarization</vt:lpstr>
      <vt:lpstr>Review Summarization Factors</vt:lpstr>
      <vt:lpstr>Review Summarization Factors</vt:lpstr>
      <vt:lpstr>Review Summarization Models I</vt:lpstr>
      <vt:lpstr>Review Summarization Models I</vt:lpstr>
      <vt:lpstr>Review Summarization Models II</vt:lpstr>
      <vt:lpstr>Review Summarization Models II</vt:lpstr>
      <vt:lpstr>Review Summarization Models III</vt:lpstr>
      <vt:lpstr>Human Evaluation</vt:lpstr>
      <vt:lpstr>Human Evaluation</vt:lpstr>
      <vt:lpstr>Human Evaluation</vt:lpstr>
      <vt:lpstr>Qualitative Comments</vt:lpstr>
      <vt:lpstr>Qualitative Comments</vt:lpstr>
      <vt:lpstr>Qualitative Comments</vt:lpstr>
      <vt:lpstr>Qualitative Comments</vt:lpstr>
      <vt:lpstr>Conclusions</vt:lpstr>
      <vt:lpstr>Conclusions</vt:lpstr>
      <vt:lpstr>Conclusions</vt:lpstr>
      <vt:lpstr>Conclusions</vt:lpstr>
      <vt:lpstr>Wrap-Up </vt:lpstr>
      <vt:lpstr>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Gina-Anne Levow</dc:creator>
  <cp:lastModifiedBy>Microsoft Office User</cp:lastModifiedBy>
  <cp:revision>18</cp:revision>
  <dcterms:created xsi:type="dcterms:W3CDTF">2017-05-25T03:12:15Z</dcterms:created>
  <dcterms:modified xsi:type="dcterms:W3CDTF">2020-05-28T19:38:36Z</dcterms:modified>
</cp:coreProperties>
</file>