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256" r:id="rId2"/>
    <p:sldId id="257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386" r:id="rId23"/>
    <p:sldId id="296" r:id="rId24"/>
    <p:sldId id="406" r:id="rId25"/>
    <p:sldId id="300" r:id="rId26"/>
    <p:sldId id="407" r:id="rId27"/>
    <p:sldId id="504" r:id="rId28"/>
    <p:sldId id="505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357" r:id="rId48"/>
    <p:sldId id="358" r:id="rId49"/>
    <p:sldId id="359" r:id="rId50"/>
    <p:sldId id="360" r:id="rId51"/>
    <p:sldId id="361" r:id="rId52"/>
    <p:sldId id="426" r:id="rId53"/>
    <p:sldId id="427" r:id="rId54"/>
    <p:sldId id="428" r:id="rId55"/>
    <p:sldId id="430" r:id="rId56"/>
    <p:sldId id="431" r:id="rId57"/>
    <p:sldId id="432" r:id="rId58"/>
    <p:sldId id="433" r:id="rId59"/>
    <p:sldId id="434" r:id="rId60"/>
    <p:sldId id="435" r:id="rId61"/>
    <p:sldId id="436" r:id="rId62"/>
    <p:sldId id="437" r:id="rId63"/>
    <p:sldId id="438" r:id="rId64"/>
    <p:sldId id="439" r:id="rId65"/>
    <p:sldId id="440" r:id="rId66"/>
    <p:sldId id="441" r:id="rId67"/>
    <p:sldId id="442" r:id="rId68"/>
    <p:sldId id="443" r:id="rId69"/>
    <p:sldId id="444" r:id="rId70"/>
    <p:sldId id="445" r:id="rId71"/>
    <p:sldId id="446" r:id="rId72"/>
    <p:sldId id="447" r:id="rId73"/>
    <p:sldId id="448" r:id="rId74"/>
    <p:sldId id="449" r:id="rId75"/>
    <p:sldId id="450" r:id="rId76"/>
    <p:sldId id="451" r:id="rId77"/>
    <p:sldId id="452" r:id="rId78"/>
    <p:sldId id="453" r:id="rId79"/>
    <p:sldId id="454" r:id="rId80"/>
    <p:sldId id="455" r:id="rId81"/>
    <p:sldId id="307" r:id="rId82"/>
    <p:sldId id="308" r:id="rId83"/>
    <p:sldId id="309" r:id="rId84"/>
    <p:sldId id="388" r:id="rId85"/>
    <p:sldId id="389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3571"/>
  </p:normalViewPr>
  <p:slideViewPr>
    <p:cSldViewPr snapToGrid="0" snapToObjects="1">
      <p:cViewPr varScale="1">
        <p:scale>
          <a:sx n="65" d="100"/>
          <a:sy n="65" d="100"/>
        </p:scale>
        <p:origin x="27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B33FF-BD93-714C-9975-030ADE4893F6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E9A8-9600-2F4D-90FA-E551EC66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A0F418-B2F0-0D45-9962-3084AC66D616}" type="slidenum">
              <a:rPr lang="en-US"/>
              <a:pPr/>
              <a:t>8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008E2-A53A-5040-B6B5-F32AF08F9444}" type="slidenum">
              <a:rPr lang="en-US"/>
              <a:pPr/>
              <a:t>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856" y="1523999"/>
            <a:ext cx="6947291" cy="1724867"/>
          </a:xfrm>
        </p:spPr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Ling573</a:t>
            </a:r>
          </a:p>
          <a:p>
            <a:r>
              <a:rPr lang="en-US" dirty="0"/>
              <a:t>Systems and Applications</a:t>
            </a:r>
          </a:p>
          <a:p>
            <a:r>
              <a:rPr lang="en-US" dirty="0"/>
              <a:t>May 14, 2020</a:t>
            </a:r>
          </a:p>
        </p:txBody>
      </p:sp>
    </p:spTree>
    <p:extLst>
      <p:ext uri="{BB962C8B-B14F-4D97-AF65-F5344CB8AC3E}">
        <p14:creationId xmlns:p14="http://schemas.microsoft.com/office/powerpoint/2010/main" val="355953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on three key distinctions:</a:t>
            </a:r>
          </a:p>
          <a:p>
            <a:pPr lvl="1"/>
            <a:r>
              <a:rPr lang="en-US" dirty="0"/>
              <a:t>Discourse-new </a:t>
            </a:r>
            <a:r>
              <a:rPr lang="en-US" dirty="0" err="1"/>
              <a:t>vs</a:t>
            </a:r>
            <a:r>
              <a:rPr lang="en-US" dirty="0"/>
              <a:t> discourse-old:</a:t>
            </a:r>
          </a:p>
          <a:p>
            <a:pPr lvl="2"/>
            <a:r>
              <a:rPr lang="en-US" dirty="0"/>
              <a:t>First mention handling </a:t>
            </a:r>
            <a:r>
              <a:rPr lang="en-US" dirty="0" err="1"/>
              <a:t>vs</a:t>
            </a:r>
            <a:r>
              <a:rPr lang="en-US" dirty="0"/>
              <a:t> others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Hearer-new </a:t>
            </a:r>
            <a:r>
              <a:rPr lang="en-US" dirty="0" err="1"/>
              <a:t>vs</a:t>
            </a:r>
            <a:r>
              <a:rPr lang="en-US" dirty="0"/>
              <a:t> hearer-old:</a:t>
            </a:r>
          </a:p>
          <a:p>
            <a:pPr lvl="2"/>
            <a:r>
              <a:rPr lang="en-US" dirty="0"/>
              <a:t>Distinguish well-known individuals from others</a:t>
            </a:r>
          </a:p>
          <a:p>
            <a:pPr lvl="3"/>
            <a:r>
              <a:rPr lang="en-US" dirty="0"/>
              <a:t>Don’t waste space describing well-known individuals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Major </a:t>
            </a:r>
            <a:r>
              <a:rPr lang="en-US" dirty="0" err="1"/>
              <a:t>vs</a:t>
            </a:r>
            <a:r>
              <a:rPr lang="en-US" dirty="0"/>
              <a:t> minor character:</a:t>
            </a:r>
          </a:p>
          <a:p>
            <a:pPr lvl="2"/>
            <a:r>
              <a:rPr lang="en-US" dirty="0"/>
              <a:t>Salience of  the person in the event</a:t>
            </a:r>
          </a:p>
        </p:txBody>
      </p:sp>
    </p:spTree>
    <p:extLst>
      <p:ext uri="{BB962C8B-B14F-4D97-AF65-F5344CB8AC3E}">
        <p14:creationId xmlns:p14="http://schemas.microsoft.com/office/powerpoint/2010/main" val="60984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relation between:</a:t>
            </a:r>
          </a:p>
          <a:p>
            <a:pPr lvl="1"/>
            <a:r>
              <a:rPr lang="en-US" dirty="0"/>
              <a:t> information status and referring expressions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583875"/>
            <a:ext cx="8407400" cy="368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504" y="6402865"/>
            <a:ext cx="46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Siddharthan</a:t>
            </a:r>
            <a:r>
              <a:rPr lang="en-US" dirty="0"/>
              <a:t> et al, 2011, p. 818, Table 1</a:t>
            </a:r>
          </a:p>
        </p:txBody>
      </p:sp>
    </p:spTree>
    <p:extLst>
      <p:ext uri="{BB962C8B-B14F-4D97-AF65-F5344CB8AC3E}">
        <p14:creationId xmlns:p14="http://schemas.microsoft.com/office/powerpoint/2010/main" val="72533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" y="107576"/>
            <a:ext cx="9120909" cy="1336956"/>
          </a:xfrm>
        </p:spPr>
        <p:txBody>
          <a:bodyPr/>
          <a:lstStyle/>
          <a:p>
            <a:r>
              <a:rPr lang="en-US" dirty="0"/>
              <a:t>Generating Discourse-New/Old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discourse-new,</a:t>
            </a:r>
          </a:p>
          <a:p>
            <a:pPr lvl="1"/>
            <a:r>
              <a:rPr lang="en-US" dirty="0"/>
              <a:t>If the NP head is a person name,</a:t>
            </a:r>
          </a:p>
          <a:p>
            <a:pPr lvl="2"/>
            <a:r>
              <a:rPr lang="en-US" dirty="0"/>
              <a:t>If appears with pre-modifier in text, write as:</a:t>
            </a:r>
          </a:p>
          <a:p>
            <a:pPr lvl="3"/>
            <a:r>
              <a:rPr lang="en-US" dirty="0"/>
              <a:t>Longest pre-modifier + full name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Else  if it appears with an apposition modifier</a:t>
            </a:r>
          </a:p>
          <a:p>
            <a:pPr lvl="3"/>
            <a:r>
              <a:rPr lang="en-US" dirty="0"/>
              <a:t>Add that to the reference </a:t>
            </a:r>
          </a:p>
          <a:p>
            <a:pPr lvl="1"/>
            <a:r>
              <a:rPr lang="en-US" dirty="0"/>
              <a:t>Else don’t rewrite</a:t>
            </a:r>
          </a:p>
          <a:p>
            <a:r>
              <a:rPr lang="en-US" dirty="0"/>
              <a:t>Else use surname only</a:t>
            </a:r>
          </a:p>
        </p:txBody>
      </p:sp>
    </p:spTree>
    <p:extLst>
      <p:ext uri="{BB962C8B-B14F-4D97-AF65-F5344CB8AC3E}">
        <p14:creationId xmlns:p14="http://schemas.microsoft.com/office/powerpoint/2010/main" val="313797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" y="107576"/>
            <a:ext cx="9120909" cy="1336956"/>
          </a:xfrm>
        </p:spPr>
        <p:txBody>
          <a:bodyPr/>
          <a:lstStyle/>
          <a:p>
            <a:r>
              <a:rPr lang="en-US" dirty="0"/>
              <a:t>Generating Discourse-New/Old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discourse-new,</a:t>
            </a:r>
          </a:p>
          <a:p>
            <a:pPr lvl="1"/>
            <a:r>
              <a:rPr lang="en-US" dirty="0"/>
              <a:t>If the NP head is a person name,</a:t>
            </a:r>
          </a:p>
          <a:p>
            <a:pPr lvl="2"/>
            <a:r>
              <a:rPr lang="en-US" dirty="0"/>
              <a:t>If appears with pre-modifier in text, write as:</a:t>
            </a:r>
          </a:p>
          <a:p>
            <a:pPr lvl="3"/>
            <a:r>
              <a:rPr lang="en-US" dirty="0"/>
              <a:t>Longest pre-modifier + full name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Else  if it appears with an apposition modifier</a:t>
            </a:r>
          </a:p>
          <a:p>
            <a:pPr lvl="3"/>
            <a:r>
              <a:rPr lang="en-US" dirty="0"/>
              <a:t>Add that to the reference </a:t>
            </a:r>
          </a:p>
          <a:p>
            <a:pPr lvl="1"/>
            <a:r>
              <a:rPr lang="en-US" dirty="0"/>
              <a:t>Else don’t rewrite</a:t>
            </a:r>
          </a:p>
          <a:p>
            <a:r>
              <a:rPr lang="en-US" dirty="0"/>
              <a:t>Else use surname only</a:t>
            </a:r>
          </a:p>
          <a:p>
            <a:r>
              <a:rPr lang="en-US" dirty="0"/>
              <a:t>Significantly preferred over original forms</a:t>
            </a:r>
          </a:p>
        </p:txBody>
      </p:sp>
    </p:spTree>
    <p:extLst>
      <p:ext uri="{BB962C8B-B14F-4D97-AF65-F5344CB8AC3E}">
        <p14:creationId xmlns:p14="http://schemas.microsoft.com/office/powerpoint/2010/main" val="83170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Rewrite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4491620"/>
            <a:ext cx="8470900" cy="1908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838114"/>
            <a:ext cx="8394700" cy="21392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4504" y="6402865"/>
            <a:ext cx="46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Siddharthan</a:t>
            </a:r>
            <a:r>
              <a:rPr lang="en-US" dirty="0"/>
              <a:t> et al, 2011, p. 818, Table 1</a:t>
            </a:r>
          </a:p>
        </p:txBody>
      </p:sp>
    </p:spTree>
    <p:extLst>
      <p:ext uri="{BB962C8B-B14F-4D97-AF65-F5344CB8AC3E}">
        <p14:creationId xmlns:p14="http://schemas.microsoft.com/office/powerpoint/2010/main" val="9921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Hearer &amp; Salience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Discourse-new status:</a:t>
            </a:r>
          </a:p>
        </p:txBody>
      </p:sp>
    </p:spTree>
    <p:extLst>
      <p:ext uri="{BB962C8B-B14F-4D97-AF65-F5344CB8AC3E}">
        <p14:creationId xmlns:p14="http://schemas.microsoft.com/office/powerpoint/2010/main" val="145084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Hearer &amp; Salience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Discourse-new status:</a:t>
            </a:r>
          </a:p>
          <a:p>
            <a:pPr lvl="1"/>
            <a:r>
              <a:rPr lang="en-US" dirty="0"/>
              <a:t>Obvious from summary</a:t>
            </a:r>
          </a:p>
          <a:p>
            <a:r>
              <a:rPr lang="en-US" dirty="0"/>
              <a:t>How do we establish hearer or major/minor status?</a:t>
            </a:r>
          </a:p>
        </p:txBody>
      </p:sp>
    </p:spTree>
    <p:extLst>
      <p:ext uri="{BB962C8B-B14F-4D97-AF65-F5344CB8AC3E}">
        <p14:creationId xmlns:p14="http://schemas.microsoft.com/office/powerpoint/2010/main" val="376327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Hearer &amp; Salience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Discourse-new status:</a:t>
            </a:r>
          </a:p>
          <a:p>
            <a:pPr lvl="1"/>
            <a:r>
              <a:rPr lang="en-US" dirty="0"/>
              <a:t>Obvious from summary</a:t>
            </a:r>
          </a:p>
          <a:p>
            <a:r>
              <a:rPr lang="en-US" dirty="0"/>
              <a:t>How do we establish hearer or major/minor status?</a:t>
            </a:r>
          </a:p>
          <a:p>
            <a:r>
              <a:rPr lang="en-US" dirty="0"/>
              <a:t>Categorize based on human summaries (gold)</a:t>
            </a:r>
          </a:p>
          <a:p>
            <a:pPr lvl="1"/>
            <a:r>
              <a:rPr lang="en-US" dirty="0"/>
              <a:t>Specifically by their referring expressions:</a:t>
            </a:r>
          </a:p>
          <a:p>
            <a:pPr lvl="2"/>
            <a:r>
              <a:rPr lang="en-US" dirty="0"/>
              <a:t>Hearer-old (i.e. familiar)</a:t>
            </a:r>
          </a:p>
          <a:p>
            <a:pPr lvl="3"/>
            <a:r>
              <a:rPr lang="en-US" dirty="0"/>
              <a:t>Title/</a:t>
            </a:r>
            <a:r>
              <a:rPr lang="en-US" dirty="0" err="1"/>
              <a:t>role+surname</a:t>
            </a:r>
            <a:r>
              <a:rPr lang="en-US" dirty="0"/>
              <a:t>  or unmodified </a:t>
            </a:r>
            <a:r>
              <a:rPr lang="en-US" dirty="0" err="1"/>
              <a:t>fullname</a:t>
            </a:r>
            <a:endParaRPr lang="en-US" dirty="0"/>
          </a:p>
          <a:p>
            <a:pPr lvl="2"/>
            <a:r>
              <a:rPr lang="en-US" dirty="0"/>
              <a:t>Major:</a:t>
            </a:r>
          </a:p>
          <a:p>
            <a:pPr lvl="3"/>
            <a:r>
              <a:rPr lang="en-US" dirty="0"/>
              <a:t>Referred to by name in some human summary of topic</a:t>
            </a:r>
          </a:p>
          <a:p>
            <a:pPr lvl="4"/>
            <a:r>
              <a:rPr lang="en-US" dirty="0"/>
              <a:t>258 major/3926 minor by data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6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r>
              <a:rPr lang="en-US" dirty="0"/>
              <a:t>Trained classifiers to recognize – using features in </a:t>
            </a:r>
            <a:r>
              <a:rPr lang="en-US" dirty="0" err="1"/>
              <a:t>docset</a:t>
            </a:r>
            <a:endParaRPr lang="en-US" dirty="0"/>
          </a:p>
          <a:p>
            <a:pPr lvl="1"/>
            <a:r>
              <a:rPr lang="en-US" dirty="0"/>
              <a:t>H-New/Old: F-measure: 0.75 on both classes</a:t>
            </a:r>
          </a:p>
          <a:p>
            <a:pPr lvl="1"/>
            <a:r>
              <a:rPr lang="en-US" dirty="0"/>
              <a:t>Major/Minor: F: Major: 0.6; Minor: 0.98</a:t>
            </a:r>
          </a:p>
          <a:p>
            <a:pPr lvl="2"/>
            <a:r>
              <a:rPr lang="en-US" dirty="0"/>
              <a:t>All significantly better than baseline</a:t>
            </a:r>
          </a:p>
        </p:txBody>
      </p:sp>
    </p:spTree>
    <p:extLst>
      <p:ext uri="{BB962C8B-B14F-4D97-AF65-F5344CB8AC3E}">
        <p14:creationId xmlns:p14="http://schemas.microsoft.com/office/powerpoint/2010/main" val="422553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>
            <a:normAutofit/>
          </a:bodyPr>
          <a:lstStyle/>
          <a:p>
            <a:r>
              <a:rPr lang="en-US" dirty="0"/>
              <a:t>Trained classifiers to recognize – using features in </a:t>
            </a:r>
            <a:r>
              <a:rPr lang="en-US" dirty="0" err="1"/>
              <a:t>docset</a:t>
            </a:r>
            <a:endParaRPr lang="en-US" dirty="0"/>
          </a:p>
          <a:p>
            <a:pPr lvl="1"/>
            <a:r>
              <a:rPr lang="en-US" dirty="0"/>
              <a:t>H-New/Old: F-measure: 0.75 on both classes</a:t>
            </a:r>
          </a:p>
          <a:p>
            <a:pPr lvl="1"/>
            <a:r>
              <a:rPr lang="en-US" dirty="0"/>
              <a:t>Major/Minor: F: Major: 0.6; Minor: 0.98</a:t>
            </a:r>
          </a:p>
          <a:p>
            <a:pPr lvl="2"/>
            <a:r>
              <a:rPr lang="en-US" dirty="0"/>
              <a:t>All significantly better than baseline</a:t>
            </a:r>
          </a:p>
          <a:p>
            <a:r>
              <a:rPr lang="en-US" dirty="0"/>
              <a:t>Create rules based on classification to:</a:t>
            </a:r>
          </a:p>
          <a:p>
            <a:pPr lvl="1"/>
            <a:r>
              <a:rPr lang="en-US" dirty="0"/>
              <a:t>Use names (only) for major characters (</a:t>
            </a:r>
            <a:r>
              <a:rPr lang="en-US" dirty="0" err="1"/>
              <a:t>o.w</a:t>
            </a:r>
            <a:r>
              <a:rPr lang="en-US" dirty="0"/>
              <a:t>. common)</a:t>
            </a:r>
          </a:p>
          <a:p>
            <a:pPr lvl="1"/>
            <a:r>
              <a:rPr lang="en-US" dirty="0"/>
              <a:t>Exclude post-modifiers for hearer-old, tune for new</a:t>
            </a:r>
          </a:p>
          <a:p>
            <a:pPr lvl="1"/>
            <a:r>
              <a:rPr lang="en-US" dirty="0"/>
              <a:t>Include titles for initial mentions</a:t>
            </a:r>
          </a:p>
          <a:p>
            <a:pPr lvl="1"/>
            <a:r>
              <a:rPr lang="en-US" dirty="0"/>
              <a:t>Include affiliation </a:t>
            </a:r>
            <a:r>
              <a:rPr lang="en-US" dirty="0" err="1"/>
              <a:t>premodifiers</a:t>
            </a:r>
            <a:r>
              <a:rPr lang="en-US" dirty="0"/>
              <a:t> based on hearer/salience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4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realization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r>
              <a:rPr lang="en-US" dirty="0"/>
              <a:t>Linguistic quality</a:t>
            </a:r>
          </a:p>
          <a:p>
            <a:pPr lvl="2"/>
            <a:r>
              <a:rPr lang="en-US" dirty="0"/>
              <a:t>Improving referring expressions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r>
              <a:rPr lang="en-US" dirty="0"/>
              <a:t>Compression approaches</a:t>
            </a:r>
          </a:p>
          <a:p>
            <a:pPr lvl="2"/>
            <a:r>
              <a:rPr lang="en-US" dirty="0"/>
              <a:t>Heuristic techniques</a:t>
            </a:r>
          </a:p>
          <a:p>
            <a:pPr lvl="2"/>
            <a:r>
              <a:rPr lang="en-US" dirty="0"/>
              <a:t>Linguistically motivated methods</a:t>
            </a:r>
          </a:p>
          <a:p>
            <a:pPr lvl="2"/>
            <a:r>
              <a:rPr lang="en-US" dirty="0"/>
              <a:t>Learning compression</a:t>
            </a:r>
          </a:p>
        </p:txBody>
      </p:sp>
    </p:spTree>
    <p:extLst>
      <p:ext uri="{BB962C8B-B14F-4D97-AF65-F5344CB8AC3E}">
        <p14:creationId xmlns:p14="http://schemas.microsoft.com/office/powerpoint/2010/main" val="1776583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6" cy="4343400"/>
          </a:xfrm>
        </p:spPr>
        <p:txBody>
          <a:bodyPr>
            <a:normAutofit/>
          </a:bodyPr>
          <a:lstStyle/>
          <a:p>
            <a:r>
              <a:rPr lang="en-US" dirty="0"/>
              <a:t>Created (nearly) deterministic rule set </a:t>
            </a:r>
          </a:p>
          <a:p>
            <a:pPr lvl="1"/>
            <a:r>
              <a:rPr lang="en-US" dirty="0"/>
              <a:t>Based on information status classification</a:t>
            </a:r>
          </a:p>
          <a:p>
            <a:pPr lvl="1"/>
            <a:r>
              <a:rPr lang="en-US" dirty="0"/>
              <a:t>To rewrite referring expressions in extractive summaries</a:t>
            </a:r>
          </a:p>
          <a:p>
            <a:r>
              <a:rPr lang="en-US" dirty="0"/>
              <a:t>Evaluated in paired preference tests over:</a:t>
            </a:r>
          </a:p>
          <a:p>
            <a:pPr lvl="1"/>
            <a:r>
              <a:rPr lang="en-US" dirty="0"/>
              <a:t>Original Extractive and Rewritten Summaries</a:t>
            </a:r>
          </a:p>
          <a:p>
            <a:r>
              <a:rPr lang="en-US" dirty="0"/>
              <a:t>Where a preference was expressed,</a:t>
            </a:r>
          </a:p>
          <a:p>
            <a:pPr lvl="1"/>
            <a:r>
              <a:rPr lang="en-US" dirty="0"/>
              <a:t>Rewritten summaries rated as more coherent</a:t>
            </a:r>
          </a:p>
          <a:p>
            <a:pPr lvl="1"/>
            <a:r>
              <a:rPr lang="en-US" dirty="0"/>
              <a:t>Extractive rated as more informative</a:t>
            </a:r>
          </a:p>
        </p:txBody>
      </p:sp>
    </p:spTree>
    <p:extLst>
      <p:ext uri="{BB962C8B-B14F-4D97-AF65-F5344CB8AC3E}">
        <p14:creationId xmlns:p14="http://schemas.microsoft.com/office/powerpoint/2010/main" val="3039567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6" cy="4343400"/>
          </a:xfrm>
        </p:spPr>
        <p:txBody>
          <a:bodyPr>
            <a:normAutofit/>
          </a:bodyPr>
          <a:lstStyle/>
          <a:p>
            <a:r>
              <a:rPr lang="en-US" dirty="0"/>
              <a:t>Created (nearly) deterministic rule set </a:t>
            </a:r>
          </a:p>
          <a:p>
            <a:pPr lvl="1"/>
            <a:r>
              <a:rPr lang="en-US" dirty="0"/>
              <a:t>Based on information status classification</a:t>
            </a:r>
          </a:p>
          <a:p>
            <a:pPr lvl="1"/>
            <a:r>
              <a:rPr lang="en-US" dirty="0"/>
              <a:t>To rewrite referring expressions in extractive summaries</a:t>
            </a:r>
          </a:p>
          <a:p>
            <a:r>
              <a:rPr lang="en-US" dirty="0"/>
              <a:t>Evaluated in paired preference tests over:</a:t>
            </a:r>
          </a:p>
          <a:p>
            <a:pPr lvl="1"/>
            <a:r>
              <a:rPr lang="en-US" dirty="0"/>
              <a:t>Original Extractive and Rewritten Summaries</a:t>
            </a:r>
          </a:p>
          <a:p>
            <a:r>
              <a:rPr lang="en-US" dirty="0"/>
              <a:t>Where a preference was expressed,</a:t>
            </a:r>
          </a:p>
          <a:p>
            <a:pPr lvl="1"/>
            <a:r>
              <a:rPr lang="en-US" dirty="0"/>
              <a:t>Rewritten summaries rated as more coherent</a:t>
            </a:r>
          </a:p>
          <a:p>
            <a:pPr lvl="1"/>
            <a:r>
              <a:rPr lang="en-US" dirty="0"/>
              <a:t>Extractive rated as more informative</a:t>
            </a:r>
          </a:p>
          <a:p>
            <a:pPr lvl="2"/>
            <a:r>
              <a:rPr lang="en-US" dirty="0"/>
              <a:t>Why? Rewrite rules generally shrink rather than add content</a:t>
            </a:r>
          </a:p>
        </p:txBody>
      </p:sp>
    </p:spTree>
    <p:extLst>
      <p:ext uri="{BB962C8B-B14F-4D97-AF65-F5344CB8AC3E}">
        <p14:creationId xmlns:p14="http://schemas.microsoft.com/office/powerpoint/2010/main" val="90372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Compression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strategies:</a:t>
            </a:r>
          </a:p>
          <a:p>
            <a:pPr lvl="1"/>
            <a:r>
              <a:rPr lang="en-US" dirty="0"/>
              <a:t>Heuristic approaches</a:t>
            </a:r>
          </a:p>
          <a:p>
            <a:pPr lvl="2"/>
            <a:r>
              <a:rPr lang="en-US" dirty="0"/>
              <a:t>Deep </a:t>
            </a:r>
            <a:r>
              <a:rPr lang="en-US" dirty="0" err="1"/>
              <a:t>vs</a:t>
            </a:r>
            <a:r>
              <a:rPr lang="en-US" dirty="0"/>
              <a:t> Shallow processing</a:t>
            </a:r>
          </a:p>
          <a:p>
            <a:pPr lvl="2"/>
            <a:r>
              <a:rPr lang="en-US" dirty="0"/>
              <a:t>Information- </a:t>
            </a:r>
            <a:r>
              <a:rPr lang="en-US" dirty="0" err="1"/>
              <a:t>vs</a:t>
            </a:r>
            <a:r>
              <a:rPr lang="en-US" dirty="0"/>
              <a:t> readability- oriented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Machine-learning approaches</a:t>
            </a:r>
          </a:p>
          <a:p>
            <a:pPr lvl="2"/>
            <a:r>
              <a:rPr lang="en-US" dirty="0"/>
              <a:t>Sequence models</a:t>
            </a:r>
          </a:p>
          <a:p>
            <a:pPr lvl="3"/>
            <a:r>
              <a:rPr lang="en-US" dirty="0"/>
              <a:t>HMM</a:t>
            </a:r>
            <a:r>
              <a:rPr lang="en-US"/>
              <a:t>, CRF, LSTM</a:t>
            </a:r>
            <a:endParaRPr lang="en-US" dirty="0"/>
          </a:p>
          <a:p>
            <a:pPr lvl="2"/>
            <a:r>
              <a:rPr lang="en-US" dirty="0"/>
              <a:t>Deep </a:t>
            </a:r>
            <a:r>
              <a:rPr lang="en-US" dirty="0" err="1"/>
              <a:t>vs</a:t>
            </a:r>
            <a:r>
              <a:rPr lang="en-US" dirty="0"/>
              <a:t> Shallow information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r>
              <a:rPr lang="en-US" dirty="0"/>
              <a:t>Integration with selection</a:t>
            </a:r>
          </a:p>
          <a:p>
            <a:pPr lvl="2"/>
            <a:r>
              <a:rPr lang="en-US" dirty="0"/>
              <a:t>Pre/post-processing; Candidate selection: heuristic/learned </a:t>
            </a:r>
          </a:p>
        </p:txBody>
      </p:sp>
    </p:spTree>
    <p:extLst>
      <p:ext uri="{BB962C8B-B14F-4D97-AF65-F5344CB8AC3E}">
        <p14:creationId xmlns:p14="http://schemas.microsoft.com/office/powerpoint/2010/main" val="4075279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701541"/>
              </p:ext>
            </p:extLst>
          </p:nvPr>
        </p:nvGraphicFramePr>
        <p:xfrm>
          <a:off x="549275" y="307109"/>
          <a:ext cx="8340724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1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SumBasic</a:t>
                      </a:r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Cornell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Adverbials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</a:t>
                      </a:r>
                      <a:r>
                        <a:rPr lang="en-US" dirty="0" err="1"/>
                        <a:t>Conj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Gerund</a:t>
                      </a:r>
                      <a:r>
                        <a:rPr lang="en-US" baseline="0" dirty="0"/>
                        <a:t> Phr.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Rel</a:t>
                      </a:r>
                      <a:r>
                        <a:rPr lang="en-US" dirty="0"/>
                        <a:t> clause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appos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</a:t>
                      </a:r>
                      <a:r>
                        <a:rPr lang="en-US" dirty="0" err="1"/>
                        <a:t>adv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Numeric:</a:t>
                      </a:r>
                      <a:r>
                        <a:rPr lang="en-US" baseline="0" dirty="0"/>
                        <a:t> ages,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Junk (byline, edit)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Manner modifiers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Temporal modifiers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POS:</a:t>
                      </a:r>
                      <a:r>
                        <a:rPr lang="en-US" baseline="0" dirty="0"/>
                        <a:t>  </a:t>
                      </a:r>
                      <a:r>
                        <a:rPr lang="en-US" baseline="0" dirty="0" err="1"/>
                        <a:t>det</a:t>
                      </a:r>
                      <a:r>
                        <a:rPr lang="en-US" baseline="0" dirty="0"/>
                        <a:t>, that, 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XP over 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PPs (w/</a:t>
                      </a:r>
                      <a:r>
                        <a:rPr lang="en-US" baseline="0" dirty="0"/>
                        <a:t>, w/o constraint)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Preposed</a:t>
                      </a:r>
                      <a:r>
                        <a:rPr lang="en-US" dirty="0"/>
                        <a:t> Adjuncts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SBARs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Conjuncts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 in</a:t>
                      </a:r>
                      <a:r>
                        <a:rPr lang="en-US" baseline="0" dirty="0"/>
                        <a:t> parentheses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901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Shallow,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CLASSY 2006</a:t>
            </a:r>
          </a:p>
          <a:p>
            <a:pPr lvl="2"/>
            <a:r>
              <a:rPr lang="en-US" dirty="0"/>
              <a:t>Pre-processing! Improved ROUGE</a:t>
            </a:r>
          </a:p>
          <a:p>
            <a:pPr lvl="3"/>
            <a:r>
              <a:rPr lang="en-US" dirty="0"/>
              <a:t>Previously used automatic POS tag patterns: error-prone</a:t>
            </a:r>
          </a:p>
          <a:p>
            <a:pPr lvl="1"/>
            <a:r>
              <a:rPr lang="en-US" dirty="0"/>
              <a:t>Lexical &amp; punctuation surface-form patterns</a:t>
            </a:r>
          </a:p>
          <a:p>
            <a:pPr lvl="2"/>
            <a:r>
              <a:rPr lang="en-US" dirty="0"/>
              <a:t>“function” word lists: Prep, </a:t>
            </a:r>
            <a:r>
              <a:rPr lang="en-US" dirty="0" err="1"/>
              <a:t>conj</a:t>
            </a:r>
            <a:r>
              <a:rPr lang="en-US" dirty="0"/>
              <a:t>, </a:t>
            </a:r>
            <a:r>
              <a:rPr lang="en-US" dirty="0" err="1"/>
              <a:t>det</a:t>
            </a:r>
            <a:r>
              <a:rPr lang="en-US" dirty="0"/>
              <a:t>; </a:t>
            </a:r>
            <a:r>
              <a:rPr lang="en-US" dirty="0" err="1"/>
              <a:t>adv</a:t>
            </a:r>
            <a:r>
              <a:rPr lang="en-US" dirty="0"/>
              <a:t>, gerund; </a:t>
            </a:r>
            <a:r>
              <a:rPr lang="en-US" dirty="0" err="1"/>
              <a:t>punct</a:t>
            </a:r>
            <a:endParaRPr lang="en-US" dirty="0"/>
          </a:p>
          <a:p>
            <a:pPr lvl="1"/>
            <a:r>
              <a:rPr lang="en-US" dirty="0"/>
              <a:t>Removes:</a:t>
            </a:r>
          </a:p>
          <a:p>
            <a:pPr lvl="2"/>
            <a:r>
              <a:rPr lang="en-US" dirty="0"/>
              <a:t>Junk: bylines, editorial</a:t>
            </a:r>
          </a:p>
          <a:p>
            <a:pPr lvl="2"/>
            <a:r>
              <a:rPr lang="en-US" dirty="0"/>
              <a:t>Sentence-initial adverbials, </a:t>
            </a:r>
            <a:r>
              <a:rPr lang="en-US" dirty="0" err="1"/>
              <a:t>conj</a:t>
            </a:r>
            <a:r>
              <a:rPr lang="en-US" dirty="0"/>
              <a:t> phrase (up to comma) </a:t>
            </a:r>
          </a:p>
          <a:p>
            <a:pPr lvl="2"/>
            <a:r>
              <a:rPr lang="en-US" dirty="0"/>
              <a:t>Sentence medial adverbials (“also”), ages</a:t>
            </a:r>
          </a:p>
          <a:p>
            <a:pPr lvl="2"/>
            <a:r>
              <a:rPr lang="en-US" dirty="0"/>
              <a:t>Gerund (-</a:t>
            </a:r>
            <a:r>
              <a:rPr lang="en-US" dirty="0" err="1"/>
              <a:t>ing</a:t>
            </a:r>
            <a:r>
              <a:rPr lang="en-US" dirty="0"/>
              <a:t>) phrases </a:t>
            </a:r>
          </a:p>
          <a:p>
            <a:pPr lvl="2"/>
            <a:r>
              <a:rPr lang="en-US" dirty="0"/>
              <a:t>Rel. clause attributives, attributions w/o quotes</a:t>
            </a:r>
          </a:p>
          <a:p>
            <a:pPr lvl="1"/>
            <a:r>
              <a:rPr lang="en-US" dirty="0"/>
              <a:t>Conservative: &lt; 3% error (</a:t>
            </a:r>
            <a:r>
              <a:rPr lang="en-US" dirty="0" err="1"/>
              <a:t>vs</a:t>
            </a:r>
            <a:r>
              <a:rPr lang="en-US" dirty="0"/>
              <a:t> 25% w/POS)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37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Deep, Minimal,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6" cy="4343400"/>
          </a:xfrm>
        </p:spPr>
        <p:txBody>
          <a:bodyPr>
            <a:normAutofit/>
          </a:bodyPr>
          <a:lstStyle/>
          <a:p>
            <a:r>
              <a:rPr lang="en-US" dirty="0"/>
              <a:t>ICSI/UTD:</a:t>
            </a:r>
          </a:p>
          <a:p>
            <a:pPr lvl="1"/>
            <a:r>
              <a:rPr lang="en-US" dirty="0"/>
              <a:t>Use an Integer Linear Programming approach to solve</a:t>
            </a:r>
          </a:p>
          <a:p>
            <a:r>
              <a:rPr lang="en-US" dirty="0"/>
              <a:t>Trimming:</a:t>
            </a:r>
          </a:p>
          <a:p>
            <a:pPr lvl="1"/>
            <a:r>
              <a:rPr lang="en-US" dirty="0"/>
              <a:t>Goal: Readability (not info squeezing)</a:t>
            </a:r>
          </a:p>
          <a:p>
            <a:pPr lvl="1"/>
            <a:r>
              <a:rPr lang="en-US" dirty="0"/>
              <a:t>Removes temporal expressions, manner modifiers, “said”</a:t>
            </a:r>
          </a:p>
          <a:p>
            <a:pPr lvl="2"/>
            <a:r>
              <a:rPr lang="en-US" dirty="0"/>
              <a:t>Why?: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2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Deep, Minimal,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6" cy="4343400"/>
          </a:xfrm>
        </p:spPr>
        <p:txBody>
          <a:bodyPr>
            <a:normAutofit/>
          </a:bodyPr>
          <a:lstStyle/>
          <a:p>
            <a:r>
              <a:rPr lang="en-US" dirty="0"/>
              <a:t>ICSI/UTD:</a:t>
            </a:r>
          </a:p>
          <a:p>
            <a:pPr lvl="1"/>
            <a:r>
              <a:rPr lang="en-US" dirty="0"/>
              <a:t>Use an Integer Linear Programming approach to solve</a:t>
            </a:r>
          </a:p>
          <a:p>
            <a:r>
              <a:rPr lang="en-US" dirty="0"/>
              <a:t>Trimming:</a:t>
            </a:r>
          </a:p>
          <a:p>
            <a:pPr lvl="1"/>
            <a:r>
              <a:rPr lang="en-US" dirty="0"/>
              <a:t>Goal: Readability (not info squeezing)</a:t>
            </a:r>
          </a:p>
          <a:p>
            <a:pPr lvl="1"/>
            <a:r>
              <a:rPr lang="en-US" dirty="0"/>
              <a:t>Removes temporal expressions, manner modifiers, “said”</a:t>
            </a:r>
          </a:p>
          <a:p>
            <a:pPr lvl="2"/>
            <a:r>
              <a:rPr lang="en-US" dirty="0"/>
              <a:t>Why?: “next Thursday”</a:t>
            </a:r>
          </a:p>
          <a:p>
            <a:pPr lvl="1"/>
            <a:r>
              <a:rPr lang="en-US" dirty="0"/>
              <a:t>Methodology: Automatic SRL labeling over dependencies</a:t>
            </a:r>
          </a:p>
          <a:p>
            <a:pPr lvl="2"/>
            <a:r>
              <a:rPr lang="en-US" dirty="0"/>
              <a:t>SRL not perfect: How can we handle?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93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Deep, Minimal,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6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ICSI/UTD:</a:t>
            </a:r>
          </a:p>
          <a:p>
            <a:pPr lvl="1"/>
            <a:r>
              <a:rPr lang="en-US" dirty="0"/>
              <a:t>Use an Integer Linear Programming approach to solve</a:t>
            </a:r>
          </a:p>
          <a:p>
            <a:r>
              <a:rPr lang="en-US" dirty="0"/>
              <a:t>Trimming:</a:t>
            </a:r>
          </a:p>
          <a:p>
            <a:pPr lvl="1"/>
            <a:r>
              <a:rPr lang="en-US" dirty="0"/>
              <a:t>Goal: Readability (not info squeezing)</a:t>
            </a:r>
          </a:p>
          <a:p>
            <a:pPr lvl="1"/>
            <a:r>
              <a:rPr lang="en-US" dirty="0"/>
              <a:t>Removes temporal expressions, manner modifiers, “said”</a:t>
            </a:r>
          </a:p>
          <a:p>
            <a:pPr lvl="2"/>
            <a:r>
              <a:rPr lang="en-US" dirty="0"/>
              <a:t>Why?: “next Thursday”</a:t>
            </a:r>
          </a:p>
          <a:p>
            <a:pPr lvl="1"/>
            <a:r>
              <a:rPr lang="en-US" dirty="0"/>
              <a:t>Methodology: Automatic SRL labeling over dependencies</a:t>
            </a:r>
          </a:p>
          <a:p>
            <a:pPr lvl="2"/>
            <a:r>
              <a:rPr lang="en-US" dirty="0"/>
              <a:t>SRL not perfect: How can we handle?</a:t>
            </a:r>
          </a:p>
          <a:p>
            <a:pPr lvl="2"/>
            <a:r>
              <a:rPr lang="en-US" dirty="0"/>
              <a:t>Restrict to high-confidence labels</a:t>
            </a:r>
          </a:p>
          <a:p>
            <a:r>
              <a:rPr lang="en-US" dirty="0"/>
              <a:t>Improved ROUGE on (some) training data</a:t>
            </a:r>
          </a:p>
          <a:p>
            <a:pPr lvl="1"/>
            <a:r>
              <a:rPr lang="en-US" dirty="0"/>
              <a:t>Also improved linguistic quality scores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18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ban against bistros</a:t>
            </a:r>
          </a:p>
          <a:p>
            <a:pPr marL="0" indent="0">
              <a:buNone/>
            </a:pPr>
            <a:r>
              <a:rPr lang="en-US" dirty="0"/>
              <a:t>providing plastic bags</a:t>
            </a:r>
          </a:p>
          <a:p>
            <a:pPr marL="0" indent="0">
              <a:buNone/>
            </a:pPr>
            <a:r>
              <a:rPr lang="en-US" dirty="0"/>
              <a:t>free of charge will be</a:t>
            </a:r>
          </a:p>
          <a:p>
            <a:pPr marL="0" indent="0">
              <a:buNone/>
            </a:pPr>
            <a:r>
              <a:rPr lang="en-US" dirty="0"/>
              <a:t>lifted at the beginning</a:t>
            </a:r>
          </a:p>
          <a:p>
            <a:pPr marL="0" indent="0">
              <a:buNone/>
            </a:pPr>
            <a:r>
              <a:rPr lang="en-US" dirty="0"/>
              <a:t>of March.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5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Realization:</a:t>
            </a:r>
            <a:br>
              <a:rPr lang="en-US" dirty="0"/>
            </a:br>
            <a:r>
              <a:rPr lang="en-US" dirty="0"/>
              <a:t>Referring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6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ban against bistros</a:t>
            </a:r>
          </a:p>
          <a:p>
            <a:pPr marL="0" indent="0">
              <a:buNone/>
            </a:pPr>
            <a:r>
              <a:rPr lang="en-US" dirty="0"/>
              <a:t>providing plastic bags</a:t>
            </a:r>
          </a:p>
          <a:p>
            <a:pPr marL="0" indent="0">
              <a:buNone/>
            </a:pPr>
            <a:r>
              <a:rPr lang="en-US" dirty="0"/>
              <a:t>free of charge will be</a:t>
            </a:r>
          </a:p>
          <a:p>
            <a:pPr marL="0" indent="0">
              <a:buNone/>
            </a:pPr>
            <a:r>
              <a:rPr lang="en-US" dirty="0"/>
              <a:t>lifted at the beginning</a:t>
            </a:r>
          </a:p>
          <a:p>
            <a:pPr marL="0" indent="0">
              <a:buNone/>
            </a:pPr>
            <a:r>
              <a:rPr lang="en-US" dirty="0"/>
              <a:t>of March.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ban against bistros</a:t>
            </a:r>
          </a:p>
          <a:p>
            <a:pPr marL="0" indent="0">
              <a:buNone/>
            </a:pPr>
            <a:r>
              <a:rPr lang="en-US" dirty="0"/>
              <a:t>providing plastic bags</a:t>
            </a:r>
          </a:p>
          <a:p>
            <a:pPr marL="0" indent="0">
              <a:buNone/>
            </a:pPr>
            <a:r>
              <a:rPr lang="en-US" dirty="0"/>
              <a:t>free of charge will be</a:t>
            </a:r>
          </a:p>
          <a:p>
            <a:pPr marL="0" indent="0">
              <a:buNone/>
            </a:pPr>
            <a:r>
              <a:rPr lang="en-US" dirty="0"/>
              <a:t>lifted.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84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Deep, Extensive,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17634" cy="4343400"/>
          </a:xfrm>
        </p:spPr>
        <p:txBody>
          <a:bodyPr>
            <a:normAutofit/>
          </a:bodyPr>
          <a:lstStyle/>
          <a:p>
            <a:r>
              <a:rPr lang="en-US" dirty="0"/>
              <a:t>Both UMD &amp; </a:t>
            </a:r>
            <a:r>
              <a:rPr lang="en-US" dirty="0" err="1"/>
              <a:t>SumBasic</a:t>
            </a:r>
            <a:r>
              <a:rPr lang="en-US" dirty="0"/>
              <a:t>+</a:t>
            </a:r>
          </a:p>
          <a:p>
            <a:pPr lvl="1"/>
            <a:r>
              <a:rPr lang="en-US" dirty="0"/>
              <a:t>Based on output of phrase structure parse</a:t>
            </a:r>
          </a:p>
        </p:txBody>
      </p:sp>
    </p:spTree>
    <p:extLst>
      <p:ext uri="{BB962C8B-B14F-4D97-AF65-F5344CB8AC3E}">
        <p14:creationId xmlns:p14="http://schemas.microsoft.com/office/powerpoint/2010/main" val="2691737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Deep, Extensive,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17634" cy="4343400"/>
          </a:xfrm>
        </p:spPr>
        <p:txBody>
          <a:bodyPr>
            <a:normAutofit/>
          </a:bodyPr>
          <a:lstStyle/>
          <a:p>
            <a:r>
              <a:rPr lang="en-US" dirty="0"/>
              <a:t>Both UMD &amp; </a:t>
            </a:r>
            <a:r>
              <a:rPr lang="en-US" dirty="0" err="1"/>
              <a:t>SumBasic</a:t>
            </a:r>
            <a:r>
              <a:rPr lang="en-US" dirty="0"/>
              <a:t>+</a:t>
            </a:r>
          </a:p>
          <a:p>
            <a:pPr lvl="1"/>
            <a:r>
              <a:rPr lang="en-US" dirty="0"/>
              <a:t>Based on output of phrase structure parse</a:t>
            </a:r>
          </a:p>
          <a:p>
            <a:pPr lvl="1"/>
            <a:r>
              <a:rPr lang="en-US" dirty="0"/>
              <a:t>UMD: Originally designed for headline generation</a:t>
            </a:r>
          </a:p>
          <a:p>
            <a:pPr lvl="1"/>
            <a:r>
              <a:rPr lang="en-US" dirty="0"/>
              <a:t>Goal: Information squeezing, compress to add content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68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Deep, Extensive,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17634" cy="4343400"/>
          </a:xfrm>
        </p:spPr>
        <p:txBody>
          <a:bodyPr>
            <a:normAutofit/>
          </a:bodyPr>
          <a:lstStyle/>
          <a:p>
            <a:r>
              <a:rPr lang="en-US" dirty="0"/>
              <a:t>Both UMD &amp; </a:t>
            </a:r>
            <a:r>
              <a:rPr lang="en-US" dirty="0" err="1"/>
              <a:t>SumBasic</a:t>
            </a:r>
            <a:r>
              <a:rPr lang="en-US" dirty="0"/>
              <a:t>+</a:t>
            </a:r>
          </a:p>
          <a:p>
            <a:pPr lvl="1"/>
            <a:r>
              <a:rPr lang="en-US" dirty="0"/>
              <a:t>Based on output of phrase structure parse</a:t>
            </a:r>
          </a:p>
          <a:p>
            <a:pPr lvl="1"/>
            <a:r>
              <a:rPr lang="en-US" dirty="0"/>
              <a:t>UMD: Originally designed for headline generation</a:t>
            </a:r>
          </a:p>
          <a:p>
            <a:pPr lvl="1"/>
            <a:r>
              <a:rPr lang="en-US" dirty="0"/>
              <a:t>Goal: Information squeezing, compress to add content</a:t>
            </a:r>
          </a:p>
          <a:p>
            <a:r>
              <a:rPr lang="en-US" dirty="0"/>
              <a:t>Approach: (</a:t>
            </a:r>
            <a:r>
              <a:rPr lang="en-US" dirty="0" err="1"/>
              <a:t>UMd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Ordered cascade of increasingly aggressive rules</a:t>
            </a:r>
          </a:p>
          <a:p>
            <a:pPr lvl="2"/>
            <a:r>
              <a:rPr lang="en-US" dirty="0"/>
              <a:t>Subsumes many earlier compressions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52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Deep, Extensive,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17634" cy="4343400"/>
          </a:xfrm>
        </p:spPr>
        <p:txBody>
          <a:bodyPr>
            <a:normAutofit/>
          </a:bodyPr>
          <a:lstStyle/>
          <a:p>
            <a:r>
              <a:rPr lang="en-US" dirty="0"/>
              <a:t>Both UMD &amp; </a:t>
            </a:r>
            <a:r>
              <a:rPr lang="en-US" dirty="0" err="1"/>
              <a:t>SumBasic</a:t>
            </a:r>
            <a:r>
              <a:rPr lang="en-US" dirty="0"/>
              <a:t>+</a:t>
            </a:r>
          </a:p>
          <a:p>
            <a:pPr lvl="1"/>
            <a:r>
              <a:rPr lang="en-US" dirty="0"/>
              <a:t>Based on output of phrase structure parse</a:t>
            </a:r>
          </a:p>
          <a:p>
            <a:pPr lvl="1"/>
            <a:r>
              <a:rPr lang="en-US" dirty="0"/>
              <a:t>UMD: Originally designed for headline generation</a:t>
            </a:r>
          </a:p>
          <a:p>
            <a:pPr lvl="1"/>
            <a:r>
              <a:rPr lang="en-US" dirty="0"/>
              <a:t>Goal: Information squeezing, compress to add content</a:t>
            </a:r>
          </a:p>
          <a:p>
            <a:r>
              <a:rPr lang="en-US" dirty="0"/>
              <a:t>Approach: (</a:t>
            </a:r>
            <a:r>
              <a:rPr lang="en-US" dirty="0" err="1"/>
              <a:t>UMd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Ordered cascade of increasingly aggressive rules</a:t>
            </a:r>
          </a:p>
          <a:p>
            <a:pPr lvl="2"/>
            <a:r>
              <a:rPr lang="en-US" dirty="0"/>
              <a:t>Subsumes many earlier compressions</a:t>
            </a:r>
          </a:p>
          <a:p>
            <a:pPr lvl="2"/>
            <a:r>
              <a:rPr lang="en-US" dirty="0"/>
              <a:t>Adds headline oriented rules (e.g. removing MD, DT)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Deep, Extensive,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17634" cy="4343400"/>
          </a:xfrm>
        </p:spPr>
        <p:txBody>
          <a:bodyPr>
            <a:normAutofit/>
          </a:bodyPr>
          <a:lstStyle/>
          <a:p>
            <a:r>
              <a:rPr lang="en-US" dirty="0"/>
              <a:t>Both UMD &amp; </a:t>
            </a:r>
            <a:r>
              <a:rPr lang="en-US" dirty="0" err="1"/>
              <a:t>SumBasic</a:t>
            </a:r>
            <a:r>
              <a:rPr lang="en-US" dirty="0"/>
              <a:t>+</a:t>
            </a:r>
          </a:p>
          <a:p>
            <a:pPr lvl="1"/>
            <a:r>
              <a:rPr lang="en-US" dirty="0"/>
              <a:t>Based on output of phrase structure parse</a:t>
            </a:r>
          </a:p>
          <a:p>
            <a:pPr lvl="1"/>
            <a:r>
              <a:rPr lang="en-US" dirty="0"/>
              <a:t>UMD: Originally designed for headline generation</a:t>
            </a:r>
          </a:p>
          <a:p>
            <a:pPr lvl="1"/>
            <a:r>
              <a:rPr lang="en-US" dirty="0"/>
              <a:t>Goal: Information squeezing, compress to add content</a:t>
            </a:r>
          </a:p>
          <a:p>
            <a:r>
              <a:rPr lang="en-US" dirty="0"/>
              <a:t>Approach: (</a:t>
            </a:r>
            <a:r>
              <a:rPr lang="en-US" dirty="0" err="1"/>
              <a:t>UMd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Ordered cascade of increasingly aggressive rules</a:t>
            </a:r>
          </a:p>
          <a:p>
            <a:pPr lvl="2"/>
            <a:r>
              <a:rPr lang="en-US" dirty="0"/>
              <a:t>Subsumes many earlier compressions</a:t>
            </a:r>
          </a:p>
          <a:p>
            <a:pPr lvl="2"/>
            <a:r>
              <a:rPr lang="en-US" dirty="0"/>
              <a:t>Adds headline oriented rules (e.g. removing MD, DT)</a:t>
            </a:r>
          </a:p>
          <a:p>
            <a:pPr lvl="2"/>
            <a:r>
              <a:rPr lang="en-US" dirty="0"/>
              <a:t>Adds rules to drop large portions of structure</a:t>
            </a:r>
          </a:p>
          <a:p>
            <a:pPr lvl="3"/>
            <a:r>
              <a:rPr lang="en-US" dirty="0"/>
              <a:t>E.g. halves of AND/OR, wholesale SBAR/PP deletion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59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</a:t>
            </a:r>
            <a:br>
              <a:rPr lang="en-US" dirty="0"/>
            </a:br>
            <a:r>
              <a:rPr lang="en-US" dirty="0"/>
              <a:t> Compression &amp;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/>
              <a:t>Simplest strategy: (Classy, </a:t>
            </a:r>
            <a:r>
              <a:rPr lang="en-US" dirty="0" err="1"/>
              <a:t>SumBasic</a:t>
            </a:r>
            <a:r>
              <a:rPr lang="en-US" dirty="0"/>
              <a:t>+)</a:t>
            </a:r>
          </a:p>
        </p:txBody>
      </p:sp>
    </p:spTree>
    <p:extLst>
      <p:ext uri="{BB962C8B-B14F-4D97-AF65-F5344CB8AC3E}">
        <p14:creationId xmlns:p14="http://schemas.microsoft.com/office/powerpoint/2010/main" val="2981362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</a:t>
            </a:r>
            <a:br>
              <a:rPr lang="en-US" dirty="0"/>
            </a:br>
            <a:r>
              <a:rPr lang="en-US" dirty="0"/>
              <a:t> Compression &amp;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/>
              <a:t>Simplest strategy: (Classy, </a:t>
            </a:r>
            <a:r>
              <a:rPr lang="en-US" dirty="0" err="1"/>
              <a:t>SumBasic</a:t>
            </a:r>
            <a:r>
              <a:rPr lang="en-US" dirty="0"/>
              <a:t>+)</a:t>
            </a:r>
          </a:p>
          <a:p>
            <a:pPr lvl="1"/>
            <a:r>
              <a:rPr lang="en-US" dirty="0"/>
              <a:t>Deterministic, compressed sentence replaces original</a:t>
            </a:r>
          </a:p>
          <a:p>
            <a:r>
              <a:rPr lang="en-US" dirty="0"/>
              <a:t>Multi-candidate approaches: (most others)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71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</a:t>
            </a:r>
            <a:br>
              <a:rPr lang="en-US" dirty="0"/>
            </a:br>
            <a:r>
              <a:rPr lang="en-US" dirty="0"/>
              <a:t> Compression &amp;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/>
              <a:t>Simplest strategy: (Classy, </a:t>
            </a:r>
            <a:r>
              <a:rPr lang="en-US" dirty="0" err="1"/>
              <a:t>SumBasic</a:t>
            </a:r>
            <a:r>
              <a:rPr lang="en-US" dirty="0"/>
              <a:t>+)</a:t>
            </a:r>
          </a:p>
          <a:p>
            <a:pPr lvl="1"/>
            <a:r>
              <a:rPr lang="en-US" dirty="0"/>
              <a:t>Deterministic, compressed sentence replaces original</a:t>
            </a:r>
          </a:p>
          <a:p>
            <a:r>
              <a:rPr lang="en-US" dirty="0"/>
              <a:t>Multi-candidate approaches: (most others)</a:t>
            </a:r>
          </a:p>
          <a:p>
            <a:pPr lvl="1"/>
            <a:r>
              <a:rPr lang="en-US" dirty="0"/>
              <a:t>Generate sentences at multiple levels of compression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38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</a:t>
            </a:r>
            <a:br>
              <a:rPr lang="en-US" dirty="0"/>
            </a:br>
            <a:r>
              <a:rPr lang="en-US" dirty="0"/>
              <a:t> Compression &amp;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/>
              <a:t>Simplest strategy: (Classy, </a:t>
            </a:r>
            <a:r>
              <a:rPr lang="en-US" dirty="0" err="1"/>
              <a:t>SumBasic</a:t>
            </a:r>
            <a:r>
              <a:rPr lang="en-US" dirty="0"/>
              <a:t>+)</a:t>
            </a:r>
          </a:p>
          <a:p>
            <a:pPr lvl="1"/>
            <a:r>
              <a:rPr lang="en-US" dirty="0"/>
              <a:t>Deterministic, compressed sentence replaces original</a:t>
            </a:r>
          </a:p>
          <a:p>
            <a:r>
              <a:rPr lang="en-US" dirty="0"/>
              <a:t>Multi-candidate approaches: (most others)</a:t>
            </a:r>
          </a:p>
          <a:p>
            <a:pPr lvl="1"/>
            <a:r>
              <a:rPr lang="en-US" dirty="0"/>
              <a:t>Generate sentences at multiple levels of compression</a:t>
            </a:r>
          </a:p>
          <a:p>
            <a:pPr lvl="2"/>
            <a:r>
              <a:rPr lang="en-US" dirty="0"/>
              <a:t>Possibly constrained by: compression ratio, minimum </a:t>
            </a:r>
            <a:r>
              <a:rPr lang="en-US" dirty="0" err="1"/>
              <a:t>len</a:t>
            </a:r>
            <a:endParaRPr lang="en-US" dirty="0"/>
          </a:p>
          <a:p>
            <a:pPr lvl="3"/>
            <a:r>
              <a:rPr lang="en-US" dirty="0"/>
              <a:t>E.g. exclude: &lt; 50% original, &lt; 5 words (ICSI)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7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Referring to People </a:t>
            </a:r>
            <a:br>
              <a:rPr lang="en-US" dirty="0"/>
            </a:br>
            <a:r>
              <a:rPr lang="en-US" dirty="0"/>
              <a:t>in News Summaries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4" y="1600201"/>
            <a:ext cx="8659090" cy="4343400"/>
          </a:xfrm>
        </p:spPr>
        <p:txBody>
          <a:bodyPr/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Referring expressions common source of errors</a:t>
            </a:r>
          </a:p>
          <a:p>
            <a:pPr lvl="1"/>
            <a:r>
              <a:rPr lang="en-US" dirty="0"/>
              <a:t>References to people prevalent in news data, summaries</a:t>
            </a:r>
          </a:p>
          <a:p>
            <a:pPr lvl="1"/>
            <a:r>
              <a:rPr lang="en-US" dirty="0"/>
              <a:t>Information status constrains realization</a:t>
            </a:r>
          </a:p>
          <a:p>
            <a:pPr lvl="1"/>
            <a:r>
              <a:rPr lang="en-US" dirty="0"/>
              <a:t>Targeted rewriting can improve readability</a:t>
            </a:r>
          </a:p>
        </p:txBody>
      </p:sp>
    </p:spTree>
    <p:extLst>
      <p:ext uri="{BB962C8B-B14F-4D97-AF65-F5344CB8AC3E}">
        <p14:creationId xmlns:p14="http://schemas.microsoft.com/office/powerpoint/2010/main" val="3217764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</a:t>
            </a:r>
            <a:br>
              <a:rPr lang="en-US" dirty="0"/>
            </a:br>
            <a:r>
              <a:rPr lang="en-US" dirty="0"/>
              <a:t> Compression &amp;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/>
              <a:t>Simplest strategy: (Classy, </a:t>
            </a:r>
            <a:r>
              <a:rPr lang="en-US" dirty="0" err="1"/>
              <a:t>SumBasic</a:t>
            </a:r>
            <a:r>
              <a:rPr lang="en-US" dirty="0"/>
              <a:t>+)</a:t>
            </a:r>
          </a:p>
          <a:p>
            <a:pPr lvl="1"/>
            <a:r>
              <a:rPr lang="en-US" dirty="0"/>
              <a:t>Deterministic, compressed sentence replaces original</a:t>
            </a:r>
          </a:p>
          <a:p>
            <a:r>
              <a:rPr lang="en-US" dirty="0"/>
              <a:t>Multi-candidate approaches: (most others)</a:t>
            </a:r>
          </a:p>
          <a:p>
            <a:pPr lvl="1"/>
            <a:r>
              <a:rPr lang="en-US" dirty="0"/>
              <a:t>Generate sentences at multiple levels of compression</a:t>
            </a:r>
          </a:p>
          <a:p>
            <a:pPr lvl="2"/>
            <a:r>
              <a:rPr lang="en-US" dirty="0"/>
              <a:t>Possibly constrained by: compression ratio, minimum </a:t>
            </a:r>
            <a:r>
              <a:rPr lang="en-US" dirty="0" err="1"/>
              <a:t>len</a:t>
            </a:r>
            <a:endParaRPr lang="en-US" dirty="0"/>
          </a:p>
          <a:p>
            <a:pPr lvl="3"/>
            <a:r>
              <a:rPr lang="en-US" dirty="0"/>
              <a:t>E.g. exclude: &lt; 50% original, &lt; 5 words (ICSI)</a:t>
            </a:r>
          </a:p>
          <a:p>
            <a:pPr lvl="1"/>
            <a:r>
              <a:rPr lang="en-US" dirty="0"/>
              <a:t>Add to original candidate sentences list</a:t>
            </a:r>
          </a:p>
          <a:p>
            <a:pPr lvl="1"/>
            <a:r>
              <a:rPr lang="en-US" dirty="0"/>
              <a:t>Select based on overall content selection procedure</a:t>
            </a:r>
          </a:p>
          <a:p>
            <a:pPr lvl="2"/>
            <a:r>
              <a:rPr lang="en-US" dirty="0"/>
              <a:t>Possibly include source sentence information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98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</a:t>
            </a:r>
            <a:br>
              <a:rPr lang="en-US" dirty="0"/>
            </a:br>
            <a:r>
              <a:rPr lang="en-US" dirty="0"/>
              <a:t> Compression &amp;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/>
              <a:t>Simplest strategy: (Classy, </a:t>
            </a:r>
            <a:r>
              <a:rPr lang="en-US" dirty="0" err="1"/>
              <a:t>SumBasic</a:t>
            </a:r>
            <a:r>
              <a:rPr lang="en-US" dirty="0"/>
              <a:t>+)</a:t>
            </a:r>
          </a:p>
          <a:p>
            <a:pPr lvl="1"/>
            <a:r>
              <a:rPr lang="en-US" dirty="0"/>
              <a:t>Deterministic, compressed sentence replaces original</a:t>
            </a:r>
          </a:p>
          <a:p>
            <a:r>
              <a:rPr lang="en-US" dirty="0"/>
              <a:t>Multi-candidate approaches: (most others)</a:t>
            </a:r>
          </a:p>
          <a:p>
            <a:pPr lvl="1"/>
            <a:r>
              <a:rPr lang="en-US" dirty="0"/>
              <a:t>Generate sentences at multiple levels of compression</a:t>
            </a:r>
          </a:p>
          <a:p>
            <a:pPr lvl="2"/>
            <a:r>
              <a:rPr lang="en-US" dirty="0"/>
              <a:t>Possibly constrained by: compression ratio, minimum </a:t>
            </a:r>
            <a:r>
              <a:rPr lang="en-US" dirty="0" err="1"/>
              <a:t>len</a:t>
            </a:r>
            <a:endParaRPr lang="en-US" dirty="0"/>
          </a:p>
          <a:p>
            <a:pPr lvl="3"/>
            <a:r>
              <a:rPr lang="en-US" dirty="0"/>
              <a:t>E.g. exclude: &lt; 50% original, &lt; 5 words (ICSI)</a:t>
            </a:r>
          </a:p>
          <a:p>
            <a:pPr lvl="1"/>
            <a:r>
              <a:rPr lang="en-US" dirty="0"/>
              <a:t>Add to original candidate sentences list</a:t>
            </a:r>
          </a:p>
          <a:p>
            <a:pPr lvl="1"/>
            <a:r>
              <a:rPr lang="en-US" dirty="0"/>
              <a:t>Select based on overall content selection procedure</a:t>
            </a:r>
          </a:p>
          <a:p>
            <a:pPr lvl="2"/>
            <a:r>
              <a:rPr lang="en-US" dirty="0"/>
              <a:t>Possibly include source sentence information</a:t>
            </a:r>
          </a:p>
          <a:p>
            <a:pPr lvl="2"/>
            <a:r>
              <a:rPr lang="en-US" dirty="0"/>
              <a:t>E.g. only include single candidate per original sentence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15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Multi-Candidate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94543" cy="4343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(</a:t>
            </a:r>
            <a:r>
              <a:rPr lang="en-US" dirty="0" err="1"/>
              <a:t>UMd</a:t>
            </a:r>
            <a:r>
              <a:rPr lang="en-US" dirty="0"/>
              <a:t>, </a:t>
            </a:r>
            <a:r>
              <a:rPr lang="en-US" dirty="0" err="1"/>
              <a:t>Zajic</a:t>
            </a:r>
            <a:r>
              <a:rPr lang="en-US" dirty="0"/>
              <a:t> et al. 2007,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 Sentences selected by tuned weighted sum of feats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40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Multi-Candidate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94543" cy="4343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(</a:t>
            </a:r>
            <a:r>
              <a:rPr lang="en-US" dirty="0" err="1"/>
              <a:t>UMd</a:t>
            </a:r>
            <a:r>
              <a:rPr lang="en-US" dirty="0"/>
              <a:t>, </a:t>
            </a:r>
            <a:r>
              <a:rPr lang="en-US" dirty="0" err="1"/>
              <a:t>Zajic</a:t>
            </a:r>
            <a:r>
              <a:rPr lang="en-US" dirty="0"/>
              <a:t> et al. 2007,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 Sentences selected by tuned weighted sum of feats</a:t>
            </a:r>
          </a:p>
          <a:p>
            <a:pPr lvl="1"/>
            <a:r>
              <a:rPr lang="en-US" dirty="0"/>
              <a:t>Static:</a:t>
            </a:r>
          </a:p>
          <a:p>
            <a:pPr lvl="2"/>
            <a:r>
              <a:rPr lang="en-US" dirty="0"/>
              <a:t>Position of sentence in document</a:t>
            </a:r>
          </a:p>
          <a:p>
            <a:pPr lvl="2"/>
            <a:r>
              <a:rPr lang="en-US" dirty="0"/>
              <a:t>Relevance of sentence/document to query</a:t>
            </a:r>
          </a:p>
          <a:p>
            <a:pPr lvl="2"/>
            <a:r>
              <a:rPr lang="en-US" dirty="0"/>
              <a:t>Centrality of sentence/document to topic cluster</a:t>
            </a:r>
          </a:p>
          <a:p>
            <a:pPr lvl="3"/>
            <a:r>
              <a:rPr lang="en-US" dirty="0"/>
              <a:t>Computed as: IDF overlap or (average) </a:t>
            </a:r>
            <a:r>
              <a:rPr lang="en-US" dirty="0" err="1"/>
              <a:t>Lucene</a:t>
            </a:r>
            <a:r>
              <a:rPr lang="en-US" dirty="0"/>
              <a:t> similarity</a:t>
            </a:r>
          </a:p>
        </p:txBody>
      </p:sp>
    </p:spTree>
    <p:extLst>
      <p:ext uri="{BB962C8B-B14F-4D97-AF65-F5344CB8AC3E}">
        <p14:creationId xmlns:p14="http://schemas.microsoft.com/office/powerpoint/2010/main" val="2584588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Multi-Candidate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94543" cy="4343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(</a:t>
            </a:r>
            <a:r>
              <a:rPr lang="en-US" dirty="0" err="1"/>
              <a:t>UMd</a:t>
            </a:r>
            <a:r>
              <a:rPr lang="en-US" dirty="0"/>
              <a:t>, </a:t>
            </a:r>
            <a:r>
              <a:rPr lang="en-US" dirty="0" err="1"/>
              <a:t>Zajic</a:t>
            </a:r>
            <a:r>
              <a:rPr lang="en-US" dirty="0"/>
              <a:t> et al. 2007,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 Sentences selected by tuned weighted sum of feats</a:t>
            </a:r>
          </a:p>
          <a:p>
            <a:pPr lvl="1"/>
            <a:r>
              <a:rPr lang="en-US" dirty="0"/>
              <a:t>Static:</a:t>
            </a:r>
          </a:p>
          <a:p>
            <a:pPr lvl="2"/>
            <a:r>
              <a:rPr lang="en-US" dirty="0"/>
              <a:t>Position of sentence in document</a:t>
            </a:r>
          </a:p>
          <a:p>
            <a:pPr lvl="2"/>
            <a:r>
              <a:rPr lang="en-US" dirty="0"/>
              <a:t>Relevance of sentence/document to query</a:t>
            </a:r>
          </a:p>
          <a:p>
            <a:pPr lvl="2"/>
            <a:r>
              <a:rPr lang="en-US" dirty="0"/>
              <a:t>Centrality of sentence/document to topic cluster</a:t>
            </a:r>
          </a:p>
          <a:p>
            <a:pPr lvl="3"/>
            <a:r>
              <a:rPr lang="en-US" dirty="0"/>
              <a:t>Computed as: IDF overlap or (average) </a:t>
            </a:r>
            <a:r>
              <a:rPr lang="en-US" dirty="0" err="1"/>
              <a:t>Lucene</a:t>
            </a:r>
            <a:r>
              <a:rPr lang="en-US" dirty="0"/>
              <a:t> similarity</a:t>
            </a:r>
          </a:p>
          <a:p>
            <a:pPr lvl="2"/>
            <a:r>
              <a:rPr lang="en-US" b="1" dirty="0"/>
              <a:t># of compression rules applied </a:t>
            </a:r>
          </a:p>
        </p:txBody>
      </p:sp>
    </p:spTree>
    <p:extLst>
      <p:ext uri="{BB962C8B-B14F-4D97-AF65-F5344CB8AC3E}">
        <p14:creationId xmlns:p14="http://schemas.microsoft.com/office/powerpoint/2010/main" val="1910329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Multi-Candidate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94543" cy="43434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(</a:t>
            </a:r>
            <a:r>
              <a:rPr lang="en-US" dirty="0" err="1"/>
              <a:t>UMd</a:t>
            </a:r>
            <a:r>
              <a:rPr lang="en-US" dirty="0"/>
              <a:t>, </a:t>
            </a:r>
            <a:r>
              <a:rPr lang="en-US" dirty="0" err="1"/>
              <a:t>Zajic</a:t>
            </a:r>
            <a:r>
              <a:rPr lang="en-US" dirty="0"/>
              <a:t> et al. 2007,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 Sentences selected by tuned weighted sum of feats</a:t>
            </a:r>
          </a:p>
          <a:p>
            <a:pPr lvl="1"/>
            <a:r>
              <a:rPr lang="en-US" dirty="0"/>
              <a:t>Static:</a:t>
            </a:r>
          </a:p>
          <a:p>
            <a:pPr lvl="2"/>
            <a:r>
              <a:rPr lang="en-US" dirty="0"/>
              <a:t>Position of sentence in document</a:t>
            </a:r>
          </a:p>
          <a:p>
            <a:pPr lvl="2"/>
            <a:r>
              <a:rPr lang="en-US" dirty="0"/>
              <a:t>Relevance of sentence/document to query</a:t>
            </a:r>
          </a:p>
          <a:p>
            <a:pPr lvl="2"/>
            <a:r>
              <a:rPr lang="en-US" dirty="0"/>
              <a:t>Centrality of sentence/document to topic cluster</a:t>
            </a:r>
          </a:p>
          <a:p>
            <a:pPr lvl="3"/>
            <a:r>
              <a:rPr lang="en-US" dirty="0"/>
              <a:t>Computed as: IDF overlap or (average) </a:t>
            </a:r>
            <a:r>
              <a:rPr lang="en-US" dirty="0" err="1"/>
              <a:t>Lucene</a:t>
            </a:r>
            <a:r>
              <a:rPr lang="en-US" dirty="0"/>
              <a:t> similarity</a:t>
            </a:r>
          </a:p>
          <a:p>
            <a:pPr lvl="2"/>
            <a:r>
              <a:rPr lang="en-US" b="1" dirty="0"/>
              <a:t># of compression rules applied </a:t>
            </a:r>
          </a:p>
          <a:p>
            <a:pPr lvl="1"/>
            <a:r>
              <a:rPr lang="en-US" dirty="0"/>
              <a:t>Dynamic:</a:t>
            </a:r>
          </a:p>
          <a:p>
            <a:pPr lvl="2"/>
            <a:r>
              <a:rPr lang="en-US" dirty="0"/>
              <a:t>Redundancy: S=</a:t>
            </a:r>
            <a:r>
              <a:rPr lang="en-US" dirty="0" err="1"/>
              <a:t>Π</a:t>
            </a:r>
            <a:r>
              <a:rPr lang="en-US" baseline="-25000" dirty="0" err="1"/>
              <a:t>wi</a:t>
            </a:r>
            <a:r>
              <a:rPr lang="en-US" dirty="0"/>
              <a:t> </a:t>
            </a:r>
            <a:r>
              <a:rPr lang="en-US" baseline="-25000" dirty="0"/>
              <a:t>in</a:t>
            </a:r>
            <a:r>
              <a:rPr lang="en-US" dirty="0"/>
              <a:t> </a:t>
            </a:r>
            <a:r>
              <a:rPr lang="en-US" baseline="-25000" dirty="0"/>
              <a:t>S</a:t>
            </a:r>
            <a:r>
              <a:rPr lang="en-US" dirty="0"/>
              <a:t> </a:t>
            </a:r>
            <a:r>
              <a:rPr lang="en-US" dirty="0" err="1"/>
              <a:t>λP</a:t>
            </a:r>
            <a:r>
              <a:rPr lang="en-US" dirty="0"/>
              <a:t>(</a:t>
            </a:r>
            <a:r>
              <a:rPr lang="en-US" dirty="0" err="1"/>
              <a:t>w|D</a:t>
            </a:r>
            <a:r>
              <a:rPr lang="en-US" dirty="0"/>
              <a:t>) + (1-λ)P(</a:t>
            </a:r>
            <a:r>
              <a:rPr lang="en-US" dirty="0" err="1"/>
              <a:t>w|C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# of sentences already taken from same document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452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Multi-Candidate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94543" cy="434340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(</a:t>
            </a:r>
            <a:r>
              <a:rPr lang="en-US" dirty="0" err="1"/>
              <a:t>UMd</a:t>
            </a:r>
            <a:r>
              <a:rPr lang="en-US" dirty="0"/>
              <a:t>, </a:t>
            </a:r>
            <a:r>
              <a:rPr lang="en-US" dirty="0" err="1"/>
              <a:t>Zajic</a:t>
            </a:r>
            <a:r>
              <a:rPr lang="en-US" dirty="0"/>
              <a:t> et al. 2007,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 Sentences selected by tuned weighted sum of feats</a:t>
            </a:r>
          </a:p>
          <a:p>
            <a:pPr lvl="1"/>
            <a:r>
              <a:rPr lang="en-US" dirty="0"/>
              <a:t>Static:</a:t>
            </a:r>
          </a:p>
          <a:p>
            <a:pPr lvl="2"/>
            <a:r>
              <a:rPr lang="en-US" dirty="0"/>
              <a:t>Position of sentence in document</a:t>
            </a:r>
          </a:p>
          <a:p>
            <a:pPr lvl="2"/>
            <a:r>
              <a:rPr lang="en-US" dirty="0"/>
              <a:t>Relevance of sentence/document to query</a:t>
            </a:r>
          </a:p>
          <a:p>
            <a:pPr lvl="2"/>
            <a:r>
              <a:rPr lang="en-US" dirty="0"/>
              <a:t>Centrality of sentence/document to topic cluster</a:t>
            </a:r>
          </a:p>
          <a:p>
            <a:pPr lvl="3"/>
            <a:r>
              <a:rPr lang="en-US" dirty="0"/>
              <a:t>Computed as: IDF overlap or (average) </a:t>
            </a:r>
            <a:r>
              <a:rPr lang="en-US" dirty="0" err="1"/>
              <a:t>Lucene</a:t>
            </a:r>
            <a:r>
              <a:rPr lang="en-US" dirty="0"/>
              <a:t> similarity</a:t>
            </a:r>
          </a:p>
          <a:p>
            <a:pPr lvl="2"/>
            <a:r>
              <a:rPr lang="en-US" dirty="0"/>
              <a:t># of compression rules applied </a:t>
            </a:r>
          </a:p>
          <a:p>
            <a:pPr lvl="1"/>
            <a:r>
              <a:rPr lang="en-US" dirty="0"/>
              <a:t>Dynamic:</a:t>
            </a:r>
          </a:p>
          <a:p>
            <a:pPr lvl="2"/>
            <a:r>
              <a:rPr lang="en-US" dirty="0"/>
              <a:t>Redundancy: S=</a:t>
            </a:r>
            <a:r>
              <a:rPr lang="en-US" dirty="0" err="1"/>
              <a:t>Π</a:t>
            </a:r>
            <a:r>
              <a:rPr lang="en-US" baseline="-25000" dirty="0" err="1"/>
              <a:t>wi</a:t>
            </a:r>
            <a:r>
              <a:rPr lang="en-US" dirty="0"/>
              <a:t> </a:t>
            </a:r>
            <a:r>
              <a:rPr lang="en-US" baseline="-25000" dirty="0"/>
              <a:t>in</a:t>
            </a:r>
            <a:r>
              <a:rPr lang="en-US" dirty="0"/>
              <a:t> </a:t>
            </a:r>
            <a:r>
              <a:rPr lang="en-US" baseline="-25000" dirty="0"/>
              <a:t>S</a:t>
            </a:r>
            <a:r>
              <a:rPr lang="en-US" dirty="0"/>
              <a:t> </a:t>
            </a:r>
            <a:r>
              <a:rPr lang="en-US" dirty="0" err="1"/>
              <a:t>λP</a:t>
            </a:r>
            <a:r>
              <a:rPr lang="en-US" dirty="0"/>
              <a:t>(</a:t>
            </a:r>
            <a:r>
              <a:rPr lang="en-US" dirty="0" err="1"/>
              <a:t>w|D</a:t>
            </a:r>
            <a:r>
              <a:rPr lang="en-US" dirty="0"/>
              <a:t>) + (1-λ)P(</a:t>
            </a:r>
            <a:r>
              <a:rPr lang="en-US" dirty="0" err="1"/>
              <a:t>w|C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# of sentences already taken from same document</a:t>
            </a:r>
          </a:p>
          <a:p>
            <a:r>
              <a:rPr lang="en-US" dirty="0"/>
              <a:t>Significantly better on ROUGE-1 than uncompressed </a:t>
            </a:r>
          </a:p>
          <a:p>
            <a:pPr lvl="1"/>
            <a:r>
              <a:rPr lang="en-US" dirty="0"/>
              <a:t>Grammaticality lousy (tuned on </a:t>
            </a:r>
            <a:r>
              <a:rPr lang="en-US" dirty="0" err="1"/>
              <a:t>headlinese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39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Sentence Compression by Deletion with LSTMs </a:t>
            </a:r>
          </a:p>
          <a:p>
            <a:pPr lvl="1"/>
            <a:r>
              <a:rPr lang="en-US" dirty="0" err="1"/>
              <a:t>Filippova</a:t>
            </a:r>
            <a:r>
              <a:rPr lang="en-US" dirty="0"/>
              <a:t> et al, 2015</a:t>
            </a:r>
          </a:p>
          <a:p>
            <a:r>
              <a:rPr lang="en-US" dirty="0"/>
              <a:t>Formulation:</a:t>
            </a:r>
          </a:p>
          <a:p>
            <a:pPr lvl="1"/>
            <a:r>
              <a:rPr lang="en-US" dirty="0"/>
              <a:t>Label each word in input as 0/1: 	</a:t>
            </a:r>
          </a:p>
          <a:p>
            <a:pPr lvl="2"/>
            <a:r>
              <a:rPr lang="en-US" dirty="0"/>
              <a:t>Drop </a:t>
            </a:r>
            <a:r>
              <a:rPr lang="en-US" dirty="0" err="1"/>
              <a:t>vs</a:t>
            </a:r>
            <a:r>
              <a:rPr lang="en-US" dirty="0"/>
              <a:t> Keep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3 successive LSTM layers w/dropout to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pred</a:t>
            </a:r>
            <a:r>
              <a:rPr lang="en-US" dirty="0"/>
              <a:t> </a:t>
            </a:r>
          </a:p>
          <a:p>
            <a:r>
              <a:rPr lang="en-US" dirty="0"/>
              <a:t>Comparisons:</a:t>
            </a:r>
          </a:p>
          <a:p>
            <a:pPr lvl="1"/>
            <a:r>
              <a:rPr lang="en-US" dirty="0"/>
              <a:t>Different representations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28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LSTM:</a:t>
            </a:r>
          </a:p>
          <a:p>
            <a:pPr lvl="1"/>
            <a:r>
              <a:rPr lang="en-US" dirty="0"/>
              <a:t>256-dim word2vec </a:t>
            </a:r>
            <a:r>
              <a:rPr lang="en-US" dirty="0" err="1"/>
              <a:t>skipgram</a:t>
            </a:r>
            <a:r>
              <a:rPr lang="en-US" dirty="0"/>
              <a:t> + previous word label</a:t>
            </a:r>
          </a:p>
          <a:p>
            <a:pPr lvl="2"/>
            <a:r>
              <a:rPr lang="en-US" dirty="0"/>
              <a:t>Training: gold; Test: predicted</a:t>
            </a:r>
          </a:p>
          <a:p>
            <a:r>
              <a:rPr lang="en-US" dirty="0" err="1"/>
              <a:t>LSTM+par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vector rep for parent in dependency parse</a:t>
            </a:r>
          </a:p>
          <a:p>
            <a:r>
              <a:rPr lang="en-US" dirty="0" err="1"/>
              <a:t>LSTM+par+pres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Adds bits for parent node status:</a:t>
            </a:r>
          </a:p>
          <a:p>
            <a:pPr lvl="2"/>
            <a:r>
              <a:rPr lang="en-US" dirty="0" err="1"/>
              <a:t>seen+kept</a:t>
            </a:r>
            <a:r>
              <a:rPr lang="en-US" dirty="0"/>
              <a:t>; </a:t>
            </a:r>
            <a:r>
              <a:rPr lang="en-US" dirty="0" err="1"/>
              <a:t>seen+dropped</a:t>
            </a:r>
            <a:r>
              <a:rPr lang="en-US" dirty="0"/>
              <a:t>; not-yet-seen</a:t>
            </a:r>
          </a:p>
        </p:txBody>
      </p:sp>
    </p:spTree>
    <p:extLst>
      <p:ext uri="{BB962C8B-B14F-4D97-AF65-F5344CB8AC3E}">
        <p14:creationId xmlns:p14="http://schemas.microsoft.com/office/powerpoint/2010/main" val="1554111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on 2M newswire sentence/compress pairs</a:t>
            </a:r>
          </a:p>
          <a:p>
            <a:pPr lvl="1"/>
            <a:r>
              <a:rPr lang="en-US" dirty="0"/>
              <a:t>All compressions only drop words</a:t>
            </a:r>
          </a:p>
          <a:p>
            <a:r>
              <a:rPr lang="en-US" dirty="0"/>
              <a:t> Automatic comparison:</a:t>
            </a:r>
          </a:p>
          <a:p>
            <a:pPr lvl="1"/>
            <a:r>
              <a:rPr lang="en-US" dirty="0"/>
              <a:t>F1: 80%+; ~5% absolute better than prior ML system</a:t>
            </a:r>
          </a:p>
          <a:p>
            <a:pPr lvl="1"/>
            <a:r>
              <a:rPr lang="en-US" dirty="0"/>
              <a:t>Each representation gains ~1% F1</a:t>
            </a:r>
          </a:p>
          <a:p>
            <a:r>
              <a:rPr lang="en-US" dirty="0"/>
              <a:t>Human </a:t>
            </a:r>
            <a:r>
              <a:rPr lang="en-US" dirty="0" err="1"/>
              <a:t>eval</a:t>
            </a:r>
            <a:r>
              <a:rPr lang="en-US" dirty="0"/>
              <a:t> on readability &amp; </a:t>
            </a:r>
            <a:r>
              <a:rPr lang="en-US" dirty="0" err="1"/>
              <a:t>informativeness</a:t>
            </a:r>
            <a:endParaRPr lang="en-US" dirty="0"/>
          </a:p>
          <a:p>
            <a:pPr lvl="1"/>
            <a:r>
              <a:rPr lang="en-US" dirty="0"/>
              <a:t>~4.5 on fluency; 3.7 on info</a:t>
            </a:r>
          </a:p>
          <a:p>
            <a:pPr lvl="2"/>
            <a:r>
              <a:rPr lang="en-US" dirty="0"/>
              <a:t>~0.2 better than prior</a:t>
            </a:r>
          </a:p>
        </p:txBody>
      </p:sp>
    </p:spTree>
    <p:extLst>
      <p:ext uri="{BB962C8B-B14F-4D97-AF65-F5344CB8AC3E}">
        <p14:creationId xmlns:p14="http://schemas.microsoft.com/office/powerpoint/2010/main" val="127421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Referring to People </a:t>
            </a:r>
            <a:br>
              <a:rPr lang="en-US" dirty="0"/>
            </a:br>
            <a:r>
              <a:rPr lang="en-US" dirty="0"/>
              <a:t>in News Summaries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4" y="1600201"/>
            <a:ext cx="8659090" cy="4343400"/>
          </a:xfrm>
        </p:spPr>
        <p:txBody>
          <a:bodyPr/>
          <a:lstStyle/>
          <a:p>
            <a:r>
              <a:rPr lang="en-US" dirty="0"/>
              <a:t>Intuition:     </a:t>
            </a:r>
            <a:r>
              <a:rPr lang="en-US" sz="1800" dirty="0"/>
              <a:t>(</a:t>
            </a:r>
            <a:r>
              <a:rPr lang="en-US" sz="1800" dirty="0" err="1"/>
              <a:t>Nenkova</a:t>
            </a:r>
            <a:r>
              <a:rPr lang="en-US" sz="1800" dirty="0"/>
              <a:t>, ‘08; </a:t>
            </a:r>
            <a:r>
              <a:rPr lang="en-US" sz="1800" dirty="0" err="1"/>
              <a:t>Siddarthan</a:t>
            </a:r>
            <a:r>
              <a:rPr lang="en-US" sz="1800" dirty="0"/>
              <a:t> et al, 2011)</a:t>
            </a:r>
          </a:p>
          <a:p>
            <a:pPr lvl="1"/>
            <a:r>
              <a:rPr lang="en-US" dirty="0"/>
              <a:t>Referring expressions common source of errors</a:t>
            </a:r>
          </a:p>
          <a:p>
            <a:pPr lvl="1"/>
            <a:r>
              <a:rPr lang="en-US" dirty="0"/>
              <a:t>References to people prevalent in news data, summaries</a:t>
            </a:r>
          </a:p>
          <a:p>
            <a:pPr lvl="1"/>
            <a:r>
              <a:rPr lang="en-US" dirty="0"/>
              <a:t>Information status constrains realization</a:t>
            </a:r>
          </a:p>
          <a:p>
            <a:pPr lvl="1"/>
            <a:r>
              <a:rPr lang="en-US" dirty="0"/>
              <a:t>Targeted rewriting can improve readability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Exploit information status distinctions</a:t>
            </a:r>
          </a:p>
          <a:p>
            <a:pPr lvl="2"/>
            <a:r>
              <a:rPr lang="en-US" dirty="0"/>
              <a:t>Automatically identified</a:t>
            </a:r>
          </a:p>
          <a:p>
            <a:pPr lvl="1"/>
            <a:r>
              <a:rPr lang="en-US" dirty="0"/>
              <a:t>Use to guide rule-based generation of referring expressions</a:t>
            </a:r>
          </a:p>
        </p:txBody>
      </p:sp>
    </p:spTree>
    <p:extLst>
      <p:ext uri="{BB962C8B-B14F-4D97-AF65-F5344CB8AC3E}">
        <p14:creationId xmlns:p14="http://schemas.microsoft.com/office/powerpoint/2010/main" val="1865761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>
            <a:normAutofit/>
          </a:bodyPr>
          <a:lstStyle/>
          <a:p>
            <a:r>
              <a:rPr lang="en-US" sz="1600" dirty="0"/>
              <a:t>Chris </a:t>
            </a:r>
            <a:r>
              <a:rPr lang="en-US" sz="1600" dirty="0" err="1"/>
              <a:t>Hemsworth</a:t>
            </a:r>
            <a:r>
              <a:rPr lang="en-US" sz="1600" dirty="0"/>
              <a:t> and the crew of his new movie ‘In the Heart of the Sea’ were forced to flee flash floods in the Canary Islands yesterday.</a:t>
            </a:r>
          </a:p>
          <a:p>
            <a:r>
              <a:rPr lang="en-US" sz="1600" b="1" dirty="0"/>
              <a:t>Chris </a:t>
            </a:r>
            <a:r>
              <a:rPr lang="en-US" sz="1600" b="1" dirty="0" err="1"/>
              <a:t>Hemsworth</a:t>
            </a:r>
            <a:r>
              <a:rPr lang="en-US" sz="1600" b="1" dirty="0"/>
              <a:t> were forced to flee flash floods.</a:t>
            </a:r>
          </a:p>
          <a:p>
            <a:r>
              <a:rPr lang="en-US" sz="1600" dirty="0"/>
              <a:t>Just a week after a CISF trooper foiled a suicide bid by a woman in the Delhi metro, another woman trooper from the same force prevented two women commuters from ending their lives, an official said Monday.</a:t>
            </a:r>
          </a:p>
          <a:p>
            <a:r>
              <a:rPr lang="en-US" sz="1600" b="1" dirty="0"/>
              <a:t>Another woman trooper prevented two women commuters</a:t>
            </a:r>
          </a:p>
          <a:p>
            <a:r>
              <a:rPr lang="en-US" sz="1600" dirty="0"/>
              <a:t>Social activist </a:t>
            </a:r>
            <a:r>
              <a:rPr lang="en-US" sz="1600" dirty="0" err="1"/>
              <a:t>Medha</a:t>
            </a:r>
            <a:r>
              <a:rPr lang="en-US" sz="1600" dirty="0"/>
              <a:t> </a:t>
            </a:r>
            <a:r>
              <a:rPr lang="en-US" sz="1600" dirty="0" err="1"/>
              <a:t>Patkar</a:t>
            </a:r>
            <a:r>
              <a:rPr lang="en-US" sz="1600" dirty="0"/>
              <a:t> on Monday extended her “complete” support to </a:t>
            </a:r>
            <a:r>
              <a:rPr lang="en-US" sz="1600" dirty="0" err="1"/>
              <a:t>Arvind</a:t>
            </a:r>
            <a:r>
              <a:rPr lang="en-US" sz="1600" dirty="0"/>
              <a:t> </a:t>
            </a:r>
            <a:r>
              <a:rPr lang="en-US" sz="1600" dirty="0" err="1"/>
              <a:t>Kejriwal</a:t>
            </a:r>
            <a:r>
              <a:rPr lang="en-US" sz="1600" dirty="0"/>
              <a:t>-led </a:t>
            </a:r>
            <a:r>
              <a:rPr lang="en-US" sz="1600" dirty="0" err="1"/>
              <a:t>Aam</a:t>
            </a:r>
            <a:r>
              <a:rPr lang="en-US" sz="1600" dirty="0"/>
              <a:t> </a:t>
            </a:r>
            <a:r>
              <a:rPr lang="en-US" sz="1600" dirty="0" err="1"/>
              <a:t>Aadmi</a:t>
            </a:r>
            <a:r>
              <a:rPr lang="en-US" sz="1600" dirty="0"/>
              <a:t> Party in Maharashtra.</a:t>
            </a:r>
          </a:p>
          <a:p>
            <a:r>
              <a:rPr lang="en-US" sz="1600" b="1" dirty="0" err="1"/>
              <a:t>Medha</a:t>
            </a:r>
            <a:r>
              <a:rPr lang="en-US" sz="1600" b="1" dirty="0"/>
              <a:t> </a:t>
            </a:r>
            <a:r>
              <a:rPr lang="en-US" sz="1600" b="1" dirty="0" err="1"/>
              <a:t>Patkar</a:t>
            </a:r>
            <a:r>
              <a:rPr lang="en-US" sz="1600" b="1" dirty="0"/>
              <a:t> extended her support to </a:t>
            </a:r>
            <a:r>
              <a:rPr lang="en-US" sz="1600" b="1" dirty="0" err="1"/>
              <a:t>Aam</a:t>
            </a:r>
            <a:r>
              <a:rPr lang="en-US" sz="1600" b="1" dirty="0"/>
              <a:t> </a:t>
            </a:r>
            <a:r>
              <a:rPr lang="en-US" sz="1600" b="1" dirty="0" err="1"/>
              <a:t>Aadmi</a:t>
            </a:r>
            <a:r>
              <a:rPr lang="en-US" sz="1600" b="1" dirty="0"/>
              <a:t> Party.</a:t>
            </a:r>
          </a:p>
          <a:p>
            <a:r>
              <a:rPr lang="en-US" sz="1600" dirty="0"/>
              <a:t>State Sen. Stewart Greenleaf discusses his proposed human trafficking bill at </a:t>
            </a:r>
            <a:r>
              <a:rPr lang="en-US" sz="1600" dirty="0" err="1"/>
              <a:t>Calvery</a:t>
            </a:r>
            <a:r>
              <a:rPr lang="en-US" sz="1600" dirty="0"/>
              <a:t> Baptist Church in Willow Grove Thursday night.</a:t>
            </a:r>
          </a:p>
          <a:p>
            <a:r>
              <a:rPr lang="en-US" sz="1600" b="1" dirty="0"/>
              <a:t>Stewart Greenleaf discusses his human trafficking bill.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8908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components were dropped?</a:t>
            </a:r>
          </a:p>
          <a:p>
            <a:pPr lvl="1"/>
            <a:r>
              <a:rPr lang="en-US" dirty="0"/>
              <a:t>Appositives </a:t>
            </a:r>
            <a:r>
              <a:rPr lang="mr-IN" dirty="0"/>
              <a:t>–</a:t>
            </a:r>
            <a:r>
              <a:rPr lang="en-US" dirty="0"/>
              <a:t> even long ones</a:t>
            </a:r>
          </a:p>
          <a:p>
            <a:pPr lvl="1"/>
            <a:r>
              <a:rPr lang="en-US" dirty="0"/>
              <a:t>Adverbial phrases</a:t>
            </a:r>
          </a:p>
          <a:p>
            <a:pPr lvl="1"/>
            <a:r>
              <a:rPr lang="en-US" dirty="0"/>
              <a:t>Attributives</a:t>
            </a:r>
          </a:p>
          <a:p>
            <a:r>
              <a:rPr lang="en-US" dirty="0"/>
              <a:t>Fairly similar to those in rule-based models</a:t>
            </a:r>
          </a:p>
          <a:p>
            <a:r>
              <a:rPr lang="en-US" dirty="0"/>
              <a:t>Issues?</a:t>
            </a:r>
          </a:p>
          <a:p>
            <a:pPr lvl="1"/>
            <a:r>
              <a:rPr lang="en-US" dirty="0"/>
              <a:t>More complex structure </a:t>
            </a:r>
            <a:r>
              <a:rPr lang="mr-IN" dirty="0"/>
              <a:t>–</a:t>
            </a:r>
            <a:r>
              <a:rPr lang="en-US" dirty="0"/>
              <a:t> e.g. conjuncts, restrictive </a:t>
            </a:r>
            <a:r>
              <a:rPr lang="en-US" dirty="0" err="1"/>
              <a:t>vs</a:t>
            </a:r>
            <a:r>
              <a:rPr lang="en-US" dirty="0"/>
              <a:t> non-restrictive relative clauses,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Mis</a:t>
            </a:r>
            <a:r>
              <a:rPr lang="en-US" dirty="0"/>
              <a:t>-triggered punctuation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625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Cornell (Wang et al, 2013)</a:t>
            </a:r>
          </a:p>
          <a:p>
            <a:r>
              <a:rPr lang="en-US" dirty="0"/>
              <a:t>Contrasted three main compression strategies</a:t>
            </a:r>
          </a:p>
          <a:p>
            <a:pPr lvl="1"/>
            <a:r>
              <a:rPr lang="en-US" dirty="0"/>
              <a:t>Rule-based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Sequence-based learning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Tree-based, learned models</a:t>
            </a:r>
          </a:p>
          <a:p>
            <a:r>
              <a:rPr lang="en-US" dirty="0"/>
              <a:t>Resulting sentences selected by SVR model</a:t>
            </a:r>
          </a:p>
        </p:txBody>
      </p:sp>
    </p:spTree>
    <p:extLst>
      <p:ext uri="{BB962C8B-B14F-4D97-AF65-F5344CB8AC3E}">
        <p14:creationId xmlns:p14="http://schemas.microsoft.com/office/powerpoint/2010/main" val="3064802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600201"/>
            <a:ext cx="8636000" cy="4343400"/>
          </a:xfrm>
        </p:spPr>
        <p:txBody>
          <a:bodyPr>
            <a:normAutofit/>
          </a:bodyPr>
          <a:lstStyle/>
          <a:p>
            <a:r>
              <a:rPr lang="en-US" dirty="0"/>
              <a:t>(Clark &amp; </a:t>
            </a:r>
            <a:r>
              <a:rPr lang="en-US" dirty="0" err="1"/>
              <a:t>Lapata</a:t>
            </a:r>
            <a:r>
              <a:rPr lang="en-US" dirty="0"/>
              <a:t>, 2008)</a:t>
            </a:r>
          </a:p>
          <a:p>
            <a:r>
              <a:rPr lang="en-US" dirty="0"/>
              <a:t>Manually created corpus:</a:t>
            </a:r>
          </a:p>
          <a:p>
            <a:pPr lvl="1"/>
            <a:r>
              <a:rPr lang="en-US" dirty="0"/>
              <a:t>Written: 82 newswire articles (BNC, ANT)</a:t>
            </a:r>
          </a:p>
          <a:p>
            <a:pPr lvl="1"/>
            <a:r>
              <a:rPr lang="en-US" dirty="0"/>
              <a:t>Spoken: 50 stories from HUB-5 broadcast news</a:t>
            </a:r>
          </a:p>
        </p:txBody>
      </p:sp>
    </p:spTree>
    <p:extLst>
      <p:ext uri="{BB962C8B-B14F-4D97-AF65-F5344CB8AC3E}">
        <p14:creationId xmlns:p14="http://schemas.microsoft.com/office/powerpoint/2010/main" val="2714613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600201"/>
            <a:ext cx="8636000" cy="4343400"/>
          </a:xfrm>
        </p:spPr>
        <p:txBody>
          <a:bodyPr>
            <a:normAutofit/>
          </a:bodyPr>
          <a:lstStyle/>
          <a:p>
            <a:r>
              <a:rPr lang="en-US" dirty="0"/>
              <a:t>(Clark &amp; </a:t>
            </a:r>
            <a:r>
              <a:rPr lang="en-US" dirty="0" err="1"/>
              <a:t>Lapata</a:t>
            </a:r>
            <a:r>
              <a:rPr lang="en-US" dirty="0"/>
              <a:t>, 2008)</a:t>
            </a:r>
          </a:p>
          <a:p>
            <a:r>
              <a:rPr lang="en-US" dirty="0"/>
              <a:t>Manually created corpus:</a:t>
            </a:r>
          </a:p>
          <a:p>
            <a:pPr lvl="1"/>
            <a:r>
              <a:rPr lang="en-US" dirty="0"/>
              <a:t>Written: 82 newswire articles (BNC, ANT)</a:t>
            </a:r>
          </a:p>
          <a:p>
            <a:pPr lvl="1"/>
            <a:r>
              <a:rPr lang="en-US" dirty="0"/>
              <a:t>Spoken: 50 stories from HUB-5 broadcast news</a:t>
            </a:r>
          </a:p>
          <a:p>
            <a:r>
              <a:rPr lang="en-US" dirty="0"/>
              <a:t>Annotators created compression sentence by sentence</a:t>
            </a:r>
          </a:p>
          <a:p>
            <a:pPr lvl="1"/>
            <a:r>
              <a:rPr lang="en-US" dirty="0"/>
              <a:t>Could mark as not </a:t>
            </a:r>
            <a:r>
              <a:rPr lang="en-US" dirty="0" err="1"/>
              <a:t>compressable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804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Sequence-based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749799"/>
          </a:xfrm>
        </p:spPr>
        <p:txBody>
          <a:bodyPr>
            <a:normAutofit/>
          </a:bodyPr>
          <a:lstStyle/>
          <a:p>
            <a:r>
              <a:rPr lang="en-US" dirty="0"/>
              <a:t>View as sequence labeling problem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7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Sequence-based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749799"/>
          </a:xfrm>
        </p:spPr>
        <p:txBody>
          <a:bodyPr>
            <a:normAutofit/>
          </a:bodyPr>
          <a:lstStyle/>
          <a:p>
            <a:r>
              <a:rPr lang="en-US" dirty="0"/>
              <a:t>View as sequence labeling problem</a:t>
            </a:r>
          </a:p>
          <a:p>
            <a:pPr lvl="1"/>
            <a:r>
              <a:rPr lang="en-US" dirty="0"/>
              <a:t>Decision for each word in sentence: keep </a:t>
            </a:r>
            <a:r>
              <a:rPr lang="en-US" dirty="0" err="1"/>
              <a:t>vs</a:t>
            </a:r>
            <a:r>
              <a:rPr lang="en-US" dirty="0"/>
              <a:t> delete</a:t>
            </a:r>
          </a:p>
        </p:txBody>
      </p:sp>
    </p:spTree>
    <p:extLst>
      <p:ext uri="{BB962C8B-B14F-4D97-AF65-F5344CB8AC3E}">
        <p14:creationId xmlns:p14="http://schemas.microsoft.com/office/powerpoint/2010/main" val="15871198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Sequence-based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749799"/>
          </a:xfrm>
        </p:spPr>
        <p:txBody>
          <a:bodyPr>
            <a:normAutofit/>
          </a:bodyPr>
          <a:lstStyle/>
          <a:p>
            <a:r>
              <a:rPr lang="en-US" dirty="0"/>
              <a:t>View as sequence labeling problem</a:t>
            </a:r>
          </a:p>
          <a:p>
            <a:pPr lvl="1"/>
            <a:r>
              <a:rPr lang="en-US" dirty="0"/>
              <a:t>Decision for each word in sentence: keep </a:t>
            </a:r>
            <a:r>
              <a:rPr lang="en-US" dirty="0" err="1"/>
              <a:t>vs</a:t>
            </a:r>
            <a:r>
              <a:rPr lang="en-US" dirty="0"/>
              <a:t> delete</a:t>
            </a:r>
          </a:p>
          <a:p>
            <a:pPr lvl="1"/>
            <a:r>
              <a:rPr lang="en-US" dirty="0"/>
              <a:t>Model: linear-chain CRF</a:t>
            </a:r>
          </a:p>
          <a:p>
            <a:pPr lvl="2"/>
            <a:r>
              <a:rPr lang="en-US" dirty="0"/>
              <a:t>Labels: B-retain, I-retain, O (token to be removed)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245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Sequence-based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749799"/>
          </a:xfrm>
        </p:spPr>
        <p:txBody>
          <a:bodyPr>
            <a:normAutofit/>
          </a:bodyPr>
          <a:lstStyle/>
          <a:p>
            <a:r>
              <a:rPr lang="en-US" dirty="0"/>
              <a:t>View as sequence labeling problem</a:t>
            </a:r>
          </a:p>
          <a:p>
            <a:pPr lvl="1"/>
            <a:r>
              <a:rPr lang="en-US" dirty="0"/>
              <a:t>Decision for each word in sentence: keep </a:t>
            </a:r>
            <a:r>
              <a:rPr lang="en-US" dirty="0" err="1"/>
              <a:t>vs</a:t>
            </a:r>
            <a:r>
              <a:rPr lang="en-US" dirty="0"/>
              <a:t> delete</a:t>
            </a:r>
          </a:p>
          <a:p>
            <a:pPr lvl="1"/>
            <a:r>
              <a:rPr lang="en-US" dirty="0"/>
              <a:t>Model: linear-chain CRF</a:t>
            </a:r>
          </a:p>
          <a:p>
            <a:pPr lvl="2"/>
            <a:r>
              <a:rPr lang="en-US" dirty="0"/>
              <a:t>Labels: B-retain, I-retain, O (token to be removed)</a:t>
            </a:r>
          </a:p>
          <a:p>
            <a:pPr lvl="1"/>
            <a:r>
              <a:rPr lang="en-US" dirty="0"/>
              <a:t>Features:</a:t>
            </a:r>
          </a:p>
          <a:p>
            <a:pPr lvl="2"/>
            <a:r>
              <a:rPr lang="en-US" dirty="0"/>
              <a:t>“Basic” features: word-based</a:t>
            </a:r>
          </a:p>
          <a:p>
            <a:pPr lvl="2"/>
            <a:r>
              <a:rPr lang="en-US" dirty="0"/>
              <a:t>Rule-based features: if fire, force to O</a:t>
            </a:r>
          </a:p>
          <a:p>
            <a:pPr lvl="2"/>
            <a:r>
              <a:rPr lang="en-US" dirty="0"/>
              <a:t>Dependency tree features: Relations, depth</a:t>
            </a:r>
          </a:p>
          <a:p>
            <a:pPr lvl="2"/>
            <a:r>
              <a:rPr lang="en-US" dirty="0"/>
              <a:t>Syntactic tree features: POS, labels, head, chunk</a:t>
            </a:r>
          </a:p>
          <a:p>
            <a:pPr lvl="2"/>
            <a:r>
              <a:rPr lang="en-US" dirty="0"/>
              <a:t>Semantic features: predicate, SRL</a:t>
            </a:r>
          </a:p>
          <a:p>
            <a:pPr lvl="3"/>
            <a:r>
              <a:rPr lang="en-US" dirty="0"/>
              <a:t>Include features for neighbors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700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1" y="2222499"/>
            <a:ext cx="6788728" cy="40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343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63816" cy="4343400"/>
          </a:xfrm>
        </p:spPr>
        <p:txBody>
          <a:bodyPr/>
          <a:lstStyle/>
          <a:p>
            <a:r>
              <a:rPr lang="en-US" dirty="0"/>
              <a:t>Given a phrase-structure parse tree,</a:t>
            </a:r>
          </a:p>
          <a:p>
            <a:pPr lvl="1"/>
            <a:r>
              <a:rPr lang="en-US" dirty="0"/>
              <a:t>Determine if each node is: removed, retained, or partial</a:t>
            </a:r>
          </a:p>
        </p:txBody>
      </p:sp>
    </p:spTree>
    <p:extLst>
      <p:ext uri="{BB962C8B-B14F-4D97-AF65-F5344CB8AC3E}">
        <p14:creationId xmlns:p14="http://schemas.microsoft.com/office/powerpoint/2010/main" val="2447141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63816" cy="4343400"/>
          </a:xfrm>
        </p:spPr>
        <p:txBody>
          <a:bodyPr/>
          <a:lstStyle/>
          <a:p>
            <a:r>
              <a:rPr lang="en-US" dirty="0"/>
              <a:t>Given a phrase-structure parse tree,</a:t>
            </a:r>
          </a:p>
          <a:p>
            <a:pPr lvl="1"/>
            <a:r>
              <a:rPr lang="en-US" dirty="0"/>
              <a:t>Determine if each node is: removed, retained, or partial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# possible compressions exponential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61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63816" cy="4343400"/>
          </a:xfrm>
        </p:spPr>
        <p:txBody>
          <a:bodyPr/>
          <a:lstStyle/>
          <a:p>
            <a:r>
              <a:rPr lang="en-US" dirty="0"/>
              <a:t>Given a phrase-structure parse tree,</a:t>
            </a:r>
          </a:p>
          <a:p>
            <a:pPr lvl="1"/>
            <a:r>
              <a:rPr lang="en-US" dirty="0"/>
              <a:t>Determine if each node is: removed, retained, or partial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# possible compressions exponential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 some local way of scoring a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88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63816" cy="4343400"/>
          </a:xfrm>
        </p:spPr>
        <p:txBody>
          <a:bodyPr/>
          <a:lstStyle/>
          <a:p>
            <a:r>
              <a:rPr lang="en-US" dirty="0"/>
              <a:t>Given a phrase-structure parse tree,</a:t>
            </a:r>
          </a:p>
          <a:p>
            <a:pPr lvl="1"/>
            <a:r>
              <a:rPr lang="en-US" dirty="0"/>
              <a:t>Determine if each node is: removed, retained, or partial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# possible compressions exponential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 some local way of scoring a node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 some way of ensuring consistency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473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63816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phrase-structure parse tree,</a:t>
            </a:r>
          </a:p>
          <a:p>
            <a:pPr lvl="1"/>
            <a:r>
              <a:rPr lang="en-US" dirty="0"/>
              <a:t>Determine if each node is: removed, retained, or partial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# possible compressions exponential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 some local way of scoring a node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 some way of ensuring consistency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 to ensure grammaticality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904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63816" cy="4343400"/>
          </a:xfrm>
        </p:spPr>
        <p:txBody>
          <a:bodyPr/>
          <a:lstStyle/>
          <a:p>
            <a:r>
              <a:rPr lang="en-US" dirty="0"/>
              <a:t>Given a phrase-structure parse tree,</a:t>
            </a:r>
          </a:p>
          <a:p>
            <a:pPr lvl="1"/>
            <a:r>
              <a:rPr lang="en-US" dirty="0"/>
              <a:t>Determine if each node is: removed, retained, or partial</a:t>
            </a:r>
          </a:p>
          <a:p>
            <a:r>
              <a:rPr lang="en-US" dirty="0"/>
              <a:t>Issues &amp; Solutions:</a:t>
            </a:r>
          </a:p>
          <a:p>
            <a:pPr lvl="1"/>
            <a:r>
              <a:rPr lang="en-US" dirty="0"/>
              <a:t># possible compressions exponential</a:t>
            </a:r>
          </a:p>
          <a:p>
            <a:pPr lvl="2"/>
            <a:r>
              <a:rPr lang="en-US" dirty="0"/>
              <a:t>Order parse tree nodes (here post-order)</a:t>
            </a:r>
          </a:p>
          <a:p>
            <a:pPr lvl="2"/>
            <a:r>
              <a:rPr lang="en-US" dirty="0"/>
              <a:t>Do beam search over candidate </a:t>
            </a:r>
            <a:r>
              <a:rPr lang="en-US" dirty="0" err="1"/>
              <a:t>labelings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882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363816" cy="4749799"/>
          </a:xfrm>
        </p:spPr>
        <p:txBody>
          <a:bodyPr>
            <a:normAutofit/>
          </a:bodyPr>
          <a:lstStyle/>
          <a:p>
            <a:r>
              <a:rPr lang="en-US" dirty="0"/>
              <a:t>Given a phrase-structure parse tree,</a:t>
            </a:r>
          </a:p>
          <a:p>
            <a:pPr lvl="1"/>
            <a:r>
              <a:rPr lang="en-US" dirty="0"/>
              <a:t>Determine if each node is: removed, retained, or partial</a:t>
            </a:r>
          </a:p>
          <a:p>
            <a:r>
              <a:rPr lang="en-US" dirty="0"/>
              <a:t>Issues &amp; Solutions:</a:t>
            </a:r>
          </a:p>
          <a:p>
            <a:pPr lvl="1"/>
            <a:r>
              <a:rPr lang="en-US" dirty="0"/>
              <a:t># possible compressions exponential</a:t>
            </a:r>
          </a:p>
          <a:p>
            <a:pPr lvl="2"/>
            <a:r>
              <a:rPr lang="en-US" dirty="0"/>
              <a:t>Order parse tree nodes (here post-order)</a:t>
            </a:r>
          </a:p>
          <a:p>
            <a:pPr lvl="2"/>
            <a:r>
              <a:rPr lang="en-US" dirty="0"/>
              <a:t>Do beam search over candidate </a:t>
            </a:r>
            <a:r>
              <a:rPr lang="en-US" dirty="0" err="1"/>
              <a:t>labelings</a:t>
            </a:r>
            <a:endParaRPr lang="en-US" dirty="0"/>
          </a:p>
          <a:p>
            <a:pPr lvl="1"/>
            <a:r>
              <a:rPr lang="en-US" dirty="0"/>
              <a:t>Need some local way of scoring a node</a:t>
            </a:r>
          </a:p>
        </p:txBody>
      </p:sp>
    </p:spTree>
    <p:extLst>
      <p:ext uri="{BB962C8B-B14F-4D97-AF65-F5344CB8AC3E}">
        <p14:creationId xmlns:p14="http://schemas.microsoft.com/office/powerpoint/2010/main" val="4425649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363816" cy="4749799"/>
          </a:xfrm>
        </p:spPr>
        <p:txBody>
          <a:bodyPr>
            <a:normAutofit/>
          </a:bodyPr>
          <a:lstStyle/>
          <a:p>
            <a:r>
              <a:rPr lang="en-US" dirty="0"/>
              <a:t>Given a phrase-structure parse tree,</a:t>
            </a:r>
          </a:p>
          <a:p>
            <a:pPr lvl="1"/>
            <a:r>
              <a:rPr lang="en-US" dirty="0"/>
              <a:t>Determine if each node is: removed, retained, or partial</a:t>
            </a:r>
          </a:p>
          <a:p>
            <a:r>
              <a:rPr lang="en-US" dirty="0"/>
              <a:t>Issues &amp; Solutions:</a:t>
            </a:r>
          </a:p>
          <a:p>
            <a:pPr lvl="1"/>
            <a:r>
              <a:rPr lang="en-US" dirty="0"/>
              <a:t># possible compressions exponential</a:t>
            </a:r>
          </a:p>
          <a:p>
            <a:pPr lvl="2"/>
            <a:r>
              <a:rPr lang="en-US" dirty="0"/>
              <a:t>Order parse tree nodes (here post-order)</a:t>
            </a:r>
          </a:p>
          <a:p>
            <a:pPr lvl="2"/>
            <a:r>
              <a:rPr lang="en-US" dirty="0"/>
              <a:t>Do beam search over candidate </a:t>
            </a:r>
            <a:r>
              <a:rPr lang="en-US" dirty="0" err="1"/>
              <a:t>labelings</a:t>
            </a:r>
            <a:endParaRPr lang="en-US" dirty="0"/>
          </a:p>
          <a:p>
            <a:pPr lvl="1"/>
            <a:r>
              <a:rPr lang="en-US" dirty="0"/>
              <a:t>Need some local way of scoring a node</a:t>
            </a:r>
          </a:p>
          <a:p>
            <a:pPr lvl="2"/>
            <a:r>
              <a:rPr lang="en-US" dirty="0"/>
              <a:t>Use  </a:t>
            </a:r>
            <a:r>
              <a:rPr lang="en-US" dirty="0" err="1"/>
              <a:t>MaxEnt</a:t>
            </a:r>
            <a:r>
              <a:rPr lang="en-US" dirty="0"/>
              <a:t> to compute probability of label</a:t>
            </a:r>
          </a:p>
          <a:p>
            <a:pPr lvl="1"/>
            <a:r>
              <a:rPr lang="en-US" dirty="0"/>
              <a:t>Need some way of ensuring consistency</a:t>
            </a:r>
          </a:p>
        </p:txBody>
      </p:sp>
    </p:spTree>
    <p:extLst>
      <p:ext uri="{BB962C8B-B14F-4D97-AF65-F5344CB8AC3E}">
        <p14:creationId xmlns:p14="http://schemas.microsoft.com/office/powerpoint/2010/main" val="13381014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363816" cy="4749799"/>
          </a:xfrm>
        </p:spPr>
        <p:txBody>
          <a:bodyPr>
            <a:normAutofit/>
          </a:bodyPr>
          <a:lstStyle/>
          <a:p>
            <a:r>
              <a:rPr lang="en-US" dirty="0"/>
              <a:t>Given a phrase-structure parse tree,</a:t>
            </a:r>
          </a:p>
          <a:p>
            <a:pPr lvl="1"/>
            <a:r>
              <a:rPr lang="en-US" dirty="0"/>
              <a:t>Determine if each node is: removed, retained, or partial</a:t>
            </a:r>
          </a:p>
          <a:p>
            <a:r>
              <a:rPr lang="en-US" dirty="0"/>
              <a:t>Issues &amp; Solutions:</a:t>
            </a:r>
          </a:p>
          <a:p>
            <a:pPr lvl="1"/>
            <a:r>
              <a:rPr lang="en-US" dirty="0"/>
              <a:t># possible compressions exponential</a:t>
            </a:r>
          </a:p>
          <a:p>
            <a:pPr lvl="2"/>
            <a:r>
              <a:rPr lang="en-US" dirty="0"/>
              <a:t>Order parse tree nodes (here post-order)</a:t>
            </a:r>
          </a:p>
          <a:p>
            <a:pPr lvl="2"/>
            <a:r>
              <a:rPr lang="en-US" dirty="0"/>
              <a:t>Do beam search over candidate </a:t>
            </a:r>
            <a:r>
              <a:rPr lang="en-US" dirty="0" err="1"/>
              <a:t>labelings</a:t>
            </a:r>
            <a:endParaRPr lang="en-US" dirty="0"/>
          </a:p>
          <a:p>
            <a:pPr lvl="1"/>
            <a:r>
              <a:rPr lang="en-US" dirty="0"/>
              <a:t>Need some local way of scoring a node</a:t>
            </a:r>
          </a:p>
          <a:p>
            <a:pPr lvl="2"/>
            <a:r>
              <a:rPr lang="en-US" dirty="0"/>
              <a:t>Use  </a:t>
            </a:r>
            <a:r>
              <a:rPr lang="en-US" dirty="0" err="1"/>
              <a:t>MaxEnt</a:t>
            </a:r>
            <a:r>
              <a:rPr lang="en-US" dirty="0"/>
              <a:t> to compute probability of label</a:t>
            </a:r>
          </a:p>
          <a:p>
            <a:pPr lvl="1"/>
            <a:r>
              <a:rPr lang="en-US" dirty="0"/>
              <a:t>Need some way of ensuring consistency</a:t>
            </a:r>
          </a:p>
          <a:p>
            <a:pPr lvl="2"/>
            <a:r>
              <a:rPr lang="en-US" dirty="0"/>
              <a:t>Restrict candidate labels based on context</a:t>
            </a:r>
          </a:p>
          <a:p>
            <a:pPr lvl="1"/>
            <a:r>
              <a:rPr lang="en-US" dirty="0"/>
              <a:t>Need to ensure grammaticality</a:t>
            </a:r>
          </a:p>
        </p:txBody>
      </p:sp>
    </p:spTree>
    <p:extLst>
      <p:ext uri="{BB962C8B-B14F-4D97-AF65-F5344CB8AC3E}">
        <p14:creationId xmlns:p14="http://schemas.microsoft.com/office/powerpoint/2010/main" val="5367579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363816" cy="4749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a phrase-structure parse tree,</a:t>
            </a:r>
          </a:p>
          <a:p>
            <a:pPr lvl="1"/>
            <a:r>
              <a:rPr lang="en-US" dirty="0"/>
              <a:t>Determine if each node is: removed, retained, or partial</a:t>
            </a:r>
          </a:p>
          <a:p>
            <a:r>
              <a:rPr lang="en-US" dirty="0"/>
              <a:t>Issues &amp; Solutions:</a:t>
            </a:r>
          </a:p>
          <a:p>
            <a:pPr lvl="1"/>
            <a:r>
              <a:rPr lang="en-US" dirty="0"/>
              <a:t># possible compressions exponential</a:t>
            </a:r>
          </a:p>
          <a:p>
            <a:pPr lvl="2"/>
            <a:r>
              <a:rPr lang="en-US" dirty="0"/>
              <a:t>Order parse tree nodes (here post-order)</a:t>
            </a:r>
          </a:p>
          <a:p>
            <a:pPr lvl="2"/>
            <a:r>
              <a:rPr lang="en-US" dirty="0"/>
              <a:t>Do beam search over candidate </a:t>
            </a:r>
            <a:r>
              <a:rPr lang="en-US" dirty="0" err="1"/>
              <a:t>labelings</a:t>
            </a:r>
            <a:endParaRPr lang="en-US" dirty="0"/>
          </a:p>
          <a:p>
            <a:pPr lvl="1"/>
            <a:r>
              <a:rPr lang="en-US" dirty="0"/>
              <a:t>Need some local way of scoring a node</a:t>
            </a:r>
          </a:p>
          <a:p>
            <a:pPr lvl="2"/>
            <a:r>
              <a:rPr lang="en-US" dirty="0"/>
              <a:t>Use  </a:t>
            </a:r>
            <a:r>
              <a:rPr lang="en-US" dirty="0" err="1"/>
              <a:t>MaxEnt</a:t>
            </a:r>
            <a:r>
              <a:rPr lang="en-US" dirty="0"/>
              <a:t> to compute probability of label</a:t>
            </a:r>
          </a:p>
          <a:p>
            <a:pPr lvl="1"/>
            <a:r>
              <a:rPr lang="en-US" dirty="0"/>
              <a:t>Need some way of ensuring consistency</a:t>
            </a:r>
          </a:p>
          <a:p>
            <a:pPr lvl="2"/>
            <a:r>
              <a:rPr lang="en-US" dirty="0"/>
              <a:t>Restrict candidate labels based on context</a:t>
            </a:r>
          </a:p>
          <a:p>
            <a:pPr lvl="1"/>
            <a:r>
              <a:rPr lang="en-US" dirty="0"/>
              <a:t>Need to ensure grammaticality</a:t>
            </a:r>
          </a:p>
          <a:p>
            <a:pPr lvl="2"/>
            <a:r>
              <a:rPr lang="en-US" dirty="0" err="1"/>
              <a:t>Rerank</a:t>
            </a:r>
            <a:r>
              <a:rPr lang="en-US" dirty="0"/>
              <a:t> resulting sentences using n-gram LM </a:t>
            </a:r>
          </a:p>
        </p:txBody>
      </p:sp>
    </p:spTree>
    <p:extLst>
      <p:ext uri="{BB962C8B-B14F-4D97-AF65-F5344CB8AC3E}">
        <p14:creationId xmlns:p14="http://schemas.microsoft.com/office/powerpoint/2010/main" val="111981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training data:</a:t>
            </a:r>
          </a:p>
          <a:p>
            <a:pPr lvl="1"/>
            <a:r>
              <a:rPr lang="en-US" dirty="0"/>
              <a:t>No summary data labeled for information status</a:t>
            </a:r>
          </a:p>
          <a:p>
            <a:pPr lvl="1"/>
            <a:endParaRPr lang="en-US" dirty="0"/>
          </a:p>
          <a:p>
            <a:r>
              <a:rPr lang="en-US" dirty="0"/>
              <a:t>Readers sensitive to referring expressions</a:t>
            </a:r>
          </a:p>
          <a:p>
            <a:pPr lvl="1"/>
            <a:r>
              <a:rPr lang="en-US" dirty="0"/>
              <a:t>Prior work on NP rewriting has shown mixed results</a:t>
            </a:r>
          </a:p>
          <a:p>
            <a:pPr lvl="2"/>
            <a:r>
              <a:rPr lang="en-US" dirty="0"/>
              <a:t>Some improvement, some failures</a:t>
            </a:r>
          </a:p>
          <a:p>
            <a:pPr lvl="2"/>
            <a:endParaRPr lang="en-US" dirty="0"/>
          </a:p>
          <a:p>
            <a:r>
              <a:rPr lang="en-US" dirty="0"/>
              <a:t>Relies on potentially </a:t>
            </a:r>
            <a:r>
              <a:rPr lang="en-US" dirty="0" err="1"/>
              <a:t>errorful</a:t>
            </a:r>
            <a:r>
              <a:rPr lang="en-US" dirty="0"/>
              <a:t> </a:t>
            </a:r>
            <a:r>
              <a:rPr lang="en-US" dirty="0" err="1"/>
              <a:t>coref</a:t>
            </a:r>
            <a:r>
              <a:rPr lang="en-US" dirty="0"/>
              <a:t>, other processing</a:t>
            </a:r>
          </a:p>
        </p:txBody>
      </p:sp>
    </p:spTree>
    <p:extLst>
      <p:ext uri="{BB962C8B-B14F-4D97-AF65-F5344CB8AC3E}">
        <p14:creationId xmlns:p14="http://schemas.microsoft.com/office/powerpoint/2010/main" val="976631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Compression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2" y="2152615"/>
            <a:ext cx="88773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447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features:</a:t>
            </a:r>
          </a:p>
          <a:p>
            <a:pPr lvl="1"/>
            <a:r>
              <a:rPr lang="en-US" dirty="0"/>
              <a:t>Analogous to those for sequence labeling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454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features:</a:t>
            </a:r>
          </a:p>
          <a:p>
            <a:pPr lvl="1"/>
            <a:r>
              <a:rPr lang="en-US" dirty="0"/>
              <a:t>Analogous to those for sequence labeling</a:t>
            </a:r>
          </a:p>
          <a:p>
            <a:r>
              <a:rPr lang="en-US" dirty="0"/>
              <a:t>Enhancements:</a:t>
            </a:r>
          </a:p>
          <a:p>
            <a:pPr lvl="1"/>
            <a:r>
              <a:rPr lang="en-US" dirty="0"/>
              <a:t>Context features: decisions about child, sibling nodes</a:t>
            </a:r>
          </a:p>
          <a:p>
            <a:pPr lvl="1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680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features:</a:t>
            </a:r>
          </a:p>
          <a:p>
            <a:pPr lvl="1"/>
            <a:r>
              <a:rPr lang="en-US" dirty="0"/>
              <a:t>Analogous to those for sequence labeling</a:t>
            </a:r>
          </a:p>
          <a:p>
            <a:r>
              <a:rPr lang="en-US" dirty="0"/>
              <a:t>Enhancements:</a:t>
            </a:r>
          </a:p>
          <a:p>
            <a:pPr lvl="1"/>
            <a:r>
              <a:rPr lang="en-US" dirty="0"/>
              <a:t>Context features: decisions about child, sibling nodes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Head-driven search:</a:t>
            </a:r>
          </a:p>
          <a:p>
            <a:pPr lvl="2"/>
            <a:r>
              <a:rPr lang="en-US" dirty="0"/>
              <a:t>Reorder so head nodes at each level checked first</a:t>
            </a:r>
          </a:p>
          <a:p>
            <a:pPr lvl="3"/>
            <a:r>
              <a:rPr lang="en-US" dirty="0"/>
              <a:t>Why?  </a:t>
            </a:r>
          </a:p>
        </p:txBody>
      </p:sp>
    </p:spTree>
    <p:extLst>
      <p:ext uri="{BB962C8B-B14F-4D97-AF65-F5344CB8AC3E}">
        <p14:creationId xmlns:p14="http://schemas.microsoft.com/office/powerpoint/2010/main" val="33799097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features:</a:t>
            </a:r>
          </a:p>
          <a:p>
            <a:pPr lvl="1"/>
            <a:r>
              <a:rPr lang="en-US" dirty="0"/>
              <a:t>Analogous to those for sequence labeling</a:t>
            </a:r>
          </a:p>
          <a:p>
            <a:r>
              <a:rPr lang="en-US" dirty="0"/>
              <a:t>Enhancements:</a:t>
            </a:r>
          </a:p>
          <a:p>
            <a:pPr lvl="1"/>
            <a:r>
              <a:rPr lang="en-US" dirty="0"/>
              <a:t>Context features: decisions about child, sibling nodes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Head-driven search:</a:t>
            </a:r>
          </a:p>
          <a:p>
            <a:pPr lvl="2"/>
            <a:r>
              <a:rPr lang="en-US" dirty="0"/>
              <a:t>Reorder so head nodes at each level checked first</a:t>
            </a:r>
          </a:p>
          <a:p>
            <a:pPr lvl="3"/>
            <a:r>
              <a:rPr lang="en-US" dirty="0"/>
              <a:t>Why?  If head is dropped, shouldn’t keep rest</a:t>
            </a:r>
          </a:p>
          <a:p>
            <a:pPr lvl="3"/>
            <a:r>
              <a:rPr lang="en-US" dirty="0"/>
              <a:t>Revise context features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066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46" y="1600201"/>
            <a:ext cx="8594725" cy="4343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(aka MULTI in paper)</a:t>
            </a:r>
          </a:p>
          <a:p>
            <a:r>
              <a:rPr lang="en-US" dirty="0"/>
              <a:t>Calculated based on current decoded word sequence W</a:t>
            </a:r>
          </a:p>
          <a:p>
            <a:r>
              <a:rPr lang="en-US" dirty="0"/>
              <a:t>Linear combination of:</a:t>
            </a:r>
          </a:p>
        </p:txBody>
      </p:sp>
    </p:spTree>
    <p:extLst>
      <p:ext uri="{BB962C8B-B14F-4D97-AF65-F5344CB8AC3E}">
        <p14:creationId xmlns:p14="http://schemas.microsoft.com/office/powerpoint/2010/main" val="38160152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46" y="1600201"/>
            <a:ext cx="8594725" cy="4343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(aka MULTI in paper)</a:t>
            </a:r>
          </a:p>
          <a:p>
            <a:r>
              <a:rPr lang="en-US" dirty="0"/>
              <a:t>Calculated based on current decoded word sequence W</a:t>
            </a:r>
          </a:p>
          <a:p>
            <a:r>
              <a:rPr lang="en-US" dirty="0"/>
              <a:t>Linear combination of:</a:t>
            </a:r>
          </a:p>
          <a:p>
            <a:pPr lvl="1"/>
            <a:r>
              <a:rPr lang="en-US" dirty="0"/>
              <a:t>Score under </a:t>
            </a:r>
            <a:r>
              <a:rPr lang="en-US" dirty="0" err="1"/>
              <a:t>MaxEnt</a:t>
            </a:r>
            <a:endParaRPr lang="en-US" dirty="0"/>
          </a:p>
          <a:p>
            <a:pPr lvl="1"/>
            <a:r>
              <a:rPr lang="en-US" dirty="0"/>
              <a:t>Query relevance:</a:t>
            </a:r>
          </a:p>
          <a:p>
            <a:pPr lvl="2"/>
            <a:r>
              <a:rPr lang="en-US" dirty="0"/>
              <a:t>Proportion of  overlapping words with query</a:t>
            </a:r>
          </a:p>
          <a:p>
            <a:pPr lvl="1"/>
            <a:r>
              <a:rPr lang="en-US" dirty="0"/>
              <a:t>Importance:  Average </a:t>
            </a:r>
            <a:r>
              <a:rPr lang="en-US" dirty="0" err="1"/>
              <a:t>sumbasic</a:t>
            </a:r>
            <a:r>
              <a:rPr lang="en-US" dirty="0"/>
              <a:t> score over W</a:t>
            </a:r>
          </a:p>
          <a:p>
            <a:pPr lvl="1"/>
            <a:r>
              <a:rPr lang="en-US" dirty="0"/>
              <a:t>Language model probability</a:t>
            </a:r>
          </a:p>
          <a:p>
            <a:pPr lvl="1"/>
            <a:r>
              <a:rPr lang="en-US" dirty="0"/>
              <a:t>Redundancy: 1 --- proportion of words overlapping </a:t>
            </a:r>
            <a:r>
              <a:rPr lang="en-US" dirty="0" err="1"/>
              <a:t>summ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586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909" y="2019299"/>
            <a:ext cx="9559636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501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system incorporates:</a:t>
            </a:r>
          </a:p>
          <a:p>
            <a:pPr lvl="1"/>
            <a:r>
              <a:rPr lang="en-US" dirty="0"/>
              <a:t>Tree structure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Summarization features</a:t>
            </a:r>
          </a:p>
        </p:txBody>
      </p:sp>
    </p:spTree>
    <p:extLst>
      <p:ext uri="{BB962C8B-B14F-4D97-AF65-F5344CB8AC3E}">
        <p14:creationId xmlns:p14="http://schemas.microsoft.com/office/powerpoint/2010/main" val="6557072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system incorporates:</a:t>
            </a:r>
          </a:p>
          <a:p>
            <a:pPr lvl="1"/>
            <a:r>
              <a:rPr lang="en-US" dirty="0"/>
              <a:t>Tree structure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Summarization features</a:t>
            </a:r>
          </a:p>
          <a:p>
            <a:r>
              <a:rPr lang="en-US" dirty="0"/>
              <a:t>Rule-based approach surprisingly competitive</a:t>
            </a:r>
          </a:p>
          <a:p>
            <a:pPr lvl="1"/>
            <a:r>
              <a:rPr lang="en-US" dirty="0"/>
              <a:t>Though less aggressive in terms of compression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26" y="107576"/>
            <a:ext cx="8866909" cy="1336956"/>
          </a:xfrm>
        </p:spPr>
        <p:txBody>
          <a:bodyPr/>
          <a:lstStyle/>
          <a:p>
            <a:r>
              <a:rPr lang="en-US" dirty="0"/>
              <a:t>NP Rewrite: very good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While the British government defended </a:t>
            </a:r>
            <a:r>
              <a:rPr lang="en-US">
                <a:solidFill>
                  <a:srgbClr val="003399"/>
                </a:solidFill>
              </a:rPr>
              <a:t>the arrest</a:t>
            </a:r>
            <a:r>
              <a:rPr lang="en-US"/>
              <a:t>, it</a:t>
            </a:r>
            <a:r>
              <a:rPr lang="en-US">
                <a:solidFill>
                  <a:srgbClr val="FF9900"/>
                </a:solidFill>
              </a:rPr>
              <a:t> </a:t>
            </a:r>
            <a:r>
              <a:rPr lang="en-US"/>
              <a:t>took no stand on extradition of Pinochet to Spain, leaving it to the courts.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r>
              <a:rPr lang="en-US"/>
              <a:t>While the British government defended </a:t>
            </a:r>
            <a:r>
              <a:rPr lang="en-US">
                <a:solidFill>
                  <a:srgbClr val="003399"/>
                </a:solidFill>
              </a:rPr>
              <a:t>the arrest in London of former Chilean dictator Augusto Pinochet</a:t>
            </a:r>
            <a:r>
              <a:rPr lang="en-US"/>
              <a:t>, it took no stand on extradition of Pinochet to Spain, leaving it to British courts. </a:t>
            </a:r>
          </a:p>
        </p:txBody>
      </p:sp>
    </p:spTree>
    <p:extLst>
      <p:ext uri="{BB962C8B-B14F-4D97-AF65-F5344CB8AC3E}">
        <p14:creationId xmlns:p14="http://schemas.microsoft.com/office/powerpoint/2010/main" val="40990166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system incorporates:</a:t>
            </a:r>
          </a:p>
          <a:p>
            <a:pPr lvl="1"/>
            <a:r>
              <a:rPr lang="en-US" dirty="0"/>
              <a:t>Tree structure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Summarization features</a:t>
            </a:r>
          </a:p>
          <a:p>
            <a:r>
              <a:rPr lang="en-US" dirty="0"/>
              <a:t>Rule-based approach surprisingly competitive</a:t>
            </a:r>
          </a:p>
          <a:p>
            <a:pPr lvl="1"/>
            <a:r>
              <a:rPr lang="en-US" dirty="0"/>
              <a:t>Though less aggressive in terms of compression</a:t>
            </a:r>
          </a:p>
          <a:p>
            <a:r>
              <a:rPr lang="en-US" dirty="0"/>
              <a:t>Learning based approaches enabled by sentence compression corpus</a:t>
            </a:r>
          </a:p>
        </p:txBody>
      </p:sp>
    </p:spTree>
    <p:extLst>
      <p:ext uri="{BB962C8B-B14F-4D97-AF65-F5344CB8AC3E}">
        <p14:creationId xmlns:p14="http://schemas.microsoft.com/office/powerpoint/2010/main" val="13035330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 range of approaches:</a:t>
            </a:r>
          </a:p>
          <a:p>
            <a:pPr lvl="1"/>
            <a:r>
              <a:rPr lang="en-US" dirty="0"/>
              <a:t>Informed by similar linguistic constraints</a:t>
            </a:r>
          </a:p>
          <a:p>
            <a:pPr lvl="1"/>
            <a:r>
              <a:rPr lang="en-US" dirty="0"/>
              <a:t>Implemented in different ways:</a:t>
            </a:r>
          </a:p>
        </p:txBody>
      </p:sp>
    </p:spTree>
    <p:extLst>
      <p:ext uri="{BB962C8B-B14F-4D97-AF65-F5344CB8AC3E}">
        <p14:creationId xmlns:p14="http://schemas.microsoft.com/office/powerpoint/2010/main" val="881806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 range of approaches:</a:t>
            </a:r>
          </a:p>
          <a:p>
            <a:pPr lvl="1"/>
            <a:r>
              <a:rPr lang="en-US" dirty="0"/>
              <a:t>Informed by similar linguistic constraints</a:t>
            </a:r>
          </a:p>
          <a:p>
            <a:pPr lvl="1"/>
            <a:r>
              <a:rPr lang="en-US" dirty="0"/>
              <a:t>Implemented in different ways:</a:t>
            </a:r>
          </a:p>
          <a:p>
            <a:pPr lvl="2"/>
            <a:r>
              <a:rPr lang="en-US" dirty="0"/>
              <a:t>Heuristic </a:t>
            </a:r>
            <a:r>
              <a:rPr lang="en-US" dirty="0" err="1"/>
              <a:t>vs</a:t>
            </a:r>
            <a:r>
              <a:rPr lang="en-US" dirty="0"/>
              <a:t> Learned</a:t>
            </a:r>
          </a:p>
          <a:p>
            <a:pPr lvl="2"/>
            <a:r>
              <a:rPr lang="en-US" dirty="0"/>
              <a:t>Surface patterns </a:t>
            </a:r>
            <a:r>
              <a:rPr lang="en-US" dirty="0" err="1"/>
              <a:t>vs</a:t>
            </a:r>
            <a:r>
              <a:rPr lang="en-US" dirty="0"/>
              <a:t> parse trees </a:t>
            </a:r>
            <a:r>
              <a:rPr lang="en-US" dirty="0" err="1"/>
              <a:t>vs</a:t>
            </a:r>
            <a:r>
              <a:rPr lang="en-US" dirty="0"/>
              <a:t> SRL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Even with linguistic constraints</a:t>
            </a:r>
          </a:p>
          <a:p>
            <a:pPr lvl="2"/>
            <a:r>
              <a:rPr lang="en-US" dirty="0"/>
              <a:t>Often negatively impact linguistic quality</a:t>
            </a:r>
          </a:p>
        </p:txBody>
      </p:sp>
    </p:spTree>
    <p:extLst>
      <p:ext uri="{BB962C8B-B14F-4D97-AF65-F5344CB8AC3E}">
        <p14:creationId xmlns:p14="http://schemas.microsoft.com/office/powerpoint/2010/main" val="3767239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 range of approaches:</a:t>
            </a:r>
          </a:p>
          <a:p>
            <a:pPr lvl="1"/>
            <a:r>
              <a:rPr lang="en-US" dirty="0"/>
              <a:t>Informed by similar linguistic constraints</a:t>
            </a:r>
          </a:p>
          <a:p>
            <a:pPr lvl="1"/>
            <a:r>
              <a:rPr lang="en-US" dirty="0"/>
              <a:t>Implemented in different ways:</a:t>
            </a:r>
          </a:p>
          <a:p>
            <a:pPr lvl="2"/>
            <a:r>
              <a:rPr lang="en-US" dirty="0"/>
              <a:t>Heuristic </a:t>
            </a:r>
            <a:r>
              <a:rPr lang="en-US" dirty="0" err="1"/>
              <a:t>vs</a:t>
            </a:r>
            <a:r>
              <a:rPr lang="en-US" dirty="0"/>
              <a:t> Learned</a:t>
            </a:r>
          </a:p>
          <a:p>
            <a:pPr lvl="2"/>
            <a:r>
              <a:rPr lang="en-US" dirty="0"/>
              <a:t>Surface patterns </a:t>
            </a:r>
            <a:r>
              <a:rPr lang="en-US" dirty="0" err="1"/>
              <a:t>vs</a:t>
            </a:r>
            <a:r>
              <a:rPr lang="en-US" dirty="0"/>
              <a:t> parse trees </a:t>
            </a:r>
            <a:r>
              <a:rPr lang="en-US" dirty="0" err="1"/>
              <a:t>vs</a:t>
            </a:r>
            <a:r>
              <a:rPr lang="en-US" dirty="0"/>
              <a:t> SRL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Even with linguistic constraints</a:t>
            </a:r>
          </a:p>
          <a:p>
            <a:pPr lvl="2"/>
            <a:r>
              <a:rPr lang="en-US" dirty="0"/>
              <a:t>Often negatively impact linguistic quality</a:t>
            </a:r>
          </a:p>
          <a:p>
            <a:pPr lvl="2"/>
            <a:r>
              <a:rPr lang="en-US" dirty="0"/>
              <a:t>Key issue: errors in linguistic analysis</a:t>
            </a:r>
          </a:p>
          <a:p>
            <a:pPr lvl="3"/>
            <a:r>
              <a:rPr lang="en-US" dirty="0"/>
              <a:t>POS taggers </a:t>
            </a:r>
            <a:r>
              <a:rPr lang="en-US" dirty="0">
                <a:sym typeface="Wingdings"/>
              </a:rPr>
              <a:t> Parsers  SRL, </a:t>
            </a:r>
            <a:r>
              <a:rPr lang="en-US" dirty="0" err="1">
                <a:sym typeface="Wingdings"/>
              </a:rPr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162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Code/results due Sunday</a:t>
            </a:r>
          </a:p>
          <a:p>
            <a:pPr lvl="1"/>
            <a:r>
              <a:rPr lang="en-US" dirty="0"/>
              <a:t>Tag as D3</a:t>
            </a:r>
          </a:p>
          <a:p>
            <a:pPr lvl="1"/>
            <a:endParaRPr lang="en-US" dirty="0"/>
          </a:p>
          <a:p>
            <a:r>
              <a:rPr lang="en-US" dirty="0"/>
              <a:t>Report due Tuesday morning</a:t>
            </a:r>
          </a:p>
          <a:p>
            <a:pPr lvl="1"/>
            <a:r>
              <a:rPr lang="en-US" dirty="0"/>
              <a:t>Tag as D3.1</a:t>
            </a:r>
          </a:p>
          <a:p>
            <a:pPr lvl="1"/>
            <a:endParaRPr lang="en-US" dirty="0"/>
          </a:p>
          <a:p>
            <a:r>
              <a:rPr lang="en-US" dirty="0"/>
              <a:t>Presentations next week</a:t>
            </a:r>
          </a:p>
          <a:p>
            <a:pPr lvl="1"/>
            <a:r>
              <a:rPr lang="en-US" dirty="0"/>
              <a:t>Please respond to scheduling Doodle</a:t>
            </a:r>
          </a:p>
        </p:txBody>
      </p:sp>
    </p:spTree>
    <p:extLst>
      <p:ext uri="{BB962C8B-B14F-4D97-AF65-F5344CB8AC3E}">
        <p14:creationId xmlns:p14="http://schemas.microsoft.com/office/powerpoint/2010/main" val="6792016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system</a:t>
            </a:r>
          </a:p>
          <a:p>
            <a:pPr lvl="1"/>
            <a:r>
              <a:rPr lang="en-US" dirty="0"/>
              <a:t>Continue system improvement</a:t>
            </a:r>
          </a:p>
          <a:p>
            <a:pPr lvl="1"/>
            <a:r>
              <a:rPr lang="en-US" dirty="0"/>
              <a:t>Add content realization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 err="1"/>
              <a:t>Devtest</a:t>
            </a:r>
            <a:r>
              <a:rPr lang="en-US" dirty="0"/>
              <a:t> (2010)</a:t>
            </a:r>
          </a:p>
          <a:p>
            <a:pPr lvl="1"/>
            <a:r>
              <a:rPr lang="en-US" dirty="0" err="1"/>
              <a:t>Evaltest</a:t>
            </a:r>
            <a:r>
              <a:rPr lang="en-US" dirty="0"/>
              <a:t> (2011)</a:t>
            </a:r>
          </a:p>
          <a:p>
            <a:pPr lvl="2"/>
            <a:r>
              <a:rPr lang="en-US" dirty="0"/>
              <a:t>New blind test </a:t>
            </a:r>
          </a:p>
          <a:p>
            <a:pPr lvl="2"/>
            <a:r>
              <a:rPr lang="en-US" dirty="0"/>
              <a:t>New document set: Documents from </a:t>
            </a:r>
            <a:r>
              <a:rPr lang="en-US" dirty="0" err="1"/>
              <a:t>Gigaword</a:t>
            </a:r>
            <a:endParaRPr lang="en-US" dirty="0"/>
          </a:p>
          <a:p>
            <a:pPr lvl="2"/>
            <a:r>
              <a:rPr lang="en-US" dirty="0"/>
              <a:t>New evaluation models, ROUGE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60145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Rewrite: mixed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009900"/>
                </a:solidFill>
              </a:rPr>
              <a:t>Duisenberg</a:t>
            </a:r>
            <a:r>
              <a:rPr lang="en-US"/>
              <a:t> has said growth in the euro area countries next year will be about 2.5 percent, lower than </a:t>
            </a:r>
            <a:r>
              <a:rPr lang="en-US">
                <a:solidFill>
                  <a:srgbClr val="003399"/>
                </a:solidFill>
              </a:rPr>
              <a:t>the 3 percent</a:t>
            </a:r>
            <a:r>
              <a:rPr lang="en-US"/>
              <a:t> predicted earlier. </a:t>
            </a:r>
          </a:p>
          <a:p>
            <a:r>
              <a:rPr lang="en-US" i="1">
                <a:solidFill>
                  <a:srgbClr val="009900"/>
                </a:solidFill>
              </a:rPr>
              <a:t>Wim Duisenberg, the head of the new European Central Bank</a:t>
            </a:r>
            <a:r>
              <a:rPr lang="en-US"/>
              <a:t>, has said growth in the euro area countries next year will be about 2.5 percent, lower than </a:t>
            </a:r>
            <a:r>
              <a:rPr lang="en-US">
                <a:solidFill>
                  <a:srgbClr val="003399"/>
                </a:solidFill>
              </a:rPr>
              <a:t>just 1 percent in the euro-zone unemployment</a:t>
            </a:r>
            <a:r>
              <a:rPr lang="en-US"/>
              <a:t> predicted earlier. </a:t>
            </a:r>
          </a:p>
        </p:txBody>
      </p:sp>
    </p:spTree>
    <p:extLst>
      <p:ext uri="{BB962C8B-B14F-4D97-AF65-F5344CB8AC3E}">
        <p14:creationId xmlns:p14="http://schemas.microsoft.com/office/powerpoint/2010/main" val="1858520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23470</TotalTime>
  <Words>3642</Words>
  <Application>Microsoft Macintosh PowerPoint</Application>
  <PresentationFormat>On-screen Show (4:3)</PresentationFormat>
  <Paragraphs>686</Paragraphs>
  <Slides>85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Calibri</vt:lpstr>
      <vt:lpstr>News Gothic MT</vt:lpstr>
      <vt:lpstr>Wingdings 2</vt:lpstr>
      <vt:lpstr>Breeze</vt:lpstr>
      <vt:lpstr>Content Realization</vt:lpstr>
      <vt:lpstr>Roadmap</vt:lpstr>
      <vt:lpstr>Content Realization: Referring Expressions</vt:lpstr>
      <vt:lpstr>Referring to People  in News Summaries </vt:lpstr>
      <vt:lpstr>Referring to People  in News Summaries </vt:lpstr>
      <vt:lpstr>Challenges</vt:lpstr>
      <vt:lpstr>Challenges</vt:lpstr>
      <vt:lpstr>NP Rewrite: very good example</vt:lpstr>
      <vt:lpstr>NP Rewrite: mixed example</vt:lpstr>
      <vt:lpstr>Information Status</vt:lpstr>
      <vt:lpstr>Corpus Analysis</vt:lpstr>
      <vt:lpstr>Generating Discourse-New/Old</vt:lpstr>
      <vt:lpstr>Generating Discourse-New/Old</vt:lpstr>
      <vt:lpstr>Example Rewrite</vt:lpstr>
      <vt:lpstr>Hearer &amp; Salience</vt:lpstr>
      <vt:lpstr>Hearer &amp; Salience</vt:lpstr>
      <vt:lpstr>Hearer &amp; Salience</vt:lpstr>
      <vt:lpstr>Training &amp; Application</vt:lpstr>
      <vt:lpstr>Training &amp; Application</vt:lpstr>
      <vt:lpstr>Evaluation</vt:lpstr>
      <vt:lpstr>Evaluation</vt:lpstr>
      <vt:lpstr>Sentence Compression</vt:lpstr>
      <vt:lpstr>Sentence Compression</vt:lpstr>
      <vt:lpstr>PowerPoint Presentation</vt:lpstr>
      <vt:lpstr>Shallow, Heuristic</vt:lpstr>
      <vt:lpstr>Deep, Minimal, Heuristic</vt:lpstr>
      <vt:lpstr>Deep, Minimal, Heuristic</vt:lpstr>
      <vt:lpstr>Deep, Minimal, Heuristic</vt:lpstr>
      <vt:lpstr>Example</vt:lpstr>
      <vt:lpstr>Example</vt:lpstr>
      <vt:lpstr>Deep, Extensive, Heuristic</vt:lpstr>
      <vt:lpstr>Deep, Extensive, Heuristic</vt:lpstr>
      <vt:lpstr>Deep, Extensive, Heuristic</vt:lpstr>
      <vt:lpstr>Deep, Extensive, Heuristic</vt:lpstr>
      <vt:lpstr>Deep, Extensive, Heuristic</vt:lpstr>
      <vt:lpstr>Integrating  Compression &amp; Selection</vt:lpstr>
      <vt:lpstr>Integrating  Compression &amp; Selection</vt:lpstr>
      <vt:lpstr>Integrating  Compression &amp; Selection</vt:lpstr>
      <vt:lpstr>Integrating  Compression &amp; Selection</vt:lpstr>
      <vt:lpstr>Integrating  Compression &amp; Selection</vt:lpstr>
      <vt:lpstr>Integrating  Compression &amp; Selection</vt:lpstr>
      <vt:lpstr>Multi-Candidate Selection</vt:lpstr>
      <vt:lpstr>Multi-Candidate Selection</vt:lpstr>
      <vt:lpstr>Multi-Candidate Selection</vt:lpstr>
      <vt:lpstr>Multi-Candidate Selection</vt:lpstr>
      <vt:lpstr>Multi-Candidate Selection</vt:lpstr>
      <vt:lpstr>Neural Network Methods</vt:lpstr>
      <vt:lpstr>Input Representations</vt:lpstr>
      <vt:lpstr>Training &amp; Evaluation</vt:lpstr>
      <vt:lpstr>Examples</vt:lpstr>
      <vt:lpstr>Observations</vt:lpstr>
      <vt:lpstr>Learning Compression</vt:lpstr>
      <vt:lpstr>Compression Corpus</vt:lpstr>
      <vt:lpstr>Compression Corpus</vt:lpstr>
      <vt:lpstr>Sequence-based Compression</vt:lpstr>
      <vt:lpstr>Sequence-based Compression</vt:lpstr>
      <vt:lpstr>Sequence-based Compression</vt:lpstr>
      <vt:lpstr>Sequence-based Compression</vt:lpstr>
      <vt:lpstr>Feature Set</vt:lpstr>
      <vt:lpstr>Tree-based Compression</vt:lpstr>
      <vt:lpstr>Tree-based Compression</vt:lpstr>
      <vt:lpstr>Tree-based Compression</vt:lpstr>
      <vt:lpstr>Tree-based Compression</vt:lpstr>
      <vt:lpstr>Tree-based Compression</vt:lpstr>
      <vt:lpstr>Tree-based Compression</vt:lpstr>
      <vt:lpstr>Tree-based Compression</vt:lpstr>
      <vt:lpstr>Tree-based Compression</vt:lpstr>
      <vt:lpstr>Tree-based Compression</vt:lpstr>
      <vt:lpstr>Tree-based Compression</vt:lpstr>
      <vt:lpstr>Tree Compression Hypotheses</vt:lpstr>
      <vt:lpstr>Features</vt:lpstr>
      <vt:lpstr>Features</vt:lpstr>
      <vt:lpstr>Features</vt:lpstr>
      <vt:lpstr>Features</vt:lpstr>
      <vt:lpstr>Summarization Features</vt:lpstr>
      <vt:lpstr>Summarization Features</vt:lpstr>
      <vt:lpstr>Summarization Results</vt:lpstr>
      <vt:lpstr>Discussion</vt:lpstr>
      <vt:lpstr>Discussion</vt:lpstr>
      <vt:lpstr>Discussion</vt:lpstr>
      <vt:lpstr>General Discussion</vt:lpstr>
      <vt:lpstr>General Discussion</vt:lpstr>
      <vt:lpstr>General Discussion</vt:lpstr>
      <vt:lpstr>D3</vt:lpstr>
      <vt:lpstr>Deliverable #4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Realization</dc:title>
  <dc:creator>Gina-Anne Levow</dc:creator>
  <cp:lastModifiedBy>Microsoft Office User</cp:lastModifiedBy>
  <cp:revision>68</cp:revision>
  <cp:lastPrinted>2016-05-10T19:21:24Z</cp:lastPrinted>
  <dcterms:created xsi:type="dcterms:W3CDTF">2015-05-11T19:54:37Z</dcterms:created>
  <dcterms:modified xsi:type="dcterms:W3CDTF">2020-05-14T19:52:02Z</dcterms:modified>
</cp:coreProperties>
</file>