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1"/>
  </p:notesMasterIdLst>
  <p:sldIdLst>
    <p:sldId id="256" r:id="rId2"/>
    <p:sldId id="281" r:id="rId3"/>
    <p:sldId id="283" r:id="rId4"/>
    <p:sldId id="307" r:id="rId5"/>
    <p:sldId id="284" r:id="rId6"/>
    <p:sldId id="308" r:id="rId7"/>
    <p:sldId id="309" r:id="rId8"/>
    <p:sldId id="310" r:id="rId9"/>
    <p:sldId id="312" r:id="rId10"/>
    <p:sldId id="286" r:id="rId11"/>
    <p:sldId id="313" r:id="rId12"/>
    <p:sldId id="288" r:id="rId13"/>
    <p:sldId id="287" r:id="rId14"/>
    <p:sldId id="314" r:id="rId15"/>
    <p:sldId id="374" r:id="rId16"/>
    <p:sldId id="375" r:id="rId17"/>
    <p:sldId id="376" r:id="rId18"/>
    <p:sldId id="364" r:id="rId19"/>
    <p:sldId id="377" r:id="rId20"/>
    <p:sldId id="378" r:id="rId21"/>
    <p:sldId id="379" r:id="rId22"/>
    <p:sldId id="289" r:id="rId23"/>
    <p:sldId id="285" r:id="rId24"/>
    <p:sldId id="316" r:id="rId25"/>
    <p:sldId id="290" r:id="rId26"/>
    <p:sldId id="317" r:id="rId27"/>
    <p:sldId id="318" r:id="rId28"/>
    <p:sldId id="319" r:id="rId29"/>
    <p:sldId id="291" r:id="rId30"/>
    <p:sldId id="320" r:id="rId31"/>
    <p:sldId id="321" r:id="rId32"/>
    <p:sldId id="365" r:id="rId33"/>
    <p:sldId id="366" r:id="rId34"/>
    <p:sldId id="368" r:id="rId35"/>
    <p:sldId id="322" r:id="rId36"/>
    <p:sldId id="369" r:id="rId37"/>
    <p:sldId id="370" r:id="rId38"/>
    <p:sldId id="371" r:id="rId39"/>
    <p:sldId id="372" r:id="rId40"/>
    <p:sldId id="373" r:id="rId41"/>
    <p:sldId id="292" r:id="rId42"/>
    <p:sldId id="293" r:id="rId43"/>
    <p:sldId id="326" r:id="rId44"/>
    <p:sldId id="327" r:id="rId45"/>
    <p:sldId id="328" r:id="rId46"/>
    <p:sldId id="294" r:id="rId47"/>
    <p:sldId id="329" r:id="rId48"/>
    <p:sldId id="330" r:id="rId49"/>
    <p:sldId id="295" r:id="rId50"/>
    <p:sldId id="350" r:id="rId51"/>
    <p:sldId id="296" r:id="rId52"/>
    <p:sldId id="331" r:id="rId53"/>
    <p:sldId id="297" r:id="rId54"/>
    <p:sldId id="332" r:id="rId55"/>
    <p:sldId id="304" r:id="rId56"/>
    <p:sldId id="305" r:id="rId57"/>
    <p:sldId id="298" r:id="rId58"/>
    <p:sldId id="299" r:id="rId59"/>
    <p:sldId id="300" r:id="rId60"/>
    <p:sldId id="333" r:id="rId61"/>
    <p:sldId id="380" r:id="rId62"/>
    <p:sldId id="301" r:id="rId63"/>
    <p:sldId id="334" r:id="rId64"/>
    <p:sldId id="335" r:id="rId65"/>
    <p:sldId id="302" r:id="rId66"/>
    <p:sldId id="336" r:id="rId67"/>
    <p:sldId id="303" r:id="rId68"/>
    <p:sldId id="337" r:id="rId69"/>
    <p:sldId id="306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20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8F80E-3ABC-2B46-B083-251627BEE9C8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787D-4B57-0644-BBF6-E8C9D1F4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6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0F418-B2F0-0D45-9962-3084AC66D616}" type="slidenum">
              <a:rPr lang="en-US"/>
              <a:pPr/>
              <a:t>55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008E2-A53A-5040-B6B5-F32AF08F9444}" type="slidenum">
              <a:rPr lang="en-US"/>
              <a:pPr/>
              <a:t>56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43D-DB34-3242-8D8F-C86FFF7084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58D0-DE23-E940-9940-FC325C96C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43D-DB34-3242-8D8F-C86FFF7084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58D0-DE23-E940-9940-FC325C96C8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43D-DB34-3242-8D8F-C86FFF7084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58D0-DE23-E940-9940-FC325C96C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43D-DB34-3242-8D8F-C86FFF7084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58D0-DE23-E940-9940-FC325C96C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43D-DB34-3242-8D8F-C86FFF7084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58D0-DE23-E940-9940-FC325C96C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43D-DB34-3242-8D8F-C86FFF7084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58D0-DE23-E940-9940-FC325C96C8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43D-DB34-3242-8D8F-C86FFF7084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58D0-DE23-E940-9940-FC325C96C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43D-DB34-3242-8D8F-C86FFF7084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58D0-DE23-E940-9940-FC325C96C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43D-DB34-3242-8D8F-C86FFF7084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58D0-DE23-E940-9940-FC325C96C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43D-DB34-3242-8D8F-C86FFF7084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58D0-DE23-E940-9940-FC325C96C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43D-DB34-3242-8D8F-C86FFF7084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58D0-DE23-E940-9940-FC325C96C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43D-DB34-3242-8D8F-C86FFF7084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58D0-DE23-E940-9940-FC325C96C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3B0A43D-DB34-3242-8D8F-C86FFF70849D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3DD58D0-DE23-E940-9940-FC325C96C8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Realization: Linguistic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Ling 573</a:t>
            </a:r>
          </a:p>
          <a:p>
            <a:r>
              <a:rPr lang="en-US" dirty="0"/>
              <a:t>Systems and Applications</a:t>
            </a:r>
          </a:p>
          <a:p>
            <a:r>
              <a:rPr lang="en-US" dirty="0"/>
              <a:t>May 12, 2020</a:t>
            </a:r>
          </a:p>
        </p:txBody>
      </p:sp>
    </p:spTree>
    <p:extLst>
      <p:ext uri="{BB962C8B-B14F-4D97-AF65-F5344CB8AC3E}">
        <p14:creationId xmlns:p14="http://schemas.microsoft.com/office/powerpoint/2010/main" val="85481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“Readability”?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/>
          <a:lstStyle/>
          <a:p>
            <a:r>
              <a:rPr lang="en-US" dirty="0"/>
              <a:t>Definition subsumes many phenomena, errors</a:t>
            </a:r>
          </a:p>
          <a:p>
            <a:r>
              <a:rPr lang="en-US" dirty="0"/>
              <a:t>What types of errors do these systems make?</a:t>
            </a:r>
          </a:p>
          <a:p>
            <a:r>
              <a:rPr lang="en-US" dirty="0"/>
              <a:t>What errors, issues are reflected in the scores?</a:t>
            </a:r>
          </a:p>
        </p:txBody>
      </p:sp>
    </p:spTree>
    <p:extLst>
      <p:ext uri="{BB962C8B-B14F-4D97-AF65-F5344CB8AC3E}">
        <p14:creationId xmlns:p14="http://schemas.microsoft.com/office/powerpoint/2010/main" val="58892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“Readability”?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/>
          <a:lstStyle/>
          <a:p>
            <a:r>
              <a:rPr lang="en-US" dirty="0"/>
              <a:t>Definition subsumes many phenomena, errors</a:t>
            </a:r>
          </a:p>
          <a:p>
            <a:r>
              <a:rPr lang="en-US" dirty="0"/>
              <a:t>What types of errors do these systems make?</a:t>
            </a:r>
          </a:p>
          <a:p>
            <a:r>
              <a:rPr lang="en-US" dirty="0"/>
              <a:t>What errors, issues are reflected in the scores?</a:t>
            </a:r>
          </a:p>
          <a:p>
            <a:r>
              <a:rPr lang="en-US" dirty="0" err="1"/>
              <a:t>LQVSumm</a:t>
            </a:r>
            <a:r>
              <a:rPr lang="en-US" dirty="0"/>
              <a:t> (Friedrich et al, 2013)</a:t>
            </a:r>
          </a:p>
          <a:p>
            <a:pPr lvl="1"/>
            <a:r>
              <a:rPr lang="en-US" dirty="0"/>
              <a:t>Annotate linguistic “violations” in automatic summaries</a:t>
            </a:r>
          </a:p>
          <a:p>
            <a:pPr lvl="2"/>
            <a:r>
              <a:rPr lang="en-US" dirty="0"/>
              <a:t>TAC2011 data: ~2000 “peer” summaries</a:t>
            </a:r>
          </a:p>
          <a:p>
            <a:pPr lvl="2"/>
            <a:r>
              <a:rPr lang="en-US" dirty="0"/>
              <a:t>Categorize and tabulate</a:t>
            </a:r>
          </a:p>
          <a:p>
            <a:pPr lvl="1"/>
            <a:r>
              <a:rPr lang="en-US" dirty="0"/>
              <a:t>Assess correlation with Readability scores</a:t>
            </a:r>
          </a:p>
        </p:txBody>
      </p:sp>
    </p:spTree>
    <p:extLst>
      <p:ext uri="{BB962C8B-B14F-4D97-AF65-F5344CB8AC3E}">
        <p14:creationId xmlns:p14="http://schemas.microsoft.com/office/powerpoint/2010/main" val="343749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91" y="1900383"/>
            <a:ext cx="6479918" cy="4518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381" y="6502831"/>
            <a:ext cx="416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Friedrich et al, 2013, p. 1591, Fig. 1</a:t>
            </a:r>
          </a:p>
        </p:txBody>
      </p:sp>
    </p:spTree>
    <p:extLst>
      <p:ext uri="{BB962C8B-B14F-4D97-AF65-F5344CB8AC3E}">
        <p14:creationId xmlns:p14="http://schemas.microsoft.com/office/powerpoint/2010/main" val="321784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/>
          <a:lstStyle/>
          <a:p>
            <a:r>
              <a:rPr lang="en-US" dirty="0"/>
              <a:t>Entity mentions:</a:t>
            </a:r>
          </a:p>
          <a:p>
            <a:pPr lvl="1"/>
            <a:r>
              <a:rPr lang="en-US" dirty="0"/>
              <a:t>Affect </a:t>
            </a:r>
            <a:r>
              <a:rPr lang="en-US" dirty="0" err="1"/>
              <a:t>coreference</a:t>
            </a:r>
            <a:r>
              <a:rPr lang="en-US" dirty="0"/>
              <a:t> and readability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5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>
            <a:normAutofit/>
          </a:bodyPr>
          <a:lstStyle/>
          <a:p>
            <a:r>
              <a:rPr lang="en-US" dirty="0"/>
              <a:t>Entity mentions:</a:t>
            </a:r>
          </a:p>
          <a:p>
            <a:pPr lvl="1"/>
            <a:r>
              <a:rPr lang="en-US" dirty="0"/>
              <a:t>Affect </a:t>
            </a:r>
            <a:r>
              <a:rPr lang="en-US" dirty="0" err="1"/>
              <a:t>coreference</a:t>
            </a:r>
            <a:r>
              <a:rPr lang="en-US" dirty="0"/>
              <a:t> and readability</a:t>
            </a:r>
          </a:p>
          <a:p>
            <a:pPr lvl="1"/>
            <a:r>
              <a:rPr lang="en-US" dirty="0"/>
              <a:t>FM_EXPL: First mention w/o explanation</a:t>
            </a:r>
          </a:p>
          <a:p>
            <a:pPr lvl="1"/>
            <a:r>
              <a:rPr lang="en-US" dirty="0"/>
              <a:t>SM+EXPL: Subsequent Mention w/explanation</a:t>
            </a:r>
          </a:p>
        </p:txBody>
      </p:sp>
    </p:spTree>
    <p:extLst>
      <p:ext uri="{BB962C8B-B14F-4D97-AF65-F5344CB8AC3E}">
        <p14:creationId xmlns:p14="http://schemas.microsoft.com/office/powerpoint/2010/main" val="20090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>
            <a:normAutofit/>
          </a:bodyPr>
          <a:lstStyle/>
          <a:p>
            <a:r>
              <a:rPr lang="en-US" dirty="0"/>
              <a:t>Entity mentions:</a:t>
            </a:r>
          </a:p>
          <a:p>
            <a:pPr lvl="1"/>
            <a:r>
              <a:rPr lang="en-US" dirty="0"/>
              <a:t>Affect </a:t>
            </a:r>
            <a:r>
              <a:rPr lang="en-US" dirty="0" err="1"/>
              <a:t>coreference</a:t>
            </a:r>
            <a:r>
              <a:rPr lang="en-US" dirty="0"/>
              <a:t> and readability</a:t>
            </a:r>
          </a:p>
          <a:p>
            <a:pPr lvl="1"/>
            <a:r>
              <a:rPr lang="en-US" dirty="0"/>
              <a:t>FM_EXPL: First mention w/o explanation</a:t>
            </a:r>
          </a:p>
          <a:p>
            <a:pPr lvl="1"/>
            <a:r>
              <a:rPr lang="en-US" dirty="0"/>
              <a:t>SM+EXPL: Subsequent Mention w/explanation</a:t>
            </a:r>
          </a:p>
          <a:p>
            <a:pPr lvl="1"/>
            <a:r>
              <a:rPr lang="en-US" dirty="0"/>
              <a:t>DNP_REF: Definite NP w/o previous mention</a:t>
            </a:r>
          </a:p>
          <a:p>
            <a:pPr lvl="1"/>
            <a:r>
              <a:rPr lang="en-US" dirty="0"/>
              <a:t>INP+REF: Indefinite NP w/ previous mention</a:t>
            </a:r>
          </a:p>
        </p:txBody>
      </p:sp>
    </p:spTree>
    <p:extLst>
      <p:ext uri="{BB962C8B-B14F-4D97-AF65-F5344CB8AC3E}">
        <p14:creationId xmlns:p14="http://schemas.microsoft.com/office/powerpoint/2010/main" val="242842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>
            <a:normAutofit/>
          </a:bodyPr>
          <a:lstStyle/>
          <a:p>
            <a:r>
              <a:rPr lang="en-US" dirty="0"/>
              <a:t>Entity mentions:</a:t>
            </a:r>
          </a:p>
          <a:p>
            <a:pPr lvl="1"/>
            <a:r>
              <a:rPr lang="en-US" dirty="0"/>
              <a:t>Affect </a:t>
            </a:r>
            <a:r>
              <a:rPr lang="en-US" dirty="0" err="1"/>
              <a:t>coreference</a:t>
            </a:r>
            <a:r>
              <a:rPr lang="en-US" dirty="0"/>
              <a:t> and readability</a:t>
            </a:r>
          </a:p>
          <a:p>
            <a:pPr lvl="1"/>
            <a:r>
              <a:rPr lang="en-US" dirty="0"/>
              <a:t>FM_EXPL: First mention w/o explanation</a:t>
            </a:r>
          </a:p>
          <a:p>
            <a:pPr lvl="1"/>
            <a:r>
              <a:rPr lang="en-US" dirty="0"/>
              <a:t>SM+EXPL: Subsequent Mention w/explanation</a:t>
            </a:r>
          </a:p>
          <a:p>
            <a:pPr lvl="1"/>
            <a:r>
              <a:rPr lang="en-US" dirty="0"/>
              <a:t>DNP_REF: Definite NP w/o previous mention</a:t>
            </a:r>
          </a:p>
          <a:p>
            <a:pPr lvl="1"/>
            <a:r>
              <a:rPr lang="en-US" dirty="0"/>
              <a:t>INP+REF: Indefinite NP w/ previous mention</a:t>
            </a:r>
          </a:p>
          <a:p>
            <a:pPr lvl="1"/>
            <a:r>
              <a:rPr lang="en-US" dirty="0"/>
              <a:t>PRN+MISSA: Pronoun w/missing antecedent</a:t>
            </a:r>
          </a:p>
          <a:p>
            <a:pPr lvl="1"/>
            <a:r>
              <a:rPr lang="en-US" dirty="0"/>
              <a:t>PRN+MISSLA: Pronoun w/misleading antecedent</a:t>
            </a:r>
          </a:p>
        </p:txBody>
      </p:sp>
    </p:spTree>
    <p:extLst>
      <p:ext uri="{BB962C8B-B14F-4D97-AF65-F5344CB8AC3E}">
        <p14:creationId xmlns:p14="http://schemas.microsoft.com/office/powerpoint/2010/main" val="80279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>
            <a:normAutofit/>
          </a:bodyPr>
          <a:lstStyle/>
          <a:p>
            <a:r>
              <a:rPr lang="en-US" dirty="0"/>
              <a:t>Entity mentions:</a:t>
            </a:r>
          </a:p>
          <a:p>
            <a:pPr lvl="1"/>
            <a:r>
              <a:rPr lang="en-US" dirty="0"/>
              <a:t>Affect </a:t>
            </a:r>
            <a:r>
              <a:rPr lang="en-US" dirty="0" err="1"/>
              <a:t>coreference</a:t>
            </a:r>
            <a:r>
              <a:rPr lang="en-US" dirty="0"/>
              <a:t> and readability</a:t>
            </a:r>
          </a:p>
          <a:p>
            <a:pPr lvl="1"/>
            <a:r>
              <a:rPr lang="en-US" dirty="0"/>
              <a:t>FM_EXPL: First mention w/o explanation</a:t>
            </a:r>
          </a:p>
          <a:p>
            <a:pPr lvl="1"/>
            <a:r>
              <a:rPr lang="en-US" dirty="0"/>
              <a:t>SM+EXPL: Subsequent Mention w/explanation</a:t>
            </a:r>
          </a:p>
          <a:p>
            <a:pPr lvl="1"/>
            <a:r>
              <a:rPr lang="en-US" dirty="0"/>
              <a:t>DNP_REF: Definite NP w/o previous mention</a:t>
            </a:r>
          </a:p>
          <a:p>
            <a:pPr lvl="1"/>
            <a:r>
              <a:rPr lang="en-US" dirty="0"/>
              <a:t>INP+REF: Indefinite NP w/ previous mention</a:t>
            </a:r>
          </a:p>
          <a:p>
            <a:pPr lvl="1"/>
            <a:r>
              <a:rPr lang="en-US" dirty="0"/>
              <a:t>PRN+MISSA: Pronoun w/missing antecedent</a:t>
            </a:r>
          </a:p>
          <a:p>
            <a:pPr lvl="1"/>
            <a:r>
              <a:rPr lang="en-US" dirty="0"/>
              <a:t>PRN+MISSLA: Pronoun w/misleading antecedent</a:t>
            </a:r>
          </a:p>
          <a:p>
            <a:pPr lvl="1"/>
            <a:r>
              <a:rPr lang="en-US" dirty="0"/>
              <a:t>ACR_EXPL: Acronym w/o explanation</a:t>
            </a:r>
          </a:p>
        </p:txBody>
      </p:sp>
    </p:spTree>
    <p:extLst>
      <p:ext uri="{BB962C8B-B14F-4D97-AF65-F5344CB8AC3E}">
        <p14:creationId xmlns:p14="http://schemas.microsoft.com/office/powerpoint/2010/main" val="119373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/>
          <a:lstStyle/>
          <a:p>
            <a:r>
              <a:rPr lang="en-US" dirty="0"/>
              <a:t>Clausal level:</a:t>
            </a:r>
          </a:p>
          <a:p>
            <a:pPr lvl="1"/>
            <a:r>
              <a:rPr lang="en-US" dirty="0"/>
              <a:t>Arbitrary spans – up to sentence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2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/>
          <a:lstStyle/>
          <a:p>
            <a:r>
              <a:rPr lang="en-US" dirty="0"/>
              <a:t>Clausal level:</a:t>
            </a:r>
          </a:p>
          <a:p>
            <a:pPr lvl="1"/>
            <a:r>
              <a:rPr lang="en-US" dirty="0"/>
              <a:t>Arbitrary spans – up to sentence level</a:t>
            </a:r>
          </a:p>
          <a:p>
            <a:pPr lvl="1"/>
            <a:r>
              <a:rPr lang="en-US" dirty="0"/>
              <a:t> INCOMPLSN: Incomplete sentence</a:t>
            </a:r>
          </a:p>
          <a:p>
            <a:pPr lvl="1"/>
            <a:r>
              <a:rPr lang="en-US" dirty="0"/>
              <a:t> INCLDATE: included dateline info</a:t>
            </a:r>
          </a:p>
          <a:p>
            <a:pPr lvl="1"/>
            <a:r>
              <a:rPr lang="en-US" dirty="0"/>
              <a:t> OTHRUNGR: other ungrammatical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3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 and linguistic quality:</a:t>
            </a:r>
          </a:p>
          <a:p>
            <a:pPr lvl="1"/>
            <a:r>
              <a:rPr lang="en-US" dirty="0"/>
              <a:t>Corpus study and analysis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 evaluation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Improvements for MDS</a:t>
            </a:r>
          </a:p>
        </p:txBody>
      </p:sp>
    </p:spTree>
    <p:extLst>
      <p:ext uri="{BB962C8B-B14F-4D97-AF65-F5344CB8AC3E}">
        <p14:creationId xmlns:p14="http://schemas.microsoft.com/office/powerpoint/2010/main" val="2589001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/>
          <a:lstStyle/>
          <a:p>
            <a:r>
              <a:rPr lang="en-US" dirty="0"/>
              <a:t>Clausal level:</a:t>
            </a:r>
          </a:p>
          <a:p>
            <a:pPr lvl="1"/>
            <a:r>
              <a:rPr lang="en-US" dirty="0"/>
              <a:t>Arbitrary spans – up to sentence level</a:t>
            </a:r>
          </a:p>
          <a:p>
            <a:pPr lvl="1"/>
            <a:r>
              <a:rPr lang="en-US" dirty="0"/>
              <a:t> INCOMPLSN: Incomplete sentence</a:t>
            </a:r>
          </a:p>
          <a:p>
            <a:pPr lvl="1"/>
            <a:r>
              <a:rPr lang="en-US" dirty="0"/>
              <a:t> INCLDATE: included dateline info</a:t>
            </a:r>
          </a:p>
          <a:p>
            <a:pPr lvl="1"/>
            <a:r>
              <a:rPr lang="en-US" dirty="0"/>
              <a:t> OTHRUNGR: other ungrammatical</a:t>
            </a:r>
          </a:p>
          <a:p>
            <a:pPr lvl="1"/>
            <a:r>
              <a:rPr lang="en-US" dirty="0"/>
              <a:t> NOSEMREL: No semantic relation b/t sentences</a:t>
            </a:r>
          </a:p>
          <a:p>
            <a:pPr lvl="1"/>
            <a:r>
              <a:rPr lang="en-US" dirty="0"/>
              <a:t> NODISREL:  Discourse relation doesn’t fit</a:t>
            </a:r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963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Violation Categories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433089" cy="4343400"/>
          </a:xfrm>
        </p:spPr>
        <p:txBody>
          <a:bodyPr/>
          <a:lstStyle/>
          <a:p>
            <a:r>
              <a:rPr lang="en-US" dirty="0"/>
              <a:t>Clausal level:</a:t>
            </a:r>
          </a:p>
          <a:p>
            <a:pPr lvl="1"/>
            <a:r>
              <a:rPr lang="en-US" dirty="0"/>
              <a:t>Arbitrary spans – up to sentence level</a:t>
            </a:r>
          </a:p>
          <a:p>
            <a:pPr lvl="1"/>
            <a:r>
              <a:rPr lang="en-US" dirty="0"/>
              <a:t> INCOMPLSN: Incomplete sentence</a:t>
            </a:r>
          </a:p>
          <a:p>
            <a:pPr lvl="1"/>
            <a:r>
              <a:rPr lang="en-US" dirty="0"/>
              <a:t> INCLDATE: included dateline info</a:t>
            </a:r>
          </a:p>
          <a:p>
            <a:pPr lvl="1"/>
            <a:r>
              <a:rPr lang="en-US" dirty="0"/>
              <a:t> OTHRUNGR: other ungrammatical</a:t>
            </a:r>
          </a:p>
          <a:p>
            <a:pPr lvl="1"/>
            <a:r>
              <a:rPr lang="en-US" dirty="0"/>
              <a:t> NOSEMREL: No semantic relation b/t sentences</a:t>
            </a:r>
          </a:p>
          <a:p>
            <a:pPr lvl="1"/>
            <a:r>
              <a:rPr lang="en-US" dirty="0"/>
              <a:t> NODISREL:  Discourse relation doesn’t fit</a:t>
            </a:r>
          </a:p>
          <a:p>
            <a:pPr lvl="1"/>
            <a:r>
              <a:rPr lang="en-US"/>
              <a:t> REDUNINF</a:t>
            </a:r>
            <a:r>
              <a:rPr lang="en-US" dirty="0"/>
              <a:t>: Redundant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7" y="57440"/>
            <a:ext cx="2983634" cy="6607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1" y="57440"/>
            <a:ext cx="4880916" cy="6607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381" y="6581471"/>
            <a:ext cx="421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Friedrich et al, 2013, p. 1596, Tab. 2</a:t>
            </a:r>
          </a:p>
        </p:txBody>
      </p:sp>
    </p:spTree>
    <p:extLst>
      <p:ext uri="{BB962C8B-B14F-4D97-AF65-F5344CB8AC3E}">
        <p14:creationId xmlns:p14="http://schemas.microsoft.com/office/powerpoint/2010/main" val="3969776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model investigates the relationship of particular errors to readability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85291"/>
            <a:ext cx="4648200" cy="212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381" y="6502831"/>
            <a:ext cx="421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Friedrich et al, 2013, p. 1596, Tab. 3</a:t>
            </a:r>
          </a:p>
        </p:txBody>
      </p:sp>
    </p:spTree>
    <p:extLst>
      <p:ext uri="{BB962C8B-B14F-4D97-AF65-F5344CB8AC3E}">
        <p14:creationId xmlns:p14="http://schemas.microsoft.com/office/powerpoint/2010/main" val="3341481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model investigates the relationship of particular errors to readability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significant factors:  Missing/Misleading  refs, fragments, redundant content, poor coherence</a:t>
            </a:r>
          </a:p>
          <a:p>
            <a:r>
              <a:rPr lang="en-US" dirty="0"/>
              <a:t>Total # of errors well-correlated with system ranks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85291"/>
            <a:ext cx="4648200" cy="212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381" y="6519543"/>
            <a:ext cx="421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Friedrich et al, 2013, p. 1596, Tab. 3</a:t>
            </a:r>
          </a:p>
        </p:txBody>
      </p:sp>
    </p:spTree>
    <p:extLst>
      <p:ext uri="{BB962C8B-B14F-4D97-AF65-F5344CB8AC3E}">
        <p14:creationId xmlns:p14="http://schemas.microsoft.com/office/powerpoint/2010/main" val="47265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Evaluation of Linguistic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No focus on linguistic quality</a:t>
            </a:r>
          </a:p>
        </p:txBody>
      </p:sp>
    </p:spTree>
    <p:extLst>
      <p:ext uri="{BB962C8B-B14F-4D97-AF65-F5344CB8AC3E}">
        <p14:creationId xmlns:p14="http://schemas.microsoft.com/office/powerpoint/2010/main" val="733528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Evaluation of Linguistic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No focus on linguistic quality b/c no way to tune to it</a:t>
            </a:r>
          </a:p>
          <a:p>
            <a:pPr lvl="1"/>
            <a:r>
              <a:rPr lang="en-US" dirty="0"/>
              <a:t>Everyone uses ROUGE b/c you can tune</a:t>
            </a:r>
          </a:p>
          <a:p>
            <a:pPr lvl="2"/>
            <a:r>
              <a:rPr lang="en-US" dirty="0"/>
              <a:t>Explicitly tuned in many ML models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4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Evaluation of Linguistic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No focus on linguistic quality b/c no way to tune to it</a:t>
            </a:r>
          </a:p>
          <a:p>
            <a:pPr lvl="1"/>
            <a:r>
              <a:rPr lang="en-US" dirty="0"/>
              <a:t>Everyone uses ROUGE b/c you can tune</a:t>
            </a:r>
          </a:p>
          <a:p>
            <a:pPr lvl="2"/>
            <a:r>
              <a:rPr lang="en-US" dirty="0"/>
              <a:t>Explicitly tuned in many ML models</a:t>
            </a:r>
          </a:p>
          <a:p>
            <a:pPr lvl="2"/>
            <a:endParaRPr lang="en-US" dirty="0"/>
          </a:p>
          <a:p>
            <a:r>
              <a:rPr lang="en-US" dirty="0"/>
              <a:t>Alternative strategies:</a:t>
            </a:r>
          </a:p>
          <a:p>
            <a:pPr lvl="1"/>
            <a:r>
              <a:rPr lang="en-US" dirty="0"/>
              <a:t>Micro: Learn to predict component scores</a:t>
            </a:r>
          </a:p>
          <a:p>
            <a:pPr lvl="1"/>
            <a:r>
              <a:rPr lang="en-US" dirty="0"/>
              <a:t>Macro: Learn to predict overall readability score</a:t>
            </a:r>
          </a:p>
          <a:p>
            <a:pPr lvl="2"/>
            <a:r>
              <a:rPr lang="en-US" dirty="0"/>
              <a:t>Intuitively: error count (</a:t>
            </a:r>
            <a:r>
              <a:rPr lang="en-US" dirty="0" err="1"/>
              <a:t>LQVSumm</a:t>
            </a:r>
            <a:r>
              <a:rPr lang="en-US" dirty="0"/>
              <a:t>) predicts well, but…</a:t>
            </a:r>
          </a:p>
        </p:txBody>
      </p:sp>
    </p:spTree>
    <p:extLst>
      <p:ext uri="{BB962C8B-B14F-4D97-AF65-F5344CB8AC3E}">
        <p14:creationId xmlns:p14="http://schemas.microsoft.com/office/powerpoint/2010/main" val="566770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Evaluation of Linguistic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No focus on linguistic quality b/c no way to tune to it</a:t>
            </a:r>
          </a:p>
          <a:p>
            <a:pPr lvl="1"/>
            <a:r>
              <a:rPr lang="en-US" dirty="0"/>
              <a:t>Everyone uses ROUGE b/c you can tune</a:t>
            </a:r>
          </a:p>
          <a:p>
            <a:pPr lvl="2"/>
            <a:r>
              <a:rPr lang="en-US" dirty="0"/>
              <a:t>Explicitly tuned in many ML models</a:t>
            </a:r>
          </a:p>
          <a:p>
            <a:pPr lvl="2"/>
            <a:endParaRPr lang="en-US" dirty="0"/>
          </a:p>
          <a:p>
            <a:r>
              <a:rPr lang="en-US" dirty="0"/>
              <a:t>Alternative strategies:</a:t>
            </a:r>
          </a:p>
          <a:p>
            <a:pPr lvl="1"/>
            <a:r>
              <a:rPr lang="en-US" dirty="0"/>
              <a:t>Micro: Learn to predict component scores</a:t>
            </a:r>
          </a:p>
          <a:p>
            <a:pPr lvl="1"/>
            <a:r>
              <a:rPr lang="en-US" dirty="0"/>
              <a:t>Macro: Learn to predict overall readability score</a:t>
            </a:r>
          </a:p>
          <a:p>
            <a:pPr lvl="2"/>
            <a:r>
              <a:rPr lang="en-US" dirty="0"/>
              <a:t>Intuitively: error count (</a:t>
            </a:r>
            <a:r>
              <a:rPr lang="en-US" dirty="0" err="1"/>
              <a:t>LQVSumm</a:t>
            </a:r>
            <a:r>
              <a:rPr lang="en-US" dirty="0"/>
              <a:t>) predicts well, but…</a:t>
            </a:r>
          </a:p>
          <a:p>
            <a:pPr lvl="3"/>
            <a:r>
              <a:rPr lang="en-US" dirty="0"/>
              <a:t>Errors manually derived</a:t>
            </a:r>
          </a:p>
        </p:txBody>
      </p:sp>
    </p:spTree>
    <p:extLst>
      <p:ext uri="{BB962C8B-B14F-4D97-AF65-F5344CB8AC3E}">
        <p14:creationId xmlns:p14="http://schemas.microsoft.com/office/powerpoint/2010/main" val="2852398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(</a:t>
            </a:r>
            <a:r>
              <a:rPr lang="en-US" dirty="0" err="1"/>
              <a:t>Pitler</a:t>
            </a:r>
            <a:r>
              <a:rPr lang="en-US" dirty="0"/>
              <a:t> et al, 2010) via SVM ranking</a:t>
            </a:r>
          </a:p>
          <a:p>
            <a:r>
              <a:rPr lang="en-US" dirty="0"/>
              <a:t>Evaluate multiple measures aimed to model LQ</a:t>
            </a:r>
          </a:p>
        </p:txBody>
      </p:sp>
    </p:spTree>
    <p:extLst>
      <p:ext uri="{BB962C8B-B14F-4D97-AF65-F5344CB8AC3E}">
        <p14:creationId xmlns:p14="http://schemas.microsoft.com/office/powerpoint/2010/main" val="173069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tasks:</a:t>
            </a:r>
          </a:p>
          <a:p>
            <a:pPr lvl="1"/>
            <a:r>
              <a:rPr lang="en-US" dirty="0"/>
              <a:t>Take content as primary evaluation measure</a:t>
            </a:r>
          </a:p>
          <a:p>
            <a:pPr lvl="2"/>
            <a:r>
              <a:rPr lang="en-US" dirty="0"/>
              <a:t>ROUGE, Pyramid, (manual) Responsiveness</a:t>
            </a:r>
          </a:p>
          <a:p>
            <a:pPr lvl="1"/>
            <a:r>
              <a:rPr lang="en-US" dirty="0"/>
              <a:t>Linguistic quality also part of formal evaluation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4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(</a:t>
            </a:r>
            <a:r>
              <a:rPr lang="en-US" dirty="0" err="1"/>
              <a:t>Pitler</a:t>
            </a:r>
            <a:r>
              <a:rPr lang="en-US" dirty="0"/>
              <a:t> et al, 2010) via SVM ranking</a:t>
            </a:r>
          </a:p>
          <a:p>
            <a:r>
              <a:rPr lang="en-US" dirty="0"/>
              <a:t>Evaluate multiple measures aimed to model LQ</a:t>
            </a:r>
          </a:p>
          <a:p>
            <a:pPr lvl="1"/>
            <a:r>
              <a:rPr lang="en-US" dirty="0"/>
              <a:t>General word choice, sequence:</a:t>
            </a:r>
          </a:p>
        </p:txBody>
      </p:sp>
    </p:spTree>
    <p:extLst>
      <p:ext uri="{BB962C8B-B14F-4D97-AF65-F5344CB8AC3E}">
        <p14:creationId xmlns:p14="http://schemas.microsoft.com/office/powerpoint/2010/main" val="68764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(</a:t>
            </a:r>
            <a:r>
              <a:rPr lang="en-US" dirty="0" err="1"/>
              <a:t>Pitler</a:t>
            </a:r>
            <a:r>
              <a:rPr lang="en-US" dirty="0"/>
              <a:t> et al, 2010) via SVM ranking</a:t>
            </a:r>
          </a:p>
          <a:p>
            <a:r>
              <a:rPr lang="en-US" dirty="0"/>
              <a:t>Evaluate multiple measures aimed to model LQ</a:t>
            </a:r>
          </a:p>
          <a:p>
            <a:pPr lvl="1"/>
            <a:r>
              <a:rPr lang="en-US" dirty="0"/>
              <a:t>General word choice, sequence: Language Models</a:t>
            </a:r>
          </a:p>
          <a:p>
            <a:pPr lvl="1"/>
            <a:r>
              <a:rPr lang="en-US" dirty="0"/>
              <a:t>Reference form:</a:t>
            </a:r>
          </a:p>
        </p:txBody>
      </p:sp>
    </p:spTree>
    <p:extLst>
      <p:ext uri="{BB962C8B-B14F-4D97-AF65-F5344CB8AC3E}">
        <p14:creationId xmlns:p14="http://schemas.microsoft.com/office/powerpoint/2010/main" val="199670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(</a:t>
            </a:r>
            <a:r>
              <a:rPr lang="en-US" dirty="0" err="1"/>
              <a:t>Pitler</a:t>
            </a:r>
            <a:r>
              <a:rPr lang="en-US" dirty="0"/>
              <a:t> et al, 2010) via SVM ranking</a:t>
            </a:r>
          </a:p>
          <a:p>
            <a:r>
              <a:rPr lang="en-US" dirty="0"/>
              <a:t>Evaluate multiple measures aimed to model LQ</a:t>
            </a:r>
          </a:p>
          <a:p>
            <a:pPr lvl="1"/>
            <a:r>
              <a:rPr lang="en-US" dirty="0"/>
              <a:t>General word choice, sequence: Language Models</a:t>
            </a:r>
          </a:p>
          <a:p>
            <a:pPr lvl="1"/>
            <a:r>
              <a:rPr lang="en-US" dirty="0"/>
              <a:t>Reference form:</a:t>
            </a:r>
          </a:p>
          <a:p>
            <a:pPr lvl="2"/>
            <a:r>
              <a:rPr lang="en-US" dirty="0"/>
              <a:t>Named Entities: </a:t>
            </a:r>
          </a:p>
          <a:p>
            <a:pPr lvl="3"/>
            <a:r>
              <a:rPr lang="en-US" dirty="0"/>
              <a:t>Modifiers for 1</a:t>
            </a:r>
            <a:r>
              <a:rPr lang="en-US" baseline="30000" dirty="0"/>
              <a:t>st</a:t>
            </a:r>
            <a:r>
              <a:rPr lang="en-US" dirty="0"/>
              <a:t> mention of PERSON</a:t>
            </a:r>
          </a:p>
          <a:p>
            <a:pPr lvl="3"/>
            <a:r>
              <a:rPr lang="en-US" dirty="0"/>
              <a:t>Proportion of summary NER first mentions originally non-first</a:t>
            </a:r>
          </a:p>
        </p:txBody>
      </p:sp>
    </p:spTree>
    <p:extLst>
      <p:ext uri="{BB962C8B-B14F-4D97-AF65-F5344CB8AC3E}">
        <p14:creationId xmlns:p14="http://schemas.microsoft.com/office/powerpoint/2010/main" val="310727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(</a:t>
            </a:r>
            <a:r>
              <a:rPr lang="en-US" dirty="0" err="1"/>
              <a:t>Pitler</a:t>
            </a:r>
            <a:r>
              <a:rPr lang="en-US" dirty="0"/>
              <a:t> et al, 2010) via SVM ranking</a:t>
            </a:r>
          </a:p>
          <a:p>
            <a:r>
              <a:rPr lang="en-US" dirty="0"/>
              <a:t>Evaluate multiple measures aimed to model LQ</a:t>
            </a:r>
          </a:p>
          <a:p>
            <a:pPr lvl="1"/>
            <a:r>
              <a:rPr lang="en-US" dirty="0"/>
              <a:t>General word choice, sequence: Language Models</a:t>
            </a:r>
          </a:p>
          <a:p>
            <a:pPr lvl="1"/>
            <a:r>
              <a:rPr lang="en-US" dirty="0"/>
              <a:t>Reference form:</a:t>
            </a:r>
          </a:p>
          <a:p>
            <a:pPr lvl="2"/>
            <a:r>
              <a:rPr lang="en-US" dirty="0"/>
              <a:t>Named Entities: </a:t>
            </a:r>
          </a:p>
          <a:p>
            <a:pPr lvl="3"/>
            <a:r>
              <a:rPr lang="en-US" dirty="0"/>
              <a:t>Modifiers for 1</a:t>
            </a:r>
            <a:r>
              <a:rPr lang="en-US" baseline="30000" dirty="0"/>
              <a:t>st</a:t>
            </a:r>
            <a:r>
              <a:rPr lang="en-US" dirty="0"/>
              <a:t> mention of PERSON</a:t>
            </a:r>
          </a:p>
          <a:p>
            <a:pPr lvl="3"/>
            <a:r>
              <a:rPr lang="en-US" dirty="0"/>
              <a:t>Proportion of summary NER first mentions originally non-first</a:t>
            </a:r>
          </a:p>
          <a:p>
            <a:pPr lvl="2"/>
            <a:r>
              <a:rPr lang="en-US" dirty="0"/>
              <a:t>NP syntax: POS, phrase tags in NPs</a:t>
            </a:r>
          </a:p>
        </p:txBody>
      </p:sp>
    </p:spTree>
    <p:extLst>
      <p:ext uri="{BB962C8B-B14F-4D97-AF65-F5344CB8AC3E}">
        <p14:creationId xmlns:p14="http://schemas.microsoft.com/office/powerpoint/2010/main" val="2818982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 lnSpcReduction="10000"/>
          </a:bodyPr>
          <a:lstStyle/>
          <a:p>
            <a:pPr lvl="2"/>
            <a:r>
              <a:rPr lang="en-US" dirty="0"/>
              <a:t>(</a:t>
            </a:r>
            <a:r>
              <a:rPr lang="en-US" dirty="0" err="1"/>
              <a:t>Pitler</a:t>
            </a:r>
            <a:r>
              <a:rPr lang="en-US" dirty="0"/>
              <a:t> et al, 2010) via SVM ranking</a:t>
            </a:r>
          </a:p>
          <a:p>
            <a:r>
              <a:rPr lang="en-US" dirty="0"/>
              <a:t>Evaluate multiple measures aimed to model LQ</a:t>
            </a:r>
          </a:p>
          <a:p>
            <a:pPr lvl="1"/>
            <a:r>
              <a:rPr lang="en-US" dirty="0"/>
              <a:t>General word choice, sequence: Language Models</a:t>
            </a:r>
          </a:p>
          <a:p>
            <a:pPr lvl="1"/>
            <a:r>
              <a:rPr lang="en-US" dirty="0"/>
              <a:t>Reference form:</a:t>
            </a:r>
          </a:p>
          <a:p>
            <a:pPr lvl="2"/>
            <a:r>
              <a:rPr lang="en-US" dirty="0"/>
              <a:t>Named Entities: </a:t>
            </a:r>
          </a:p>
          <a:p>
            <a:pPr lvl="3"/>
            <a:r>
              <a:rPr lang="en-US" dirty="0"/>
              <a:t>Modifiers for 1</a:t>
            </a:r>
            <a:r>
              <a:rPr lang="en-US" baseline="30000" dirty="0"/>
              <a:t>st</a:t>
            </a:r>
            <a:r>
              <a:rPr lang="en-US" dirty="0"/>
              <a:t> mention of PERSON</a:t>
            </a:r>
          </a:p>
          <a:p>
            <a:pPr lvl="3"/>
            <a:r>
              <a:rPr lang="en-US" dirty="0"/>
              <a:t>Proportion of summary NER first mentions originally non-first</a:t>
            </a:r>
          </a:p>
          <a:p>
            <a:pPr lvl="2"/>
            <a:r>
              <a:rPr lang="en-US" dirty="0"/>
              <a:t>NP syntax: POS, phrase tags in NPs</a:t>
            </a:r>
          </a:p>
          <a:p>
            <a:pPr lvl="1"/>
            <a:r>
              <a:rPr lang="en-US" dirty="0"/>
              <a:t>Local coherence devices:</a:t>
            </a:r>
          </a:p>
          <a:p>
            <a:pPr lvl="2"/>
            <a:r>
              <a:rPr lang="en-US" dirty="0"/>
              <a:t>Count of demonstratives, pronouns, definite descriptions, and sentence initial discourse connectives</a:t>
            </a:r>
          </a:p>
        </p:txBody>
      </p:sp>
    </p:spTree>
    <p:extLst>
      <p:ext uri="{BB962C8B-B14F-4D97-AF65-F5344CB8AC3E}">
        <p14:creationId xmlns:p14="http://schemas.microsoft.com/office/powerpoint/2010/main" val="1385113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r>
              <a:rPr lang="en-US" dirty="0"/>
              <a:t>Evaluate multiple measures aimed to model LQ</a:t>
            </a:r>
          </a:p>
          <a:p>
            <a:pPr lvl="1"/>
            <a:r>
              <a:rPr lang="en-US" dirty="0"/>
              <a:t>Continuity: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41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r>
              <a:rPr lang="en-US" dirty="0"/>
              <a:t>Evaluate multiple measures aimed to model LQ</a:t>
            </a:r>
          </a:p>
          <a:p>
            <a:pPr lvl="1"/>
            <a:r>
              <a:rPr lang="en-US" dirty="0"/>
              <a:t>Continuity:</a:t>
            </a:r>
          </a:p>
          <a:p>
            <a:pPr lvl="2"/>
            <a:r>
              <a:rPr lang="en-US" dirty="0"/>
              <a:t>For each cohesive device, are sentences adjacent in source?</a:t>
            </a:r>
          </a:p>
          <a:p>
            <a:pPr lvl="2"/>
            <a:r>
              <a:rPr lang="en-US" dirty="0"/>
              <a:t>Position and confidence of antecedents of pronouns</a:t>
            </a:r>
          </a:p>
          <a:p>
            <a:pPr lvl="2"/>
            <a:r>
              <a:rPr lang="en-US" dirty="0"/>
              <a:t>Max, min, and average cosine similarity b/t sentences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8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r>
              <a:rPr lang="en-US" dirty="0"/>
              <a:t>Evaluate multiple measures aimed to model LQ</a:t>
            </a:r>
          </a:p>
          <a:p>
            <a:pPr lvl="1"/>
            <a:r>
              <a:rPr lang="en-US" dirty="0"/>
              <a:t>Continuity:</a:t>
            </a:r>
          </a:p>
          <a:p>
            <a:pPr lvl="2"/>
            <a:r>
              <a:rPr lang="en-US" dirty="0"/>
              <a:t>For each cohesive device, are sentences adjacent in source?</a:t>
            </a:r>
          </a:p>
          <a:p>
            <a:pPr lvl="2"/>
            <a:r>
              <a:rPr lang="en-US" dirty="0"/>
              <a:t>Position and confidence of antecedents of pronouns</a:t>
            </a:r>
          </a:p>
          <a:p>
            <a:pPr lvl="2"/>
            <a:r>
              <a:rPr lang="en-US" dirty="0"/>
              <a:t>Max, min, and average cosine similarity b/t sentences</a:t>
            </a:r>
          </a:p>
          <a:p>
            <a:pPr lvl="1"/>
            <a:r>
              <a:rPr lang="en-US" dirty="0"/>
              <a:t>Sentence fluency:</a:t>
            </a:r>
          </a:p>
          <a:p>
            <a:pPr lvl="2"/>
            <a:r>
              <a:rPr lang="en-US" dirty="0"/>
              <a:t>Shallow syntax features correlated w/MT quality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29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r>
              <a:rPr lang="en-US" dirty="0"/>
              <a:t>Evaluate multiple measures aimed to model LQ</a:t>
            </a:r>
          </a:p>
          <a:p>
            <a:pPr lvl="1"/>
            <a:r>
              <a:rPr lang="en-US" dirty="0"/>
              <a:t>Continuity:</a:t>
            </a:r>
          </a:p>
          <a:p>
            <a:pPr lvl="2"/>
            <a:r>
              <a:rPr lang="en-US" dirty="0"/>
              <a:t>For each cohesive device, are sentences adjacent in source?</a:t>
            </a:r>
          </a:p>
          <a:p>
            <a:pPr lvl="2"/>
            <a:r>
              <a:rPr lang="en-US" dirty="0"/>
              <a:t>Position and confidence of antecedents of pronouns</a:t>
            </a:r>
          </a:p>
          <a:p>
            <a:pPr lvl="2"/>
            <a:r>
              <a:rPr lang="en-US" dirty="0"/>
              <a:t>Max, min, and average cosine similarity b/t sentences</a:t>
            </a:r>
          </a:p>
          <a:p>
            <a:pPr lvl="1"/>
            <a:r>
              <a:rPr lang="en-US" dirty="0"/>
              <a:t>Sentence fluency:</a:t>
            </a:r>
          </a:p>
          <a:p>
            <a:pPr lvl="2"/>
            <a:r>
              <a:rPr lang="en-US" dirty="0"/>
              <a:t>Shallow syntax features correlated w/MT quality</a:t>
            </a:r>
          </a:p>
          <a:p>
            <a:pPr lvl="1"/>
            <a:r>
              <a:rPr lang="en-US" dirty="0" err="1"/>
              <a:t>Coh-Metrix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Set of </a:t>
            </a:r>
            <a:r>
              <a:rPr lang="en-US" dirty="0" err="1"/>
              <a:t>psycholinguistically</a:t>
            </a:r>
            <a:r>
              <a:rPr lang="en-US" dirty="0"/>
              <a:t>-based coherence feats, LSA </a:t>
            </a:r>
            <a:r>
              <a:rPr lang="en-US" dirty="0" err="1"/>
              <a:t>sim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91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 fontScale="92500"/>
          </a:bodyPr>
          <a:lstStyle/>
          <a:p>
            <a:r>
              <a:rPr lang="en-US" dirty="0"/>
              <a:t>Evaluate multiple measures aimed to model LQ</a:t>
            </a:r>
          </a:p>
          <a:p>
            <a:pPr lvl="1"/>
            <a:r>
              <a:rPr lang="en-US" dirty="0"/>
              <a:t>Continuity:</a:t>
            </a:r>
          </a:p>
          <a:p>
            <a:pPr lvl="2"/>
            <a:r>
              <a:rPr lang="en-US" dirty="0"/>
              <a:t>For each cohesive device, are sentences adjacent in source?</a:t>
            </a:r>
          </a:p>
          <a:p>
            <a:pPr lvl="2"/>
            <a:r>
              <a:rPr lang="en-US" dirty="0"/>
              <a:t>Position and confidence of antecedents of pronouns</a:t>
            </a:r>
          </a:p>
          <a:p>
            <a:pPr lvl="2"/>
            <a:r>
              <a:rPr lang="en-US" dirty="0"/>
              <a:t>Max, min, and average cosine similarity b/t sentences</a:t>
            </a:r>
          </a:p>
          <a:p>
            <a:pPr lvl="1"/>
            <a:r>
              <a:rPr lang="en-US" dirty="0"/>
              <a:t>Sentence fluency:</a:t>
            </a:r>
          </a:p>
          <a:p>
            <a:pPr lvl="2"/>
            <a:r>
              <a:rPr lang="en-US" dirty="0"/>
              <a:t>Shallow syntax features correlated w/MT quality</a:t>
            </a:r>
          </a:p>
          <a:p>
            <a:pPr lvl="1"/>
            <a:r>
              <a:rPr lang="en-US" dirty="0" err="1"/>
              <a:t>Coh-Metrix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Set of </a:t>
            </a:r>
            <a:r>
              <a:rPr lang="en-US" dirty="0" err="1"/>
              <a:t>psycholinguistically</a:t>
            </a:r>
            <a:r>
              <a:rPr lang="en-US" dirty="0"/>
              <a:t>-based coherence feats, LSA </a:t>
            </a:r>
            <a:r>
              <a:rPr lang="en-US" dirty="0" err="1"/>
              <a:t>sim</a:t>
            </a:r>
            <a:endParaRPr lang="en-US" dirty="0"/>
          </a:p>
          <a:p>
            <a:pPr lvl="1"/>
            <a:r>
              <a:rPr lang="en-US" dirty="0"/>
              <a:t>Word coherence: cross-sentence word </a:t>
            </a:r>
            <a:r>
              <a:rPr lang="en-US" dirty="0" err="1"/>
              <a:t>cooccurrence</a:t>
            </a:r>
            <a:r>
              <a:rPr lang="en-US" dirty="0"/>
              <a:t> patterns</a:t>
            </a:r>
          </a:p>
          <a:p>
            <a:pPr lvl="1"/>
            <a:r>
              <a:rPr lang="en-US" dirty="0"/>
              <a:t>Entity coherence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1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tasks:</a:t>
            </a:r>
          </a:p>
          <a:p>
            <a:pPr lvl="1"/>
            <a:r>
              <a:rPr lang="en-US" dirty="0"/>
              <a:t>Take content as primary evaluation measure</a:t>
            </a:r>
          </a:p>
          <a:p>
            <a:pPr lvl="2"/>
            <a:r>
              <a:rPr lang="en-US" dirty="0"/>
              <a:t>ROUGE, Pyramid, (manual) Responsiveness</a:t>
            </a:r>
          </a:p>
          <a:p>
            <a:pPr lvl="1"/>
            <a:r>
              <a:rPr lang="en-US" dirty="0"/>
              <a:t>Linguistic quality also part of formal evaluation</a:t>
            </a:r>
          </a:p>
          <a:p>
            <a:pPr lvl="1"/>
            <a:endParaRPr lang="en-US" dirty="0"/>
          </a:p>
          <a:p>
            <a:r>
              <a:rPr lang="en-US" dirty="0"/>
              <a:t>TAC “Readability”:</a:t>
            </a:r>
          </a:p>
          <a:p>
            <a:pPr lvl="1"/>
            <a:r>
              <a:rPr lang="en-US" dirty="0"/>
              <a:t>Scored manually on 5-point </a:t>
            </a:r>
            <a:r>
              <a:rPr lang="en-US" dirty="0" err="1"/>
              <a:t>Likert</a:t>
            </a:r>
            <a:r>
              <a:rPr lang="en-US" dirty="0"/>
              <a:t> scale</a:t>
            </a:r>
          </a:p>
          <a:p>
            <a:pPr lvl="1"/>
            <a:r>
              <a:rPr lang="en-US" dirty="0"/>
              <a:t>Aims to capture readability, fluency</a:t>
            </a:r>
          </a:p>
          <a:p>
            <a:pPr lvl="2"/>
            <a:r>
              <a:rPr lang="en-US" dirty="0"/>
              <a:t>Independent of summary content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28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 fontScale="92500"/>
          </a:bodyPr>
          <a:lstStyle/>
          <a:p>
            <a:r>
              <a:rPr lang="en-US" dirty="0"/>
              <a:t>Evaluate multiple measures aimed to model LQ</a:t>
            </a:r>
          </a:p>
          <a:p>
            <a:pPr lvl="1"/>
            <a:r>
              <a:rPr lang="en-US" dirty="0"/>
              <a:t>Continuity:</a:t>
            </a:r>
          </a:p>
          <a:p>
            <a:pPr lvl="2"/>
            <a:r>
              <a:rPr lang="en-US" dirty="0"/>
              <a:t>For each cohesive device, are sentences adjacent in source?</a:t>
            </a:r>
          </a:p>
          <a:p>
            <a:pPr lvl="2"/>
            <a:r>
              <a:rPr lang="en-US" dirty="0"/>
              <a:t>Position and confidence of antecedents of pronouns</a:t>
            </a:r>
          </a:p>
          <a:p>
            <a:pPr lvl="2"/>
            <a:r>
              <a:rPr lang="en-US" dirty="0"/>
              <a:t>Max, min, and average cosine similarity b/t sentences</a:t>
            </a:r>
          </a:p>
          <a:p>
            <a:pPr lvl="1"/>
            <a:r>
              <a:rPr lang="en-US" dirty="0"/>
              <a:t>Sentence fluency:</a:t>
            </a:r>
          </a:p>
          <a:p>
            <a:pPr lvl="2"/>
            <a:r>
              <a:rPr lang="en-US" dirty="0"/>
              <a:t>Shallow syntax features correlated w/MT quality</a:t>
            </a:r>
          </a:p>
          <a:p>
            <a:pPr lvl="1"/>
            <a:r>
              <a:rPr lang="en-US" dirty="0" err="1"/>
              <a:t>Coh-Metrix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Set of </a:t>
            </a:r>
            <a:r>
              <a:rPr lang="en-US" dirty="0" err="1"/>
              <a:t>psycholinguistically</a:t>
            </a:r>
            <a:r>
              <a:rPr lang="en-US" dirty="0"/>
              <a:t>-based coherence feats, LSA </a:t>
            </a:r>
            <a:r>
              <a:rPr lang="en-US" dirty="0" err="1"/>
              <a:t>sim</a:t>
            </a:r>
            <a:endParaRPr lang="en-US" dirty="0"/>
          </a:p>
          <a:p>
            <a:pPr lvl="1"/>
            <a:r>
              <a:rPr lang="en-US" dirty="0"/>
              <a:t>Word coherence: cross-sentence word </a:t>
            </a:r>
            <a:r>
              <a:rPr lang="en-US" dirty="0" err="1"/>
              <a:t>cooccurrence</a:t>
            </a:r>
            <a:r>
              <a:rPr lang="en-US" dirty="0"/>
              <a:t> patterns</a:t>
            </a:r>
          </a:p>
          <a:p>
            <a:pPr lvl="1"/>
            <a:r>
              <a:rPr lang="en-US" dirty="0"/>
              <a:t>Entity coherence: via Entity-grids (Brown toolkit)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0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System level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Summary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39" y="2422237"/>
            <a:ext cx="4660900" cy="3027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029" y="2403763"/>
            <a:ext cx="4521200" cy="2999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504762"/>
            <a:ext cx="5246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Pitler</a:t>
            </a:r>
            <a:r>
              <a:rPr lang="en-US" dirty="0"/>
              <a:t> et al, 2010, p. 550, Tab 2; p. 551, Tab 3</a:t>
            </a:r>
          </a:p>
        </p:txBody>
      </p:sp>
    </p:spTree>
    <p:extLst>
      <p:ext uri="{BB962C8B-B14F-4D97-AF65-F5344CB8AC3E}">
        <p14:creationId xmlns:p14="http://schemas.microsoft.com/office/powerpoint/2010/main" val="4278557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accuracies quite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38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accuracies quite good</a:t>
            </a:r>
          </a:p>
          <a:p>
            <a:r>
              <a:rPr lang="en-US" dirty="0"/>
              <a:t>Systems overall easier to rank than particular input</a:t>
            </a:r>
          </a:p>
          <a:p>
            <a:pPr lvl="1"/>
            <a:r>
              <a:rPr lang="en-US" dirty="0" err="1"/>
              <a:t>Smooths</a:t>
            </a:r>
            <a:r>
              <a:rPr lang="en-US" dirty="0"/>
              <a:t> variance, larger sample</a:t>
            </a:r>
          </a:p>
          <a:p>
            <a:pPr marL="34925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34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accuracies quite good</a:t>
            </a:r>
          </a:p>
          <a:p>
            <a:r>
              <a:rPr lang="en-US" dirty="0"/>
              <a:t>Systems overall easier to rank than particular input</a:t>
            </a:r>
          </a:p>
          <a:p>
            <a:pPr lvl="1"/>
            <a:r>
              <a:rPr lang="en-US" dirty="0" err="1"/>
              <a:t>Smooths</a:t>
            </a:r>
            <a:r>
              <a:rPr lang="en-US" dirty="0"/>
              <a:t> variance, larger sample</a:t>
            </a:r>
          </a:p>
          <a:p>
            <a:pPr marL="349250" lvl="1" indent="0">
              <a:buNone/>
            </a:pPr>
            <a:endParaRPr lang="en-US" dirty="0"/>
          </a:p>
          <a:p>
            <a:r>
              <a:rPr lang="en-US" dirty="0"/>
              <a:t>Continuity related features best across components</a:t>
            </a:r>
          </a:p>
          <a:p>
            <a:pPr lvl="1"/>
            <a:r>
              <a:rPr lang="en-US" dirty="0"/>
              <a:t>Ensemble of ordering, </a:t>
            </a:r>
            <a:r>
              <a:rPr lang="en-US" dirty="0" err="1"/>
              <a:t>coref</a:t>
            </a:r>
            <a:r>
              <a:rPr lang="en-US" dirty="0"/>
              <a:t>, cosine similarity cues</a:t>
            </a:r>
          </a:p>
          <a:p>
            <a:pPr lvl="2"/>
            <a:r>
              <a:rPr lang="en-US" dirty="0"/>
              <a:t>Though LSA-based system detects redundancy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80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accuracies quite good</a:t>
            </a:r>
          </a:p>
          <a:p>
            <a:r>
              <a:rPr lang="en-US" dirty="0"/>
              <a:t>Systems overall easier to rank than particular input</a:t>
            </a:r>
          </a:p>
          <a:p>
            <a:pPr lvl="1"/>
            <a:r>
              <a:rPr lang="en-US" dirty="0" err="1"/>
              <a:t>Smooths</a:t>
            </a:r>
            <a:r>
              <a:rPr lang="en-US" dirty="0"/>
              <a:t> variance, larger sample</a:t>
            </a:r>
          </a:p>
          <a:p>
            <a:pPr marL="349250" lvl="1" indent="0">
              <a:buNone/>
            </a:pPr>
            <a:endParaRPr lang="en-US" dirty="0"/>
          </a:p>
          <a:p>
            <a:r>
              <a:rPr lang="en-US" dirty="0"/>
              <a:t>Continuity related features best across components</a:t>
            </a:r>
          </a:p>
          <a:p>
            <a:pPr lvl="1"/>
            <a:r>
              <a:rPr lang="en-US" dirty="0"/>
              <a:t>Ensemble of ordering, </a:t>
            </a:r>
            <a:r>
              <a:rPr lang="en-US" dirty="0" err="1"/>
              <a:t>coref</a:t>
            </a:r>
            <a:r>
              <a:rPr lang="en-US" dirty="0"/>
              <a:t>, cosine similarity cues</a:t>
            </a:r>
          </a:p>
          <a:p>
            <a:pPr lvl="2"/>
            <a:r>
              <a:rPr lang="en-US" dirty="0"/>
              <a:t>Though LSA-based system detects redundancy well</a:t>
            </a:r>
          </a:p>
          <a:p>
            <a:r>
              <a:rPr lang="en-US" dirty="0"/>
              <a:t>Specifically tuned fluency scorer works on fluency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55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(Lin et al, 2012) Downloadable</a:t>
            </a:r>
          </a:p>
          <a:p>
            <a:r>
              <a:rPr lang="en-US" dirty="0"/>
              <a:t>High-level idea: </a:t>
            </a:r>
          </a:p>
          <a:p>
            <a:pPr lvl="1"/>
            <a:r>
              <a:rPr lang="en-US" dirty="0"/>
              <a:t>Discourse version of entity grid</a:t>
            </a:r>
          </a:p>
          <a:p>
            <a:pPr lvl="2"/>
            <a:r>
              <a:rPr lang="en-US" dirty="0"/>
              <a:t>Columns: entities (same head)</a:t>
            </a:r>
          </a:p>
          <a:p>
            <a:pPr lvl="2"/>
            <a:r>
              <a:rPr lang="en-US" dirty="0"/>
              <a:t>Rows: sentences</a:t>
            </a:r>
          </a:p>
          <a:p>
            <a:pPr lvl="2"/>
            <a:r>
              <a:rPr lang="en-US" dirty="0"/>
              <a:t>Cell values: PDTB Discourse </a:t>
            </a:r>
            <a:r>
              <a:rPr lang="en-US" dirty="0" err="1"/>
              <a:t>Relation.Arg</a:t>
            </a:r>
            <a:r>
              <a:rPr lang="en-US" dirty="0"/>
              <a:t># tuples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31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Macro-Quality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dirty="0"/>
              <a:t>(Lin et al, 2012) Downloadable</a:t>
            </a:r>
          </a:p>
          <a:p>
            <a:r>
              <a:rPr lang="en-US" dirty="0"/>
              <a:t>High-level idea: </a:t>
            </a:r>
          </a:p>
          <a:p>
            <a:pPr lvl="1"/>
            <a:r>
              <a:rPr lang="en-US" dirty="0"/>
              <a:t>Discourse version of entity grid</a:t>
            </a:r>
          </a:p>
          <a:p>
            <a:pPr lvl="2"/>
            <a:r>
              <a:rPr lang="en-US" dirty="0"/>
              <a:t>Columns: entities (same head)</a:t>
            </a:r>
          </a:p>
          <a:p>
            <a:pPr lvl="2"/>
            <a:r>
              <a:rPr lang="en-US" dirty="0"/>
              <a:t>Rows: sentences</a:t>
            </a:r>
          </a:p>
          <a:p>
            <a:pPr lvl="2"/>
            <a:r>
              <a:rPr lang="en-US" dirty="0"/>
              <a:t>Cell values: PDTB Discourse </a:t>
            </a:r>
            <a:r>
              <a:rPr lang="en-US" dirty="0" err="1"/>
              <a:t>Relation.Arg</a:t>
            </a:r>
            <a:r>
              <a:rPr lang="en-US" dirty="0"/>
              <a:t># tuples</a:t>
            </a:r>
          </a:p>
          <a:p>
            <a:r>
              <a:rPr lang="en-US" dirty="0"/>
              <a:t>Variants:</a:t>
            </a:r>
          </a:p>
          <a:p>
            <a:pPr lvl="1"/>
            <a:r>
              <a:rPr lang="en-US" dirty="0"/>
              <a:t>Inter-cell sequence frequencies</a:t>
            </a:r>
          </a:p>
          <a:p>
            <a:pPr lvl="2"/>
            <a:r>
              <a:rPr lang="en-US" dirty="0"/>
              <a:t>+ Additional tuples: {Non--}</a:t>
            </a:r>
            <a:r>
              <a:rPr lang="en-US" dirty="0" err="1"/>
              <a:t>Explicit.Relation.Arg</a:t>
            </a:r>
            <a:r>
              <a:rPr lang="en-US" dirty="0"/>
              <a:t>#</a:t>
            </a:r>
          </a:p>
          <a:p>
            <a:pPr lvl="2"/>
            <a:r>
              <a:rPr lang="en-US" dirty="0"/>
              <a:t>+ Intra-cell “sequences”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64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270" y="501346"/>
            <a:ext cx="8170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: Japan normally depends heavily on the Highland Valley and </a:t>
            </a:r>
            <a:r>
              <a:rPr lang="en-US" dirty="0" err="1"/>
              <a:t>Cananea</a:t>
            </a:r>
            <a:r>
              <a:rPr lang="en-US" dirty="0"/>
              <a:t> mines as well as the Bougainville mine in Papua New Guinea.</a:t>
            </a:r>
          </a:p>
          <a:p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: Recently Japan has been buying copper elsewhere.</a:t>
            </a:r>
          </a:p>
          <a:p>
            <a:r>
              <a:rPr lang="en-US" dirty="0"/>
              <a:t>S</a:t>
            </a:r>
            <a:r>
              <a:rPr lang="en-US" baseline="-25000" dirty="0"/>
              <a:t>3.1</a:t>
            </a:r>
            <a:r>
              <a:rPr lang="en-US" dirty="0"/>
              <a:t>:But as Highland Valley and </a:t>
            </a:r>
            <a:r>
              <a:rPr lang="en-US" dirty="0" err="1"/>
              <a:t>Cananea</a:t>
            </a:r>
            <a:r>
              <a:rPr lang="en-US" dirty="0"/>
              <a:t> begin operating,</a:t>
            </a:r>
          </a:p>
          <a:p>
            <a:r>
              <a:rPr lang="en-US" dirty="0"/>
              <a:t>S</a:t>
            </a:r>
            <a:r>
              <a:rPr lang="en-US" baseline="-25000" dirty="0"/>
              <a:t>3.2</a:t>
            </a:r>
            <a:r>
              <a:rPr lang="en-US" dirty="0"/>
              <a:t>: they are expected to resume their roles as Japan’s suppliers.</a:t>
            </a:r>
          </a:p>
          <a:p>
            <a:r>
              <a:rPr lang="en-US" dirty="0"/>
              <a:t>S</a:t>
            </a:r>
            <a:r>
              <a:rPr lang="en-US" baseline="-25000" dirty="0"/>
              <a:t>4.1</a:t>
            </a:r>
            <a:r>
              <a:rPr lang="en-US" dirty="0"/>
              <a:t>: According to Fred </a:t>
            </a:r>
            <a:r>
              <a:rPr lang="en-US" dirty="0" err="1"/>
              <a:t>Demler</a:t>
            </a:r>
            <a:r>
              <a:rPr lang="en-US" dirty="0"/>
              <a:t>, metals economist for DBL, New York,</a:t>
            </a:r>
          </a:p>
          <a:p>
            <a:r>
              <a:rPr lang="en-US" dirty="0"/>
              <a:t>S</a:t>
            </a:r>
            <a:r>
              <a:rPr lang="en-US" baseline="-25000" dirty="0"/>
              <a:t>4.2</a:t>
            </a:r>
            <a:r>
              <a:rPr lang="en-US" dirty="0"/>
              <a:t>: “Highland Valley has already started operating</a:t>
            </a:r>
          </a:p>
          <a:p>
            <a:r>
              <a:rPr lang="en-US" dirty="0"/>
              <a:t>S</a:t>
            </a:r>
            <a:r>
              <a:rPr lang="en-US" baseline="-25000" dirty="0"/>
              <a:t>4.3</a:t>
            </a:r>
            <a:r>
              <a:rPr lang="en-US" dirty="0"/>
              <a:t>: and </a:t>
            </a:r>
            <a:r>
              <a:rPr lang="en-US" dirty="0" err="1"/>
              <a:t>Cananea</a:t>
            </a:r>
            <a:r>
              <a:rPr lang="en-US" dirty="0"/>
              <a:t> is expected to do so soon.”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92561"/>
              </p:ext>
            </p:extLst>
          </p:nvPr>
        </p:nvGraphicFramePr>
        <p:xfrm>
          <a:off x="768614" y="4306809"/>
          <a:ext cx="7218287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3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819">
                <a:tc>
                  <a:txBody>
                    <a:bodyPr/>
                    <a:lstStyle/>
                    <a:p>
                      <a:r>
                        <a:rPr lang="en-US" dirty="0"/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Cananea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50">
                <a:tc>
                  <a:txBody>
                    <a:bodyPr/>
                    <a:lstStyle/>
                    <a:p>
                      <a:r>
                        <a:rPr lang="en-US" sz="1600" dirty="0"/>
                        <a:t>S</a:t>
                      </a:r>
                      <a:r>
                        <a:rPr lang="en-US" sz="1600" baseline="-250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50">
                <a:tc>
                  <a:txBody>
                    <a:bodyPr/>
                    <a:lstStyle/>
                    <a:p>
                      <a:r>
                        <a:rPr lang="en-US" sz="1600" dirty="0"/>
                        <a:t>S</a:t>
                      </a:r>
                      <a:r>
                        <a:rPr lang="en-US" sz="1600" baseline="-250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Comp.A2</a:t>
                      </a:r>
                    </a:p>
                    <a:p>
                      <a:r>
                        <a:rPr lang="en-US" sz="1600" dirty="0"/>
                        <a:t>Comp.A1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S</a:t>
                      </a:r>
                      <a:r>
                        <a:rPr lang="en-US" sz="1600" baseline="-250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Comp.A2</a:t>
                      </a:r>
                    </a:p>
                    <a:p>
                      <a:r>
                        <a:rPr lang="en-US" sz="1600" dirty="0"/>
                        <a:t>Temp.A1</a:t>
                      </a:r>
                    </a:p>
                    <a:p>
                      <a:r>
                        <a:rPr lang="en-US" sz="1600" dirty="0"/>
                        <a:t>Exp.A1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Comp.A2</a:t>
                      </a:r>
                    </a:p>
                    <a:p>
                      <a:r>
                        <a:rPr lang="en-US" sz="1600" dirty="0"/>
                        <a:t>Temp.A1</a:t>
                      </a:r>
                    </a:p>
                    <a:p>
                      <a:r>
                        <a:rPr lang="en-US" sz="1600" dirty="0"/>
                        <a:t>Exp.A1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S</a:t>
                      </a:r>
                      <a:r>
                        <a:rPr lang="en-US" sz="1600" baseline="-250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Exp.A1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Exp.A1</a:t>
                      </a:r>
                    </a:p>
                    <a:p>
                      <a:r>
                        <a:rPr lang="en-US" sz="1600" dirty="0"/>
                        <a:t>Exp.A2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30" y="2690558"/>
            <a:ext cx="4559336" cy="15181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52" y="117597"/>
            <a:ext cx="452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(Lin et al, 2012; p. 1010; Fig 1,2; Tab 2 </a:t>
            </a:r>
          </a:p>
        </p:txBody>
      </p:sp>
    </p:spTree>
    <p:extLst>
      <p:ext uri="{BB962C8B-B14F-4D97-AF65-F5344CB8AC3E}">
        <p14:creationId xmlns:p14="http://schemas.microsoft.com/office/powerpoint/2010/main" val="9193668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strong correlations w/manual readability score</a:t>
            </a:r>
          </a:p>
          <a:p>
            <a:pPr lvl="1"/>
            <a:r>
              <a:rPr lang="en-US" dirty="0"/>
              <a:t>Beats prior predictors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80035"/>
              </p:ext>
            </p:extLst>
          </p:nvPr>
        </p:nvGraphicFramePr>
        <p:xfrm>
          <a:off x="1524000" y="2733040"/>
          <a:ext cx="60960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TAC</a:t>
                      </a:r>
                      <a:r>
                        <a:rPr lang="en-US" baseline="0" dirty="0"/>
                        <a:t> system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DiscRelGrid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DiscRelGrid</a:t>
                      </a:r>
                      <a:endParaRPr lang="en-US" dirty="0"/>
                    </a:p>
                    <a:p>
                      <a:r>
                        <a:rPr lang="en-US" dirty="0"/>
                        <a:t>+</a:t>
                      </a:r>
                      <a:r>
                        <a:rPr lang="en-US" baseline="0" dirty="0"/>
                        <a:t> Explicit tags</a:t>
                      </a:r>
                    </a:p>
                    <a:p>
                      <a:r>
                        <a:rPr lang="en-US" baseline="0" dirty="0"/>
                        <a:t>+ Within cell</a:t>
                      </a:r>
                    </a:p>
                    <a:p>
                      <a:r>
                        <a:rPr lang="en-US" baseline="0" dirty="0"/>
                        <a:t>transitions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67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“Readability”?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/>
              <a:t>According to TAC,</a:t>
            </a:r>
          </a:p>
          <a:p>
            <a:r>
              <a:rPr lang="en-US" dirty="0"/>
              <a:t>Assessors consider (and rate 1-5) each of: </a:t>
            </a:r>
          </a:p>
          <a:p>
            <a:pPr lvl="1"/>
            <a:r>
              <a:rPr lang="en-US" dirty="0"/>
              <a:t>Grammaticality:</a:t>
            </a:r>
          </a:p>
          <a:p>
            <a:pPr lvl="2"/>
            <a:r>
              <a:rPr lang="en-US" dirty="0"/>
              <a:t>No fragments, datelines, ill-formed sentences,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53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Realization:</a:t>
            </a:r>
            <a:br>
              <a:rPr lang="en-US" dirty="0"/>
            </a:br>
            <a:r>
              <a:rPr lang="en-US" dirty="0"/>
              <a:t>Referring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1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Referring to People </a:t>
            </a:r>
            <a:br>
              <a:rPr lang="en-US" dirty="0"/>
            </a:br>
            <a:r>
              <a:rPr lang="en-US" dirty="0"/>
              <a:t>in News Summaries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4" y="1600201"/>
            <a:ext cx="8659090" cy="4343400"/>
          </a:xfrm>
        </p:spPr>
        <p:txBody>
          <a:bodyPr/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Referring expressions common source of errors</a:t>
            </a:r>
          </a:p>
          <a:p>
            <a:pPr lvl="1"/>
            <a:r>
              <a:rPr lang="en-US" dirty="0"/>
              <a:t>References to people prevalent in news data, summaries</a:t>
            </a:r>
          </a:p>
          <a:p>
            <a:pPr lvl="1"/>
            <a:r>
              <a:rPr lang="en-US" dirty="0"/>
              <a:t>Information status constrains realization</a:t>
            </a:r>
          </a:p>
          <a:p>
            <a:pPr lvl="1"/>
            <a:r>
              <a:rPr lang="en-US" dirty="0"/>
              <a:t>Targeted rewriting can improve readability</a:t>
            </a:r>
          </a:p>
        </p:txBody>
      </p:sp>
    </p:spTree>
    <p:extLst>
      <p:ext uri="{BB962C8B-B14F-4D97-AF65-F5344CB8AC3E}">
        <p14:creationId xmlns:p14="http://schemas.microsoft.com/office/powerpoint/2010/main" val="2761993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Referring to People </a:t>
            </a:r>
            <a:br>
              <a:rPr lang="en-US" dirty="0"/>
            </a:br>
            <a:r>
              <a:rPr lang="en-US" dirty="0"/>
              <a:t>in News Summaries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4" y="1600201"/>
            <a:ext cx="8659090" cy="4343400"/>
          </a:xfrm>
        </p:spPr>
        <p:txBody>
          <a:bodyPr/>
          <a:lstStyle/>
          <a:p>
            <a:r>
              <a:rPr lang="en-US" dirty="0"/>
              <a:t>Intuition:     </a:t>
            </a:r>
            <a:r>
              <a:rPr lang="en-US" sz="1800" dirty="0"/>
              <a:t>(</a:t>
            </a:r>
            <a:r>
              <a:rPr lang="en-US" sz="1800" dirty="0" err="1"/>
              <a:t>Nenkova</a:t>
            </a:r>
            <a:r>
              <a:rPr lang="en-US" sz="1800" dirty="0"/>
              <a:t>, ‘08; </a:t>
            </a:r>
            <a:r>
              <a:rPr lang="en-US" sz="1800" dirty="0" err="1"/>
              <a:t>Siddarthan</a:t>
            </a:r>
            <a:r>
              <a:rPr lang="en-US" sz="1800" dirty="0"/>
              <a:t> et al, 2011)</a:t>
            </a:r>
          </a:p>
          <a:p>
            <a:pPr lvl="1"/>
            <a:r>
              <a:rPr lang="en-US" dirty="0"/>
              <a:t>Referring expressions common source of errors</a:t>
            </a:r>
          </a:p>
          <a:p>
            <a:pPr lvl="1"/>
            <a:r>
              <a:rPr lang="en-US" dirty="0"/>
              <a:t>References to people prevalent in news data, summaries</a:t>
            </a:r>
          </a:p>
          <a:p>
            <a:pPr lvl="1"/>
            <a:r>
              <a:rPr lang="en-US" dirty="0"/>
              <a:t>Information status constrains realization</a:t>
            </a:r>
          </a:p>
          <a:p>
            <a:pPr lvl="1"/>
            <a:r>
              <a:rPr lang="en-US" dirty="0"/>
              <a:t>Targeted rewriting can improve readability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Exploit information status distinctions</a:t>
            </a:r>
          </a:p>
          <a:p>
            <a:pPr lvl="2"/>
            <a:r>
              <a:rPr lang="en-US" dirty="0"/>
              <a:t>Automatically identified</a:t>
            </a:r>
          </a:p>
          <a:p>
            <a:pPr lvl="1"/>
            <a:r>
              <a:rPr lang="en-US" dirty="0"/>
              <a:t>Use to guide rule-based generation of referring expressions</a:t>
            </a:r>
          </a:p>
        </p:txBody>
      </p:sp>
    </p:spTree>
    <p:extLst>
      <p:ext uri="{BB962C8B-B14F-4D97-AF65-F5344CB8AC3E}">
        <p14:creationId xmlns:p14="http://schemas.microsoft.com/office/powerpoint/2010/main" val="526482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01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training data:</a:t>
            </a:r>
          </a:p>
          <a:p>
            <a:pPr lvl="1"/>
            <a:r>
              <a:rPr lang="en-US" dirty="0"/>
              <a:t>No summary data labeled for information status</a:t>
            </a:r>
          </a:p>
          <a:p>
            <a:pPr lvl="1"/>
            <a:endParaRPr lang="en-US" dirty="0"/>
          </a:p>
          <a:p>
            <a:r>
              <a:rPr lang="en-US" dirty="0"/>
              <a:t>Readers sensitive to referring expressions</a:t>
            </a:r>
          </a:p>
          <a:p>
            <a:pPr lvl="1"/>
            <a:r>
              <a:rPr lang="en-US" dirty="0"/>
              <a:t>Prior work on NP rewriting has shown mixed results</a:t>
            </a:r>
          </a:p>
          <a:p>
            <a:pPr lvl="2"/>
            <a:r>
              <a:rPr lang="en-US" dirty="0"/>
              <a:t>Some improvement, some failures</a:t>
            </a:r>
          </a:p>
          <a:p>
            <a:pPr lvl="2"/>
            <a:endParaRPr lang="en-US" dirty="0"/>
          </a:p>
          <a:p>
            <a:r>
              <a:rPr lang="en-US" dirty="0"/>
              <a:t>Relies on potentially </a:t>
            </a:r>
            <a:r>
              <a:rPr lang="en-US" dirty="0" err="1"/>
              <a:t>errorful</a:t>
            </a:r>
            <a:r>
              <a:rPr lang="en-US" dirty="0"/>
              <a:t> </a:t>
            </a:r>
            <a:r>
              <a:rPr lang="en-US" dirty="0" err="1"/>
              <a:t>coref</a:t>
            </a:r>
            <a:r>
              <a:rPr lang="en-US" dirty="0"/>
              <a:t>, other processing</a:t>
            </a:r>
          </a:p>
        </p:txBody>
      </p:sp>
    </p:spTree>
    <p:extLst>
      <p:ext uri="{BB962C8B-B14F-4D97-AF65-F5344CB8AC3E}">
        <p14:creationId xmlns:p14="http://schemas.microsoft.com/office/powerpoint/2010/main" val="1703578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26" y="107576"/>
            <a:ext cx="8866909" cy="1336956"/>
          </a:xfrm>
        </p:spPr>
        <p:txBody>
          <a:bodyPr/>
          <a:lstStyle/>
          <a:p>
            <a:r>
              <a:rPr lang="en-US" dirty="0"/>
              <a:t>NP Rewrite: very good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While the British government defended </a:t>
            </a:r>
            <a:r>
              <a:rPr lang="en-US">
                <a:solidFill>
                  <a:srgbClr val="003399"/>
                </a:solidFill>
              </a:rPr>
              <a:t>the arrest</a:t>
            </a:r>
            <a:r>
              <a:rPr lang="en-US"/>
              <a:t>, it</a:t>
            </a:r>
            <a:r>
              <a:rPr lang="en-US">
                <a:solidFill>
                  <a:srgbClr val="FF9900"/>
                </a:solidFill>
              </a:rPr>
              <a:t> </a:t>
            </a:r>
            <a:r>
              <a:rPr lang="en-US"/>
              <a:t>took no stand on extradition of Pinochet to Spain, leaving it to the courts.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/>
              <a:t>While the British government defended </a:t>
            </a:r>
            <a:r>
              <a:rPr lang="en-US">
                <a:solidFill>
                  <a:srgbClr val="003399"/>
                </a:solidFill>
              </a:rPr>
              <a:t>the arrest in London of former Chilean dictator Augusto Pinochet</a:t>
            </a:r>
            <a:r>
              <a:rPr lang="en-US"/>
              <a:t>, it took no stand on extradition of Pinochet to Spain, leaving it to British courts. </a:t>
            </a:r>
          </a:p>
        </p:txBody>
      </p:sp>
    </p:spTree>
    <p:extLst>
      <p:ext uri="{BB962C8B-B14F-4D97-AF65-F5344CB8AC3E}">
        <p14:creationId xmlns:p14="http://schemas.microsoft.com/office/powerpoint/2010/main" val="1840230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Rewrite: mixed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009900"/>
                </a:solidFill>
              </a:rPr>
              <a:t>Duisenberg</a:t>
            </a:r>
            <a:r>
              <a:rPr lang="en-US"/>
              <a:t> has said growth in the euro area countries next year will be about 2.5 percent, lower than </a:t>
            </a:r>
            <a:r>
              <a:rPr lang="en-US">
                <a:solidFill>
                  <a:srgbClr val="003399"/>
                </a:solidFill>
              </a:rPr>
              <a:t>the 3 percent</a:t>
            </a:r>
            <a:r>
              <a:rPr lang="en-US"/>
              <a:t> predicted earlier. </a:t>
            </a:r>
          </a:p>
          <a:p>
            <a:r>
              <a:rPr lang="en-US" i="1">
                <a:solidFill>
                  <a:srgbClr val="009900"/>
                </a:solidFill>
              </a:rPr>
              <a:t>Wim Duisenberg, the head of the new European Central Bank</a:t>
            </a:r>
            <a:r>
              <a:rPr lang="en-US"/>
              <a:t>, has said growth in the euro area countries next year will be about 2.5 percent, lower than </a:t>
            </a:r>
            <a:r>
              <a:rPr lang="en-US">
                <a:solidFill>
                  <a:srgbClr val="003399"/>
                </a:solidFill>
              </a:rPr>
              <a:t>just 1 percent in the euro-zone unemployment</a:t>
            </a:r>
            <a:r>
              <a:rPr lang="en-US"/>
              <a:t> predicted earlier. </a:t>
            </a:r>
          </a:p>
        </p:txBody>
      </p:sp>
    </p:spTree>
    <p:extLst>
      <p:ext uri="{BB962C8B-B14F-4D97-AF65-F5344CB8AC3E}">
        <p14:creationId xmlns:p14="http://schemas.microsoft.com/office/powerpoint/2010/main" val="1310481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on three key distinctions:</a:t>
            </a:r>
          </a:p>
          <a:p>
            <a:pPr lvl="1"/>
            <a:r>
              <a:rPr lang="en-US" dirty="0"/>
              <a:t>Discourse-new </a:t>
            </a:r>
            <a:r>
              <a:rPr lang="en-US" dirty="0" err="1"/>
              <a:t>vs</a:t>
            </a:r>
            <a:r>
              <a:rPr lang="en-US" dirty="0"/>
              <a:t> discourse-old:</a:t>
            </a:r>
          </a:p>
          <a:p>
            <a:pPr lvl="2"/>
            <a:r>
              <a:rPr lang="en-US" dirty="0"/>
              <a:t>First mention handling </a:t>
            </a:r>
            <a:r>
              <a:rPr lang="en-US" dirty="0" err="1"/>
              <a:t>vs</a:t>
            </a:r>
            <a:r>
              <a:rPr lang="en-US" dirty="0"/>
              <a:t> others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Hearer-new </a:t>
            </a:r>
            <a:r>
              <a:rPr lang="en-US" dirty="0" err="1"/>
              <a:t>vs</a:t>
            </a:r>
            <a:r>
              <a:rPr lang="en-US" dirty="0"/>
              <a:t> hearer-old:</a:t>
            </a:r>
          </a:p>
          <a:p>
            <a:pPr lvl="2"/>
            <a:r>
              <a:rPr lang="en-US" dirty="0"/>
              <a:t>Distinguish well-known individuals from others</a:t>
            </a:r>
          </a:p>
          <a:p>
            <a:pPr lvl="3"/>
            <a:r>
              <a:rPr lang="en-US" dirty="0"/>
              <a:t>Don’t waste space describing well-known individuals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Major </a:t>
            </a:r>
            <a:r>
              <a:rPr lang="en-US" dirty="0" err="1"/>
              <a:t>vs</a:t>
            </a:r>
            <a:r>
              <a:rPr lang="en-US" dirty="0"/>
              <a:t> minor character:</a:t>
            </a:r>
          </a:p>
          <a:p>
            <a:pPr lvl="2"/>
            <a:r>
              <a:rPr lang="en-US" dirty="0"/>
              <a:t>Salience of  the person in the event</a:t>
            </a:r>
          </a:p>
        </p:txBody>
      </p:sp>
    </p:spTree>
    <p:extLst>
      <p:ext uri="{BB962C8B-B14F-4D97-AF65-F5344CB8AC3E}">
        <p14:creationId xmlns:p14="http://schemas.microsoft.com/office/powerpoint/2010/main" val="4515313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relation between:</a:t>
            </a:r>
          </a:p>
          <a:p>
            <a:pPr lvl="1"/>
            <a:r>
              <a:rPr lang="en-US" dirty="0"/>
              <a:t> information status and referring expressions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583875"/>
            <a:ext cx="8407400" cy="368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504" y="6402865"/>
            <a:ext cx="46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Siddharthan</a:t>
            </a:r>
            <a:r>
              <a:rPr lang="en-US" dirty="0"/>
              <a:t> et al, 2011, p. 818, Table 1</a:t>
            </a:r>
          </a:p>
        </p:txBody>
      </p:sp>
    </p:spTree>
    <p:extLst>
      <p:ext uri="{BB962C8B-B14F-4D97-AF65-F5344CB8AC3E}">
        <p14:creationId xmlns:p14="http://schemas.microsoft.com/office/powerpoint/2010/main" val="3507178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" y="107576"/>
            <a:ext cx="9120909" cy="1336956"/>
          </a:xfrm>
        </p:spPr>
        <p:txBody>
          <a:bodyPr/>
          <a:lstStyle/>
          <a:p>
            <a:r>
              <a:rPr lang="en-US" dirty="0"/>
              <a:t>Generating Discourse-New/Old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discourse-new,</a:t>
            </a:r>
          </a:p>
          <a:p>
            <a:pPr lvl="1"/>
            <a:r>
              <a:rPr lang="en-US" dirty="0"/>
              <a:t>If the NP head is a person name,</a:t>
            </a:r>
          </a:p>
          <a:p>
            <a:pPr lvl="2"/>
            <a:r>
              <a:rPr lang="en-US" dirty="0"/>
              <a:t>If appears with pre-modifier in text, write as:</a:t>
            </a:r>
          </a:p>
          <a:p>
            <a:pPr lvl="3"/>
            <a:r>
              <a:rPr lang="en-US" dirty="0"/>
              <a:t>Longest pre-modifier + full name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Else  if it appears with an apposition modifier</a:t>
            </a:r>
          </a:p>
          <a:p>
            <a:pPr lvl="3"/>
            <a:r>
              <a:rPr lang="en-US" dirty="0"/>
              <a:t>Add that to the reference </a:t>
            </a:r>
          </a:p>
          <a:p>
            <a:pPr lvl="1"/>
            <a:r>
              <a:rPr lang="en-US" dirty="0"/>
              <a:t>Else don’t rewrite</a:t>
            </a:r>
          </a:p>
          <a:p>
            <a:r>
              <a:rPr lang="en-US" dirty="0"/>
              <a:t>Else use surname only</a:t>
            </a:r>
          </a:p>
        </p:txBody>
      </p:sp>
    </p:spTree>
    <p:extLst>
      <p:ext uri="{BB962C8B-B14F-4D97-AF65-F5344CB8AC3E}">
        <p14:creationId xmlns:p14="http://schemas.microsoft.com/office/powerpoint/2010/main" val="193496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“Readability”?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/>
              <a:t>According to TAC,</a:t>
            </a:r>
          </a:p>
          <a:p>
            <a:r>
              <a:rPr lang="en-US" dirty="0"/>
              <a:t>Assessors consider (and rate 1-5) each of: </a:t>
            </a:r>
          </a:p>
          <a:p>
            <a:pPr lvl="1"/>
            <a:r>
              <a:rPr lang="en-US" dirty="0"/>
              <a:t>Grammaticality:</a:t>
            </a:r>
          </a:p>
          <a:p>
            <a:pPr lvl="2"/>
            <a:r>
              <a:rPr lang="en-US" dirty="0"/>
              <a:t>No fragments, datelines, ill-formed sentences,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Non-redundancy:</a:t>
            </a:r>
          </a:p>
          <a:p>
            <a:pPr lvl="2"/>
            <a:r>
              <a:rPr lang="en-US" dirty="0"/>
              <a:t>No unnecessary repetition: includes content, sentences, or full NPs when pronoun is better</a:t>
            </a:r>
          </a:p>
        </p:txBody>
      </p:sp>
    </p:spTree>
    <p:extLst>
      <p:ext uri="{BB962C8B-B14F-4D97-AF65-F5344CB8AC3E}">
        <p14:creationId xmlns:p14="http://schemas.microsoft.com/office/powerpoint/2010/main" val="41398197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" y="107576"/>
            <a:ext cx="9120909" cy="1336956"/>
          </a:xfrm>
        </p:spPr>
        <p:txBody>
          <a:bodyPr/>
          <a:lstStyle/>
          <a:p>
            <a:r>
              <a:rPr lang="en-US" dirty="0"/>
              <a:t>Generating Discourse-New/Old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discourse-new,</a:t>
            </a:r>
          </a:p>
          <a:p>
            <a:pPr lvl="1"/>
            <a:r>
              <a:rPr lang="en-US" dirty="0"/>
              <a:t>If the NP head is a person name,</a:t>
            </a:r>
          </a:p>
          <a:p>
            <a:pPr lvl="2"/>
            <a:r>
              <a:rPr lang="en-US" dirty="0"/>
              <a:t>If appears with pre-modifier in text, write as:</a:t>
            </a:r>
          </a:p>
          <a:p>
            <a:pPr lvl="3"/>
            <a:r>
              <a:rPr lang="en-US" dirty="0"/>
              <a:t>Longest pre-modifier + full name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Else  if it appears with an apposition modifier</a:t>
            </a:r>
          </a:p>
          <a:p>
            <a:pPr lvl="3"/>
            <a:r>
              <a:rPr lang="en-US" dirty="0"/>
              <a:t>Add that to the reference </a:t>
            </a:r>
          </a:p>
          <a:p>
            <a:pPr lvl="1"/>
            <a:r>
              <a:rPr lang="en-US" dirty="0"/>
              <a:t>Else don’t rewrite</a:t>
            </a:r>
          </a:p>
          <a:p>
            <a:r>
              <a:rPr lang="en-US" dirty="0"/>
              <a:t>Else use surname only</a:t>
            </a:r>
          </a:p>
          <a:p>
            <a:r>
              <a:rPr lang="en-US" dirty="0"/>
              <a:t>Significantly preferred over original forms</a:t>
            </a:r>
          </a:p>
        </p:txBody>
      </p:sp>
    </p:spTree>
    <p:extLst>
      <p:ext uri="{BB962C8B-B14F-4D97-AF65-F5344CB8AC3E}">
        <p14:creationId xmlns:p14="http://schemas.microsoft.com/office/powerpoint/2010/main" val="532707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Rewrite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4491620"/>
            <a:ext cx="8470900" cy="1908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838114"/>
            <a:ext cx="8394700" cy="21392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4504" y="6402865"/>
            <a:ext cx="46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Siddharthan</a:t>
            </a:r>
            <a:r>
              <a:rPr lang="en-US" dirty="0"/>
              <a:t> et al, 2011, p. 818, Table 1</a:t>
            </a:r>
          </a:p>
        </p:txBody>
      </p:sp>
    </p:spTree>
    <p:extLst>
      <p:ext uri="{BB962C8B-B14F-4D97-AF65-F5344CB8AC3E}">
        <p14:creationId xmlns:p14="http://schemas.microsoft.com/office/powerpoint/2010/main" val="9904798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Hearer &amp; Salience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Discourse-new status:</a:t>
            </a:r>
          </a:p>
        </p:txBody>
      </p:sp>
    </p:spTree>
    <p:extLst>
      <p:ext uri="{BB962C8B-B14F-4D97-AF65-F5344CB8AC3E}">
        <p14:creationId xmlns:p14="http://schemas.microsoft.com/office/powerpoint/2010/main" val="18989144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Hearer &amp; Salience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Discourse-new status:</a:t>
            </a:r>
          </a:p>
          <a:p>
            <a:pPr lvl="1"/>
            <a:r>
              <a:rPr lang="en-US" dirty="0"/>
              <a:t>Obvious from summary</a:t>
            </a:r>
          </a:p>
          <a:p>
            <a:r>
              <a:rPr lang="en-US" dirty="0"/>
              <a:t>How do we establish hearer or major/minor status?</a:t>
            </a:r>
          </a:p>
        </p:txBody>
      </p:sp>
    </p:spTree>
    <p:extLst>
      <p:ext uri="{BB962C8B-B14F-4D97-AF65-F5344CB8AC3E}">
        <p14:creationId xmlns:p14="http://schemas.microsoft.com/office/powerpoint/2010/main" val="14619105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Hearer &amp; Salience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Discourse-new status:</a:t>
            </a:r>
          </a:p>
          <a:p>
            <a:pPr lvl="1"/>
            <a:r>
              <a:rPr lang="en-US" dirty="0"/>
              <a:t>Obvious from summary</a:t>
            </a:r>
          </a:p>
          <a:p>
            <a:r>
              <a:rPr lang="en-US" dirty="0"/>
              <a:t>How do we establish hearer or major/minor status?</a:t>
            </a:r>
          </a:p>
          <a:p>
            <a:r>
              <a:rPr lang="en-US" dirty="0"/>
              <a:t>Categorize based on human summaries (gold)</a:t>
            </a:r>
          </a:p>
          <a:p>
            <a:pPr lvl="1"/>
            <a:r>
              <a:rPr lang="en-US" dirty="0"/>
              <a:t>Specifically by their referring expressions:</a:t>
            </a:r>
          </a:p>
          <a:p>
            <a:pPr lvl="2"/>
            <a:r>
              <a:rPr lang="en-US" dirty="0"/>
              <a:t>Hearer-old (i.e. familiar)</a:t>
            </a:r>
          </a:p>
          <a:p>
            <a:pPr lvl="3"/>
            <a:r>
              <a:rPr lang="en-US" dirty="0"/>
              <a:t>Title/</a:t>
            </a:r>
            <a:r>
              <a:rPr lang="en-US" dirty="0" err="1"/>
              <a:t>role+surname</a:t>
            </a:r>
            <a:r>
              <a:rPr lang="en-US" dirty="0"/>
              <a:t>  or unmodified </a:t>
            </a:r>
            <a:r>
              <a:rPr lang="en-US" dirty="0" err="1"/>
              <a:t>fullname</a:t>
            </a:r>
            <a:endParaRPr lang="en-US" dirty="0"/>
          </a:p>
          <a:p>
            <a:pPr lvl="2"/>
            <a:r>
              <a:rPr lang="en-US" dirty="0"/>
              <a:t>Major:</a:t>
            </a:r>
          </a:p>
          <a:p>
            <a:pPr lvl="3"/>
            <a:r>
              <a:rPr lang="en-US" dirty="0"/>
              <a:t>Referred to by name in some human summary of topic</a:t>
            </a:r>
          </a:p>
          <a:p>
            <a:pPr lvl="4"/>
            <a:r>
              <a:rPr lang="en-US" dirty="0"/>
              <a:t>258 major/3926 minor by data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49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r>
              <a:rPr lang="en-US" dirty="0"/>
              <a:t>Trained classifiers to recognize – using features in </a:t>
            </a:r>
            <a:r>
              <a:rPr lang="en-US" dirty="0" err="1"/>
              <a:t>docset</a:t>
            </a:r>
            <a:endParaRPr lang="en-US" dirty="0"/>
          </a:p>
          <a:p>
            <a:pPr lvl="1"/>
            <a:r>
              <a:rPr lang="en-US" dirty="0"/>
              <a:t>H-New/Old: F-measure: 0.75 on both classes</a:t>
            </a:r>
          </a:p>
          <a:p>
            <a:pPr lvl="1"/>
            <a:r>
              <a:rPr lang="en-US" dirty="0"/>
              <a:t>Major/Minor: F: Major: 0.6; Minor: 0.98</a:t>
            </a:r>
          </a:p>
          <a:p>
            <a:pPr lvl="2"/>
            <a:r>
              <a:rPr lang="en-US" dirty="0"/>
              <a:t>All significantly better than baseline</a:t>
            </a:r>
          </a:p>
        </p:txBody>
      </p:sp>
    </p:spTree>
    <p:extLst>
      <p:ext uri="{BB962C8B-B14F-4D97-AF65-F5344CB8AC3E}">
        <p14:creationId xmlns:p14="http://schemas.microsoft.com/office/powerpoint/2010/main" val="40439753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r>
              <a:rPr lang="en-US" dirty="0"/>
              <a:t>Trained classifiers to recognize – using features in </a:t>
            </a:r>
            <a:r>
              <a:rPr lang="en-US" dirty="0" err="1"/>
              <a:t>docset</a:t>
            </a:r>
            <a:endParaRPr lang="en-US" dirty="0"/>
          </a:p>
          <a:p>
            <a:pPr lvl="1"/>
            <a:r>
              <a:rPr lang="en-US" dirty="0"/>
              <a:t>H-New/Old: F-measure: 0.75 on both classes</a:t>
            </a:r>
          </a:p>
          <a:p>
            <a:pPr lvl="1"/>
            <a:r>
              <a:rPr lang="en-US" dirty="0"/>
              <a:t>Major/Minor: F: Major: 0.6; Minor: 0.98</a:t>
            </a:r>
          </a:p>
          <a:p>
            <a:pPr lvl="2"/>
            <a:r>
              <a:rPr lang="en-US" dirty="0"/>
              <a:t>All significantly better than baseline</a:t>
            </a:r>
          </a:p>
          <a:p>
            <a:r>
              <a:rPr lang="en-US" dirty="0"/>
              <a:t>Create rules based on classification to:</a:t>
            </a:r>
          </a:p>
          <a:p>
            <a:pPr lvl="1"/>
            <a:r>
              <a:rPr lang="en-US" dirty="0"/>
              <a:t>Use names (only) for major characters (</a:t>
            </a:r>
            <a:r>
              <a:rPr lang="en-US" dirty="0" err="1"/>
              <a:t>o.w</a:t>
            </a:r>
            <a:r>
              <a:rPr lang="en-US" dirty="0"/>
              <a:t>. common)</a:t>
            </a:r>
          </a:p>
          <a:p>
            <a:pPr lvl="1"/>
            <a:r>
              <a:rPr lang="en-US" dirty="0"/>
              <a:t>Exclude post-modifiers for hearer-old, tune for new</a:t>
            </a:r>
          </a:p>
          <a:p>
            <a:pPr lvl="1"/>
            <a:r>
              <a:rPr lang="en-US" dirty="0"/>
              <a:t>Include titles for initial mentions</a:t>
            </a:r>
          </a:p>
          <a:p>
            <a:pPr lvl="1"/>
            <a:r>
              <a:rPr lang="en-US" dirty="0"/>
              <a:t>Include affiliation </a:t>
            </a:r>
            <a:r>
              <a:rPr lang="en-US" dirty="0" err="1"/>
              <a:t>premodifiers</a:t>
            </a:r>
            <a:r>
              <a:rPr lang="en-US" dirty="0"/>
              <a:t> based on hearer/salience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109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6" cy="4343400"/>
          </a:xfrm>
        </p:spPr>
        <p:txBody>
          <a:bodyPr>
            <a:normAutofit/>
          </a:bodyPr>
          <a:lstStyle/>
          <a:p>
            <a:r>
              <a:rPr lang="en-US" dirty="0"/>
              <a:t>Created (nearly) deterministic rule set </a:t>
            </a:r>
          </a:p>
          <a:p>
            <a:pPr lvl="1"/>
            <a:r>
              <a:rPr lang="en-US" dirty="0"/>
              <a:t>Based on information status classification</a:t>
            </a:r>
          </a:p>
          <a:p>
            <a:pPr lvl="1"/>
            <a:r>
              <a:rPr lang="en-US" dirty="0"/>
              <a:t>To rewrite referring expressions in extractive summaries</a:t>
            </a:r>
          </a:p>
          <a:p>
            <a:r>
              <a:rPr lang="en-US" dirty="0"/>
              <a:t>Evaluated in paired preference tests over:</a:t>
            </a:r>
          </a:p>
          <a:p>
            <a:pPr lvl="1"/>
            <a:r>
              <a:rPr lang="en-US" dirty="0"/>
              <a:t>Original Extractive and Rewritten Summaries</a:t>
            </a:r>
          </a:p>
          <a:p>
            <a:r>
              <a:rPr lang="en-US" dirty="0"/>
              <a:t>Where a preference was expressed,</a:t>
            </a:r>
          </a:p>
          <a:p>
            <a:pPr lvl="1"/>
            <a:r>
              <a:rPr lang="en-US" dirty="0"/>
              <a:t>Rewritten summaries rated as more coherent</a:t>
            </a:r>
          </a:p>
          <a:p>
            <a:pPr lvl="1"/>
            <a:r>
              <a:rPr lang="en-US" dirty="0"/>
              <a:t>Extractive rated as more informative</a:t>
            </a:r>
          </a:p>
        </p:txBody>
      </p:sp>
    </p:spTree>
    <p:extLst>
      <p:ext uri="{BB962C8B-B14F-4D97-AF65-F5344CB8AC3E}">
        <p14:creationId xmlns:p14="http://schemas.microsoft.com/office/powerpoint/2010/main" val="33456766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6" cy="4343400"/>
          </a:xfrm>
        </p:spPr>
        <p:txBody>
          <a:bodyPr>
            <a:normAutofit/>
          </a:bodyPr>
          <a:lstStyle/>
          <a:p>
            <a:r>
              <a:rPr lang="en-US" dirty="0"/>
              <a:t>Created (nearly) deterministic rule set </a:t>
            </a:r>
          </a:p>
          <a:p>
            <a:pPr lvl="1"/>
            <a:r>
              <a:rPr lang="en-US" dirty="0"/>
              <a:t>Based on information status classification</a:t>
            </a:r>
          </a:p>
          <a:p>
            <a:pPr lvl="1"/>
            <a:r>
              <a:rPr lang="en-US" dirty="0"/>
              <a:t>To rewrite referring expressions in extractive summaries</a:t>
            </a:r>
          </a:p>
          <a:p>
            <a:r>
              <a:rPr lang="en-US" dirty="0"/>
              <a:t>Evaluated in paired preference tests over:</a:t>
            </a:r>
          </a:p>
          <a:p>
            <a:pPr lvl="1"/>
            <a:r>
              <a:rPr lang="en-US" dirty="0"/>
              <a:t>Original Extractive and Rewritten Summaries</a:t>
            </a:r>
          </a:p>
          <a:p>
            <a:r>
              <a:rPr lang="en-US" dirty="0"/>
              <a:t>Where a preference was expressed,</a:t>
            </a:r>
          </a:p>
          <a:p>
            <a:pPr lvl="1"/>
            <a:r>
              <a:rPr lang="en-US" dirty="0"/>
              <a:t>Rewritten summaries rated as more coherent</a:t>
            </a:r>
          </a:p>
          <a:p>
            <a:pPr lvl="1"/>
            <a:r>
              <a:rPr lang="en-US" dirty="0"/>
              <a:t>Extractive rated as more informative</a:t>
            </a:r>
          </a:p>
          <a:p>
            <a:pPr lvl="2"/>
            <a:r>
              <a:rPr lang="en-US" dirty="0"/>
              <a:t>Why? Rewrite rules generally shrink rather than add content</a:t>
            </a:r>
          </a:p>
        </p:txBody>
      </p:sp>
    </p:spTree>
    <p:extLst>
      <p:ext uri="{BB962C8B-B14F-4D97-AF65-F5344CB8AC3E}">
        <p14:creationId xmlns:p14="http://schemas.microsoft.com/office/powerpoint/2010/main" val="9533017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identify particular correlates of readability scores</a:t>
            </a:r>
          </a:p>
          <a:p>
            <a:endParaRPr lang="en-US" dirty="0"/>
          </a:p>
          <a:p>
            <a:r>
              <a:rPr lang="en-US" dirty="0"/>
              <a:t>Can automatically predict linguistic quality scores</a:t>
            </a:r>
          </a:p>
          <a:p>
            <a:endParaRPr lang="en-US" dirty="0"/>
          </a:p>
          <a:p>
            <a:r>
              <a:rPr lang="en-US" dirty="0"/>
              <a:t>Build systems that focus on frequent violations</a:t>
            </a:r>
          </a:p>
          <a:p>
            <a:pPr lvl="1"/>
            <a:r>
              <a:rPr lang="en-US" dirty="0"/>
              <a:t>Yield systematic improvements in linguistic quality</a:t>
            </a:r>
          </a:p>
        </p:txBody>
      </p:sp>
    </p:spTree>
    <p:extLst>
      <p:ext uri="{BB962C8B-B14F-4D97-AF65-F5344CB8AC3E}">
        <p14:creationId xmlns:p14="http://schemas.microsoft.com/office/powerpoint/2010/main" val="219888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“Readability”?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/>
              <a:t>According to TAC,</a:t>
            </a:r>
          </a:p>
          <a:p>
            <a:r>
              <a:rPr lang="en-US" dirty="0"/>
              <a:t>Assessors consider (and rate 1-5) each of: </a:t>
            </a:r>
          </a:p>
          <a:p>
            <a:pPr lvl="1"/>
            <a:r>
              <a:rPr lang="en-US" dirty="0"/>
              <a:t>Grammaticality:</a:t>
            </a:r>
          </a:p>
          <a:p>
            <a:pPr lvl="2"/>
            <a:r>
              <a:rPr lang="en-US" dirty="0"/>
              <a:t>No fragments, datelines, ill-formed sentences,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Non-redundancy:</a:t>
            </a:r>
          </a:p>
          <a:p>
            <a:pPr lvl="2"/>
            <a:r>
              <a:rPr lang="en-US" dirty="0"/>
              <a:t>No unnecessary repetition: includes content, sentences, or full NPs when pronoun is better</a:t>
            </a:r>
          </a:p>
          <a:p>
            <a:pPr lvl="1"/>
            <a:r>
              <a:rPr lang="en-US" dirty="0"/>
              <a:t>Referential clarity:</a:t>
            </a:r>
          </a:p>
          <a:p>
            <a:pPr lvl="2"/>
            <a:r>
              <a:rPr lang="en-US" dirty="0"/>
              <a:t>Both presence/salience of antecedents, relevance of items</a:t>
            </a:r>
          </a:p>
        </p:txBody>
      </p:sp>
    </p:spTree>
    <p:extLst>
      <p:ext uri="{BB962C8B-B14F-4D97-AF65-F5344CB8AC3E}">
        <p14:creationId xmlns:p14="http://schemas.microsoft.com/office/powerpoint/2010/main" val="386769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“Readability”?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According to TAC,</a:t>
            </a:r>
          </a:p>
          <a:p>
            <a:r>
              <a:rPr lang="en-US" dirty="0"/>
              <a:t>Assessors consider (and rate 1-5) each of: </a:t>
            </a:r>
          </a:p>
          <a:p>
            <a:pPr lvl="1"/>
            <a:r>
              <a:rPr lang="en-US" dirty="0"/>
              <a:t>Grammaticality:</a:t>
            </a:r>
          </a:p>
          <a:p>
            <a:pPr lvl="2"/>
            <a:r>
              <a:rPr lang="en-US" dirty="0"/>
              <a:t>No fragments, datelines, ill-formed sentences,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Non-redundancy:</a:t>
            </a:r>
          </a:p>
          <a:p>
            <a:pPr lvl="2"/>
            <a:r>
              <a:rPr lang="en-US" dirty="0"/>
              <a:t>No unnecessary repetition: includes content, sentences, or full NPs when pronoun is better</a:t>
            </a:r>
          </a:p>
          <a:p>
            <a:pPr lvl="1"/>
            <a:r>
              <a:rPr lang="en-US" dirty="0"/>
              <a:t>Referential clarity:</a:t>
            </a:r>
          </a:p>
          <a:p>
            <a:pPr lvl="2"/>
            <a:r>
              <a:rPr lang="en-US" dirty="0"/>
              <a:t>Both presence/salience of antecedents, relevance of items</a:t>
            </a:r>
          </a:p>
          <a:p>
            <a:pPr lvl="1"/>
            <a:r>
              <a:rPr lang="en-US" dirty="0"/>
              <a:t>Focus:</a:t>
            </a:r>
          </a:p>
          <a:p>
            <a:pPr lvl="2"/>
            <a:r>
              <a:rPr lang="en-US" dirty="0"/>
              <a:t>Only content related to summary</a:t>
            </a:r>
          </a:p>
          <a:p>
            <a:pPr lvl="1"/>
            <a:r>
              <a:rPr lang="en-US" dirty="0"/>
              <a:t>Coherence:  “Well-structured”</a:t>
            </a:r>
          </a:p>
        </p:txBody>
      </p:sp>
    </p:spTree>
    <p:extLst>
      <p:ext uri="{BB962C8B-B14F-4D97-AF65-F5344CB8AC3E}">
        <p14:creationId xmlns:p14="http://schemas.microsoft.com/office/powerpoint/2010/main" val="428393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98" y="1444532"/>
            <a:ext cx="7406800" cy="472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11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18558</TotalTime>
  <Words>2887</Words>
  <Application>Microsoft Macintosh PowerPoint</Application>
  <PresentationFormat>On-screen Show (4:3)</PresentationFormat>
  <Paragraphs>521</Paragraphs>
  <Slides>69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Calibri</vt:lpstr>
      <vt:lpstr>News Gothic MT</vt:lpstr>
      <vt:lpstr>Wingdings 2</vt:lpstr>
      <vt:lpstr>Breeze</vt:lpstr>
      <vt:lpstr>Content Realization: Linguistic Quality</vt:lpstr>
      <vt:lpstr>Roadmap</vt:lpstr>
      <vt:lpstr>Evaluation</vt:lpstr>
      <vt:lpstr>Evaluation</vt:lpstr>
      <vt:lpstr>What is “Readability”?</vt:lpstr>
      <vt:lpstr>What is “Readability”?</vt:lpstr>
      <vt:lpstr>What is “Readability”?</vt:lpstr>
      <vt:lpstr>What is “Readability”?</vt:lpstr>
      <vt:lpstr>Score Distributions</vt:lpstr>
      <vt:lpstr>What is “Readability”? II</vt:lpstr>
      <vt:lpstr>What is “Readability”? II</vt:lpstr>
      <vt:lpstr>Example</vt:lpstr>
      <vt:lpstr>Violation Categories </vt:lpstr>
      <vt:lpstr>Violation Categories </vt:lpstr>
      <vt:lpstr>Violation Categories </vt:lpstr>
      <vt:lpstr>Violation Categories </vt:lpstr>
      <vt:lpstr>Violation Categories </vt:lpstr>
      <vt:lpstr>Violation Categories </vt:lpstr>
      <vt:lpstr>Violation Categories </vt:lpstr>
      <vt:lpstr>Violation Categories </vt:lpstr>
      <vt:lpstr>Violation Categories </vt:lpstr>
      <vt:lpstr>PowerPoint Presentation</vt:lpstr>
      <vt:lpstr>Further Analysis</vt:lpstr>
      <vt:lpstr>Further Analysis</vt:lpstr>
      <vt:lpstr>Automatic Evaluation of Linguistic Quality</vt:lpstr>
      <vt:lpstr>Automatic Evaluation of Linguistic Quality</vt:lpstr>
      <vt:lpstr>Automatic Evaluation of Linguistic Quality</vt:lpstr>
      <vt:lpstr>Automatic Evaluation of Linguistic Quality</vt:lpstr>
      <vt:lpstr>Micro-Quality Prediction</vt:lpstr>
      <vt:lpstr>Micro-Quality Prediction</vt:lpstr>
      <vt:lpstr>Micro-Quality Prediction</vt:lpstr>
      <vt:lpstr>Micro-Quality Prediction</vt:lpstr>
      <vt:lpstr>Micro-Quality Prediction</vt:lpstr>
      <vt:lpstr>Micro-Quality Prediction</vt:lpstr>
      <vt:lpstr>Micro-Quality Prediction</vt:lpstr>
      <vt:lpstr>Micro-Quality Prediction</vt:lpstr>
      <vt:lpstr>Micro-Quality Prediction</vt:lpstr>
      <vt:lpstr>Micro-Quality Prediction</vt:lpstr>
      <vt:lpstr>Micro-Quality Prediction</vt:lpstr>
      <vt:lpstr>Micro-Quality Prediction</vt:lpstr>
      <vt:lpstr>Results</vt:lpstr>
      <vt:lpstr>Findings</vt:lpstr>
      <vt:lpstr>Findings</vt:lpstr>
      <vt:lpstr>Findings</vt:lpstr>
      <vt:lpstr>Findings</vt:lpstr>
      <vt:lpstr>Macro-Quality Prediction</vt:lpstr>
      <vt:lpstr>Macro-Quality Prediction</vt:lpstr>
      <vt:lpstr>PowerPoint Presentation</vt:lpstr>
      <vt:lpstr>Results</vt:lpstr>
      <vt:lpstr>Content Realization: Referring Expressions</vt:lpstr>
      <vt:lpstr>Referring to People  in News Summaries </vt:lpstr>
      <vt:lpstr>Referring to People  in News Summaries </vt:lpstr>
      <vt:lpstr>Challenges</vt:lpstr>
      <vt:lpstr>Challenges</vt:lpstr>
      <vt:lpstr>NP Rewrite: very good example</vt:lpstr>
      <vt:lpstr>NP Rewrite: mixed example</vt:lpstr>
      <vt:lpstr>Information Status</vt:lpstr>
      <vt:lpstr>Corpus Analysis</vt:lpstr>
      <vt:lpstr>Generating Discourse-New/Old</vt:lpstr>
      <vt:lpstr>Generating Discourse-New/Old</vt:lpstr>
      <vt:lpstr>Example Rewrite</vt:lpstr>
      <vt:lpstr>Hearer &amp; Salience</vt:lpstr>
      <vt:lpstr>Hearer &amp; Salience</vt:lpstr>
      <vt:lpstr>Hearer &amp; Salience</vt:lpstr>
      <vt:lpstr>Training &amp; Application</vt:lpstr>
      <vt:lpstr>Training &amp; Application</vt:lpstr>
      <vt:lpstr>Evaluation</vt:lpstr>
      <vt:lpstr>Evaluation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Gina-Anne Levow</dc:creator>
  <cp:lastModifiedBy>Microsoft Office User</cp:lastModifiedBy>
  <cp:revision>75</cp:revision>
  <cp:lastPrinted>2016-05-12T19:44:53Z</cp:lastPrinted>
  <dcterms:created xsi:type="dcterms:W3CDTF">2015-05-13T02:32:58Z</dcterms:created>
  <dcterms:modified xsi:type="dcterms:W3CDTF">2020-05-12T19:55:36Z</dcterms:modified>
</cp:coreProperties>
</file>