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379" r:id="rId3"/>
    <p:sldId id="359" r:id="rId4"/>
    <p:sldId id="360" r:id="rId5"/>
    <p:sldId id="361" r:id="rId6"/>
    <p:sldId id="362" r:id="rId7"/>
    <p:sldId id="363" r:id="rId8"/>
    <p:sldId id="364" r:id="rId9"/>
    <p:sldId id="365" r:id="rId10"/>
    <p:sldId id="366" r:id="rId11"/>
    <p:sldId id="367" r:id="rId12"/>
    <p:sldId id="368" r:id="rId13"/>
    <p:sldId id="369" r:id="rId14"/>
    <p:sldId id="370" r:id="rId15"/>
    <p:sldId id="380" r:id="rId16"/>
    <p:sldId id="381" r:id="rId17"/>
    <p:sldId id="382" r:id="rId18"/>
    <p:sldId id="383" r:id="rId19"/>
    <p:sldId id="384" r:id="rId20"/>
    <p:sldId id="385" r:id="rId21"/>
    <p:sldId id="386" r:id="rId22"/>
    <p:sldId id="387" r:id="rId23"/>
    <p:sldId id="388" r:id="rId24"/>
    <p:sldId id="389" r:id="rId25"/>
    <p:sldId id="390" r:id="rId26"/>
    <p:sldId id="391" r:id="rId27"/>
    <p:sldId id="392" r:id="rId28"/>
    <p:sldId id="393" r:id="rId29"/>
    <p:sldId id="394" r:id="rId30"/>
    <p:sldId id="395" r:id="rId31"/>
    <p:sldId id="396" r:id="rId32"/>
    <p:sldId id="257" r:id="rId33"/>
    <p:sldId id="258" r:id="rId34"/>
    <p:sldId id="334" r:id="rId35"/>
    <p:sldId id="335" r:id="rId36"/>
    <p:sldId id="336" r:id="rId37"/>
    <p:sldId id="337" r:id="rId38"/>
    <p:sldId id="263" r:id="rId39"/>
    <p:sldId id="338" r:id="rId40"/>
    <p:sldId id="339" r:id="rId41"/>
    <p:sldId id="340" r:id="rId42"/>
    <p:sldId id="341" r:id="rId43"/>
    <p:sldId id="264" r:id="rId44"/>
    <p:sldId id="265" r:id="rId45"/>
    <p:sldId id="266" r:id="rId46"/>
    <p:sldId id="267" r:id="rId47"/>
    <p:sldId id="268" r:id="rId48"/>
    <p:sldId id="269" r:id="rId49"/>
    <p:sldId id="371" r:id="rId50"/>
    <p:sldId id="372" r:id="rId51"/>
    <p:sldId id="373" r:id="rId52"/>
    <p:sldId id="374" r:id="rId53"/>
    <p:sldId id="375" r:id="rId54"/>
    <p:sldId id="376" r:id="rId55"/>
    <p:sldId id="378" r:id="rId56"/>
    <p:sldId id="377" r:id="rId57"/>
    <p:sldId id="270" r:id="rId58"/>
    <p:sldId id="271" r:id="rId59"/>
    <p:sldId id="272" r:id="rId60"/>
    <p:sldId id="295" r:id="rId61"/>
    <p:sldId id="273" r:id="rId62"/>
    <p:sldId id="274" r:id="rId63"/>
    <p:sldId id="342" r:id="rId64"/>
    <p:sldId id="275" r:id="rId65"/>
    <p:sldId id="276" r:id="rId66"/>
    <p:sldId id="277" r:id="rId67"/>
    <p:sldId id="280" r:id="rId68"/>
    <p:sldId id="281" r:id="rId69"/>
    <p:sldId id="296" r:id="rId70"/>
    <p:sldId id="297" r:id="rId71"/>
    <p:sldId id="298" r:id="rId72"/>
    <p:sldId id="299" r:id="rId73"/>
    <p:sldId id="282" r:id="rId74"/>
    <p:sldId id="300" r:id="rId75"/>
    <p:sldId id="301" r:id="rId76"/>
    <p:sldId id="302" r:id="rId77"/>
    <p:sldId id="303" r:id="rId78"/>
    <p:sldId id="284" r:id="rId79"/>
    <p:sldId id="285" r:id="rId80"/>
    <p:sldId id="286" r:id="rId81"/>
    <p:sldId id="287" r:id="rId82"/>
    <p:sldId id="304" r:id="rId83"/>
    <p:sldId id="305" r:id="rId84"/>
    <p:sldId id="306" r:id="rId85"/>
    <p:sldId id="283" r:id="rId86"/>
    <p:sldId id="288" r:id="rId87"/>
    <p:sldId id="307" r:id="rId88"/>
    <p:sldId id="308" r:id="rId89"/>
    <p:sldId id="289" r:id="rId90"/>
    <p:sldId id="309" r:id="rId91"/>
    <p:sldId id="310" r:id="rId92"/>
    <p:sldId id="290" r:id="rId93"/>
    <p:sldId id="311" r:id="rId94"/>
    <p:sldId id="312" r:id="rId95"/>
    <p:sldId id="313" r:id="rId96"/>
    <p:sldId id="314" r:id="rId97"/>
    <p:sldId id="315" r:id="rId98"/>
    <p:sldId id="316" r:id="rId99"/>
    <p:sldId id="317" r:id="rId100"/>
    <p:sldId id="318" r:id="rId101"/>
    <p:sldId id="319" r:id="rId102"/>
    <p:sldId id="321" r:id="rId103"/>
    <p:sldId id="322" r:id="rId104"/>
    <p:sldId id="323" r:id="rId105"/>
    <p:sldId id="324" r:id="rId106"/>
    <p:sldId id="325" r:id="rId107"/>
    <p:sldId id="326" r:id="rId108"/>
    <p:sldId id="327" r:id="rId109"/>
    <p:sldId id="328" r:id="rId110"/>
    <p:sldId id="329" r:id="rId111"/>
    <p:sldId id="330" r:id="rId112"/>
    <p:sldId id="332" r:id="rId113"/>
    <p:sldId id="333" r:id="rId1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9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printerSettings" Target="printerSettings/printerSettings1.bin"/><Relationship Id="rId116" Type="http://schemas.openxmlformats.org/officeDocument/2006/relationships/presProps" Target="presProps.xml"/><Relationship Id="rId117" Type="http://schemas.openxmlformats.org/officeDocument/2006/relationships/viewProps" Target="viewProps.xml"/><Relationship Id="rId118" Type="http://schemas.openxmlformats.org/officeDocument/2006/relationships/theme" Target="theme/theme1.xml"/><Relationship Id="rId119" Type="http://schemas.openxmlformats.org/officeDocument/2006/relationships/tableStyles" Target="tableStyles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77254-9877-AE49-8923-8987CEE0C311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5DAA-2112-924D-AEA7-97131A7825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77254-9877-AE49-8923-8987CEE0C311}" type="datetimeFigureOut">
              <a:rPr lang="en-US" smtClean="0"/>
              <a:t>4/17/20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5DAA-2112-924D-AEA7-97131A78254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77254-9877-AE49-8923-8987CEE0C311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5DAA-2112-924D-AEA7-97131A7825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77254-9877-AE49-8923-8987CEE0C311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5DAA-2112-924D-AEA7-97131A7825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77254-9877-AE49-8923-8987CEE0C311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5DAA-2112-924D-AEA7-97131A7825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77254-9877-AE49-8923-8987CEE0C311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5DAA-2112-924D-AEA7-97131A7825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77254-9877-AE49-8923-8987CEE0C311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5DAA-2112-924D-AEA7-97131A7825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77254-9877-AE49-8923-8987CEE0C311}" type="datetimeFigureOut">
              <a:rPr lang="en-US" smtClean="0"/>
              <a:t>4/17/20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5DAA-2112-924D-AEA7-97131A7825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77254-9877-AE49-8923-8987CEE0C311}" type="datetimeFigureOut">
              <a:rPr lang="en-US" smtClean="0"/>
              <a:t>4/17/20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5DAA-2112-924D-AEA7-97131A7825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77254-9877-AE49-8923-8987CEE0C311}" type="datetimeFigureOut">
              <a:rPr lang="en-US" smtClean="0"/>
              <a:t>4/17/20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5DAA-2112-924D-AEA7-97131A7825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77254-9877-AE49-8923-8987CEE0C311}" type="datetimeFigureOut">
              <a:rPr lang="en-US" smtClean="0"/>
              <a:t>4/17/20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5DAA-2112-924D-AEA7-97131A7825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77254-9877-AE49-8923-8987CEE0C311}" type="datetimeFigureOut">
              <a:rPr lang="en-US" smtClean="0"/>
              <a:t>4/17/20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5DAA-2112-924D-AEA7-97131A7825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777254-9877-AE49-8923-8987CEE0C311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04725DAA-2112-924D-AEA7-97131A78254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5.e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5.e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6.emf"/><Relationship Id="rId7" Type="http://schemas.openxmlformats.org/officeDocument/2006/relationships/oleObject" Target="../embeddings/oleObject8.bin"/><Relationship Id="rId8" Type="http://schemas.openxmlformats.org/officeDocument/2006/relationships/image" Target="../media/image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8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8.emf"/><Relationship Id="rId5" Type="http://schemas.openxmlformats.org/officeDocument/2006/relationships/oleObject" Target="../embeddings/oleObject11.bin"/><Relationship Id="rId6" Type="http://schemas.openxmlformats.org/officeDocument/2006/relationships/image" Target="../media/image9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10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Selection</a:t>
            </a:r>
            <a:r>
              <a:rPr lang="en-US" smtClean="0"/>
              <a:t>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Topic-Orientation &amp;</a:t>
            </a:r>
            <a:br>
              <a:rPr lang="en-US" dirty="0" smtClean="0"/>
            </a:br>
            <a:r>
              <a:rPr lang="en-US" dirty="0" smtClean="0"/>
              <a:t>Information Ordering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Ling573	</a:t>
            </a:r>
          </a:p>
          <a:p>
            <a:r>
              <a:rPr lang="en-US" dirty="0" smtClean="0"/>
              <a:t>Systems &amp; Applications</a:t>
            </a:r>
          </a:p>
          <a:p>
            <a:r>
              <a:rPr lang="en-US" dirty="0" smtClean="0"/>
              <a:t>April </a:t>
            </a:r>
            <a:r>
              <a:rPr lang="en-US" dirty="0" smtClean="0"/>
              <a:t>21, 2020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011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PDG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Relate to discourse coherence and doc salience</a:t>
            </a:r>
          </a:p>
          <a:p>
            <a:pPr lvl="1"/>
            <a:r>
              <a:rPr lang="en-US" dirty="0" smtClean="0"/>
              <a:t>Position in document</a:t>
            </a:r>
          </a:p>
          <a:p>
            <a:pPr lvl="1"/>
            <a:r>
              <a:rPr lang="en-US" dirty="0" smtClean="0"/>
              <a:t>In 1</a:t>
            </a:r>
            <a:r>
              <a:rPr lang="en-US" baseline="30000" dirty="0" smtClean="0"/>
              <a:t>st</a:t>
            </a:r>
            <a:r>
              <a:rPr lang="en-US" dirty="0" smtClean="0"/>
              <a:t> 3 sentences?</a:t>
            </a:r>
          </a:p>
          <a:p>
            <a:pPr lvl="1"/>
            <a:r>
              <a:rPr lang="en-US" dirty="0" smtClean="0"/>
              <a:t># Proper nouns</a:t>
            </a:r>
          </a:p>
          <a:p>
            <a:pPr lvl="1"/>
            <a:r>
              <a:rPr lang="en-US" dirty="0" smtClean="0"/>
              <a:t>&gt; 20 tokens in sentence?</a:t>
            </a:r>
          </a:p>
          <a:p>
            <a:pPr lvl="1"/>
            <a:r>
              <a:rPr lang="en-US" dirty="0" smtClean="0"/>
              <a:t>Sentence length</a:t>
            </a:r>
          </a:p>
          <a:p>
            <a:pPr lvl="1"/>
            <a:r>
              <a:rPr lang="en-US" dirty="0" smtClean="0"/>
              <a:t># </a:t>
            </a:r>
            <a:r>
              <a:rPr lang="en-US" dirty="0" err="1" smtClean="0"/>
              <a:t>Coreferent</a:t>
            </a:r>
            <a:r>
              <a:rPr lang="en-US" dirty="0" smtClean="0"/>
              <a:t> verbal mentions</a:t>
            </a:r>
          </a:p>
          <a:p>
            <a:pPr lvl="1"/>
            <a:r>
              <a:rPr lang="en-US" dirty="0" smtClean="0"/>
              <a:t># </a:t>
            </a:r>
            <a:r>
              <a:rPr lang="en-US" dirty="0" err="1" smtClean="0"/>
              <a:t>Coreferent</a:t>
            </a:r>
            <a:r>
              <a:rPr lang="en-US" dirty="0" smtClean="0"/>
              <a:t> common noun mentions</a:t>
            </a:r>
          </a:p>
          <a:p>
            <a:pPr lvl="1"/>
            <a:r>
              <a:rPr lang="en-US" dirty="0" smtClean="0"/>
              <a:t># </a:t>
            </a:r>
            <a:r>
              <a:rPr lang="en-US" dirty="0" err="1" smtClean="0"/>
              <a:t>Coreferent</a:t>
            </a:r>
            <a:r>
              <a:rPr lang="en-US" dirty="0" smtClean="0"/>
              <a:t> proper noun mentions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719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Chronological Orderings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341126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MO (Majority Ordering):</a:t>
            </a:r>
          </a:p>
          <a:p>
            <a:pPr lvl="1"/>
            <a:r>
              <a:rPr lang="en-US" dirty="0" smtClean="0"/>
              <a:t>Alternative approach </a:t>
            </a:r>
            <a:r>
              <a:rPr lang="en-US" dirty="0" smtClean="0"/>
              <a:t>to ordering </a:t>
            </a:r>
            <a:r>
              <a:rPr lang="en-US" dirty="0" smtClean="0"/>
              <a:t>themes</a:t>
            </a:r>
          </a:p>
          <a:p>
            <a:pPr lvl="2"/>
            <a:r>
              <a:rPr lang="en-US" dirty="0" smtClean="0"/>
              <a:t>Order the whole themes relative to each other</a:t>
            </a:r>
          </a:p>
          <a:p>
            <a:pPr lvl="3"/>
            <a:r>
              <a:rPr lang="en-US" dirty="0" smtClean="0"/>
              <a:t>i.e. Th1 precedes Th2</a:t>
            </a:r>
          </a:p>
          <a:p>
            <a:pPr lvl="2"/>
            <a:r>
              <a:rPr lang="en-US" dirty="0" smtClean="0"/>
              <a:t>How?  If all sentences in Th1 before all sentences in Th2?</a:t>
            </a:r>
          </a:p>
          <a:p>
            <a:pPr lvl="3"/>
            <a:r>
              <a:rPr lang="en-US" dirty="0" smtClean="0"/>
              <a:t>Easy: Th1 </a:t>
            </a:r>
            <a:r>
              <a:rPr lang="en-US" dirty="0" err="1" smtClean="0"/>
              <a:t>b/f</a:t>
            </a:r>
            <a:r>
              <a:rPr lang="en-US" dirty="0" smtClean="0"/>
              <a:t> Th2</a:t>
            </a:r>
          </a:p>
          <a:p>
            <a:pPr lvl="3"/>
            <a:r>
              <a:rPr lang="en-US" dirty="0" smtClean="0"/>
              <a:t>If not? Majority rule</a:t>
            </a:r>
          </a:p>
          <a:p>
            <a:pPr lvl="4"/>
            <a:r>
              <a:rPr lang="en-US" dirty="0" smtClean="0"/>
              <a:t>Problematic b/c not guaranteed transitive</a:t>
            </a:r>
          </a:p>
          <a:p>
            <a:pPr lvl="2"/>
            <a:r>
              <a:rPr lang="en-US" dirty="0" smtClean="0"/>
              <a:t>Create an ordering by modified topological sort over graph</a:t>
            </a:r>
          </a:p>
        </p:txBody>
      </p:sp>
    </p:spTree>
    <p:extLst>
      <p:ext uri="{BB962C8B-B14F-4D97-AF65-F5344CB8AC3E}">
        <p14:creationId xmlns:p14="http://schemas.microsoft.com/office/powerpoint/2010/main" val="87054888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Chronological Orderings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341126" cy="4343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MO (Majority Ordering):</a:t>
            </a:r>
          </a:p>
          <a:p>
            <a:pPr lvl="1"/>
            <a:r>
              <a:rPr lang="en-US" dirty="0" smtClean="0"/>
              <a:t>Alternative </a:t>
            </a:r>
            <a:r>
              <a:rPr lang="en-US" dirty="0" smtClean="0"/>
              <a:t>approach to </a:t>
            </a:r>
            <a:r>
              <a:rPr lang="en-US" dirty="0" smtClean="0"/>
              <a:t>ordering themes</a:t>
            </a:r>
          </a:p>
          <a:p>
            <a:pPr lvl="2"/>
            <a:r>
              <a:rPr lang="en-US" dirty="0" smtClean="0"/>
              <a:t>Order the whole themes relative to each other</a:t>
            </a:r>
          </a:p>
          <a:p>
            <a:pPr lvl="3"/>
            <a:r>
              <a:rPr lang="en-US" dirty="0" smtClean="0"/>
              <a:t>i.e. Th1 precedes Th2</a:t>
            </a:r>
          </a:p>
          <a:p>
            <a:pPr lvl="2"/>
            <a:r>
              <a:rPr lang="en-US" dirty="0" smtClean="0"/>
              <a:t>How?  If all sentences in Th1 before all sentences in Th2?</a:t>
            </a:r>
          </a:p>
          <a:p>
            <a:pPr lvl="3"/>
            <a:r>
              <a:rPr lang="en-US" dirty="0" smtClean="0"/>
              <a:t>Easy: Th1 </a:t>
            </a:r>
            <a:r>
              <a:rPr lang="en-US" dirty="0" err="1" smtClean="0"/>
              <a:t>b/f</a:t>
            </a:r>
            <a:r>
              <a:rPr lang="en-US" dirty="0" smtClean="0"/>
              <a:t> Th2</a:t>
            </a:r>
          </a:p>
          <a:p>
            <a:pPr lvl="3"/>
            <a:r>
              <a:rPr lang="en-US" dirty="0" smtClean="0"/>
              <a:t>If not? Majority rule</a:t>
            </a:r>
          </a:p>
          <a:p>
            <a:pPr lvl="4"/>
            <a:r>
              <a:rPr lang="en-US" dirty="0" smtClean="0"/>
              <a:t>Problematic b/c not guaranteed transitive</a:t>
            </a:r>
          </a:p>
          <a:p>
            <a:pPr lvl="2"/>
            <a:r>
              <a:rPr lang="en-US" dirty="0" smtClean="0"/>
              <a:t>Create an ordering by modified topological sort over graph</a:t>
            </a:r>
          </a:p>
          <a:p>
            <a:pPr lvl="3"/>
            <a:r>
              <a:rPr lang="en-US" dirty="0" smtClean="0"/>
              <a:t>Nodes are themes: </a:t>
            </a:r>
          </a:p>
          <a:p>
            <a:pPr lvl="4"/>
            <a:r>
              <a:rPr lang="en-US" dirty="0" smtClean="0"/>
              <a:t>Weight: sum of outgoing edges minus sum of incoming edges</a:t>
            </a:r>
          </a:p>
          <a:p>
            <a:pPr lvl="3"/>
            <a:r>
              <a:rPr lang="en-US" dirty="0" smtClean="0"/>
              <a:t>Edges  E(</a:t>
            </a:r>
            <a:r>
              <a:rPr lang="en-US" dirty="0" err="1" smtClean="0"/>
              <a:t>x,y</a:t>
            </a:r>
            <a:r>
              <a:rPr lang="en-US" dirty="0" smtClean="0"/>
              <a:t>): precedence, weighted by # texts </a:t>
            </a:r>
          </a:p>
          <a:p>
            <a:pPr lvl="4"/>
            <a:r>
              <a:rPr lang="en-US" dirty="0" smtClean="0"/>
              <a:t>where sentences in x precede those in y</a:t>
            </a:r>
          </a:p>
        </p:txBody>
      </p:sp>
    </p:spTree>
    <p:extLst>
      <p:ext uri="{BB962C8B-B14F-4D97-AF65-F5344CB8AC3E}">
        <p14:creationId xmlns:p14="http://schemas.microsoft.com/office/powerpoint/2010/main" val="153072586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 </a:t>
            </a:r>
            <a:r>
              <a:rPr lang="en-US" dirty="0" err="1" smtClean="0"/>
              <a:t>vs</a:t>
            </a:r>
            <a:r>
              <a:rPr lang="en-US" dirty="0" smtClean="0"/>
              <a:t> 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971270"/>
              </p:ext>
            </p:extLst>
          </p:nvPr>
        </p:nvGraphicFramePr>
        <p:xfrm>
          <a:off x="1359057" y="2271261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42571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 </a:t>
            </a:r>
            <a:r>
              <a:rPr lang="en-US" dirty="0" err="1" smtClean="0"/>
              <a:t>vs</a:t>
            </a:r>
            <a:r>
              <a:rPr lang="en-US" dirty="0" smtClean="0"/>
              <a:t> 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Neither of these is particularly good: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 works when presentation order consistent</a:t>
            </a:r>
          </a:p>
          <a:p>
            <a:pPr lvl="1"/>
            <a:r>
              <a:rPr lang="en-US" dirty="0" smtClean="0"/>
              <a:t>When inconsistent, produces own brand new order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430515"/>
              </p:ext>
            </p:extLst>
          </p:nvPr>
        </p:nvGraphicFramePr>
        <p:xfrm>
          <a:off x="1359057" y="2271261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353824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 </a:t>
            </a:r>
            <a:r>
              <a:rPr lang="en-US" dirty="0" err="1" smtClean="0"/>
              <a:t>vs</a:t>
            </a:r>
            <a:r>
              <a:rPr lang="en-US" dirty="0" smtClean="0"/>
              <a:t> 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Neither of these is particularly good: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 works when presentation order consistent</a:t>
            </a:r>
          </a:p>
          <a:p>
            <a:pPr lvl="1"/>
            <a:r>
              <a:rPr lang="en-US" dirty="0" smtClean="0"/>
              <a:t>When inconsistent, produces own brand new order</a:t>
            </a:r>
          </a:p>
          <a:p>
            <a:r>
              <a:rPr lang="en-US" dirty="0" smtClean="0"/>
              <a:t>CO problematic on:</a:t>
            </a:r>
          </a:p>
          <a:p>
            <a:pPr lvl="1"/>
            <a:r>
              <a:rPr lang="en-US" dirty="0" smtClean="0"/>
              <a:t>Themes that aren’t tied to document order</a:t>
            </a:r>
          </a:p>
          <a:p>
            <a:pPr lvl="2"/>
            <a:r>
              <a:rPr lang="en-US" dirty="0" smtClean="0"/>
              <a:t>E.g. quotes about reactions to events</a:t>
            </a:r>
          </a:p>
          <a:p>
            <a:pPr lvl="1"/>
            <a:r>
              <a:rPr lang="en-US" dirty="0" smtClean="0"/>
              <a:t>Multiple topics not constrained by chronology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610323"/>
              </p:ext>
            </p:extLst>
          </p:nvPr>
        </p:nvGraphicFramePr>
        <p:xfrm>
          <a:off x="1359057" y="2271261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596530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176183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Experiments on sentence ordering by subjects</a:t>
            </a:r>
          </a:p>
          <a:p>
            <a:pPr lvl="1"/>
            <a:r>
              <a:rPr lang="en-US" dirty="0" smtClean="0"/>
              <a:t>Many possible orderings but far from random</a:t>
            </a:r>
          </a:p>
          <a:p>
            <a:pPr lvl="2"/>
            <a:r>
              <a:rPr lang="en-US" dirty="0" smtClean="0"/>
              <a:t>Blocks of sentences group together (cohere)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86909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176183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Experiments on sentence ordering by subjects</a:t>
            </a:r>
          </a:p>
          <a:p>
            <a:pPr lvl="1"/>
            <a:r>
              <a:rPr lang="en-US" dirty="0" smtClean="0"/>
              <a:t>Many possible orderings but far from random</a:t>
            </a:r>
          </a:p>
          <a:p>
            <a:pPr lvl="2"/>
            <a:r>
              <a:rPr lang="en-US" dirty="0" smtClean="0"/>
              <a:t>Blocks of sentences group together (cohere)</a:t>
            </a:r>
          </a:p>
          <a:p>
            <a:r>
              <a:rPr lang="en-US" dirty="0"/>
              <a:t>Combine chronology with cohesion</a:t>
            </a:r>
          </a:p>
          <a:p>
            <a:pPr lvl="1"/>
            <a:r>
              <a:rPr lang="en-US" dirty="0" smtClean="0"/>
              <a:t>Order chronologically, but group similar themes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80971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176183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Experiments on sentence ordering by subjects</a:t>
            </a:r>
          </a:p>
          <a:p>
            <a:pPr lvl="1"/>
            <a:r>
              <a:rPr lang="en-US" dirty="0" smtClean="0"/>
              <a:t>Many possible orderings but far from random</a:t>
            </a:r>
          </a:p>
          <a:p>
            <a:pPr lvl="2"/>
            <a:r>
              <a:rPr lang="en-US" dirty="0" smtClean="0"/>
              <a:t>Blocks of sentences group together (cohere)</a:t>
            </a:r>
          </a:p>
          <a:p>
            <a:r>
              <a:rPr lang="en-US" dirty="0"/>
              <a:t>Combine chronology with cohesion</a:t>
            </a:r>
          </a:p>
          <a:p>
            <a:pPr lvl="1"/>
            <a:r>
              <a:rPr lang="en-US" dirty="0" smtClean="0"/>
              <a:t>Order chronologically, but group similar themes</a:t>
            </a:r>
          </a:p>
          <a:p>
            <a:r>
              <a:rPr lang="en-US" dirty="0" smtClean="0"/>
              <a:t>Perform topic segmentation on original texts</a:t>
            </a:r>
          </a:p>
          <a:p>
            <a:r>
              <a:rPr lang="en-US" dirty="0" smtClean="0"/>
              <a:t>Themes “related” if,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46016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176183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Experiments on sentence ordering by subjects</a:t>
            </a:r>
          </a:p>
          <a:p>
            <a:pPr lvl="1"/>
            <a:r>
              <a:rPr lang="en-US" dirty="0" smtClean="0"/>
              <a:t>Many possible orderings but far from random</a:t>
            </a:r>
          </a:p>
          <a:p>
            <a:pPr lvl="2"/>
            <a:r>
              <a:rPr lang="en-US" dirty="0" smtClean="0"/>
              <a:t>Blocks of sentences group together (cohere)</a:t>
            </a:r>
          </a:p>
          <a:p>
            <a:r>
              <a:rPr lang="en-US" dirty="0"/>
              <a:t>Combine chronology with cohesion</a:t>
            </a:r>
          </a:p>
          <a:p>
            <a:pPr lvl="1"/>
            <a:r>
              <a:rPr lang="en-US" dirty="0" smtClean="0"/>
              <a:t>Order chronologically, but group similar themes</a:t>
            </a:r>
          </a:p>
          <a:p>
            <a:r>
              <a:rPr lang="en-US" dirty="0" smtClean="0"/>
              <a:t>Perform topic segmentation on original texts</a:t>
            </a:r>
          </a:p>
          <a:p>
            <a:r>
              <a:rPr lang="en-US" dirty="0" smtClean="0"/>
              <a:t>Themes “related” if, when two themes appear in same text, they frequently appear in same segment (threshold)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49279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176183" cy="4343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Experiments on sentence ordering by subjects</a:t>
            </a:r>
          </a:p>
          <a:p>
            <a:pPr lvl="1"/>
            <a:r>
              <a:rPr lang="en-US" dirty="0" smtClean="0"/>
              <a:t>Many possible orderings but far from random</a:t>
            </a:r>
          </a:p>
          <a:p>
            <a:pPr lvl="2"/>
            <a:r>
              <a:rPr lang="en-US" dirty="0" smtClean="0"/>
              <a:t>Blocks of sentences group together (cohere)</a:t>
            </a:r>
          </a:p>
          <a:p>
            <a:r>
              <a:rPr lang="en-US" dirty="0"/>
              <a:t>Combine chronology with cohesion</a:t>
            </a:r>
          </a:p>
          <a:p>
            <a:pPr lvl="1"/>
            <a:r>
              <a:rPr lang="en-US" dirty="0" smtClean="0"/>
              <a:t>Order chronologically, but group similar themes</a:t>
            </a:r>
          </a:p>
          <a:p>
            <a:r>
              <a:rPr lang="en-US" dirty="0" smtClean="0"/>
              <a:t>Perform topic segmentation on original texts</a:t>
            </a:r>
          </a:p>
          <a:p>
            <a:r>
              <a:rPr lang="en-US" dirty="0" smtClean="0"/>
              <a:t>Themes “related” if, when two themes appear in same text, they frequently appear in same segment (threshold)</a:t>
            </a:r>
          </a:p>
          <a:p>
            <a:r>
              <a:rPr lang="en-US" dirty="0" smtClean="0"/>
              <a:t>Order over groups of themes by CO, </a:t>
            </a:r>
          </a:p>
          <a:p>
            <a:pPr lvl="1"/>
            <a:r>
              <a:rPr lang="en-US" dirty="0" smtClean="0"/>
              <a:t>Then order within groups by CO</a:t>
            </a:r>
          </a:p>
          <a:p>
            <a:r>
              <a:rPr lang="en-US" dirty="0" smtClean="0"/>
              <a:t>Significantly better!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216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4849645"/>
          </a:xfrm>
        </p:spPr>
        <p:txBody>
          <a:bodyPr>
            <a:normAutofit/>
          </a:bodyPr>
          <a:lstStyle/>
          <a:p>
            <a:r>
              <a:rPr lang="en-US" dirty="0" smtClean="0"/>
              <a:t>Graph Convolution Network (GCN) </a:t>
            </a:r>
            <a:r>
              <a:rPr lang="en-US" sz="1800" dirty="0" smtClean="0"/>
              <a:t>(</a:t>
            </a:r>
            <a:r>
              <a:rPr lang="en-US" sz="1800" dirty="0" err="1" smtClean="0"/>
              <a:t>Kipf</a:t>
            </a:r>
            <a:r>
              <a:rPr lang="en-US" sz="1800" dirty="0" smtClean="0"/>
              <a:t>, Welling ‘17)</a:t>
            </a:r>
          </a:p>
          <a:p>
            <a:pPr lvl="1"/>
            <a:r>
              <a:rPr lang="en-US" dirty="0" smtClean="0"/>
              <a:t>Z = f(X,A)=H</a:t>
            </a:r>
            <a:r>
              <a:rPr lang="en-US" baseline="30000" dirty="0" smtClean="0"/>
              <a:t>(L)</a:t>
            </a:r>
          </a:p>
          <a:p>
            <a:pPr lvl="2"/>
            <a:r>
              <a:rPr lang="en-US" dirty="0" smtClean="0"/>
              <a:t>where X = sentence node </a:t>
            </a:r>
            <a:r>
              <a:rPr lang="en-US" dirty="0" err="1" smtClean="0"/>
              <a:t>embeddings</a:t>
            </a:r>
            <a:endParaRPr lang="en-US" dirty="0"/>
          </a:p>
          <a:p>
            <a:pPr lvl="3"/>
            <a:r>
              <a:rPr lang="en-US" dirty="0" smtClean="0"/>
              <a:t>Final hidden state of sentence GRU</a:t>
            </a:r>
          </a:p>
          <a:p>
            <a:pPr lvl="2"/>
            <a:r>
              <a:rPr lang="en-US" dirty="0" smtClean="0"/>
              <a:t>A = adjacency matrix of nodes, edges, weights</a:t>
            </a:r>
          </a:p>
          <a:p>
            <a:pPr lvl="2"/>
            <a:r>
              <a:rPr lang="en-US" dirty="0" smtClean="0"/>
              <a:t>Output is high-level hidden features for each node,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217996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and After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1"/>
            <a:ext cx="9144000" cy="212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62497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and After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1"/>
            <a:ext cx="9144000" cy="21277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30910" y="4156363"/>
            <a:ext cx="9536546" cy="242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53974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Goals:</a:t>
            </a:r>
          </a:p>
          <a:p>
            <a:pPr lvl="1"/>
            <a:r>
              <a:rPr lang="en-US" dirty="0" smtClean="0"/>
              <a:t>Focus on information ordering</a:t>
            </a:r>
          </a:p>
          <a:p>
            <a:pPr lvl="2"/>
            <a:r>
              <a:rPr lang="en-US" dirty="0" smtClean="0"/>
              <a:t>Using one or more of:</a:t>
            </a:r>
          </a:p>
          <a:p>
            <a:pPr lvl="3"/>
            <a:r>
              <a:rPr lang="en-US" dirty="0" smtClean="0"/>
              <a:t>Chronology, Cohesion, Coherence</a:t>
            </a:r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Continue to improve content selection</a:t>
            </a:r>
          </a:p>
          <a:p>
            <a:pPr lvl="1"/>
            <a:endParaRPr lang="en-US" dirty="0"/>
          </a:p>
          <a:p>
            <a:pPr lvl="2"/>
            <a:r>
              <a:rPr lang="en-US" dirty="0" smtClean="0"/>
              <a:t>Incorporate some guided/topic-orientation</a:t>
            </a:r>
          </a:p>
          <a:p>
            <a:r>
              <a:rPr lang="en-US" dirty="0" smtClean="0"/>
              <a:t>Same deliverable structure as D#2	</a:t>
            </a:r>
          </a:p>
          <a:p>
            <a:pPr lvl="1"/>
            <a:r>
              <a:rPr lang="en-US" dirty="0" smtClean="0"/>
              <a:t>Due in 3 weeks:</a:t>
            </a:r>
          </a:p>
          <a:p>
            <a:pPr lvl="2"/>
            <a:r>
              <a:rPr lang="en-US" dirty="0" smtClean="0"/>
              <a:t> Code/results; </a:t>
            </a:r>
            <a:r>
              <a:rPr lang="en-US" smtClean="0"/>
              <a:t>Updated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52168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594725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Deliverable 2:</a:t>
            </a:r>
          </a:p>
          <a:p>
            <a:pPr lvl="1"/>
            <a:r>
              <a:rPr lang="en-US" dirty="0" smtClean="0"/>
              <a:t>Code/results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Updated project report</a:t>
            </a:r>
            <a:endParaRPr lang="en-US" dirty="0"/>
          </a:p>
          <a:p>
            <a:pPr lvl="1"/>
            <a:r>
              <a:rPr lang="en-US" dirty="0" smtClean="0"/>
              <a:t>Presentations next week:</a:t>
            </a:r>
          </a:p>
          <a:p>
            <a:pPr lvl="2"/>
            <a:r>
              <a:rPr lang="en-US" dirty="0" smtClean="0"/>
              <a:t>Doodle poll will be sent after class</a:t>
            </a:r>
          </a:p>
          <a:p>
            <a:pPr lvl="2"/>
            <a:r>
              <a:rPr lang="en-US" dirty="0" smtClean="0"/>
              <a:t>Please email me slide deck (or pointer) by noon </a:t>
            </a:r>
          </a:p>
          <a:p>
            <a:r>
              <a:rPr lang="en-US" dirty="0" smtClean="0"/>
              <a:t>Quick audio check - please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445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4849645"/>
          </a:xfrm>
        </p:spPr>
        <p:txBody>
          <a:bodyPr>
            <a:normAutofit/>
          </a:bodyPr>
          <a:lstStyle/>
          <a:p>
            <a:r>
              <a:rPr lang="en-US" dirty="0" smtClean="0"/>
              <a:t>Graph Convolution Network (GCN) </a:t>
            </a:r>
            <a:r>
              <a:rPr lang="en-US" sz="1800" dirty="0" smtClean="0"/>
              <a:t>(</a:t>
            </a:r>
            <a:r>
              <a:rPr lang="en-US" sz="1800" dirty="0" err="1" smtClean="0"/>
              <a:t>Kipf</a:t>
            </a:r>
            <a:r>
              <a:rPr lang="en-US" sz="1800" dirty="0" smtClean="0"/>
              <a:t>, Welling ‘17)</a:t>
            </a:r>
          </a:p>
          <a:p>
            <a:pPr lvl="1"/>
            <a:r>
              <a:rPr lang="en-US" dirty="0" smtClean="0"/>
              <a:t>Z = f(X,A)=H</a:t>
            </a:r>
            <a:r>
              <a:rPr lang="en-US" baseline="30000" dirty="0" smtClean="0"/>
              <a:t>(L)</a:t>
            </a:r>
          </a:p>
          <a:p>
            <a:pPr lvl="2"/>
            <a:r>
              <a:rPr lang="en-US" dirty="0" smtClean="0"/>
              <a:t>where X = sentence node </a:t>
            </a:r>
            <a:r>
              <a:rPr lang="en-US" dirty="0" err="1" smtClean="0"/>
              <a:t>embeddings</a:t>
            </a:r>
            <a:endParaRPr lang="en-US" dirty="0"/>
          </a:p>
          <a:p>
            <a:pPr lvl="3"/>
            <a:r>
              <a:rPr lang="en-US" dirty="0" smtClean="0"/>
              <a:t>Final hidden state of sentence GRU</a:t>
            </a:r>
          </a:p>
          <a:p>
            <a:pPr lvl="2"/>
            <a:r>
              <a:rPr lang="en-US" dirty="0" smtClean="0"/>
              <a:t>A = adjacency matrix of nodes, edges, weights</a:t>
            </a:r>
          </a:p>
          <a:p>
            <a:pPr lvl="2"/>
            <a:r>
              <a:rPr lang="en-US" dirty="0" smtClean="0"/>
              <a:t>Output is high-level hidden features for each node,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i</a:t>
            </a:r>
            <a:endParaRPr lang="en-US" dirty="0" smtClean="0"/>
          </a:p>
          <a:p>
            <a:r>
              <a:rPr lang="en-US" dirty="0" smtClean="0"/>
              <a:t>Cluster embedding: C</a:t>
            </a:r>
          </a:p>
          <a:p>
            <a:pPr lvl="1"/>
            <a:r>
              <a:rPr lang="en-US" dirty="0" smtClean="0"/>
              <a:t>Average over document </a:t>
            </a:r>
            <a:r>
              <a:rPr lang="en-US" dirty="0" err="1" smtClean="0"/>
              <a:t>embeddings</a:t>
            </a:r>
            <a:endParaRPr lang="en-US" dirty="0" smtClean="0"/>
          </a:p>
          <a:p>
            <a:pPr lvl="2"/>
            <a:r>
              <a:rPr lang="en-US" dirty="0" smtClean="0"/>
              <a:t>Final hidden state of sentence sequence GRU</a:t>
            </a:r>
          </a:p>
        </p:txBody>
      </p:sp>
    </p:spTree>
    <p:extLst>
      <p:ext uri="{BB962C8B-B14F-4D97-AF65-F5344CB8AC3E}">
        <p14:creationId xmlns:p14="http://schemas.microsoft.com/office/powerpoint/2010/main" val="1782570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484964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Graph Convolution Network (GCN) </a:t>
            </a:r>
            <a:r>
              <a:rPr lang="en-US" sz="1800" dirty="0" smtClean="0"/>
              <a:t>(</a:t>
            </a:r>
            <a:r>
              <a:rPr lang="en-US" sz="1800" dirty="0" err="1" smtClean="0"/>
              <a:t>Kipf</a:t>
            </a:r>
            <a:r>
              <a:rPr lang="en-US" sz="1800" dirty="0" smtClean="0"/>
              <a:t>, Welling ‘17)</a:t>
            </a:r>
          </a:p>
          <a:p>
            <a:pPr lvl="1"/>
            <a:r>
              <a:rPr lang="en-US" dirty="0" smtClean="0"/>
              <a:t>Z = f(X,A)=H</a:t>
            </a:r>
            <a:r>
              <a:rPr lang="en-US" baseline="30000" dirty="0" smtClean="0"/>
              <a:t>(L)</a:t>
            </a:r>
          </a:p>
          <a:p>
            <a:pPr lvl="2"/>
            <a:r>
              <a:rPr lang="en-US" dirty="0" smtClean="0"/>
              <a:t>where X = sentence node </a:t>
            </a:r>
            <a:r>
              <a:rPr lang="en-US" dirty="0" err="1" smtClean="0"/>
              <a:t>embeddings</a:t>
            </a:r>
            <a:endParaRPr lang="en-US" dirty="0"/>
          </a:p>
          <a:p>
            <a:pPr lvl="3"/>
            <a:r>
              <a:rPr lang="en-US" dirty="0" smtClean="0"/>
              <a:t>Final hidden state of sentence GRU</a:t>
            </a:r>
          </a:p>
          <a:p>
            <a:pPr lvl="2"/>
            <a:r>
              <a:rPr lang="en-US" dirty="0" smtClean="0"/>
              <a:t>A = adjacency matrix of nodes, edges, weights</a:t>
            </a:r>
          </a:p>
          <a:p>
            <a:pPr lvl="2"/>
            <a:r>
              <a:rPr lang="en-US" dirty="0" smtClean="0"/>
              <a:t>Output is high-level hidden features for each node,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i</a:t>
            </a:r>
            <a:endParaRPr lang="en-US" dirty="0" smtClean="0"/>
          </a:p>
          <a:p>
            <a:r>
              <a:rPr lang="en-US" dirty="0" smtClean="0"/>
              <a:t>Cluster embedding: C</a:t>
            </a:r>
          </a:p>
          <a:p>
            <a:pPr lvl="1"/>
            <a:r>
              <a:rPr lang="en-US" dirty="0" smtClean="0"/>
              <a:t>Average over document </a:t>
            </a:r>
            <a:r>
              <a:rPr lang="en-US" dirty="0" err="1" smtClean="0"/>
              <a:t>embeddings</a:t>
            </a:r>
            <a:endParaRPr lang="en-US" dirty="0" smtClean="0"/>
          </a:p>
          <a:p>
            <a:pPr lvl="2"/>
            <a:r>
              <a:rPr lang="en-US" dirty="0" smtClean="0"/>
              <a:t>Final hidden state of sentence sequence GRU</a:t>
            </a:r>
          </a:p>
          <a:p>
            <a:r>
              <a:rPr lang="en-US" dirty="0" smtClean="0"/>
              <a:t>Salience score computed from cluster &amp; graph </a:t>
            </a:r>
            <a:r>
              <a:rPr lang="en-US" dirty="0" err="1" smtClean="0"/>
              <a:t>sents</a:t>
            </a:r>
            <a:endParaRPr lang="en-US" dirty="0" smtClean="0"/>
          </a:p>
          <a:p>
            <a:r>
              <a:rPr lang="en-US" dirty="0" smtClean="0"/>
              <a:t>f(</a:t>
            </a:r>
            <a:r>
              <a:rPr lang="en-US" dirty="0" err="1" smtClean="0"/>
              <a:t>s</a:t>
            </a:r>
            <a:r>
              <a:rPr lang="en-US" baseline="-25000" dirty="0" err="1" smtClean="0"/>
              <a:t>i</a:t>
            </a:r>
            <a:r>
              <a:rPr lang="en-US" dirty="0" smtClean="0"/>
              <a:t>)=</a:t>
            </a:r>
            <a:r>
              <a:rPr lang="en-US" dirty="0" err="1" smtClean="0"/>
              <a:t>v</a:t>
            </a:r>
            <a:r>
              <a:rPr lang="en-US" baseline="30000" dirty="0" err="1" smtClean="0"/>
              <a:t>T</a:t>
            </a:r>
            <a:r>
              <a:rPr lang="en-US" dirty="0" smtClean="0"/>
              <a:t>(W</a:t>
            </a:r>
            <a:r>
              <a:rPr lang="en-US" baseline="-25000" dirty="0" smtClean="0"/>
              <a:t>1</a:t>
            </a:r>
            <a:r>
              <a:rPr lang="en-US" dirty="0" smtClean="0"/>
              <a:t>C+W</a:t>
            </a:r>
            <a:r>
              <a:rPr lang="en-US" baseline="-25000" dirty="0" smtClean="0"/>
              <a:t>2</a:t>
            </a:r>
            <a:r>
              <a:rPr lang="en-US" dirty="0" smtClean="0"/>
              <a:t>s</a:t>
            </a:r>
            <a:r>
              <a:rPr lang="en-US" baseline="-25000" dirty="0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0832831"/>
              </p:ext>
            </p:extLst>
          </p:nvPr>
        </p:nvGraphicFramePr>
        <p:xfrm>
          <a:off x="4108375" y="5801955"/>
          <a:ext cx="3349943" cy="94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3" imgW="1943100" imgH="546100" progId="Equation.3">
                  <p:embed/>
                </p:oleObj>
              </mc:Choice>
              <mc:Fallback>
                <p:oleObj name="Equation" r:id="rId3" imgW="1943100" imgH="546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08375" y="5801955"/>
                        <a:ext cx="3349943" cy="941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8008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959473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42114" r="-42114"/>
          <a:stretch>
            <a:fillRect/>
          </a:stretch>
        </p:blipFill>
        <p:spPr>
          <a:xfrm>
            <a:off x="-1" y="1067049"/>
            <a:ext cx="9470571" cy="5790951"/>
          </a:xfrm>
        </p:spPr>
      </p:pic>
    </p:spTree>
    <p:extLst>
      <p:ext uri="{BB962C8B-B14F-4D97-AF65-F5344CB8AC3E}">
        <p14:creationId xmlns:p14="http://schemas.microsoft.com/office/powerpoint/2010/main" val="1510617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Approaches to Reducing Redundancy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092" y="1600201"/>
            <a:ext cx="8659090" cy="4343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DPP: </a:t>
            </a:r>
            <a:r>
              <a:rPr lang="en-US" dirty="0" err="1" smtClean="0"/>
              <a:t>Determinantal</a:t>
            </a:r>
            <a:r>
              <a:rPr lang="en-US" dirty="0" smtClean="0"/>
              <a:t> Point Processes</a:t>
            </a:r>
            <a:r>
              <a:rPr lang="en-US" sz="2000" dirty="0" smtClean="0"/>
              <a:t> </a:t>
            </a:r>
            <a:r>
              <a:rPr lang="en-US" sz="2000" dirty="0"/>
              <a:t>(</a:t>
            </a:r>
            <a:r>
              <a:rPr lang="en-US" sz="2000" dirty="0" err="1"/>
              <a:t>Kulesza</a:t>
            </a:r>
            <a:r>
              <a:rPr lang="en-US" sz="2000" dirty="0"/>
              <a:t> &amp;</a:t>
            </a:r>
            <a:r>
              <a:rPr lang="en-US" sz="2000" dirty="0" err="1"/>
              <a:t>Taskar</a:t>
            </a:r>
            <a:r>
              <a:rPr lang="en-US" sz="2000" dirty="0"/>
              <a:t>, ‘12</a:t>
            </a:r>
            <a:r>
              <a:rPr lang="en-US" sz="2000" dirty="0" smtClean="0"/>
              <a:t>)</a:t>
            </a:r>
          </a:p>
          <a:p>
            <a:pPr lvl="1"/>
            <a:r>
              <a:rPr lang="en-US" dirty="0" smtClean="0"/>
              <a:t>Set models balancing information importance w/diversity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ICSISumm</a:t>
            </a:r>
            <a:r>
              <a:rPr lang="en-US" dirty="0" smtClean="0"/>
              <a:t>: Uses Integer Linear Programming frame</a:t>
            </a:r>
          </a:p>
          <a:p>
            <a:pPr lvl="1"/>
            <a:r>
              <a:rPr lang="en-US" dirty="0" smtClean="0"/>
              <a:t>Optimizes coverage of key bigrams weighted by doc </a:t>
            </a:r>
            <a:r>
              <a:rPr lang="en-US" dirty="0" err="1" smtClean="0"/>
              <a:t>freq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OCCAMS_V</a:t>
            </a:r>
          </a:p>
          <a:p>
            <a:pPr lvl="1"/>
            <a:r>
              <a:rPr lang="en-US" dirty="0" smtClean="0"/>
              <a:t>Uses LSA (Latent Semantic Analysis) to weight terms</a:t>
            </a:r>
            <a:endParaRPr lang="en-US" dirty="0"/>
          </a:p>
          <a:p>
            <a:pPr lvl="1"/>
            <a:r>
              <a:rPr lang="en-US" dirty="0" smtClean="0"/>
              <a:t>Sentence selection via optimization problems:</a:t>
            </a:r>
          </a:p>
          <a:p>
            <a:pPr lvl="2"/>
            <a:r>
              <a:rPr lang="en-US" dirty="0" smtClean="0"/>
              <a:t>Budgeted maximal coverage; knapsack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438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ICSISumm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ideas: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Cast summarization as optimization problem</a:t>
            </a:r>
          </a:p>
          <a:p>
            <a:pPr marL="349250" lvl="1" indent="0">
              <a:buNone/>
            </a:pPr>
            <a:endParaRPr lang="en-US" dirty="0"/>
          </a:p>
          <a:p>
            <a:pPr lvl="1"/>
            <a:r>
              <a:rPr lang="en-US" dirty="0" smtClean="0"/>
              <a:t>Identify important “concepts” to incorporate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Build best such summary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Implemented as integer linear programming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7265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Linear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Aka ILP</a:t>
            </a:r>
          </a:p>
          <a:p>
            <a:r>
              <a:rPr lang="en-US" dirty="0" smtClean="0"/>
              <a:t>An integer linear program specifies: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 single linear maximization term 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Subject to linear equality/inequality constraints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Involving integer valued variables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9370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Summarization as ILP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 summary requirements to ILP elements</a:t>
            </a:r>
          </a:p>
          <a:p>
            <a:pPr lvl="1"/>
            <a:endParaRPr lang="en-US" dirty="0"/>
          </a:p>
          <a:p>
            <a:pPr marL="34925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183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Summarization as ILP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 summary requirements to ILP elements</a:t>
            </a:r>
          </a:p>
          <a:p>
            <a:r>
              <a:rPr lang="en-US" dirty="0" smtClean="0"/>
              <a:t>Summary goal: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621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Content Selection:</a:t>
            </a:r>
          </a:p>
          <a:p>
            <a:pPr lvl="1"/>
            <a:r>
              <a:rPr lang="en-US" dirty="0" smtClean="0"/>
              <a:t>Neural Graph Models</a:t>
            </a:r>
          </a:p>
          <a:p>
            <a:pPr lvl="1"/>
            <a:r>
              <a:rPr lang="en-US" dirty="0" smtClean="0"/>
              <a:t>Optimization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506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Summarization as ILP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 summary requirements to ILP elements</a:t>
            </a:r>
          </a:p>
          <a:p>
            <a:r>
              <a:rPr lang="en-US" dirty="0" smtClean="0"/>
              <a:t>Summary goal:</a:t>
            </a:r>
          </a:p>
          <a:p>
            <a:pPr lvl="1"/>
            <a:r>
              <a:rPr lang="en-US" dirty="0" smtClean="0"/>
              <a:t>“best” summary </a:t>
            </a:r>
          </a:p>
          <a:p>
            <a:r>
              <a:rPr lang="en-US" dirty="0" smtClean="0"/>
              <a:t>Summary requirements:</a:t>
            </a:r>
          </a:p>
          <a:p>
            <a:pPr lvl="1"/>
            <a:endParaRPr lang="en-US" dirty="0" smtClean="0"/>
          </a:p>
          <a:p>
            <a:pPr marL="34925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904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Summarization as ILP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 summary requirements to ILP elements</a:t>
            </a:r>
          </a:p>
          <a:p>
            <a:r>
              <a:rPr lang="en-US" dirty="0" smtClean="0"/>
              <a:t>Summary goal:</a:t>
            </a:r>
          </a:p>
          <a:p>
            <a:pPr lvl="1"/>
            <a:r>
              <a:rPr lang="en-US" dirty="0" smtClean="0"/>
              <a:t>“best” summary </a:t>
            </a:r>
          </a:p>
          <a:p>
            <a:r>
              <a:rPr lang="en-US" dirty="0" smtClean="0"/>
              <a:t>Summary requirements:</a:t>
            </a:r>
          </a:p>
          <a:p>
            <a:pPr lvl="1"/>
            <a:r>
              <a:rPr lang="en-US" dirty="0" smtClean="0"/>
              <a:t>Minimize redundancy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Within desired length</a:t>
            </a:r>
          </a:p>
          <a:p>
            <a:pPr lvl="1"/>
            <a:endParaRPr lang="en-US" dirty="0" smtClean="0"/>
          </a:p>
          <a:p>
            <a:pPr marL="34925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903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Summarization as ILP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Summary goal:</a:t>
            </a:r>
          </a:p>
          <a:p>
            <a:pPr lvl="1"/>
            <a:r>
              <a:rPr lang="en-US" dirty="0" smtClean="0"/>
              <a:t>“best” summary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Summary requirements:</a:t>
            </a:r>
          </a:p>
          <a:p>
            <a:pPr lvl="1"/>
            <a:r>
              <a:rPr lang="en-US" dirty="0" smtClean="0"/>
              <a:t>Minimize redundancy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Within desired length</a:t>
            </a:r>
          </a:p>
          <a:p>
            <a:pPr lvl="1"/>
            <a:endParaRPr lang="en-US" dirty="0"/>
          </a:p>
          <a:p>
            <a:pPr marL="34925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Maximization term: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88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Summarization as ILP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Summary goal:</a:t>
            </a:r>
          </a:p>
          <a:p>
            <a:pPr lvl="1"/>
            <a:r>
              <a:rPr lang="en-US" dirty="0" smtClean="0"/>
              <a:t>“best” summary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Summary requirements:</a:t>
            </a:r>
          </a:p>
          <a:p>
            <a:pPr lvl="1"/>
            <a:r>
              <a:rPr lang="en-US" dirty="0" smtClean="0"/>
              <a:t>Minimize redundancy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Within desired length</a:t>
            </a:r>
          </a:p>
          <a:p>
            <a:pPr lvl="1"/>
            <a:endParaRPr lang="en-US" dirty="0"/>
          </a:p>
          <a:p>
            <a:pPr marL="34925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Maximization term: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0520418"/>
              </p:ext>
            </p:extLst>
          </p:nvPr>
        </p:nvGraphicFramePr>
        <p:xfrm>
          <a:off x="5255505" y="2016785"/>
          <a:ext cx="1243575" cy="765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Equation" r:id="rId3" imgW="444500" imgH="368300" progId="Equation.3">
                  <p:embed/>
                </p:oleObj>
              </mc:Choice>
              <mc:Fallback>
                <p:oleObj name="Equation" r:id="rId3" imgW="444500" imgH="368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55505" y="2016785"/>
                        <a:ext cx="1243575" cy="7651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3639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Summarization as ILP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Summary goal:</a:t>
            </a:r>
          </a:p>
          <a:p>
            <a:pPr lvl="1"/>
            <a:r>
              <a:rPr lang="en-US" dirty="0" smtClean="0"/>
              <a:t>“best” summary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Summary requirements:</a:t>
            </a:r>
          </a:p>
          <a:p>
            <a:pPr lvl="1"/>
            <a:r>
              <a:rPr lang="en-US" dirty="0" smtClean="0"/>
              <a:t>Minimize redundancy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Within desired length</a:t>
            </a:r>
          </a:p>
          <a:p>
            <a:pPr lvl="1"/>
            <a:endParaRPr lang="en-US" dirty="0"/>
          </a:p>
          <a:p>
            <a:pPr marL="34925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Maximization term: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Implicit:</a:t>
            </a:r>
          </a:p>
          <a:p>
            <a:r>
              <a:rPr lang="en-US" dirty="0" smtClean="0"/>
              <a:t>Length constraint: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2982227"/>
              </p:ext>
            </p:extLst>
          </p:nvPr>
        </p:nvGraphicFramePr>
        <p:xfrm>
          <a:off x="5255505" y="2016785"/>
          <a:ext cx="1243575" cy="765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Equation" r:id="rId3" imgW="444500" imgH="368300" progId="Equation.3">
                  <p:embed/>
                </p:oleObj>
              </mc:Choice>
              <mc:Fallback>
                <p:oleObj name="Equation" r:id="rId3" imgW="444500" imgH="368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55505" y="2016785"/>
                        <a:ext cx="1243575" cy="7651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7495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Summarization as ILP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Summary goal:</a:t>
            </a:r>
          </a:p>
          <a:p>
            <a:pPr lvl="1"/>
            <a:r>
              <a:rPr lang="en-US" dirty="0" smtClean="0"/>
              <a:t>“best” summary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Summary requirements:</a:t>
            </a:r>
          </a:p>
          <a:p>
            <a:pPr lvl="1"/>
            <a:r>
              <a:rPr lang="en-US" dirty="0" smtClean="0"/>
              <a:t>Minimize redundancy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Within desired length</a:t>
            </a:r>
          </a:p>
          <a:p>
            <a:pPr lvl="1"/>
            <a:endParaRPr lang="en-US" dirty="0"/>
          </a:p>
          <a:p>
            <a:pPr marL="34925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Maximization term: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Implicit:</a:t>
            </a:r>
          </a:p>
          <a:p>
            <a:r>
              <a:rPr lang="en-US" dirty="0" smtClean="0"/>
              <a:t>Length constraint: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Coverage constraint: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3531594"/>
              </p:ext>
            </p:extLst>
          </p:nvPr>
        </p:nvGraphicFramePr>
        <p:xfrm>
          <a:off x="5255505" y="2016785"/>
          <a:ext cx="1243575" cy="765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0" name="Equation" r:id="rId3" imgW="444500" imgH="368300" progId="Equation.3">
                  <p:embed/>
                </p:oleObj>
              </mc:Choice>
              <mc:Fallback>
                <p:oleObj name="Equation" r:id="rId3" imgW="444500" imgH="368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55505" y="2016785"/>
                        <a:ext cx="1243575" cy="7651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2367894"/>
              </p:ext>
            </p:extLst>
          </p:nvPr>
        </p:nvGraphicFramePr>
        <p:xfrm>
          <a:off x="5255504" y="4084861"/>
          <a:ext cx="1243575" cy="755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1" name="Equation" r:id="rId5" imgW="647700" imgH="393700" progId="Equation.3">
                  <p:embed/>
                </p:oleObj>
              </mc:Choice>
              <mc:Fallback>
                <p:oleObj name="Equation" r:id="rId5" imgW="6477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55504" y="4084861"/>
                        <a:ext cx="1243575" cy="7558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4951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Summarization as ILP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Summary goal:</a:t>
            </a:r>
          </a:p>
          <a:p>
            <a:pPr lvl="1"/>
            <a:r>
              <a:rPr lang="en-US" dirty="0" smtClean="0"/>
              <a:t>“best” summary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Summary requirements:</a:t>
            </a:r>
          </a:p>
          <a:p>
            <a:pPr lvl="1"/>
            <a:r>
              <a:rPr lang="en-US" dirty="0" smtClean="0"/>
              <a:t>Minimize redundancy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Within desired length</a:t>
            </a:r>
          </a:p>
          <a:p>
            <a:pPr lvl="1"/>
            <a:endParaRPr lang="en-US" dirty="0"/>
          </a:p>
          <a:p>
            <a:pPr marL="34925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Maximization term: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Implicit:</a:t>
            </a:r>
          </a:p>
          <a:p>
            <a:r>
              <a:rPr lang="en-US" dirty="0" smtClean="0"/>
              <a:t>Length constraint: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Coverage constraint:</a:t>
            </a:r>
          </a:p>
          <a:p>
            <a:pPr lvl="1"/>
            <a:r>
              <a:rPr lang="en-US" dirty="0" smtClean="0"/>
              <a:t>Concept covered by sent</a:t>
            </a:r>
          </a:p>
          <a:p>
            <a:pPr lvl="1"/>
            <a:endParaRPr lang="en-US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1896097"/>
              </p:ext>
            </p:extLst>
          </p:nvPr>
        </p:nvGraphicFramePr>
        <p:xfrm>
          <a:off x="5255505" y="2016785"/>
          <a:ext cx="1243575" cy="765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0" name="Equation" r:id="rId3" imgW="444500" imgH="368300" progId="Equation.3">
                  <p:embed/>
                </p:oleObj>
              </mc:Choice>
              <mc:Fallback>
                <p:oleObj name="Equation" r:id="rId3" imgW="444500" imgH="368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55505" y="2016785"/>
                        <a:ext cx="1243575" cy="7651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6706191"/>
              </p:ext>
            </p:extLst>
          </p:nvPr>
        </p:nvGraphicFramePr>
        <p:xfrm>
          <a:off x="5255504" y="4084861"/>
          <a:ext cx="1243575" cy="755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1" name="Equation" r:id="rId5" imgW="647700" imgH="393700" progId="Equation.3">
                  <p:embed/>
                </p:oleObj>
              </mc:Choice>
              <mc:Fallback>
                <p:oleObj name="Equation" r:id="rId5" imgW="6477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55504" y="4084861"/>
                        <a:ext cx="1243575" cy="7558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6686191"/>
              </p:ext>
            </p:extLst>
          </p:nvPr>
        </p:nvGraphicFramePr>
        <p:xfrm>
          <a:off x="5106134" y="5423845"/>
          <a:ext cx="1806295" cy="13479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2" name="Equation" r:id="rId7" imgW="850900" imgH="635000" progId="Equation.3">
                  <p:embed/>
                </p:oleObj>
              </mc:Choice>
              <mc:Fallback>
                <p:oleObj name="Equation" r:id="rId7" imgW="850900" imgH="635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06134" y="5423845"/>
                        <a:ext cx="1806295" cy="13479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2800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Concepts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Concepts =</a:t>
            </a:r>
          </a:p>
          <a:p>
            <a:pPr marL="349250" lvl="1" indent="0">
              <a:buNone/>
            </a:pPr>
            <a:endParaRPr lang="en-US" dirty="0" smtClean="0"/>
          </a:p>
          <a:p>
            <a:pPr marL="34925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305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Concepts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Concepts =  Bigrams</a:t>
            </a:r>
          </a:p>
          <a:p>
            <a:pPr lvl="1"/>
            <a:r>
              <a:rPr lang="en-US" dirty="0" smtClean="0"/>
              <a:t>Stemmed</a:t>
            </a:r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stopword</a:t>
            </a:r>
            <a:r>
              <a:rPr lang="en-US" dirty="0" smtClean="0"/>
              <a:t>-only bigrams</a:t>
            </a:r>
          </a:p>
          <a:p>
            <a:pPr lvl="1"/>
            <a:r>
              <a:rPr lang="en-US" dirty="0" smtClean="0"/>
              <a:t>Occurring in at least 3 documents</a:t>
            </a:r>
            <a:endParaRPr lang="en-US" dirty="0"/>
          </a:p>
          <a:p>
            <a:r>
              <a:rPr lang="en-US" dirty="0" smtClean="0"/>
              <a:t>Weights:</a:t>
            </a:r>
          </a:p>
          <a:p>
            <a:pPr marL="34925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496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Concepts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Concepts =  Bigrams</a:t>
            </a:r>
          </a:p>
          <a:p>
            <a:pPr lvl="1"/>
            <a:r>
              <a:rPr lang="en-US" dirty="0" smtClean="0"/>
              <a:t>Stemmed</a:t>
            </a:r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stopword</a:t>
            </a:r>
            <a:r>
              <a:rPr lang="en-US" dirty="0" smtClean="0"/>
              <a:t>-only bigrams</a:t>
            </a:r>
          </a:p>
          <a:p>
            <a:pPr lvl="1"/>
            <a:r>
              <a:rPr lang="en-US" dirty="0" smtClean="0"/>
              <a:t>Occurring in at least 3 documents</a:t>
            </a:r>
            <a:endParaRPr lang="en-US" dirty="0"/>
          </a:p>
          <a:p>
            <a:r>
              <a:rPr lang="en-US" dirty="0" smtClean="0"/>
              <a:t>Weights:</a:t>
            </a:r>
          </a:p>
          <a:p>
            <a:pPr lvl="1"/>
            <a:r>
              <a:rPr lang="en-US" dirty="0" smtClean="0"/>
              <a:t>Document frequency:</a:t>
            </a:r>
          </a:p>
          <a:p>
            <a:pPr lvl="1"/>
            <a:r>
              <a:rPr lang="en-US" dirty="0" smtClean="0"/>
              <a:t> # of documents (from cluster) for bigram </a:t>
            </a:r>
          </a:p>
          <a:p>
            <a:pPr lvl="1"/>
            <a:endParaRPr lang="en-US" dirty="0" smtClean="0"/>
          </a:p>
          <a:p>
            <a:pPr marL="349250" lvl="1" indent="0">
              <a:buNone/>
            </a:pPr>
            <a:endParaRPr lang="en-US" dirty="0" smtClean="0"/>
          </a:p>
          <a:p>
            <a:pPr marL="34925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396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Graph-based Neural Multi-</a:t>
            </a:r>
            <a:r>
              <a:rPr lang="en-US" dirty="0"/>
              <a:t>D</a:t>
            </a:r>
            <a:r>
              <a:rPr lang="en-US" dirty="0" smtClean="0"/>
              <a:t>ocument Summarization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Yasunaga</a:t>
            </a:r>
            <a:r>
              <a:rPr lang="en-US" dirty="0" smtClean="0"/>
              <a:t> et al, 2017</a:t>
            </a:r>
          </a:p>
          <a:p>
            <a:r>
              <a:rPr lang="en-US" dirty="0" smtClean="0"/>
              <a:t>Challenges for NN-MDS:</a:t>
            </a:r>
          </a:p>
          <a:p>
            <a:pPr lvl="1"/>
            <a:r>
              <a:rPr lang="en-US" dirty="0" smtClean="0"/>
              <a:t>Lack of large-scale training data for MDS</a:t>
            </a:r>
          </a:p>
          <a:p>
            <a:pPr lvl="2"/>
            <a:r>
              <a:rPr lang="en-US" dirty="0" smtClean="0"/>
              <a:t>CNN/</a:t>
            </a:r>
            <a:r>
              <a:rPr lang="en-US" dirty="0" err="1" smtClean="0"/>
              <a:t>DailyNews</a:t>
            </a:r>
            <a:r>
              <a:rPr lang="en-US" dirty="0" smtClean="0"/>
              <a:t> sets are single document “highlights”</a:t>
            </a:r>
          </a:p>
          <a:p>
            <a:pPr lvl="1"/>
            <a:r>
              <a:rPr lang="en-US" dirty="0" smtClean="0"/>
              <a:t>Difficult to model multi-document relations via RNN encoder-decoder methods</a:t>
            </a:r>
          </a:p>
        </p:txBody>
      </p:sp>
    </p:spTree>
    <p:extLst>
      <p:ext uri="{BB962C8B-B14F-4D97-AF65-F5344CB8AC3E}">
        <p14:creationId xmlns:p14="http://schemas.microsoft.com/office/powerpoint/2010/main" val="30146407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Concepts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Concepts =  Bigrams</a:t>
            </a:r>
          </a:p>
          <a:p>
            <a:pPr lvl="1"/>
            <a:r>
              <a:rPr lang="en-US" dirty="0" smtClean="0"/>
              <a:t>Stemmed</a:t>
            </a:r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stopword</a:t>
            </a:r>
            <a:r>
              <a:rPr lang="en-US" dirty="0" smtClean="0"/>
              <a:t>-only bigrams</a:t>
            </a:r>
          </a:p>
          <a:p>
            <a:pPr lvl="1"/>
            <a:r>
              <a:rPr lang="en-US" dirty="0" smtClean="0"/>
              <a:t>Occurring in at least 3 documents</a:t>
            </a:r>
            <a:endParaRPr lang="en-US" dirty="0"/>
          </a:p>
          <a:p>
            <a:r>
              <a:rPr lang="en-US" dirty="0" smtClean="0"/>
              <a:t>Weights:</a:t>
            </a:r>
          </a:p>
          <a:p>
            <a:pPr lvl="1"/>
            <a:r>
              <a:rPr lang="en-US" dirty="0" smtClean="0"/>
              <a:t>Document frequency:</a:t>
            </a:r>
          </a:p>
          <a:p>
            <a:pPr lvl="1"/>
            <a:r>
              <a:rPr lang="en-US" dirty="0" smtClean="0"/>
              <a:t> # of documents (from cluster) for bigram </a:t>
            </a:r>
          </a:p>
          <a:p>
            <a:r>
              <a:rPr lang="en-US" dirty="0" smtClean="0"/>
              <a:t>Selected sentences must contain &gt;= 2 query terms</a:t>
            </a:r>
          </a:p>
          <a:p>
            <a:pPr lvl="1"/>
            <a:endParaRPr lang="en-US" dirty="0" smtClean="0"/>
          </a:p>
          <a:p>
            <a:pPr marL="349250" lvl="1" indent="0">
              <a:buNone/>
            </a:pPr>
            <a:endParaRPr lang="en-US" dirty="0" smtClean="0"/>
          </a:p>
          <a:p>
            <a:pPr marL="34925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476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using open source solver</a:t>
            </a:r>
          </a:p>
          <a:p>
            <a:endParaRPr lang="en-US" dirty="0" smtClean="0"/>
          </a:p>
          <a:p>
            <a:r>
              <a:rPr lang="en-US" dirty="0" smtClean="0"/>
              <a:t>2009 results:</a:t>
            </a:r>
            <a:endParaRPr lang="en-US" dirty="0"/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best pyramid, ROUGE-2</a:t>
            </a:r>
          </a:p>
          <a:p>
            <a:pPr lvl="1"/>
            <a:r>
              <a:rPr lang="en-US" dirty="0" smtClean="0"/>
              <a:t>Best ROUGE-3, ROUGE-4</a:t>
            </a:r>
          </a:p>
          <a:p>
            <a:pPr lvl="1"/>
            <a:endParaRPr lang="en-US" dirty="0"/>
          </a:p>
          <a:p>
            <a:pPr marL="349250" lvl="1" indent="0">
              <a:buNone/>
            </a:pPr>
            <a:r>
              <a:rPr lang="en-US" dirty="0" smtClean="0"/>
              <a:t>	</a:t>
            </a:r>
          </a:p>
          <a:p>
            <a:pPr marL="349250" lvl="1" indent="0">
              <a:buNone/>
            </a:pPr>
            <a:r>
              <a:rPr lang="en-US" dirty="0" smtClean="0"/>
              <a:t>(Interesting sentence compression: later…)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556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Topic-focused summarization</a:t>
            </a:r>
          </a:p>
          <a:p>
            <a:pPr lvl="2"/>
            <a:r>
              <a:rPr lang="en-US" dirty="0" err="1" smtClean="0"/>
              <a:t>LexRank</a:t>
            </a:r>
            <a:endParaRPr lang="en-US" dirty="0" smtClean="0"/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Joint </a:t>
            </a:r>
            <a:r>
              <a:rPr lang="en-US" dirty="0"/>
              <a:t>n</a:t>
            </a:r>
            <a:r>
              <a:rPr lang="en-US" dirty="0" smtClean="0"/>
              <a:t>eural focusing and selection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CLASSY, </a:t>
            </a:r>
            <a:r>
              <a:rPr lang="en-US" dirty="0" err="1" smtClean="0"/>
              <a:t>FastSum</a:t>
            </a:r>
            <a:endParaRPr lang="en-US" dirty="0" smtClean="0"/>
          </a:p>
          <a:p>
            <a:pPr lvl="1"/>
            <a:endParaRPr lang="en-US" dirty="0"/>
          </a:p>
          <a:p>
            <a:pPr lvl="2"/>
            <a:r>
              <a:rPr lang="en-US" dirty="0" smtClean="0"/>
              <a:t>Overview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522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Idea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Topic-focused summarization</a:t>
            </a:r>
          </a:p>
          <a:p>
            <a:pPr lvl="1"/>
            <a:r>
              <a:rPr lang="en-US" dirty="0" smtClean="0"/>
              <a:t>(aka ”query-focused”, “guided”)</a:t>
            </a:r>
          </a:p>
        </p:txBody>
      </p:sp>
    </p:spTree>
    <p:extLst>
      <p:ext uri="{BB962C8B-B14F-4D97-AF65-F5344CB8AC3E}">
        <p14:creationId xmlns:p14="http://schemas.microsoft.com/office/powerpoint/2010/main" val="1684576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Idea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Topic-focused summarization</a:t>
            </a:r>
          </a:p>
          <a:p>
            <a:pPr lvl="1"/>
            <a:r>
              <a:rPr lang="en-US" dirty="0" smtClean="0"/>
              <a:t>(aka ”query-focused”, “guided”)</a:t>
            </a:r>
          </a:p>
          <a:p>
            <a:r>
              <a:rPr lang="en-US" dirty="0" smtClean="0"/>
              <a:t>Motivations:</a:t>
            </a:r>
          </a:p>
          <a:p>
            <a:pPr lvl="1"/>
            <a:r>
              <a:rPr lang="en-US" dirty="0" smtClean="0"/>
              <a:t>Extrinsic task </a:t>
            </a:r>
            <a:r>
              <a:rPr lang="en-US" dirty="0" err="1" smtClean="0"/>
              <a:t>vs</a:t>
            </a:r>
            <a:r>
              <a:rPr lang="en-US" dirty="0" smtClean="0"/>
              <a:t>  generic</a:t>
            </a:r>
          </a:p>
          <a:p>
            <a:pPr lvl="2"/>
            <a:r>
              <a:rPr lang="en-US" dirty="0" smtClean="0"/>
              <a:t>Why are we creating this summary?</a:t>
            </a:r>
          </a:p>
          <a:p>
            <a:pPr lvl="3"/>
            <a:r>
              <a:rPr lang="en-US" dirty="0" smtClean="0"/>
              <a:t>Viewed as complex question answering (</a:t>
            </a:r>
            <a:r>
              <a:rPr lang="en-US" dirty="0" err="1" smtClean="0"/>
              <a:t>vs</a:t>
            </a:r>
            <a:r>
              <a:rPr lang="en-US" dirty="0" smtClean="0"/>
              <a:t> factoid)</a:t>
            </a:r>
          </a:p>
        </p:txBody>
      </p:sp>
    </p:spTree>
    <p:extLst>
      <p:ext uri="{BB962C8B-B14F-4D97-AF65-F5344CB8AC3E}">
        <p14:creationId xmlns:p14="http://schemas.microsoft.com/office/powerpoint/2010/main" val="3548215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Idea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Topic-focused summarization</a:t>
            </a:r>
          </a:p>
          <a:p>
            <a:pPr lvl="1"/>
            <a:r>
              <a:rPr lang="en-US" dirty="0" smtClean="0"/>
              <a:t>(aka ”query-focused”, “guided”)</a:t>
            </a:r>
          </a:p>
          <a:p>
            <a:r>
              <a:rPr lang="en-US" dirty="0" smtClean="0"/>
              <a:t>Motivations:</a:t>
            </a:r>
          </a:p>
          <a:p>
            <a:pPr lvl="1"/>
            <a:r>
              <a:rPr lang="en-US" dirty="0" smtClean="0"/>
              <a:t>Extrinsic task </a:t>
            </a:r>
            <a:r>
              <a:rPr lang="en-US" dirty="0" err="1" smtClean="0"/>
              <a:t>vs</a:t>
            </a:r>
            <a:r>
              <a:rPr lang="en-US" dirty="0" smtClean="0"/>
              <a:t>  generic</a:t>
            </a:r>
          </a:p>
          <a:p>
            <a:pPr lvl="2"/>
            <a:r>
              <a:rPr lang="en-US" dirty="0" smtClean="0"/>
              <a:t>Why are we creating this summary?</a:t>
            </a:r>
          </a:p>
          <a:p>
            <a:pPr lvl="3"/>
            <a:r>
              <a:rPr lang="en-US" dirty="0" smtClean="0"/>
              <a:t>Viewed as complex question answering (</a:t>
            </a:r>
            <a:r>
              <a:rPr lang="en-US" dirty="0" err="1" smtClean="0"/>
              <a:t>vs</a:t>
            </a:r>
            <a:r>
              <a:rPr lang="en-US" dirty="0" smtClean="0"/>
              <a:t> factoid)</a:t>
            </a:r>
          </a:p>
          <a:p>
            <a:pPr lvl="1"/>
            <a:r>
              <a:rPr lang="en-US" dirty="0" smtClean="0"/>
              <a:t>High variation in human summaries</a:t>
            </a:r>
          </a:p>
          <a:p>
            <a:pPr lvl="2"/>
            <a:r>
              <a:rPr lang="en-US" dirty="0" smtClean="0"/>
              <a:t>Depending on perspective different content focused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764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Idea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Topic-focused summarization</a:t>
            </a:r>
          </a:p>
          <a:p>
            <a:pPr lvl="1"/>
            <a:r>
              <a:rPr lang="en-US" dirty="0" smtClean="0"/>
              <a:t>(aka ”query-focused”, “guided”)</a:t>
            </a:r>
          </a:p>
          <a:p>
            <a:r>
              <a:rPr lang="en-US" dirty="0" smtClean="0"/>
              <a:t>Motivations:</a:t>
            </a:r>
          </a:p>
          <a:p>
            <a:pPr lvl="1"/>
            <a:r>
              <a:rPr lang="en-US" dirty="0" smtClean="0"/>
              <a:t>Extrinsic task </a:t>
            </a:r>
            <a:r>
              <a:rPr lang="en-US" dirty="0" err="1" smtClean="0"/>
              <a:t>vs</a:t>
            </a:r>
            <a:r>
              <a:rPr lang="en-US" dirty="0" smtClean="0"/>
              <a:t>  generic</a:t>
            </a:r>
          </a:p>
          <a:p>
            <a:pPr lvl="2"/>
            <a:r>
              <a:rPr lang="en-US" dirty="0" smtClean="0"/>
              <a:t>Why are we creating this summary?</a:t>
            </a:r>
          </a:p>
          <a:p>
            <a:pPr lvl="3"/>
            <a:r>
              <a:rPr lang="en-US" dirty="0" smtClean="0"/>
              <a:t>Viewed as complex question answering (</a:t>
            </a:r>
            <a:r>
              <a:rPr lang="en-US" dirty="0" err="1" smtClean="0"/>
              <a:t>vs</a:t>
            </a:r>
            <a:r>
              <a:rPr lang="en-US" dirty="0" smtClean="0"/>
              <a:t> factoid)</a:t>
            </a:r>
          </a:p>
          <a:p>
            <a:pPr lvl="1"/>
            <a:r>
              <a:rPr lang="en-US" dirty="0" smtClean="0"/>
              <a:t>High variation in human summaries</a:t>
            </a:r>
          </a:p>
          <a:p>
            <a:pPr lvl="2"/>
            <a:r>
              <a:rPr lang="en-US" dirty="0" smtClean="0"/>
              <a:t>Depending on </a:t>
            </a:r>
            <a:r>
              <a:rPr lang="en-US" dirty="0" smtClean="0"/>
              <a:t>perspective, </a:t>
            </a:r>
            <a:r>
              <a:rPr lang="en-US" dirty="0" smtClean="0"/>
              <a:t>different content focused</a:t>
            </a:r>
          </a:p>
          <a:p>
            <a:r>
              <a:rPr lang="en-US" dirty="0" smtClean="0"/>
              <a:t>Idea:</a:t>
            </a:r>
          </a:p>
          <a:p>
            <a:pPr lvl="1"/>
            <a:r>
              <a:rPr lang="en-US" dirty="0" smtClean="0"/>
              <a:t>Target response to specific question, topic in docs</a:t>
            </a:r>
          </a:p>
        </p:txBody>
      </p:sp>
    </p:spTree>
    <p:extLst>
      <p:ext uri="{BB962C8B-B14F-4D97-AF65-F5344CB8AC3E}">
        <p14:creationId xmlns:p14="http://schemas.microsoft.com/office/powerpoint/2010/main" val="2348131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Idea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Topic-focused summarization</a:t>
            </a:r>
          </a:p>
          <a:p>
            <a:pPr lvl="1"/>
            <a:r>
              <a:rPr lang="en-US" dirty="0" smtClean="0"/>
              <a:t>(aka ”query-focused”, “guided”)</a:t>
            </a:r>
          </a:p>
          <a:p>
            <a:r>
              <a:rPr lang="en-US" dirty="0" smtClean="0"/>
              <a:t>Motivations:</a:t>
            </a:r>
          </a:p>
          <a:p>
            <a:pPr lvl="1"/>
            <a:r>
              <a:rPr lang="en-US" dirty="0" smtClean="0"/>
              <a:t>Extrinsic task </a:t>
            </a:r>
            <a:r>
              <a:rPr lang="en-US" dirty="0" err="1" smtClean="0"/>
              <a:t>vs</a:t>
            </a:r>
            <a:r>
              <a:rPr lang="en-US" dirty="0" smtClean="0"/>
              <a:t>  generic</a:t>
            </a:r>
          </a:p>
          <a:p>
            <a:pPr lvl="2"/>
            <a:r>
              <a:rPr lang="en-US" dirty="0" smtClean="0"/>
              <a:t>Why are we creating this summary?</a:t>
            </a:r>
          </a:p>
          <a:p>
            <a:pPr lvl="3"/>
            <a:r>
              <a:rPr lang="en-US" dirty="0" smtClean="0"/>
              <a:t>Viewed as complex question answering (</a:t>
            </a:r>
            <a:r>
              <a:rPr lang="en-US" dirty="0" err="1" smtClean="0"/>
              <a:t>vs</a:t>
            </a:r>
            <a:r>
              <a:rPr lang="en-US" dirty="0" smtClean="0"/>
              <a:t> factoid)</a:t>
            </a:r>
          </a:p>
          <a:p>
            <a:pPr lvl="1"/>
            <a:r>
              <a:rPr lang="en-US" dirty="0" smtClean="0"/>
              <a:t>High variation in human summaries</a:t>
            </a:r>
          </a:p>
          <a:p>
            <a:pPr lvl="2"/>
            <a:r>
              <a:rPr lang="en-US" dirty="0" smtClean="0"/>
              <a:t>Depending on perspective different content focused</a:t>
            </a:r>
          </a:p>
          <a:p>
            <a:r>
              <a:rPr lang="en-US" dirty="0" smtClean="0"/>
              <a:t>Idea:</a:t>
            </a:r>
          </a:p>
          <a:p>
            <a:pPr lvl="1"/>
            <a:r>
              <a:rPr lang="en-US" dirty="0" smtClean="0"/>
              <a:t>Target response to specific question, topic in docs</a:t>
            </a:r>
          </a:p>
          <a:p>
            <a:pPr lvl="2"/>
            <a:r>
              <a:rPr lang="en-US" dirty="0" smtClean="0"/>
              <a:t>Later TACs identify topic categories and aspects</a:t>
            </a:r>
          </a:p>
          <a:p>
            <a:pPr lvl="3"/>
            <a:r>
              <a:rPr lang="en-US" dirty="0" err="1" smtClean="0"/>
              <a:t>E.g</a:t>
            </a:r>
            <a:r>
              <a:rPr lang="en-US" dirty="0" smtClean="0"/>
              <a:t> Natural disasters: who, what, where, when..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571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Query-focused </a:t>
            </a:r>
            <a:r>
              <a:rPr lang="en-US" dirty="0" err="1" smtClean="0"/>
              <a:t>LexRank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 on sentences relevant  to query </a:t>
            </a:r>
          </a:p>
          <a:p>
            <a:pPr lvl="1"/>
            <a:r>
              <a:rPr lang="en-US" dirty="0" smtClean="0"/>
              <a:t>Rather than uniform jump</a:t>
            </a:r>
          </a:p>
        </p:txBody>
      </p:sp>
    </p:spTree>
    <p:extLst>
      <p:ext uri="{BB962C8B-B14F-4D97-AF65-F5344CB8AC3E}">
        <p14:creationId xmlns:p14="http://schemas.microsoft.com/office/powerpoint/2010/main" val="2029283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Query-focused </a:t>
            </a:r>
            <a:r>
              <a:rPr lang="en-US" dirty="0" err="1" smtClean="0"/>
              <a:t>LexRank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 on sentences relevant  to query </a:t>
            </a:r>
          </a:p>
          <a:p>
            <a:pPr lvl="1"/>
            <a:r>
              <a:rPr lang="en-US" dirty="0" smtClean="0"/>
              <a:t>Rather than uniform jump</a:t>
            </a:r>
          </a:p>
          <a:p>
            <a:r>
              <a:rPr lang="en-US" dirty="0" smtClean="0"/>
              <a:t>How do we measure relevance?</a:t>
            </a:r>
          </a:p>
          <a:p>
            <a:pPr lvl="3"/>
            <a:endParaRPr lang="en-US" dirty="0" smtClean="0"/>
          </a:p>
          <a:p>
            <a:pPr lvl="3"/>
            <a:endParaRPr lang="en-US" dirty="0"/>
          </a:p>
          <a:p>
            <a:pPr lvl="3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454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Graph-based Neural Multi-</a:t>
            </a:r>
            <a:r>
              <a:rPr lang="en-US" dirty="0"/>
              <a:t>D</a:t>
            </a:r>
            <a:r>
              <a:rPr lang="en-US" dirty="0" smtClean="0"/>
              <a:t>ocument Summarization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Yasunaga</a:t>
            </a:r>
            <a:r>
              <a:rPr lang="en-US" dirty="0" smtClean="0"/>
              <a:t> et al, 2017</a:t>
            </a:r>
          </a:p>
          <a:p>
            <a:r>
              <a:rPr lang="en-US" dirty="0" smtClean="0"/>
              <a:t>Challenges for NN-MDS:</a:t>
            </a:r>
          </a:p>
          <a:p>
            <a:pPr lvl="1"/>
            <a:r>
              <a:rPr lang="en-US" dirty="0" smtClean="0"/>
              <a:t>Lack of large-scale training data for MDS</a:t>
            </a:r>
          </a:p>
          <a:p>
            <a:pPr lvl="2"/>
            <a:r>
              <a:rPr lang="en-US" dirty="0" smtClean="0"/>
              <a:t>CNN/</a:t>
            </a:r>
            <a:r>
              <a:rPr lang="en-US" dirty="0" err="1" smtClean="0"/>
              <a:t>DailyNews</a:t>
            </a:r>
            <a:r>
              <a:rPr lang="en-US" dirty="0" smtClean="0"/>
              <a:t> sets are single document “highlights”</a:t>
            </a:r>
          </a:p>
          <a:p>
            <a:pPr lvl="1"/>
            <a:r>
              <a:rPr lang="en-US" dirty="0" smtClean="0"/>
              <a:t>Difficult to model multi-document relations via RNN encoder-decoder methods</a:t>
            </a:r>
          </a:p>
          <a:p>
            <a:r>
              <a:rPr lang="en-US" dirty="0" smtClean="0"/>
              <a:t>Strategy:</a:t>
            </a:r>
          </a:p>
          <a:p>
            <a:pPr lvl="1"/>
            <a:r>
              <a:rPr lang="en-US" dirty="0" smtClean="0"/>
              <a:t>Salience estimation, sentence selection w/o decoder</a:t>
            </a:r>
          </a:p>
          <a:p>
            <a:pPr lvl="1"/>
            <a:r>
              <a:rPr lang="en-US" dirty="0" smtClean="0"/>
              <a:t>Sentence relation graphs capture multi-doc relations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4719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Query-focused </a:t>
            </a:r>
            <a:r>
              <a:rPr lang="en-US" dirty="0" err="1" smtClean="0"/>
              <a:t>LexRank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 on sentences relevant  to query </a:t>
            </a:r>
          </a:p>
          <a:p>
            <a:pPr lvl="1"/>
            <a:r>
              <a:rPr lang="en-US" dirty="0" smtClean="0"/>
              <a:t>Rather than uniform jump</a:t>
            </a:r>
          </a:p>
          <a:p>
            <a:r>
              <a:rPr lang="en-US" dirty="0" smtClean="0"/>
              <a:t>How do we measure relevance?</a:t>
            </a:r>
          </a:p>
          <a:p>
            <a:pPr lvl="1"/>
            <a:r>
              <a:rPr lang="en-US" dirty="0" err="1" smtClean="0"/>
              <a:t>Tf</a:t>
            </a:r>
            <a:r>
              <a:rPr lang="en-US" dirty="0" smtClean="0"/>
              <a:t>*</a:t>
            </a:r>
            <a:r>
              <a:rPr lang="en-US" dirty="0" err="1" smtClean="0"/>
              <a:t>idf</a:t>
            </a:r>
            <a:r>
              <a:rPr lang="en-US" dirty="0" smtClean="0"/>
              <a:t>-like measure over sentences &amp; query</a:t>
            </a:r>
          </a:p>
          <a:p>
            <a:pPr lvl="3"/>
            <a:endParaRPr lang="en-US" dirty="0"/>
          </a:p>
          <a:p>
            <a:pPr lvl="3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433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Query-focused </a:t>
            </a:r>
            <a:r>
              <a:rPr lang="en-US" dirty="0" err="1" smtClean="0"/>
              <a:t>LexRank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 on sentences relevant  to query </a:t>
            </a:r>
          </a:p>
          <a:p>
            <a:pPr lvl="1"/>
            <a:r>
              <a:rPr lang="en-US" dirty="0" smtClean="0"/>
              <a:t>Rather than uniform jump</a:t>
            </a:r>
          </a:p>
          <a:p>
            <a:r>
              <a:rPr lang="en-US" dirty="0" smtClean="0"/>
              <a:t>How do we measure relevance?</a:t>
            </a:r>
          </a:p>
          <a:p>
            <a:pPr lvl="1"/>
            <a:r>
              <a:rPr lang="en-US" dirty="0" err="1" smtClean="0"/>
              <a:t>Tf</a:t>
            </a:r>
            <a:r>
              <a:rPr lang="en-US" dirty="0" smtClean="0"/>
              <a:t>*</a:t>
            </a:r>
            <a:r>
              <a:rPr lang="en-US" dirty="0" err="1" smtClean="0"/>
              <a:t>idf</a:t>
            </a:r>
            <a:r>
              <a:rPr lang="en-US" dirty="0" smtClean="0"/>
              <a:t>-like measure over sentences &amp; query</a:t>
            </a:r>
          </a:p>
          <a:p>
            <a:pPr lvl="2"/>
            <a:r>
              <a:rPr lang="en-US" dirty="0" smtClean="0"/>
              <a:t>Compute sentence-level “</a:t>
            </a:r>
            <a:r>
              <a:rPr lang="en-US" dirty="0" err="1" smtClean="0"/>
              <a:t>idf</a:t>
            </a:r>
            <a:r>
              <a:rPr lang="en-US" dirty="0" smtClean="0"/>
              <a:t>”</a:t>
            </a:r>
          </a:p>
          <a:p>
            <a:pPr lvl="3"/>
            <a:r>
              <a:rPr lang="en-US" dirty="0" smtClean="0"/>
              <a:t>N = # of sentences in cluster; </a:t>
            </a:r>
            <a:r>
              <a:rPr lang="en-US" dirty="0" err="1" smtClean="0"/>
              <a:t>sf</a:t>
            </a:r>
            <a:r>
              <a:rPr lang="en-US" baseline="-25000" dirty="0" err="1" smtClean="0"/>
              <a:t>w</a:t>
            </a:r>
            <a:r>
              <a:rPr lang="en-US" baseline="-25000" dirty="0" smtClean="0"/>
              <a:t> </a:t>
            </a:r>
            <a:r>
              <a:rPr lang="en-US" dirty="0" smtClean="0"/>
              <a:t>= # of sentences with w</a:t>
            </a:r>
          </a:p>
          <a:p>
            <a:pPr lvl="3"/>
            <a:endParaRPr lang="en-US" dirty="0" smtClean="0"/>
          </a:p>
          <a:p>
            <a:pPr lvl="3"/>
            <a:endParaRPr lang="en-US" dirty="0"/>
          </a:p>
          <a:p>
            <a:pPr lvl="3"/>
            <a:endParaRPr lang="en-US" dirty="0" smtClean="0"/>
          </a:p>
          <a:p>
            <a:pPr lvl="2"/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334797"/>
              </p:ext>
            </p:extLst>
          </p:nvPr>
        </p:nvGraphicFramePr>
        <p:xfrm>
          <a:off x="1512455" y="4158669"/>
          <a:ext cx="2874818" cy="1092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1" name="Equation" r:id="rId3" imgW="1270000" imgH="482600" progId="Equation.3">
                  <p:embed/>
                </p:oleObj>
              </mc:Choice>
              <mc:Fallback>
                <p:oleObj name="Equation" r:id="rId3" imgW="12700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12455" y="4158669"/>
                        <a:ext cx="2874818" cy="10924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5369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Query-focused </a:t>
            </a:r>
            <a:r>
              <a:rPr lang="en-US" dirty="0" err="1" smtClean="0"/>
              <a:t>LexRank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 on sentences relevant  to query </a:t>
            </a:r>
          </a:p>
          <a:p>
            <a:pPr lvl="1"/>
            <a:r>
              <a:rPr lang="en-US" dirty="0" smtClean="0"/>
              <a:t>Rather than uniform jump</a:t>
            </a:r>
          </a:p>
          <a:p>
            <a:r>
              <a:rPr lang="en-US" dirty="0" smtClean="0"/>
              <a:t>How do we measure relevance?</a:t>
            </a:r>
          </a:p>
          <a:p>
            <a:pPr lvl="1"/>
            <a:r>
              <a:rPr lang="en-US" dirty="0" err="1" smtClean="0"/>
              <a:t>Tf</a:t>
            </a:r>
            <a:r>
              <a:rPr lang="en-US" dirty="0" smtClean="0"/>
              <a:t>*</a:t>
            </a:r>
            <a:r>
              <a:rPr lang="en-US" dirty="0" err="1" smtClean="0"/>
              <a:t>idf</a:t>
            </a:r>
            <a:r>
              <a:rPr lang="en-US" dirty="0" smtClean="0"/>
              <a:t>-like measure over sentences &amp; query</a:t>
            </a:r>
          </a:p>
          <a:p>
            <a:pPr lvl="2"/>
            <a:r>
              <a:rPr lang="en-US" dirty="0" smtClean="0"/>
              <a:t>Compute sentence-level “</a:t>
            </a:r>
            <a:r>
              <a:rPr lang="en-US" dirty="0" err="1" smtClean="0"/>
              <a:t>idf</a:t>
            </a:r>
            <a:r>
              <a:rPr lang="en-US" dirty="0" smtClean="0"/>
              <a:t>”</a:t>
            </a:r>
          </a:p>
          <a:p>
            <a:pPr lvl="3"/>
            <a:r>
              <a:rPr lang="en-US" dirty="0" smtClean="0"/>
              <a:t>N = # of sentences in cluster; </a:t>
            </a:r>
            <a:r>
              <a:rPr lang="en-US" dirty="0" err="1" smtClean="0"/>
              <a:t>sf</a:t>
            </a:r>
            <a:r>
              <a:rPr lang="en-US" baseline="-25000" dirty="0" err="1" smtClean="0"/>
              <a:t>w</a:t>
            </a:r>
            <a:r>
              <a:rPr lang="en-US" baseline="-25000" dirty="0" smtClean="0"/>
              <a:t> </a:t>
            </a:r>
            <a:r>
              <a:rPr lang="en-US" dirty="0" smtClean="0"/>
              <a:t>= # of sentences with w</a:t>
            </a:r>
          </a:p>
          <a:p>
            <a:pPr lvl="3"/>
            <a:endParaRPr lang="en-US" dirty="0" smtClean="0"/>
          </a:p>
          <a:p>
            <a:pPr lvl="3"/>
            <a:endParaRPr lang="en-US" dirty="0"/>
          </a:p>
          <a:p>
            <a:pPr lvl="3"/>
            <a:endParaRPr lang="en-US" dirty="0" smtClean="0"/>
          </a:p>
          <a:p>
            <a:pPr lvl="2"/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5032790"/>
              </p:ext>
            </p:extLst>
          </p:nvPr>
        </p:nvGraphicFramePr>
        <p:xfrm>
          <a:off x="1512455" y="4158669"/>
          <a:ext cx="2874818" cy="1092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9" name="Equation" r:id="rId3" imgW="1270000" imgH="482600" progId="Equation.3">
                  <p:embed/>
                </p:oleObj>
              </mc:Choice>
              <mc:Fallback>
                <p:oleObj name="Equation" r:id="rId3" imgW="12700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12455" y="4158669"/>
                        <a:ext cx="2874818" cy="10924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9428868"/>
              </p:ext>
            </p:extLst>
          </p:nvPr>
        </p:nvGraphicFramePr>
        <p:xfrm>
          <a:off x="1313294" y="5474969"/>
          <a:ext cx="6500379" cy="937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0" name="Equation" r:id="rId5" imgW="2730500" imgH="393700" progId="Equation.3">
                  <p:embed/>
                </p:oleObj>
              </mc:Choice>
              <mc:Fallback>
                <p:oleObj name="Equation" r:id="rId5" imgW="27305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13294" y="5474969"/>
                        <a:ext cx="6500379" cy="9372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8254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Updated </a:t>
            </a:r>
            <a:r>
              <a:rPr lang="en-US" dirty="0" err="1" smtClean="0"/>
              <a:t>LexRank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Combines original similarity weighting w/query</a:t>
            </a:r>
          </a:p>
          <a:p>
            <a:pPr marL="349250" lvl="1" indent="0">
              <a:buNone/>
            </a:pPr>
            <a:endParaRPr lang="en-US" dirty="0" smtClean="0"/>
          </a:p>
          <a:p>
            <a:pPr marL="349250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079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Updated </a:t>
            </a:r>
            <a:r>
              <a:rPr lang="en-US" dirty="0" err="1" smtClean="0"/>
              <a:t>LexRank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Combines original similarity weighting w/query</a:t>
            </a:r>
          </a:p>
          <a:p>
            <a:pPr lvl="1"/>
            <a:r>
              <a:rPr lang="en-US" dirty="0" smtClean="0"/>
              <a:t>Mixture model of query relevance, sentence similarity</a:t>
            </a:r>
          </a:p>
          <a:p>
            <a:pPr marL="349250" lvl="1" indent="0">
              <a:buNone/>
            </a:pPr>
            <a:endParaRPr lang="en-US" dirty="0"/>
          </a:p>
          <a:p>
            <a:pPr marL="349250" lvl="1" indent="0">
              <a:buNone/>
            </a:pPr>
            <a:endParaRPr lang="en-US" dirty="0" smtClean="0"/>
          </a:p>
          <a:p>
            <a:pPr marL="349250" lvl="1" indent="0">
              <a:buNone/>
            </a:pPr>
            <a:endParaRPr lang="en-US" dirty="0"/>
          </a:p>
          <a:p>
            <a:pPr marL="34925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491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Updated </a:t>
            </a:r>
            <a:r>
              <a:rPr lang="en-US" dirty="0" err="1" smtClean="0"/>
              <a:t>LexRank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Combines original similarity weighting w/query</a:t>
            </a:r>
          </a:p>
          <a:p>
            <a:pPr lvl="1"/>
            <a:r>
              <a:rPr lang="en-US" dirty="0" smtClean="0"/>
              <a:t>Mixture model of query relevance, sentence similarity</a:t>
            </a:r>
          </a:p>
          <a:p>
            <a:pPr marL="349250" lvl="1" indent="0">
              <a:buNone/>
            </a:pPr>
            <a:endParaRPr lang="en-US" dirty="0"/>
          </a:p>
          <a:p>
            <a:pPr marL="349250" lvl="1" indent="0">
              <a:buNone/>
            </a:pPr>
            <a:endParaRPr lang="en-US" dirty="0" smtClean="0"/>
          </a:p>
          <a:p>
            <a:pPr marL="349250" lvl="1" indent="0">
              <a:buNone/>
            </a:pPr>
            <a:endParaRPr lang="en-US" dirty="0"/>
          </a:p>
          <a:p>
            <a:pPr marL="34925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d controls ‘bias’: i.e. relative weighting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0927720"/>
              </p:ext>
            </p:extLst>
          </p:nvPr>
        </p:nvGraphicFramePr>
        <p:xfrm>
          <a:off x="1015999" y="2637559"/>
          <a:ext cx="6587669" cy="9646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9" name="Equation" r:id="rId3" imgW="3556000" imgH="520700" progId="Equation.3">
                  <p:embed/>
                </p:oleObj>
              </mc:Choice>
              <mc:Fallback>
                <p:oleObj name="Equation" r:id="rId3" imgW="3556000" imgH="520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5999" y="2637559"/>
                        <a:ext cx="6587669" cy="9646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9129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 &amp;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Parameters:</a:t>
            </a:r>
          </a:p>
          <a:p>
            <a:pPr lvl="1"/>
            <a:r>
              <a:rPr lang="en-US" dirty="0" smtClean="0"/>
              <a:t>Similarity threshold: filters adjacency matrix</a:t>
            </a:r>
          </a:p>
          <a:p>
            <a:pPr lvl="1"/>
            <a:r>
              <a:rPr lang="en-US" dirty="0" smtClean="0"/>
              <a:t>Question bias: Weights emphasis on question focus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077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 &amp;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Parameters:</a:t>
            </a:r>
          </a:p>
          <a:p>
            <a:pPr lvl="1"/>
            <a:r>
              <a:rPr lang="en-US" dirty="0" smtClean="0"/>
              <a:t>Similarity threshold: filters adjacency matrix</a:t>
            </a:r>
          </a:p>
          <a:p>
            <a:pPr lvl="1"/>
            <a:r>
              <a:rPr lang="en-US" dirty="0" smtClean="0"/>
              <a:t>Question bias: Weights emphasis on question focus</a:t>
            </a:r>
            <a:endParaRPr lang="en-US" dirty="0"/>
          </a:p>
          <a:p>
            <a:r>
              <a:rPr lang="en-US" dirty="0" smtClean="0"/>
              <a:t>Parameter sweep:</a:t>
            </a:r>
          </a:p>
          <a:p>
            <a:pPr lvl="1"/>
            <a:r>
              <a:rPr lang="en-US" dirty="0" smtClean="0"/>
              <a:t>Best similarity threshold: 0.14-0.2</a:t>
            </a:r>
          </a:p>
          <a:p>
            <a:pPr lvl="2"/>
            <a:r>
              <a:rPr lang="en-US" dirty="0" smtClean="0"/>
              <a:t>As before</a:t>
            </a:r>
          </a:p>
          <a:p>
            <a:pPr lvl="1"/>
            <a:r>
              <a:rPr lang="en-US" dirty="0" smtClean="0"/>
              <a:t>Best question bias: high: 0.8-0.95</a:t>
            </a:r>
          </a:p>
        </p:txBody>
      </p:sp>
    </p:spTree>
    <p:extLst>
      <p:ext uri="{BB962C8B-B14F-4D97-AF65-F5344CB8AC3E}">
        <p14:creationId xmlns:p14="http://schemas.microsoft.com/office/powerpoint/2010/main" val="824029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 &amp;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Parameters:</a:t>
            </a:r>
          </a:p>
          <a:p>
            <a:pPr lvl="1"/>
            <a:r>
              <a:rPr lang="en-US" dirty="0" smtClean="0"/>
              <a:t>Similarity threshold: filters adjacency matrix</a:t>
            </a:r>
          </a:p>
          <a:p>
            <a:pPr lvl="1"/>
            <a:r>
              <a:rPr lang="en-US" dirty="0" smtClean="0"/>
              <a:t>Question bias: Weights emphasis on question focus</a:t>
            </a:r>
            <a:endParaRPr lang="en-US" dirty="0"/>
          </a:p>
          <a:p>
            <a:r>
              <a:rPr lang="en-US" dirty="0" smtClean="0"/>
              <a:t>Parameter sweep:</a:t>
            </a:r>
          </a:p>
          <a:p>
            <a:pPr lvl="1"/>
            <a:r>
              <a:rPr lang="en-US" dirty="0" smtClean="0"/>
              <a:t>Best similarity threshold: 0.14-0.2</a:t>
            </a:r>
          </a:p>
          <a:p>
            <a:pPr lvl="2"/>
            <a:r>
              <a:rPr lang="en-US" dirty="0" smtClean="0"/>
              <a:t>As before</a:t>
            </a:r>
          </a:p>
          <a:p>
            <a:pPr lvl="1"/>
            <a:r>
              <a:rPr lang="en-US" dirty="0" smtClean="0"/>
              <a:t>Best question bias: high: 0.8-0.95</a:t>
            </a:r>
          </a:p>
          <a:p>
            <a:r>
              <a:rPr lang="en-US" dirty="0" smtClean="0"/>
              <a:t>Question bias in </a:t>
            </a:r>
            <a:r>
              <a:rPr lang="en-US" dirty="0" err="1" smtClean="0"/>
              <a:t>LexRank</a:t>
            </a:r>
            <a:r>
              <a:rPr lang="en-US" dirty="0" smtClean="0"/>
              <a:t> can improve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13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AttSum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Cao et al, 2016</a:t>
            </a:r>
          </a:p>
          <a:p>
            <a:r>
              <a:rPr lang="en-US" dirty="0" smtClean="0"/>
              <a:t>Key ideas:</a:t>
            </a:r>
          </a:p>
          <a:p>
            <a:pPr lvl="1"/>
            <a:r>
              <a:rPr lang="en-US" dirty="0" smtClean="0"/>
              <a:t>Integration of query focus &amp; sentence salience 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Distributed representations of sentences, docs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Augmented with attention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428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64" y="107576"/>
            <a:ext cx="8506515" cy="1336956"/>
          </a:xfrm>
        </p:spPr>
        <p:txBody>
          <a:bodyPr/>
          <a:lstStyle/>
          <a:p>
            <a:r>
              <a:rPr lang="en-US" dirty="0" smtClean="0"/>
              <a:t>Sentence Salience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540" y="1600201"/>
            <a:ext cx="8662757" cy="4343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For each cluster of documents</a:t>
            </a:r>
          </a:p>
          <a:p>
            <a:pPr lvl="1"/>
            <a:r>
              <a:rPr lang="en-US" dirty="0" smtClean="0"/>
              <a:t>Create sentence relation graph	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Use GRU to create initial sentence </a:t>
            </a:r>
            <a:r>
              <a:rPr lang="en-US" dirty="0" err="1" smtClean="0"/>
              <a:t>embeddings</a:t>
            </a:r>
            <a:r>
              <a:rPr lang="en-US" dirty="0" smtClean="0"/>
              <a:t> (</a:t>
            </a:r>
            <a:r>
              <a:rPr lang="en-US" dirty="0" err="1" smtClean="0"/>
              <a:t>GRU</a:t>
            </a:r>
            <a:r>
              <a:rPr lang="en-US" baseline="30000" dirty="0" err="1" smtClean="0"/>
              <a:t>sent</a:t>
            </a:r>
            <a:r>
              <a:rPr lang="en-US" baseline="30000" dirty="0" smtClean="0"/>
              <a:t>)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Apply Graph Convolutional Networks (GCN) to create final sentence </a:t>
            </a:r>
            <a:r>
              <a:rPr lang="en-US" dirty="0" err="1" smtClean="0"/>
              <a:t>embeddings</a:t>
            </a:r>
            <a:r>
              <a:rPr lang="en-US" dirty="0" smtClean="0"/>
              <a:t> informed by graph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Use GRU over all </a:t>
            </a:r>
            <a:r>
              <a:rPr lang="en-US" dirty="0" err="1" smtClean="0"/>
              <a:t>sents</a:t>
            </a:r>
            <a:r>
              <a:rPr lang="en-US" dirty="0" smtClean="0"/>
              <a:t> for cluster embedding (</a:t>
            </a:r>
            <a:r>
              <a:rPr lang="en-US" dirty="0" err="1" smtClean="0"/>
              <a:t>GRU</a:t>
            </a:r>
            <a:r>
              <a:rPr lang="en-US" baseline="30000" dirty="0" err="1" smtClean="0"/>
              <a:t>doc</a:t>
            </a:r>
            <a:r>
              <a:rPr lang="en-US" baseline="30000" dirty="0" smtClean="0"/>
              <a:t>)</a:t>
            </a:r>
          </a:p>
          <a:p>
            <a:pPr lvl="1"/>
            <a:endParaRPr lang="en-US" baseline="30000" dirty="0"/>
          </a:p>
          <a:p>
            <a:pPr lvl="1"/>
            <a:r>
              <a:rPr lang="en-US" dirty="0" smtClean="0"/>
              <a:t>Use cluster &amp; sentence </a:t>
            </a:r>
            <a:r>
              <a:rPr lang="en-US" dirty="0" err="1" smtClean="0"/>
              <a:t>embeddings</a:t>
            </a:r>
            <a:r>
              <a:rPr lang="en-US" dirty="0" smtClean="0"/>
              <a:t> for sentence salience</a:t>
            </a:r>
          </a:p>
          <a:p>
            <a:pPr lvl="1"/>
            <a:endParaRPr lang="en-US" baseline="30000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4790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Intuitions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Human summaries jointly optimize focus, salience</a:t>
            </a:r>
            <a:endParaRPr lang="en-US" dirty="0"/>
          </a:p>
          <a:p>
            <a:pPr lvl="1"/>
            <a:r>
              <a:rPr lang="en-US" dirty="0" smtClean="0"/>
              <a:t>Difficult to train independently </a:t>
            </a:r>
          </a:p>
          <a:p>
            <a:pPr lvl="1"/>
            <a:endParaRPr lang="en-US" dirty="0"/>
          </a:p>
          <a:p>
            <a:r>
              <a:rPr lang="en-US" dirty="0" smtClean="0"/>
              <a:t>Models often focus on surface models of similarity</a:t>
            </a:r>
          </a:p>
          <a:p>
            <a:pPr lvl="1"/>
            <a:r>
              <a:rPr lang="en-US" dirty="0" smtClean="0"/>
              <a:t>E.g. </a:t>
            </a:r>
            <a:r>
              <a:rPr lang="en-US" dirty="0" err="1" smtClean="0"/>
              <a:t>tf</a:t>
            </a:r>
            <a:r>
              <a:rPr lang="en-US" dirty="0" smtClean="0"/>
              <a:t>*</a:t>
            </a:r>
            <a:r>
              <a:rPr lang="en-US" dirty="0" err="1" smtClean="0"/>
              <a:t>idf</a:t>
            </a:r>
            <a:r>
              <a:rPr lang="en-US" dirty="0" smtClean="0"/>
              <a:t> on words/signature terms</a:t>
            </a:r>
          </a:p>
          <a:p>
            <a:pPr lvl="1"/>
            <a:r>
              <a:rPr lang="en-US" dirty="0" smtClean="0"/>
              <a:t>Similarity != relevance</a:t>
            </a:r>
          </a:p>
          <a:p>
            <a:r>
              <a:rPr lang="en-US" dirty="0" smtClean="0"/>
              <a:t>Proposal: Joint neural model </a:t>
            </a:r>
          </a:p>
          <a:p>
            <a:pPr lvl="1"/>
            <a:r>
              <a:rPr lang="en-US" dirty="0" smtClean="0"/>
              <a:t>Reduce dependence on surface similarity</a:t>
            </a:r>
          </a:p>
          <a:p>
            <a:pPr lvl="1"/>
            <a:r>
              <a:rPr lang="en-US" dirty="0" smtClean="0"/>
              <a:t>Combine two factors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2645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3500"/>
            <a:ext cx="9144000" cy="416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5925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Sentence &amp; Query</a:t>
            </a:r>
            <a:br>
              <a:rPr lang="en-US" dirty="0" smtClean="0"/>
            </a:br>
            <a:r>
              <a:rPr lang="en-US" dirty="0" smtClean="0"/>
              <a:t>Representations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341126" cy="4343400"/>
          </a:xfrm>
        </p:spPr>
        <p:txBody>
          <a:bodyPr/>
          <a:lstStyle/>
          <a:p>
            <a:r>
              <a:rPr lang="en-US" dirty="0" smtClean="0"/>
              <a:t>Both sentence &amp; query representations</a:t>
            </a:r>
          </a:p>
          <a:p>
            <a:pPr lvl="1"/>
            <a:r>
              <a:rPr lang="en-US" dirty="0" smtClean="0"/>
              <a:t>Created using convolutional NN (CNN)</a:t>
            </a:r>
          </a:p>
          <a:p>
            <a:r>
              <a:rPr lang="en-US" dirty="0" smtClean="0"/>
              <a:t>Start with sequence of word </a:t>
            </a:r>
            <a:r>
              <a:rPr lang="en-US" dirty="0" err="1" smtClean="0"/>
              <a:t>embeddings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Apply filter </a:t>
            </a:r>
            <a:r>
              <a:rPr lang="en-US" dirty="0" err="1" smtClean="0"/>
              <a:t>W</a:t>
            </a:r>
            <a:r>
              <a:rPr lang="en-US" baseline="30000" dirty="0" err="1" smtClean="0"/>
              <a:t>h</a:t>
            </a:r>
            <a:r>
              <a:rPr lang="en-US" baseline="-25000" dirty="0" err="1" smtClean="0"/>
              <a:t>t</a:t>
            </a:r>
            <a:r>
              <a:rPr lang="en-US" dirty="0" smtClean="0"/>
              <a:t> over concatenation of </a:t>
            </a:r>
            <a:r>
              <a:rPr lang="en-US" dirty="0" err="1" smtClean="0"/>
              <a:t>wds</a:t>
            </a:r>
            <a:r>
              <a:rPr lang="en-US" dirty="0" smtClean="0"/>
              <a:t> in window</a:t>
            </a:r>
          </a:p>
          <a:p>
            <a:pPr lvl="2"/>
            <a:r>
              <a:rPr lang="en-US" dirty="0" smtClean="0"/>
              <a:t>Followed by </a:t>
            </a:r>
            <a:r>
              <a:rPr lang="en-US" dirty="0" err="1" smtClean="0"/>
              <a:t>tanh</a:t>
            </a:r>
            <a:r>
              <a:rPr lang="en-US" dirty="0" smtClean="0"/>
              <a:t> non-linearity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Finally apply max-pooling-over-time to create rep </a:t>
            </a:r>
            <a:r>
              <a:rPr lang="en-US" dirty="0" err="1" smtClean="0"/>
              <a:t>c</a:t>
            </a:r>
            <a:r>
              <a:rPr lang="en-US" baseline="30000" dirty="0" err="1" smtClean="0"/>
              <a:t>h</a:t>
            </a:r>
            <a:endParaRPr lang="en-US" dirty="0" smtClean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0975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“Document”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341126" cy="4343400"/>
          </a:xfrm>
        </p:spPr>
        <p:txBody>
          <a:bodyPr/>
          <a:lstStyle/>
          <a:p>
            <a:r>
              <a:rPr lang="en-US" dirty="0" smtClean="0"/>
              <a:t>Weighted-sum pooling over sentences</a:t>
            </a:r>
          </a:p>
          <a:p>
            <a:pPr lvl="1"/>
            <a:r>
              <a:rPr lang="en-US" dirty="0" smtClean="0"/>
              <a:t>“Document” = all sentences in all documents in cluster</a:t>
            </a:r>
          </a:p>
          <a:p>
            <a:r>
              <a:rPr lang="en-US" dirty="0" smtClean="0"/>
              <a:t>Learn a score that serves as relevance weighting 	b/t sentence and query</a:t>
            </a:r>
          </a:p>
          <a:p>
            <a:pPr lvl="1"/>
            <a:r>
              <a:rPr lang="en-US" dirty="0" smtClean="0"/>
              <a:t>r(</a:t>
            </a:r>
            <a:r>
              <a:rPr lang="en-US" dirty="0" err="1" smtClean="0"/>
              <a:t>s,q</a:t>
            </a:r>
            <a:r>
              <a:rPr lang="en-US" dirty="0" smtClean="0"/>
              <a:t>) = </a:t>
            </a:r>
            <a:r>
              <a:rPr lang="en-US" dirty="0" err="1" smtClean="0"/>
              <a:t>σ</a:t>
            </a:r>
            <a:r>
              <a:rPr lang="en-US" dirty="0" smtClean="0"/>
              <a:t>(v(s)</a:t>
            </a:r>
            <a:r>
              <a:rPr lang="en-US" dirty="0" err="1" smtClean="0"/>
              <a:t>Mv</a:t>
            </a:r>
            <a:r>
              <a:rPr lang="en-US" dirty="0" smtClean="0"/>
              <a:t>(q)</a:t>
            </a:r>
            <a:r>
              <a:rPr lang="en-US" baseline="30000" dirty="0" smtClean="0"/>
              <a:t>T</a:t>
            </a:r>
            <a:r>
              <a:rPr lang="en-US" dirty="0" smtClean="0"/>
              <a:t>)</a:t>
            </a:r>
            <a:endParaRPr lang="en-US" baseline="30000" dirty="0" smtClean="0"/>
          </a:p>
          <a:p>
            <a:pPr lvl="2"/>
            <a:r>
              <a:rPr lang="en-US" dirty="0" smtClean="0"/>
              <a:t>Should be high if relevant</a:t>
            </a:r>
          </a:p>
          <a:p>
            <a:pPr lvl="1"/>
            <a:endParaRPr lang="en-US" baseline="30000" dirty="0"/>
          </a:p>
          <a:p>
            <a:r>
              <a:rPr lang="en-US" dirty="0" smtClean="0"/>
              <a:t>Compute document representation as weighted sum</a:t>
            </a:r>
          </a:p>
          <a:p>
            <a:pPr lvl="1"/>
            <a:r>
              <a:rPr lang="en-US" dirty="0" smtClean="0"/>
              <a:t>v(</a:t>
            </a:r>
            <a:r>
              <a:rPr lang="en-US" dirty="0" err="1" smtClean="0"/>
              <a:t>d|q</a:t>
            </a:r>
            <a:r>
              <a:rPr lang="en-US" dirty="0" smtClean="0"/>
              <a:t>) = </a:t>
            </a:r>
            <a:r>
              <a:rPr lang="en-US" dirty="0" err="1" smtClean="0"/>
              <a:t>Σ</a:t>
            </a:r>
            <a:r>
              <a:rPr lang="en-US" baseline="-25000" dirty="0" err="1" smtClean="0"/>
              <a:t>s</a:t>
            </a:r>
            <a:r>
              <a:rPr lang="en-US" baseline="-25000" dirty="0" smtClean="0"/>
              <a:t> in </a:t>
            </a:r>
            <a:r>
              <a:rPr lang="en-US" baseline="-25000" dirty="0" err="1" smtClean="0"/>
              <a:t>d</a:t>
            </a:r>
            <a:r>
              <a:rPr lang="en-US" dirty="0" err="1" smtClean="0"/>
              <a:t>r</a:t>
            </a:r>
            <a:r>
              <a:rPr lang="en-US" dirty="0" smtClean="0"/>
              <a:t>(</a:t>
            </a:r>
            <a:r>
              <a:rPr lang="en-US" dirty="0" err="1" smtClean="0"/>
              <a:t>s,q</a:t>
            </a:r>
            <a:r>
              <a:rPr lang="en-US" dirty="0" smtClean="0"/>
              <a:t>)v(s)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7186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Ranking Sentences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Sentences ranked by similarity to doc cluster</a:t>
            </a:r>
          </a:p>
          <a:p>
            <a:pPr lvl="1"/>
            <a:r>
              <a:rPr lang="en-US" dirty="0" smtClean="0"/>
              <a:t>Via cosine similarity </a:t>
            </a:r>
          </a:p>
          <a:p>
            <a:pPr lvl="2"/>
            <a:r>
              <a:rPr lang="en-US" dirty="0" smtClean="0"/>
              <a:t>v(s)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 smtClean="0">
                <a:sym typeface="Wingdings"/>
              </a:rPr>
              <a:t>v(</a:t>
            </a:r>
            <a:r>
              <a:rPr lang="en-US" dirty="0" err="1" smtClean="0">
                <a:sym typeface="Wingdings"/>
              </a:rPr>
              <a:t>d|q</a:t>
            </a:r>
            <a:r>
              <a:rPr lang="en-US" dirty="0" smtClean="0">
                <a:sym typeface="Wingdings"/>
              </a:rPr>
              <a:t>)/||v(s)||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 smtClean="0">
                <a:sym typeface="Wingdings"/>
              </a:rPr>
              <a:t>||v(</a:t>
            </a:r>
            <a:r>
              <a:rPr lang="en-US" dirty="0" err="1" smtClean="0">
                <a:sym typeface="Wingdings"/>
              </a:rPr>
              <a:t>d|q</a:t>
            </a:r>
            <a:r>
              <a:rPr lang="en-US" dirty="0" smtClean="0">
                <a:sym typeface="Wingdings"/>
              </a:rPr>
              <a:t>)||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Trained via pairwise ranking</a:t>
            </a:r>
          </a:p>
          <a:p>
            <a:pPr lvl="1"/>
            <a:r>
              <a:rPr lang="en-US" dirty="0" smtClean="0"/>
              <a:t>High ROUGE-2(s)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pos</a:t>
            </a:r>
            <a:r>
              <a:rPr lang="en-US" dirty="0" smtClean="0">
                <a:sym typeface="Wingdings"/>
              </a:rPr>
              <a:t>, Low ROUGE-2(s)  </a:t>
            </a:r>
            <a:r>
              <a:rPr lang="en-US" dirty="0" err="1" smtClean="0">
                <a:sym typeface="Wingdings"/>
              </a:rPr>
              <a:t>neg</a:t>
            </a:r>
            <a:endParaRPr lang="en-US" dirty="0" smtClean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Learn to give higher </a:t>
            </a:r>
            <a:r>
              <a:rPr lang="en-US" dirty="0" err="1" smtClean="0">
                <a:sym typeface="Wingdings"/>
              </a:rPr>
              <a:t>cos</a:t>
            </a:r>
            <a:r>
              <a:rPr lang="en-US" dirty="0" smtClean="0">
                <a:sym typeface="Wingdings"/>
              </a:rPr>
              <a:t> score to </a:t>
            </a:r>
            <a:r>
              <a:rPr lang="en-US" dirty="0" err="1" smtClean="0">
                <a:sym typeface="Wingdings"/>
              </a:rPr>
              <a:t>pos</a:t>
            </a:r>
            <a:r>
              <a:rPr lang="en-US" dirty="0" smtClean="0">
                <a:sym typeface="Wingdings"/>
              </a:rPr>
              <a:t> than </a:t>
            </a:r>
            <a:r>
              <a:rPr lang="en-US" dirty="0" err="1" smtClean="0">
                <a:sym typeface="Wingdings"/>
              </a:rPr>
              <a:t>neg</a:t>
            </a:r>
            <a:endParaRPr lang="en-US" dirty="0" smtClean="0">
              <a:sym typeface="Wingdings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4957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Effectiveness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65233" r="-65233"/>
          <a:stretch>
            <a:fillRect/>
          </a:stretch>
        </p:blipFill>
        <p:spPr>
          <a:xfrm>
            <a:off x="-423887" y="1444532"/>
            <a:ext cx="10023623" cy="5413468"/>
          </a:xfrm>
        </p:spPr>
      </p:pic>
    </p:spTree>
    <p:extLst>
      <p:ext uri="{BB962C8B-B14F-4D97-AF65-F5344CB8AC3E}">
        <p14:creationId xmlns:p14="http://schemas.microsoft.com/office/powerpoint/2010/main" val="27515152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Discard sentences &lt; 8 </a:t>
            </a:r>
            <a:r>
              <a:rPr lang="en-US" dirty="0" err="1" smtClean="0"/>
              <a:t>wds</a:t>
            </a:r>
            <a:r>
              <a:rPr lang="en-US" dirty="0" smtClean="0"/>
              <a:t> long</a:t>
            </a:r>
          </a:p>
          <a:p>
            <a:r>
              <a:rPr lang="en-US" dirty="0" smtClean="0"/>
              <a:t>Rank all others by score</a:t>
            </a:r>
          </a:p>
          <a:p>
            <a:r>
              <a:rPr lang="en-US" dirty="0" smtClean="0"/>
              <a:t>Iteratively, until max length:</a:t>
            </a:r>
          </a:p>
          <a:p>
            <a:pPr lvl="1"/>
            <a:r>
              <a:rPr lang="en-US" dirty="0" smtClean="0"/>
              <a:t> Select highest sentence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Discard if redundant </a:t>
            </a:r>
          </a:p>
          <a:p>
            <a:pPr lvl="2"/>
            <a:r>
              <a:rPr lang="en-US" dirty="0" smtClean="0"/>
              <a:t>&gt; 50% bigram overlap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Add to summary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103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271452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Methods depend on base system design</a:t>
            </a:r>
          </a:p>
          <a:p>
            <a:pPr lvl="1"/>
            <a:r>
              <a:rPr lang="en-US" dirty="0" smtClean="0"/>
              <a:t>All aim to incorporate similarity with query/topic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271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271452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Methods depend on base system design</a:t>
            </a:r>
          </a:p>
          <a:p>
            <a:pPr lvl="1"/>
            <a:r>
              <a:rPr lang="en-US" dirty="0" smtClean="0"/>
              <a:t>All aim to incorporate similarity with query/topic</a:t>
            </a:r>
            <a:endParaRPr lang="en-US" dirty="0"/>
          </a:p>
          <a:p>
            <a:r>
              <a:rPr lang="en-US" dirty="0" smtClean="0"/>
              <a:t>CLASSY HMM: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853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271452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Methods depend on base system design</a:t>
            </a:r>
          </a:p>
          <a:p>
            <a:pPr lvl="1"/>
            <a:r>
              <a:rPr lang="en-US" dirty="0" smtClean="0"/>
              <a:t>All aim to incorporate similarity with query/topic</a:t>
            </a:r>
            <a:endParaRPr lang="en-US" dirty="0"/>
          </a:p>
          <a:p>
            <a:r>
              <a:rPr lang="en-US" dirty="0" smtClean="0"/>
              <a:t>CLASSY HMM: </a:t>
            </a:r>
          </a:p>
          <a:p>
            <a:pPr lvl="1"/>
            <a:r>
              <a:rPr lang="en-US" dirty="0" smtClean="0"/>
              <a:t>Add question overlap feature to HMM vector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0004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24530" b="-24530"/>
          <a:stretch>
            <a:fillRect/>
          </a:stretch>
        </p:blipFill>
        <p:spPr>
          <a:xfrm>
            <a:off x="5557" y="1600200"/>
            <a:ext cx="8843638" cy="4627931"/>
          </a:xfrm>
        </p:spPr>
      </p:pic>
    </p:spTree>
    <p:extLst>
      <p:ext uri="{BB962C8B-B14F-4D97-AF65-F5344CB8AC3E}">
        <p14:creationId xmlns:p14="http://schemas.microsoft.com/office/powerpoint/2010/main" val="17274178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271452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Methods depend on base system design</a:t>
            </a:r>
          </a:p>
          <a:p>
            <a:pPr lvl="1"/>
            <a:r>
              <a:rPr lang="en-US" dirty="0" smtClean="0"/>
              <a:t>All aim to incorporate similarity with query/topic</a:t>
            </a:r>
            <a:endParaRPr lang="en-US" dirty="0"/>
          </a:p>
          <a:p>
            <a:r>
              <a:rPr lang="en-US" dirty="0" smtClean="0"/>
              <a:t>CLASSY HMM: </a:t>
            </a:r>
          </a:p>
          <a:p>
            <a:pPr lvl="1"/>
            <a:r>
              <a:rPr lang="en-US" dirty="0" smtClean="0"/>
              <a:t>Add question overlap feature to HMM vector</a:t>
            </a:r>
          </a:p>
          <a:p>
            <a:pPr lvl="2"/>
            <a:r>
              <a:rPr lang="en-US" dirty="0" smtClean="0"/>
              <a:t>Log (# query tokens in sentence + 1)</a:t>
            </a:r>
          </a:p>
          <a:p>
            <a:pPr lvl="3"/>
            <a:r>
              <a:rPr lang="en-US" dirty="0" smtClean="0"/>
              <a:t>Query tokens: tagged as noun, verb, </a:t>
            </a:r>
            <a:r>
              <a:rPr lang="en-US" dirty="0" err="1" smtClean="0"/>
              <a:t>adj</a:t>
            </a:r>
            <a:r>
              <a:rPr lang="en-US" dirty="0" smtClean="0"/>
              <a:t>, </a:t>
            </a:r>
            <a:r>
              <a:rPr lang="en-US" dirty="0" err="1" smtClean="0"/>
              <a:t>adv</a:t>
            </a:r>
            <a:r>
              <a:rPr lang="en-US" dirty="0" smtClean="0"/>
              <a:t>, or proper nouns</a:t>
            </a:r>
          </a:p>
        </p:txBody>
      </p:sp>
    </p:spTree>
    <p:extLst>
      <p:ext uri="{BB962C8B-B14F-4D97-AF65-F5344CB8AC3E}">
        <p14:creationId xmlns:p14="http://schemas.microsoft.com/office/powerpoint/2010/main" val="3324982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271452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Methods depend on base system design</a:t>
            </a:r>
          </a:p>
          <a:p>
            <a:pPr lvl="1"/>
            <a:r>
              <a:rPr lang="en-US" dirty="0" smtClean="0"/>
              <a:t>All aim to incorporate similarity with query/topic</a:t>
            </a:r>
            <a:endParaRPr lang="en-US" dirty="0"/>
          </a:p>
          <a:p>
            <a:r>
              <a:rPr lang="en-US" dirty="0" smtClean="0"/>
              <a:t>CLASSY HMM: </a:t>
            </a:r>
          </a:p>
          <a:p>
            <a:pPr lvl="1"/>
            <a:r>
              <a:rPr lang="en-US" dirty="0" smtClean="0"/>
              <a:t>Add question overlap feature to HMM vector</a:t>
            </a:r>
          </a:p>
          <a:p>
            <a:pPr lvl="2"/>
            <a:r>
              <a:rPr lang="en-US" dirty="0" smtClean="0"/>
              <a:t>Log (# query tokens in sentence + 1)</a:t>
            </a:r>
          </a:p>
          <a:p>
            <a:pPr lvl="3"/>
            <a:r>
              <a:rPr lang="en-US" dirty="0" smtClean="0"/>
              <a:t>Query tokens: tagged as noun, verb, </a:t>
            </a:r>
            <a:r>
              <a:rPr lang="en-US" dirty="0" err="1" smtClean="0"/>
              <a:t>adj</a:t>
            </a:r>
            <a:r>
              <a:rPr lang="en-US" dirty="0" smtClean="0"/>
              <a:t>, </a:t>
            </a:r>
            <a:r>
              <a:rPr lang="en-US" dirty="0" err="1" smtClean="0"/>
              <a:t>adv</a:t>
            </a:r>
            <a:r>
              <a:rPr lang="en-US" dirty="0" smtClean="0"/>
              <a:t>, or proper nouns</a:t>
            </a:r>
          </a:p>
          <a:p>
            <a:pPr lvl="1"/>
            <a:r>
              <a:rPr lang="en-US" dirty="0" smtClean="0"/>
              <a:t>Other, more aggressive approach detrimental</a:t>
            </a:r>
          </a:p>
          <a:p>
            <a:r>
              <a:rPr lang="en-US" dirty="0" err="1" smtClean="0"/>
              <a:t>FastSum</a:t>
            </a:r>
            <a:r>
              <a:rPr lang="en-US" dirty="0" smtClean="0"/>
              <a:t>:  SVM regression on sentences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834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271452" cy="4343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Methods depend on base system design</a:t>
            </a:r>
          </a:p>
          <a:p>
            <a:pPr lvl="1"/>
            <a:r>
              <a:rPr lang="en-US" dirty="0" smtClean="0"/>
              <a:t>All aim to incorporate similarity with query/topic</a:t>
            </a:r>
            <a:endParaRPr lang="en-US" dirty="0"/>
          </a:p>
          <a:p>
            <a:r>
              <a:rPr lang="en-US" dirty="0" smtClean="0"/>
              <a:t>CLASSY HMM: </a:t>
            </a:r>
          </a:p>
          <a:p>
            <a:pPr lvl="1"/>
            <a:r>
              <a:rPr lang="en-US" dirty="0" smtClean="0"/>
              <a:t>Add question overlap feature to HMM vector</a:t>
            </a:r>
          </a:p>
          <a:p>
            <a:pPr lvl="2"/>
            <a:r>
              <a:rPr lang="en-US" dirty="0" smtClean="0"/>
              <a:t>Log (# query tokens in sentence + 1)</a:t>
            </a:r>
          </a:p>
          <a:p>
            <a:pPr lvl="3"/>
            <a:r>
              <a:rPr lang="en-US" dirty="0" smtClean="0"/>
              <a:t>Query tokens: tagged as noun, verb, </a:t>
            </a:r>
            <a:r>
              <a:rPr lang="en-US" dirty="0" err="1" smtClean="0"/>
              <a:t>adj</a:t>
            </a:r>
            <a:r>
              <a:rPr lang="en-US" dirty="0" smtClean="0"/>
              <a:t>, </a:t>
            </a:r>
            <a:r>
              <a:rPr lang="en-US" dirty="0" err="1" smtClean="0"/>
              <a:t>adv</a:t>
            </a:r>
            <a:r>
              <a:rPr lang="en-US" dirty="0" smtClean="0"/>
              <a:t>, or proper nouns</a:t>
            </a:r>
          </a:p>
          <a:p>
            <a:pPr lvl="1"/>
            <a:r>
              <a:rPr lang="en-US" dirty="0" smtClean="0"/>
              <a:t>Other, more aggressive approach detrimental</a:t>
            </a:r>
          </a:p>
          <a:p>
            <a:r>
              <a:rPr lang="en-US" dirty="0" err="1" smtClean="0"/>
              <a:t>FastSum</a:t>
            </a:r>
            <a:r>
              <a:rPr lang="en-US" dirty="0" smtClean="0"/>
              <a:t>:  SVM regression on sentences</a:t>
            </a:r>
          </a:p>
          <a:p>
            <a:pPr lvl="1"/>
            <a:r>
              <a:rPr lang="en-US" dirty="0" smtClean="0"/>
              <a:t>Adds topic title &amp; description frequency features:</a:t>
            </a:r>
          </a:p>
          <a:p>
            <a:pPr lvl="2"/>
            <a:r>
              <a:rPr lang="en-US" dirty="0" smtClean="0"/>
              <a:t>Proportion of words in sent which appear in title/</a:t>
            </a:r>
            <a:r>
              <a:rPr lang="en-US" dirty="0" err="1" smtClean="0"/>
              <a:t>descr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462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271452" cy="4343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Methods depend on base system design</a:t>
            </a:r>
          </a:p>
          <a:p>
            <a:pPr lvl="1"/>
            <a:r>
              <a:rPr lang="en-US" dirty="0" smtClean="0"/>
              <a:t>All aim to incorporate similarity with query/topic</a:t>
            </a:r>
            <a:endParaRPr lang="en-US" dirty="0"/>
          </a:p>
          <a:p>
            <a:r>
              <a:rPr lang="en-US" dirty="0" smtClean="0"/>
              <a:t>CLASSY HMM: </a:t>
            </a:r>
          </a:p>
          <a:p>
            <a:pPr lvl="1"/>
            <a:r>
              <a:rPr lang="en-US" dirty="0" smtClean="0"/>
              <a:t>Add question overlap feature to HMM vector</a:t>
            </a:r>
          </a:p>
          <a:p>
            <a:pPr lvl="2"/>
            <a:r>
              <a:rPr lang="en-US" dirty="0" smtClean="0"/>
              <a:t>Log (# query tokens in sentence + 1)</a:t>
            </a:r>
          </a:p>
          <a:p>
            <a:pPr lvl="3"/>
            <a:r>
              <a:rPr lang="en-US" dirty="0" smtClean="0"/>
              <a:t>Query tokens: tagged as noun, verb, </a:t>
            </a:r>
            <a:r>
              <a:rPr lang="en-US" dirty="0" err="1" smtClean="0"/>
              <a:t>adj</a:t>
            </a:r>
            <a:r>
              <a:rPr lang="en-US" dirty="0" smtClean="0"/>
              <a:t>, </a:t>
            </a:r>
            <a:r>
              <a:rPr lang="en-US" dirty="0" err="1" smtClean="0"/>
              <a:t>adv</a:t>
            </a:r>
            <a:r>
              <a:rPr lang="en-US" dirty="0" smtClean="0"/>
              <a:t>, or proper nouns</a:t>
            </a:r>
          </a:p>
          <a:p>
            <a:pPr lvl="1"/>
            <a:r>
              <a:rPr lang="en-US" dirty="0" smtClean="0"/>
              <a:t>Other, more aggressive approach detrimental</a:t>
            </a:r>
          </a:p>
          <a:p>
            <a:r>
              <a:rPr lang="en-US" dirty="0" err="1" smtClean="0"/>
              <a:t>FastSum</a:t>
            </a:r>
            <a:r>
              <a:rPr lang="en-US" dirty="0" smtClean="0"/>
              <a:t>:  SVM regression on sentences</a:t>
            </a:r>
          </a:p>
          <a:p>
            <a:pPr lvl="1"/>
            <a:r>
              <a:rPr lang="en-US" dirty="0"/>
              <a:t>Adds topic title &amp; description frequency features:</a:t>
            </a:r>
          </a:p>
          <a:p>
            <a:pPr lvl="2"/>
            <a:r>
              <a:rPr lang="en-US" dirty="0"/>
              <a:t>Proportion of words in sent which appear in title/</a:t>
            </a:r>
            <a:r>
              <a:rPr lang="en-US" dirty="0" err="1"/>
              <a:t>desc</a:t>
            </a:r>
            <a:endParaRPr lang="en-US" dirty="0" smtClean="0"/>
          </a:p>
          <a:p>
            <a:r>
              <a:rPr lang="en-US" dirty="0" smtClean="0"/>
              <a:t>Others: Require minimum number of topic words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727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594725" cy="4343400"/>
          </a:xfrm>
        </p:spPr>
        <p:txBody>
          <a:bodyPr/>
          <a:lstStyle/>
          <a:p>
            <a:r>
              <a:rPr lang="en-US" dirty="0" smtClean="0"/>
              <a:t>Many similar strategies:</a:t>
            </a:r>
          </a:p>
          <a:p>
            <a:pPr lvl="1"/>
            <a:r>
              <a:rPr lang="en-US" dirty="0" smtClean="0"/>
              <a:t>Features, weighting, ranking: overlap based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479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594725" cy="4343400"/>
          </a:xfrm>
        </p:spPr>
        <p:txBody>
          <a:bodyPr/>
          <a:lstStyle/>
          <a:p>
            <a:r>
              <a:rPr lang="en-US" dirty="0" smtClean="0"/>
              <a:t>Many similar strategies:</a:t>
            </a:r>
          </a:p>
          <a:p>
            <a:pPr lvl="1"/>
            <a:r>
              <a:rPr lang="en-US" dirty="0" smtClean="0"/>
              <a:t>Features, weighting, ranking: overlap based</a:t>
            </a:r>
          </a:p>
          <a:p>
            <a:r>
              <a:rPr lang="en-US" dirty="0" smtClean="0"/>
              <a:t>Actual evaluation impact:</a:t>
            </a:r>
          </a:p>
          <a:p>
            <a:pPr lvl="1"/>
            <a:r>
              <a:rPr lang="en-US" dirty="0" smtClean="0"/>
              <a:t>Not necessarily very large (e.g. 0.003 ROUGE)</a:t>
            </a:r>
          </a:p>
          <a:p>
            <a:pPr lvl="2"/>
            <a:r>
              <a:rPr lang="en-US" dirty="0" smtClean="0"/>
              <a:t>But can be useful 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144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594725" cy="4343400"/>
          </a:xfrm>
        </p:spPr>
        <p:txBody>
          <a:bodyPr/>
          <a:lstStyle/>
          <a:p>
            <a:r>
              <a:rPr lang="en-US" dirty="0" smtClean="0"/>
              <a:t>Many similar strategies:</a:t>
            </a:r>
          </a:p>
          <a:p>
            <a:pPr lvl="1"/>
            <a:r>
              <a:rPr lang="en-US" dirty="0" smtClean="0"/>
              <a:t>Features, weighting, ranking: overlap based</a:t>
            </a:r>
          </a:p>
          <a:p>
            <a:r>
              <a:rPr lang="en-US" dirty="0" smtClean="0"/>
              <a:t>Actual evaluation impact:</a:t>
            </a:r>
          </a:p>
          <a:p>
            <a:pPr lvl="1"/>
            <a:r>
              <a:rPr lang="en-US" dirty="0" smtClean="0"/>
              <a:t>Not necessarily very large (e.g. 0.003 ROUGE)</a:t>
            </a:r>
          </a:p>
          <a:p>
            <a:pPr lvl="2"/>
            <a:r>
              <a:rPr lang="en-US" dirty="0" smtClean="0"/>
              <a:t>But can be useful 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Aggressive approaches can have large negative impact</a:t>
            </a:r>
          </a:p>
          <a:p>
            <a:pPr lvl="2"/>
            <a:r>
              <a:rPr lang="en-US" dirty="0" smtClean="0"/>
              <a:t>I.e. explicitly adding NER spans 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709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Ordering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78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6896" y="1600201"/>
            <a:ext cx="8847103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Content selection:</a:t>
            </a:r>
          </a:p>
          <a:p>
            <a:pPr lvl="1"/>
            <a:r>
              <a:rPr lang="en-US" dirty="0" smtClean="0"/>
              <a:t>Identified sentences or information units for summary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92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6896" y="1600201"/>
            <a:ext cx="8847103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Content selection:</a:t>
            </a:r>
          </a:p>
          <a:p>
            <a:pPr lvl="1"/>
            <a:r>
              <a:rPr lang="en-US" dirty="0" smtClean="0"/>
              <a:t>Identified sentences or information units for summary</a:t>
            </a:r>
          </a:p>
          <a:p>
            <a:r>
              <a:rPr lang="en-US" dirty="0" smtClean="0"/>
              <a:t>Information ordering: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inearize selected content into a smooth-flowing text</a:t>
            </a:r>
          </a:p>
        </p:txBody>
      </p:sp>
    </p:spTree>
    <p:extLst>
      <p:ext uri="{BB962C8B-B14F-4D97-AF65-F5344CB8AC3E}">
        <p14:creationId xmlns:p14="http://schemas.microsoft.com/office/powerpoint/2010/main" val="894348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Sentence Relation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LexRank</a:t>
            </a:r>
            <a:r>
              <a:rPr lang="en-US" dirty="0" smtClean="0"/>
              <a:t> style: </a:t>
            </a:r>
          </a:p>
          <a:p>
            <a:pPr lvl="1"/>
            <a:r>
              <a:rPr lang="en-US" dirty="0" smtClean="0"/>
              <a:t>Edge if nodes have </a:t>
            </a:r>
            <a:r>
              <a:rPr lang="en-US" dirty="0" err="1" smtClean="0"/>
              <a:t>tf</a:t>
            </a:r>
            <a:r>
              <a:rPr lang="en-US" dirty="0" smtClean="0"/>
              <a:t>*</a:t>
            </a:r>
            <a:r>
              <a:rPr lang="en-US" dirty="0" err="1" smtClean="0"/>
              <a:t>idf</a:t>
            </a:r>
            <a:r>
              <a:rPr lang="en-US" dirty="0" smtClean="0"/>
              <a:t> &gt; threshold (0.2)</a:t>
            </a:r>
          </a:p>
        </p:txBody>
      </p:sp>
    </p:spTree>
    <p:extLst>
      <p:ext uri="{BB962C8B-B14F-4D97-AF65-F5344CB8AC3E}">
        <p14:creationId xmlns:p14="http://schemas.microsoft.com/office/powerpoint/2010/main" val="213740532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6896" y="1600201"/>
            <a:ext cx="8847103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Content selection:</a:t>
            </a:r>
          </a:p>
          <a:p>
            <a:pPr lvl="1"/>
            <a:r>
              <a:rPr lang="en-US" dirty="0" smtClean="0"/>
              <a:t>Identified sentences or information units for summary</a:t>
            </a:r>
          </a:p>
          <a:p>
            <a:r>
              <a:rPr lang="en-US" dirty="0" smtClean="0"/>
              <a:t>Information ordering: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inearize selected content into a smooth-flowing text</a:t>
            </a:r>
          </a:p>
          <a:p>
            <a:r>
              <a:rPr lang="en-US" dirty="0" smtClean="0"/>
              <a:t>Factors:</a:t>
            </a:r>
          </a:p>
          <a:p>
            <a:pPr lvl="1"/>
            <a:r>
              <a:rPr lang="en-US" dirty="0" smtClean="0"/>
              <a:t>Semantics</a:t>
            </a:r>
          </a:p>
        </p:txBody>
      </p:sp>
    </p:spTree>
    <p:extLst>
      <p:ext uri="{BB962C8B-B14F-4D97-AF65-F5344CB8AC3E}">
        <p14:creationId xmlns:p14="http://schemas.microsoft.com/office/powerpoint/2010/main" val="338174298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6896" y="1600201"/>
            <a:ext cx="8847103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Content selection:</a:t>
            </a:r>
          </a:p>
          <a:p>
            <a:pPr lvl="1"/>
            <a:r>
              <a:rPr lang="en-US" dirty="0" smtClean="0"/>
              <a:t>Identified sentences or information units for summary</a:t>
            </a:r>
          </a:p>
          <a:p>
            <a:r>
              <a:rPr lang="en-US" dirty="0" smtClean="0"/>
              <a:t>Information ordering: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inearize selected content into a smooth-flowing text</a:t>
            </a:r>
          </a:p>
          <a:p>
            <a:r>
              <a:rPr lang="en-US" dirty="0" smtClean="0"/>
              <a:t>Factors:</a:t>
            </a:r>
          </a:p>
          <a:p>
            <a:pPr lvl="1"/>
            <a:r>
              <a:rPr lang="en-US" dirty="0" smtClean="0"/>
              <a:t>Semantics</a:t>
            </a:r>
          </a:p>
          <a:p>
            <a:pPr lvl="2"/>
            <a:r>
              <a:rPr lang="en-US" dirty="0" smtClean="0"/>
              <a:t>Chronology: respect sequential flow of content (esp. events)</a:t>
            </a:r>
          </a:p>
          <a:p>
            <a:pPr lvl="1"/>
            <a:r>
              <a:rPr lang="en-US" dirty="0" smtClean="0"/>
              <a:t>Discourse</a:t>
            </a:r>
          </a:p>
        </p:txBody>
      </p:sp>
    </p:spTree>
    <p:extLst>
      <p:ext uri="{BB962C8B-B14F-4D97-AF65-F5344CB8AC3E}">
        <p14:creationId xmlns:p14="http://schemas.microsoft.com/office/powerpoint/2010/main" val="102384664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6896" y="1600201"/>
            <a:ext cx="8847103" cy="4343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Content selection:</a:t>
            </a:r>
          </a:p>
          <a:p>
            <a:pPr lvl="1"/>
            <a:r>
              <a:rPr lang="en-US" dirty="0" smtClean="0"/>
              <a:t>Identified sentences or information units for summary</a:t>
            </a:r>
          </a:p>
          <a:p>
            <a:r>
              <a:rPr lang="en-US" dirty="0" smtClean="0"/>
              <a:t>Information ordering: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inearize selected content into a smooth-flowing text</a:t>
            </a:r>
          </a:p>
          <a:p>
            <a:r>
              <a:rPr lang="en-US" dirty="0" smtClean="0"/>
              <a:t>Factors:</a:t>
            </a:r>
          </a:p>
          <a:p>
            <a:pPr lvl="1"/>
            <a:r>
              <a:rPr lang="en-US" dirty="0" smtClean="0"/>
              <a:t>Semantics</a:t>
            </a:r>
          </a:p>
          <a:p>
            <a:pPr lvl="2"/>
            <a:r>
              <a:rPr lang="en-US" dirty="0" smtClean="0"/>
              <a:t>Chronology: respect sequential flow of content (esp. events)</a:t>
            </a:r>
          </a:p>
          <a:p>
            <a:pPr lvl="1"/>
            <a:r>
              <a:rPr lang="en-US" dirty="0" smtClean="0"/>
              <a:t>Discourse</a:t>
            </a:r>
          </a:p>
          <a:p>
            <a:pPr lvl="2"/>
            <a:r>
              <a:rPr lang="en-US" dirty="0" smtClean="0"/>
              <a:t>Cohesion: Adjacent sentences talk about same thing</a:t>
            </a:r>
          </a:p>
          <a:p>
            <a:pPr lvl="2"/>
            <a:r>
              <a:rPr lang="en-US" dirty="0" smtClean="0"/>
              <a:t>Coherence: Adjacent sentences naturally related (PDTB)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31153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</a:t>
            </a:r>
            <a:r>
              <a:rPr lang="en-US" dirty="0" err="1" smtClean="0"/>
              <a:t>vs</a:t>
            </a:r>
            <a:r>
              <a:rPr lang="en-US" dirty="0" smtClean="0"/>
              <a:t> Multi-Document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Strategy for single-document summarization?</a:t>
            </a:r>
          </a:p>
        </p:txBody>
      </p:sp>
    </p:spTree>
    <p:extLst>
      <p:ext uri="{BB962C8B-B14F-4D97-AF65-F5344CB8AC3E}">
        <p14:creationId xmlns:p14="http://schemas.microsoft.com/office/powerpoint/2010/main" val="364887555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</a:t>
            </a:r>
            <a:r>
              <a:rPr lang="en-US" dirty="0" err="1" smtClean="0"/>
              <a:t>vs</a:t>
            </a:r>
            <a:r>
              <a:rPr lang="en-US" dirty="0" smtClean="0"/>
              <a:t> Multi-Document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Strategy for single-document summarization?</a:t>
            </a:r>
          </a:p>
          <a:p>
            <a:pPr lvl="1"/>
            <a:r>
              <a:rPr lang="en-US" dirty="0" smtClean="0"/>
              <a:t>Just keep original order</a:t>
            </a:r>
          </a:p>
          <a:p>
            <a:pPr lvl="1"/>
            <a:r>
              <a:rPr lang="en-US" dirty="0" smtClean="0"/>
              <a:t>Chronology? Cohesion? Coherence?</a:t>
            </a:r>
          </a:p>
          <a:p>
            <a:r>
              <a:rPr lang="en-US" dirty="0" smtClean="0"/>
              <a:t>Multi-document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263059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</a:t>
            </a:r>
            <a:r>
              <a:rPr lang="en-US" dirty="0" err="1" smtClean="0"/>
              <a:t>vs</a:t>
            </a:r>
            <a:r>
              <a:rPr lang="en-US" dirty="0" smtClean="0"/>
              <a:t> Multi-Document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Strategy for single-document summarization?</a:t>
            </a:r>
          </a:p>
          <a:p>
            <a:pPr lvl="1"/>
            <a:r>
              <a:rPr lang="en-US" dirty="0" smtClean="0"/>
              <a:t>Just keep original order</a:t>
            </a:r>
          </a:p>
          <a:p>
            <a:pPr lvl="1"/>
            <a:r>
              <a:rPr lang="en-US" dirty="0" smtClean="0"/>
              <a:t>Chronology? Cohesion? Coherence?</a:t>
            </a:r>
          </a:p>
          <a:p>
            <a:r>
              <a:rPr lang="en-US" dirty="0" smtClean="0"/>
              <a:t>Multi-document</a:t>
            </a:r>
          </a:p>
          <a:p>
            <a:pPr lvl="1"/>
            <a:r>
              <a:rPr lang="en-US" dirty="0" smtClean="0"/>
              <a:t>“Original order” can be problematic</a:t>
            </a:r>
          </a:p>
          <a:p>
            <a:pPr lvl="1"/>
            <a:r>
              <a:rPr lang="en-US" dirty="0" smtClean="0"/>
              <a:t>Chronology?</a:t>
            </a:r>
          </a:p>
        </p:txBody>
      </p:sp>
    </p:spTree>
    <p:extLst>
      <p:ext uri="{BB962C8B-B14F-4D97-AF65-F5344CB8AC3E}">
        <p14:creationId xmlns:p14="http://schemas.microsoft.com/office/powerpoint/2010/main" val="240707111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</a:t>
            </a:r>
            <a:r>
              <a:rPr lang="en-US" dirty="0" err="1" smtClean="0"/>
              <a:t>vs</a:t>
            </a:r>
            <a:r>
              <a:rPr lang="en-US" dirty="0" smtClean="0"/>
              <a:t> Multi-Document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Strategy for single-document summarization?</a:t>
            </a:r>
          </a:p>
          <a:p>
            <a:pPr lvl="1"/>
            <a:r>
              <a:rPr lang="en-US" dirty="0" smtClean="0"/>
              <a:t>Just keep original order</a:t>
            </a:r>
          </a:p>
          <a:p>
            <a:pPr lvl="1"/>
            <a:r>
              <a:rPr lang="en-US" dirty="0" smtClean="0"/>
              <a:t>Chronology? Cohesion? Coherence?</a:t>
            </a:r>
          </a:p>
          <a:p>
            <a:r>
              <a:rPr lang="en-US" dirty="0" smtClean="0"/>
              <a:t>Multi-document</a:t>
            </a:r>
          </a:p>
          <a:p>
            <a:pPr lvl="1"/>
            <a:r>
              <a:rPr lang="en-US" dirty="0" smtClean="0"/>
              <a:t>“Original order” can be problematic</a:t>
            </a:r>
          </a:p>
          <a:p>
            <a:pPr lvl="1"/>
            <a:r>
              <a:rPr lang="en-US" dirty="0" smtClean="0"/>
              <a:t>Chronology?</a:t>
            </a:r>
          </a:p>
          <a:p>
            <a:pPr lvl="2"/>
            <a:r>
              <a:rPr lang="en-US" dirty="0" smtClean="0"/>
              <a:t>Publication order </a:t>
            </a:r>
            <a:r>
              <a:rPr lang="en-US" dirty="0" err="1" smtClean="0"/>
              <a:t>vs</a:t>
            </a:r>
            <a:r>
              <a:rPr lang="en-US" dirty="0" smtClean="0"/>
              <a:t> document-internal order</a:t>
            </a:r>
          </a:p>
          <a:p>
            <a:pPr lvl="2"/>
            <a:r>
              <a:rPr lang="en-US" dirty="0" smtClean="0"/>
              <a:t>Differences in document ordering of information</a:t>
            </a:r>
          </a:p>
        </p:txBody>
      </p:sp>
    </p:spTree>
    <p:extLst>
      <p:ext uri="{BB962C8B-B14F-4D97-AF65-F5344CB8AC3E}">
        <p14:creationId xmlns:p14="http://schemas.microsoft.com/office/powerpoint/2010/main" val="64860980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</a:t>
            </a:r>
            <a:r>
              <a:rPr lang="en-US" dirty="0" err="1" smtClean="0"/>
              <a:t>vs</a:t>
            </a:r>
            <a:r>
              <a:rPr lang="en-US" dirty="0" smtClean="0"/>
              <a:t> Multi-Document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Strategy for single-document summarization?</a:t>
            </a:r>
          </a:p>
          <a:p>
            <a:pPr lvl="1"/>
            <a:r>
              <a:rPr lang="en-US" dirty="0" smtClean="0"/>
              <a:t>Just keep original order</a:t>
            </a:r>
          </a:p>
          <a:p>
            <a:pPr lvl="1"/>
            <a:r>
              <a:rPr lang="en-US" dirty="0" smtClean="0"/>
              <a:t>Chronology? Cohesion? Coherence?</a:t>
            </a:r>
          </a:p>
          <a:p>
            <a:r>
              <a:rPr lang="en-US" dirty="0" smtClean="0"/>
              <a:t>Multi-document</a:t>
            </a:r>
          </a:p>
          <a:p>
            <a:pPr lvl="1"/>
            <a:r>
              <a:rPr lang="en-US" dirty="0" smtClean="0"/>
              <a:t>“Original order” can be problematic</a:t>
            </a:r>
          </a:p>
          <a:p>
            <a:pPr lvl="1"/>
            <a:r>
              <a:rPr lang="en-US" dirty="0" smtClean="0"/>
              <a:t>Chronology?</a:t>
            </a:r>
          </a:p>
          <a:p>
            <a:pPr lvl="2"/>
            <a:r>
              <a:rPr lang="en-US" dirty="0" smtClean="0"/>
              <a:t>Publication order </a:t>
            </a:r>
            <a:r>
              <a:rPr lang="en-US" dirty="0" err="1" smtClean="0"/>
              <a:t>vs</a:t>
            </a:r>
            <a:r>
              <a:rPr lang="en-US" dirty="0" smtClean="0"/>
              <a:t> document-internal order</a:t>
            </a:r>
          </a:p>
          <a:p>
            <a:pPr lvl="2"/>
            <a:r>
              <a:rPr lang="en-US" dirty="0" smtClean="0"/>
              <a:t>Differences in document ordering of information</a:t>
            </a:r>
          </a:p>
          <a:p>
            <a:pPr lvl="1"/>
            <a:r>
              <a:rPr lang="en-US" dirty="0" smtClean="0"/>
              <a:t>Cohesion?</a:t>
            </a:r>
          </a:p>
          <a:p>
            <a:pPr lvl="1"/>
            <a:r>
              <a:rPr lang="en-US" dirty="0" smtClean="0"/>
              <a:t>Coherence?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77044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</a:t>
            </a:r>
            <a:r>
              <a:rPr lang="en-US" dirty="0" err="1" smtClean="0"/>
              <a:t>vs</a:t>
            </a:r>
            <a:r>
              <a:rPr lang="en-US" dirty="0" smtClean="0"/>
              <a:t> Multi-Document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Strategy for single-document summarization?</a:t>
            </a:r>
          </a:p>
          <a:p>
            <a:pPr lvl="1"/>
            <a:r>
              <a:rPr lang="en-US" dirty="0" smtClean="0"/>
              <a:t>Just keep original order</a:t>
            </a:r>
          </a:p>
          <a:p>
            <a:pPr lvl="1"/>
            <a:r>
              <a:rPr lang="en-US" dirty="0" smtClean="0"/>
              <a:t>Chronology? Ok Cohesion? Ok Coherence? Iffy</a:t>
            </a:r>
          </a:p>
          <a:p>
            <a:r>
              <a:rPr lang="en-US" dirty="0" smtClean="0"/>
              <a:t>Multi-document</a:t>
            </a:r>
          </a:p>
          <a:p>
            <a:pPr lvl="1"/>
            <a:r>
              <a:rPr lang="en-US" dirty="0" smtClean="0"/>
              <a:t>“Original order” can be problematic</a:t>
            </a:r>
          </a:p>
          <a:p>
            <a:pPr lvl="1"/>
            <a:r>
              <a:rPr lang="en-US" dirty="0" smtClean="0"/>
              <a:t>Chronology?</a:t>
            </a:r>
          </a:p>
          <a:p>
            <a:pPr lvl="2"/>
            <a:r>
              <a:rPr lang="en-US" dirty="0" smtClean="0"/>
              <a:t>Publication order </a:t>
            </a:r>
            <a:r>
              <a:rPr lang="en-US" dirty="0" err="1" smtClean="0"/>
              <a:t>vs</a:t>
            </a:r>
            <a:r>
              <a:rPr lang="en-US" dirty="0" smtClean="0"/>
              <a:t> document-internal order</a:t>
            </a:r>
          </a:p>
          <a:p>
            <a:pPr lvl="2"/>
            <a:r>
              <a:rPr lang="en-US" dirty="0" smtClean="0"/>
              <a:t>Differences in document ordering of information</a:t>
            </a:r>
          </a:p>
          <a:p>
            <a:pPr lvl="1"/>
            <a:r>
              <a:rPr lang="en-US" dirty="0" smtClean="0"/>
              <a:t>Cohesion?  Probably poor</a:t>
            </a:r>
          </a:p>
          <a:p>
            <a:pPr lvl="1"/>
            <a:r>
              <a:rPr lang="en-US" dirty="0" smtClean="0"/>
              <a:t>Coherence? Probably poor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4960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Hemingway, 69, died of natural causes in a Miami jail after being arrested for indecent exposure.</a:t>
            </a:r>
          </a:p>
          <a:p>
            <a:r>
              <a:rPr lang="en-US" dirty="0" smtClean="0"/>
              <a:t>A book he wrote about his father, “Papa: A Personal Memoir”, was published in 1976.</a:t>
            </a:r>
          </a:p>
          <a:p>
            <a:r>
              <a:rPr lang="en-US" dirty="0" smtClean="0"/>
              <a:t>He was picked up last Wednesday after walking naked  in Miami.</a:t>
            </a:r>
          </a:p>
          <a:p>
            <a:r>
              <a:rPr lang="en-US" dirty="0" smtClean="0"/>
              <a:t>“He had a difficult life.”</a:t>
            </a:r>
          </a:p>
          <a:p>
            <a:r>
              <a:rPr lang="en-US" dirty="0" smtClean="0"/>
              <a:t>A transvestite who later had a sex-change operation, he suffered bouts of drinking, depressio</a:t>
            </a:r>
            <a:r>
              <a:rPr lang="en-US" dirty="0"/>
              <a:t>n</a:t>
            </a:r>
            <a:r>
              <a:rPr lang="en-US" dirty="0" smtClean="0"/>
              <a:t> and drifting according to acquaintances.</a:t>
            </a:r>
          </a:p>
          <a:p>
            <a:r>
              <a:rPr lang="en-US" dirty="0" smtClean="0"/>
              <a:t>“It’s not easy to be the son of a great man,” Scott Donaldson, told Reuters.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411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Sentence Relation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LexRank</a:t>
            </a:r>
            <a:r>
              <a:rPr lang="en-US" dirty="0" smtClean="0"/>
              <a:t> style: </a:t>
            </a:r>
          </a:p>
          <a:p>
            <a:pPr lvl="1"/>
            <a:r>
              <a:rPr lang="en-US" dirty="0" smtClean="0"/>
              <a:t>Edge if nodes have </a:t>
            </a:r>
            <a:r>
              <a:rPr lang="en-US" dirty="0" err="1" smtClean="0"/>
              <a:t>tf</a:t>
            </a:r>
            <a:r>
              <a:rPr lang="en-US" dirty="0" smtClean="0"/>
              <a:t>*</a:t>
            </a:r>
            <a:r>
              <a:rPr lang="en-US" dirty="0" err="1" smtClean="0"/>
              <a:t>idf</a:t>
            </a:r>
            <a:r>
              <a:rPr lang="en-US" dirty="0" smtClean="0"/>
              <a:t> &gt; threshold (0.2)</a:t>
            </a:r>
          </a:p>
          <a:p>
            <a:r>
              <a:rPr lang="en-US" dirty="0" smtClean="0"/>
              <a:t>ADG (Approximate Discourse Graph)</a:t>
            </a:r>
            <a:r>
              <a:rPr lang="en-US" sz="1800" dirty="0" smtClean="0"/>
              <a:t>(Christensen </a:t>
            </a:r>
            <a:r>
              <a:rPr lang="en-US" sz="1800" dirty="0" err="1" smtClean="0"/>
              <a:t>ea</a:t>
            </a:r>
            <a:r>
              <a:rPr lang="en-US" sz="1800" dirty="0" smtClean="0"/>
              <a:t> </a:t>
            </a:r>
            <a:r>
              <a:rPr lang="mr-IN" sz="1800" dirty="0" smtClean="0"/>
              <a:t>’</a:t>
            </a:r>
            <a:r>
              <a:rPr lang="en-US" sz="1800" dirty="0" smtClean="0"/>
              <a:t>13)</a:t>
            </a:r>
          </a:p>
          <a:p>
            <a:pPr lvl="1"/>
            <a:r>
              <a:rPr lang="en-US" dirty="0" smtClean="0"/>
              <a:t>Edges weighted by </a:t>
            </a:r>
            <a:r>
              <a:rPr lang="en-US" dirty="0" err="1" smtClean="0"/>
              <a:t>ct</a:t>
            </a:r>
            <a:r>
              <a:rPr lang="en-US" dirty="0" smtClean="0"/>
              <a:t> of discourse relation indicators</a:t>
            </a:r>
          </a:p>
          <a:p>
            <a:pPr lvl="2"/>
            <a:r>
              <a:rPr lang="en-US" dirty="0" smtClean="0"/>
              <a:t>E.g. discourse markers, co-referent mentions,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3"/>
            <a:r>
              <a:rPr lang="en-US" dirty="0" smtClean="0"/>
              <a:t>N.B. edge weights discrete (0.5), and often 1</a:t>
            </a:r>
          </a:p>
        </p:txBody>
      </p:sp>
    </p:spTree>
    <p:extLst>
      <p:ext uri="{BB962C8B-B14F-4D97-AF65-F5344CB8AC3E}">
        <p14:creationId xmlns:p14="http://schemas.microsoft.com/office/powerpoint/2010/main" val="206357196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Bad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Hemingway, 69, died of natural causes in a Miami jail after being arrested for indecent exposure.</a:t>
            </a:r>
          </a:p>
          <a:p>
            <a:r>
              <a:rPr lang="en-US" dirty="0" smtClean="0"/>
              <a:t>A book he wrote about his father, “Papa: A Personal Memoir”, was published in 1976.</a:t>
            </a:r>
          </a:p>
          <a:p>
            <a:r>
              <a:rPr lang="en-US" dirty="0" smtClean="0"/>
              <a:t>He was picked up last Wednesday after walking naked  in Miami.</a:t>
            </a:r>
          </a:p>
          <a:p>
            <a:r>
              <a:rPr lang="en-US" dirty="0" smtClean="0"/>
              <a:t>“He had a difficult life.”</a:t>
            </a:r>
          </a:p>
          <a:p>
            <a:r>
              <a:rPr lang="en-US" dirty="0" smtClean="0"/>
              <a:t>A transvestite who later had a sex-change operation, he suffered bouts of drinking, depressio</a:t>
            </a:r>
            <a:r>
              <a:rPr lang="en-US" dirty="0"/>
              <a:t>n</a:t>
            </a:r>
            <a:r>
              <a:rPr lang="en-US" dirty="0" smtClean="0"/>
              <a:t> and drifting according to acquaintances.</a:t>
            </a:r>
          </a:p>
          <a:p>
            <a:r>
              <a:rPr lang="en-US" dirty="0" smtClean="0"/>
              <a:t>“It’s not easy to be the son of a great man,” Scott Donaldson, </a:t>
            </a:r>
            <a:r>
              <a:rPr lang="en-US" smtClean="0"/>
              <a:t>told Reuters.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31316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Basic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374114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Publication chronology:</a:t>
            </a:r>
          </a:p>
          <a:p>
            <a:r>
              <a:rPr lang="en-US" dirty="0" smtClean="0"/>
              <a:t>Given a set of ranked extracted sentences</a:t>
            </a:r>
          </a:p>
          <a:p>
            <a:r>
              <a:rPr lang="en-US" dirty="0" smtClean="0"/>
              <a:t>Order by: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75520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Basic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374114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Publication chronology:</a:t>
            </a:r>
          </a:p>
          <a:p>
            <a:r>
              <a:rPr lang="en-US" dirty="0" smtClean="0"/>
              <a:t>Given a set of ranked extracted sentences</a:t>
            </a:r>
          </a:p>
          <a:p>
            <a:r>
              <a:rPr lang="en-US" dirty="0" smtClean="0"/>
              <a:t>Order by:</a:t>
            </a:r>
          </a:p>
          <a:p>
            <a:pPr lvl="1"/>
            <a:r>
              <a:rPr lang="en-US" dirty="0" smtClean="0"/>
              <a:t>Across articles</a:t>
            </a:r>
          </a:p>
          <a:p>
            <a:pPr lvl="2"/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425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Basic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374114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Publication chronology:</a:t>
            </a:r>
          </a:p>
          <a:p>
            <a:r>
              <a:rPr lang="en-US" dirty="0" smtClean="0"/>
              <a:t>Given a set of ranked extracted sentences</a:t>
            </a:r>
          </a:p>
          <a:p>
            <a:r>
              <a:rPr lang="en-US" dirty="0" smtClean="0"/>
              <a:t>Order by:</a:t>
            </a:r>
          </a:p>
          <a:p>
            <a:pPr lvl="1"/>
            <a:r>
              <a:rPr lang="en-US" dirty="0" smtClean="0"/>
              <a:t>Across articles</a:t>
            </a:r>
          </a:p>
          <a:p>
            <a:pPr lvl="2"/>
            <a:r>
              <a:rPr lang="en-US" dirty="0" smtClean="0"/>
              <a:t> </a:t>
            </a:r>
            <a:r>
              <a:rPr lang="en-US" dirty="0"/>
              <a:t>B</a:t>
            </a:r>
            <a:r>
              <a:rPr lang="en-US" dirty="0" smtClean="0"/>
              <a:t>y publication date</a:t>
            </a:r>
            <a:endParaRPr lang="en-US" dirty="0"/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Within articles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59109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Basic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374114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Publication chronology:</a:t>
            </a:r>
          </a:p>
          <a:p>
            <a:r>
              <a:rPr lang="en-US" dirty="0" smtClean="0"/>
              <a:t>Given a set of ranked extracted sentences</a:t>
            </a:r>
          </a:p>
          <a:p>
            <a:r>
              <a:rPr lang="en-US" dirty="0" smtClean="0"/>
              <a:t>Order by:</a:t>
            </a:r>
          </a:p>
          <a:p>
            <a:pPr lvl="1"/>
            <a:r>
              <a:rPr lang="en-US" dirty="0" smtClean="0"/>
              <a:t>Across articles</a:t>
            </a:r>
          </a:p>
          <a:p>
            <a:pPr lvl="2"/>
            <a:r>
              <a:rPr lang="en-US" dirty="0" smtClean="0"/>
              <a:t> </a:t>
            </a:r>
            <a:r>
              <a:rPr lang="en-US" dirty="0"/>
              <a:t>B</a:t>
            </a:r>
            <a:r>
              <a:rPr lang="en-US" dirty="0" smtClean="0"/>
              <a:t>y publication date</a:t>
            </a:r>
            <a:endParaRPr lang="en-US" dirty="0"/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Within articles</a:t>
            </a:r>
          </a:p>
          <a:p>
            <a:pPr lvl="2"/>
            <a:r>
              <a:rPr lang="en-US" dirty="0" smtClean="0"/>
              <a:t>By original sentence ordering</a:t>
            </a:r>
          </a:p>
          <a:p>
            <a:r>
              <a:rPr lang="en-US" dirty="0" smtClean="0"/>
              <a:t>Clearly not ideal, but used in some </a:t>
            </a:r>
            <a:r>
              <a:rPr lang="en-US" dirty="0" err="1" smtClean="0"/>
              <a:t>eval</a:t>
            </a:r>
            <a:r>
              <a:rPr lang="en-US" dirty="0" smtClean="0"/>
              <a:t>. submissions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76643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380" y="1600201"/>
            <a:ext cx="8593504" cy="4343400"/>
          </a:xfrm>
        </p:spPr>
        <p:txBody>
          <a:bodyPr/>
          <a:lstStyle/>
          <a:p>
            <a:r>
              <a:rPr lang="en-US" dirty="0" smtClean="0"/>
              <a:t>Improve some set of chronology, cohesion, coherence</a:t>
            </a:r>
          </a:p>
          <a:p>
            <a:r>
              <a:rPr lang="en-US" dirty="0" smtClean="0"/>
              <a:t>Chronology, cohesion (</a:t>
            </a:r>
            <a:r>
              <a:rPr lang="en-US" dirty="0" err="1" smtClean="0"/>
              <a:t>Barzilay</a:t>
            </a:r>
            <a:r>
              <a:rPr lang="en-US" dirty="0" smtClean="0"/>
              <a:t> et al, ‘02)</a:t>
            </a:r>
          </a:p>
          <a:p>
            <a:r>
              <a:rPr lang="en-US" dirty="0" smtClean="0"/>
              <a:t>Key ideas:</a:t>
            </a:r>
          </a:p>
          <a:p>
            <a:pPr lvl="1"/>
            <a:r>
              <a:rPr lang="en-US" dirty="0" smtClean="0"/>
              <a:t>Summarization and chronology over “themes”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Identifying cohesive blocks within articles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Combining constraints for cohesion within time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43028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Analyzed DUC summaries scoring poor on ordering</a:t>
            </a:r>
          </a:p>
          <a:p>
            <a:r>
              <a:rPr lang="en-US" dirty="0" smtClean="0"/>
              <a:t>Manually reordered existing sentences to improve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77733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Analyzed DUC summaries scoring poor on ordering</a:t>
            </a:r>
          </a:p>
          <a:p>
            <a:r>
              <a:rPr lang="en-US" dirty="0" smtClean="0"/>
              <a:t>Manually reordered existing sentences to improve</a:t>
            </a:r>
          </a:p>
          <a:p>
            <a:r>
              <a:rPr lang="en-US" dirty="0" smtClean="0"/>
              <a:t>Human judges scored both sets:</a:t>
            </a:r>
          </a:p>
          <a:p>
            <a:pPr lvl="1"/>
            <a:r>
              <a:rPr lang="en-US" dirty="0" smtClean="0"/>
              <a:t>Incomprehensible, Somewhat Comprehensible, Comp.</a:t>
            </a:r>
          </a:p>
          <a:p>
            <a:r>
              <a:rPr lang="en-US" dirty="0" smtClean="0"/>
              <a:t>Manually </a:t>
            </a:r>
            <a:r>
              <a:rPr lang="en-US" dirty="0" err="1" smtClean="0"/>
              <a:t>reorderings</a:t>
            </a:r>
            <a:r>
              <a:rPr lang="en-US" dirty="0" smtClean="0"/>
              <a:t> judged: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86149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Analyzed DUC summaries scoring poor on ordering</a:t>
            </a:r>
          </a:p>
          <a:p>
            <a:r>
              <a:rPr lang="en-US" dirty="0" smtClean="0"/>
              <a:t>Manually reordered existing sentences to improve</a:t>
            </a:r>
          </a:p>
          <a:p>
            <a:r>
              <a:rPr lang="en-US" dirty="0" smtClean="0"/>
              <a:t>Human judges scored both sets:</a:t>
            </a:r>
          </a:p>
          <a:p>
            <a:pPr lvl="1"/>
            <a:r>
              <a:rPr lang="en-US" dirty="0" smtClean="0"/>
              <a:t>Incomprehensible, Somewhat Comprehensible, Comp.</a:t>
            </a:r>
          </a:p>
          <a:p>
            <a:r>
              <a:rPr lang="en-US" dirty="0" smtClean="0"/>
              <a:t>Manually </a:t>
            </a:r>
            <a:r>
              <a:rPr lang="en-US" dirty="0" err="1" smtClean="0"/>
              <a:t>reorderings</a:t>
            </a:r>
            <a:r>
              <a:rPr lang="en-US" dirty="0" smtClean="0"/>
              <a:t> judged:</a:t>
            </a:r>
          </a:p>
          <a:p>
            <a:pPr lvl="1"/>
            <a:r>
              <a:rPr lang="en-US" dirty="0" smtClean="0"/>
              <a:t>As good or better than originals</a:t>
            </a:r>
          </a:p>
          <a:p>
            <a:r>
              <a:rPr lang="en-US" dirty="0" smtClean="0"/>
              <a:t>Argues that people are sensitive to ordering, ordering can improve assessment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72391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on their existing systems (</a:t>
            </a:r>
            <a:r>
              <a:rPr lang="en-US" dirty="0" err="1" smtClean="0"/>
              <a:t>Multigen</a:t>
            </a:r>
            <a:r>
              <a:rPr lang="en-US" dirty="0" smtClean="0"/>
              <a:t>)</a:t>
            </a:r>
          </a:p>
          <a:p>
            <a:r>
              <a:rPr lang="en-US" dirty="0" smtClean="0"/>
              <a:t>Motivated by issues of similarity and difference</a:t>
            </a:r>
          </a:p>
          <a:p>
            <a:pPr lvl="1"/>
            <a:r>
              <a:rPr lang="en-US" dirty="0" smtClean="0"/>
              <a:t>Managing redundancy and contradiction in docs</a:t>
            </a:r>
          </a:p>
        </p:txBody>
      </p:sp>
    </p:spTree>
    <p:extLst>
      <p:ext uri="{BB962C8B-B14F-4D97-AF65-F5344CB8AC3E}">
        <p14:creationId xmlns:p14="http://schemas.microsoft.com/office/powerpoint/2010/main" val="1341048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Sentence Relation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LexRank</a:t>
            </a:r>
            <a:r>
              <a:rPr lang="en-US" dirty="0" smtClean="0"/>
              <a:t> style: </a:t>
            </a:r>
          </a:p>
          <a:p>
            <a:pPr lvl="1"/>
            <a:r>
              <a:rPr lang="en-US" dirty="0" smtClean="0"/>
              <a:t>Edge if nodes have </a:t>
            </a:r>
            <a:r>
              <a:rPr lang="en-US" dirty="0" err="1" smtClean="0"/>
              <a:t>tf</a:t>
            </a:r>
            <a:r>
              <a:rPr lang="en-US" dirty="0" smtClean="0"/>
              <a:t>*</a:t>
            </a:r>
            <a:r>
              <a:rPr lang="en-US" dirty="0" err="1" smtClean="0"/>
              <a:t>idf</a:t>
            </a:r>
            <a:r>
              <a:rPr lang="en-US" dirty="0" smtClean="0"/>
              <a:t> &gt; threshold (0.2)</a:t>
            </a:r>
          </a:p>
          <a:p>
            <a:r>
              <a:rPr lang="en-US" dirty="0" smtClean="0"/>
              <a:t>ADG (Approximate Discourse Graph)</a:t>
            </a:r>
            <a:r>
              <a:rPr lang="en-US" sz="1800" dirty="0" smtClean="0"/>
              <a:t>(Christensen </a:t>
            </a:r>
            <a:r>
              <a:rPr lang="en-US" sz="1800" dirty="0" err="1" smtClean="0"/>
              <a:t>ea</a:t>
            </a:r>
            <a:r>
              <a:rPr lang="en-US" sz="1800" dirty="0" smtClean="0"/>
              <a:t> </a:t>
            </a:r>
            <a:r>
              <a:rPr lang="mr-IN" sz="1800" dirty="0" smtClean="0"/>
              <a:t>’</a:t>
            </a:r>
            <a:r>
              <a:rPr lang="en-US" sz="1800" dirty="0" smtClean="0"/>
              <a:t>13)</a:t>
            </a:r>
          </a:p>
          <a:p>
            <a:pPr lvl="1"/>
            <a:r>
              <a:rPr lang="en-US" dirty="0" smtClean="0"/>
              <a:t>Edges weighted by </a:t>
            </a:r>
            <a:r>
              <a:rPr lang="en-US" dirty="0" err="1" smtClean="0"/>
              <a:t>ct</a:t>
            </a:r>
            <a:r>
              <a:rPr lang="en-US" dirty="0" smtClean="0"/>
              <a:t> of discourse relation indicators</a:t>
            </a:r>
          </a:p>
          <a:p>
            <a:pPr lvl="2"/>
            <a:r>
              <a:rPr lang="en-US" dirty="0" smtClean="0"/>
              <a:t>E.g. discourse markers, co-referent mentions,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3"/>
            <a:r>
              <a:rPr lang="en-US" dirty="0" smtClean="0"/>
              <a:t>N.B. edge weights discrete (0.5), and often 1</a:t>
            </a:r>
          </a:p>
          <a:p>
            <a:r>
              <a:rPr lang="en-US" dirty="0" smtClean="0"/>
              <a:t>PDG (Personalized Discourse Graph)</a:t>
            </a:r>
          </a:p>
          <a:p>
            <a:pPr lvl="1"/>
            <a:r>
              <a:rPr lang="en-US" dirty="0" smtClean="0"/>
              <a:t>Computes sentence score via regression</a:t>
            </a:r>
          </a:p>
          <a:p>
            <a:pPr lvl="1"/>
            <a:r>
              <a:rPr lang="en-US" dirty="0" smtClean="0"/>
              <a:t>Used as multiplier on ADG weights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54586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on their existing systems (</a:t>
            </a:r>
            <a:r>
              <a:rPr lang="en-US" dirty="0" err="1" smtClean="0"/>
              <a:t>Multigen</a:t>
            </a:r>
            <a:r>
              <a:rPr lang="en-US" dirty="0" smtClean="0"/>
              <a:t>)</a:t>
            </a:r>
          </a:p>
          <a:p>
            <a:r>
              <a:rPr lang="en-US" dirty="0" smtClean="0"/>
              <a:t>Motivated by issues of similarity and difference</a:t>
            </a:r>
          </a:p>
          <a:p>
            <a:pPr lvl="1"/>
            <a:r>
              <a:rPr lang="en-US" dirty="0" smtClean="0"/>
              <a:t>Managing redundancy and contradiction in docs</a:t>
            </a:r>
          </a:p>
          <a:p>
            <a:r>
              <a:rPr lang="en-US" dirty="0" smtClean="0"/>
              <a:t>Analysis groups sentences into “themes”</a:t>
            </a:r>
          </a:p>
          <a:p>
            <a:pPr lvl="1"/>
            <a:r>
              <a:rPr lang="en-US" dirty="0" smtClean="0"/>
              <a:t>Text units from </a:t>
            </a:r>
            <a:r>
              <a:rPr lang="en-US" dirty="0" err="1" smtClean="0"/>
              <a:t>diff’t</a:t>
            </a:r>
            <a:r>
              <a:rPr lang="en-US" dirty="0" smtClean="0"/>
              <a:t> docs with repeated information</a:t>
            </a:r>
          </a:p>
          <a:p>
            <a:pPr lvl="1"/>
            <a:r>
              <a:rPr lang="en-US" dirty="0" smtClean="0"/>
              <a:t>Roughly clusters of sentences with similar content</a:t>
            </a:r>
          </a:p>
          <a:p>
            <a:pPr lvl="1"/>
            <a:r>
              <a:rPr lang="en-US" dirty="0" smtClean="0"/>
              <a:t>Intersection of their information is summarized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525477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on their existing systems (</a:t>
            </a:r>
            <a:r>
              <a:rPr lang="en-US" dirty="0" err="1" smtClean="0"/>
              <a:t>Multigen</a:t>
            </a:r>
            <a:r>
              <a:rPr lang="en-US" dirty="0" smtClean="0"/>
              <a:t>)</a:t>
            </a:r>
          </a:p>
          <a:p>
            <a:r>
              <a:rPr lang="en-US" dirty="0" smtClean="0"/>
              <a:t>Motivated by issues of similarity and difference</a:t>
            </a:r>
          </a:p>
          <a:p>
            <a:pPr lvl="1"/>
            <a:r>
              <a:rPr lang="en-US" dirty="0" smtClean="0"/>
              <a:t>Managing redundancy and contradiction in docs</a:t>
            </a:r>
          </a:p>
          <a:p>
            <a:r>
              <a:rPr lang="en-US" dirty="0" smtClean="0"/>
              <a:t>Analysis groups sentences into “themes”</a:t>
            </a:r>
          </a:p>
          <a:p>
            <a:pPr lvl="1"/>
            <a:r>
              <a:rPr lang="en-US" dirty="0" smtClean="0"/>
              <a:t>Text units from </a:t>
            </a:r>
            <a:r>
              <a:rPr lang="en-US" dirty="0" err="1" smtClean="0"/>
              <a:t>diff’t</a:t>
            </a:r>
            <a:r>
              <a:rPr lang="en-US" dirty="0" smtClean="0"/>
              <a:t> docs with repeated information</a:t>
            </a:r>
          </a:p>
          <a:p>
            <a:pPr lvl="1"/>
            <a:r>
              <a:rPr lang="en-US" dirty="0" smtClean="0"/>
              <a:t>Roughly clusters of sentences with similar content</a:t>
            </a:r>
          </a:p>
          <a:p>
            <a:pPr lvl="1"/>
            <a:r>
              <a:rPr lang="en-US" dirty="0" smtClean="0"/>
              <a:t>Intersection of their information is summarized</a:t>
            </a:r>
          </a:p>
          <a:p>
            <a:r>
              <a:rPr lang="en-US" dirty="0" smtClean="0"/>
              <a:t>Ordering is done on this selected content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952178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Chronological Orderings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basic strategies explored:</a:t>
            </a:r>
          </a:p>
          <a:p>
            <a:pPr lvl="1"/>
            <a:r>
              <a:rPr lang="en-US" dirty="0" smtClean="0"/>
              <a:t>CO:</a:t>
            </a:r>
          </a:p>
          <a:p>
            <a:pPr lvl="2"/>
            <a:r>
              <a:rPr lang="en-US" dirty="0" smtClean="0"/>
              <a:t>Need to assign dates to </a:t>
            </a:r>
            <a:r>
              <a:rPr lang="en-US" b="1" dirty="0" smtClean="0"/>
              <a:t>themes</a:t>
            </a:r>
            <a:r>
              <a:rPr lang="en-US" dirty="0" smtClean="0"/>
              <a:t> for ordering</a:t>
            </a:r>
          </a:p>
        </p:txBody>
      </p:sp>
    </p:spTree>
    <p:extLst>
      <p:ext uri="{BB962C8B-B14F-4D97-AF65-F5344CB8AC3E}">
        <p14:creationId xmlns:p14="http://schemas.microsoft.com/office/powerpoint/2010/main" val="388670354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Chronological Orderings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basic strategies explored:</a:t>
            </a:r>
          </a:p>
          <a:p>
            <a:pPr lvl="1"/>
            <a:r>
              <a:rPr lang="en-US" dirty="0" smtClean="0"/>
              <a:t>CO:</a:t>
            </a:r>
          </a:p>
          <a:p>
            <a:pPr lvl="2"/>
            <a:r>
              <a:rPr lang="en-US" dirty="0" smtClean="0"/>
              <a:t>Need to assign dates to </a:t>
            </a:r>
            <a:r>
              <a:rPr lang="en-US" b="1" dirty="0" smtClean="0"/>
              <a:t>themes</a:t>
            </a:r>
            <a:r>
              <a:rPr lang="en-US" dirty="0" smtClean="0"/>
              <a:t> for ordering</a:t>
            </a:r>
          </a:p>
          <a:p>
            <a:pPr lvl="3"/>
            <a:r>
              <a:rPr lang="en-US" dirty="0" smtClean="0"/>
              <a:t>Theme sentences from multiple docs, lots of dup content</a:t>
            </a:r>
          </a:p>
          <a:p>
            <a:pPr lvl="2"/>
            <a:r>
              <a:rPr lang="en-US" dirty="0" smtClean="0"/>
              <a:t>Temporal relation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66906689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Chronological Orderings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basic strategies explored:</a:t>
            </a:r>
          </a:p>
          <a:p>
            <a:pPr lvl="1"/>
            <a:r>
              <a:rPr lang="en-US" dirty="0" smtClean="0"/>
              <a:t>CO:</a:t>
            </a:r>
          </a:p>
          <a:p>
            <a:pPr lvl="2"/>
            <a:r>
              <a:rPr lang="en-US" dirty="0" smtClean="0"/>
              <a:t>Need to assign dates to </a:t>
            </a:r>
            <a:r>
              <a:rPr lang="en-US" b="1" dirty="0" smtClean="0"/>
              <a:t>themes</a:t>
            </a:r>
            <a:r>
              <a:rPr lang="en-US" dirty="0" smtClean="0"/>
              <a:t> for ordering</a:t>
            </a:r>
          </a:p>
          <a:p>
            <a:pPr lvl="3"/>
            <a:r>
              <a:rPr lang="en-US" dirty="0" smtClean="0"/>
              <a:t>Theme sentences from multiple docs, lots of dup content</a:t>
            </a:r>
          </a:p>
          <a:p>
            <a:pPr lvl="2"/>
            <a:r>
              <a:rPr lang="en-US" dirty="0" smtClean="0"/>
              <a:t>Temporal relation extraction is hard, try simple sub.</a:t>
            </a:r>
          </a:p>
          <a:p>
            <a:pPr lvl="3"/>
            <a:r>
              <a:rPr lang="en-US" dirty="0" smtClean="0"/>
              <a:t>Doc publication date: what about duplicates?</a:t>
            </a:r>
          </a:p>
        </p:txBody>
      </p:sp>
    </p:spTree>
    <p:extLst>
      <p:ext uri="{BB962C8B-B14F-4D97-AF65-F5344CB8AC3E}">
        <p14:creationId xmlns:p14="http://schemas.microsoft.com/office/powerpoint/2010/main" val="6607745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Chronological Orderings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basic strategies explored:</a:t>
            </a:r>
          </a:p>
          <a:p>
            <a:pPr lvl="1"/>
            <a:r>
              <a:rPr lang="en-US" dirty="0" smtClean="0"/>
              <a:t>CO:</a:t>
            </a:r>
          </a:p>
          <a:p>
            <a:pPr lvl="2"/>
            <a:r>
              <a:rPr lang="en-US" dirty="0" smtClean="0"/>
              <a:t>Need to assign dates to </a:t>
            </a:r>
            <a:r>
              <a:rPr lang="en-US" b="1" dirty="0" smtClean="0"/>
              <a:t>themes</a:t>
            </a:r>
            <a:r>
              <a:rPr lang="en-US" dirty="0" smtClean="0"/>
              <a:t> for ordering</a:t>
            </a:r>
          </a:p>
          <a:p>
            <a:pPr lvl="3"/>
            <a:r>
              <a:rPr lang="en-US" dirty="0" smtClean="0"/>
              <a:t>Theme sentences from multiple docs, lots of dup content</a:t>
            </a:r>
          </a:p>
          <a:p>
            <a:pPr lvl="2"/>
            <a:r>
              <a:rPr lang="en-US" dirty="0" smtClean="0"/>
              <a:t>Temporal relation extraction is hard, try simple sub.</a:t>
            </a:r>
          </a:p>
          <a:p>
            <a:pPr lvl="3"/>
            <a:r>
              <a:rPr lang="en-US" dirty="0" smtClean="0"/>
              <a:t>Doc publication date: what about duplicates?</a:t>
            </a:r>
          </a:p>
          <a:p>
            <a:pPr lvl="2"/>
            <a:r>
              <a:rPr lang="en-US" b="1" dirty="0" smtClean="0"/>
              <a:t>Theme</a:t>
            </a:r>
            <a:r>
              <a:rPr lang="en-US" dirty="0" smtClean="0"/>
              <a:t> date: earlier pub date for theme sentence</a:t>
            </a:r>
          </a:p>
          <a:p>
            <a:pPr lvl="1"/>
            <a:r>
              <a:rPr lang="en-US" dirty="0" smtClean="0"/>
              <a:t>Order </a:t>
            </a:r>
            <a:r>
              <a:rPr lang="en-US" b="1" dirty="0" smtClean="0"/>
              <a:t>themes</a:t>
            </a:r>
            <a:r>
              <a:rPr lang="en-US" dirty="0" smtClean="0"/>
              <a:t> by date</a:t>
            </a:r>
          </a:p>
          <a:p>
            <a:pPr lvl="1"/>
            <a:r>
              <a:rPr lang="en-US" dirty="0" smtClean="0"/>
              <a:t>If different</a:t>
            </a:r>
            <a:r>
              <a:rPr lang="en-US" b="1" dirty="0" smtClean="0"/>
              <a:t> themes </a:t>
            </a:r>
            <a:r>
              <a:rPr lang="en-US" dirty="0" smtClean="0"/>
              <a:t>have same date?</a:t>
            </a:r>
          </a:p>
        </p:txBody>
      </p:sp>
    </p:spTree>
    <p:extLst>
      <p:ext uri="{BB962C8B-B14F-4D97-AF65-F5344CB8AC3E}">
        <p14:creationId xmlns:p14="http://schemas.microsoft.com/office/powerpoint/2010/main" val="203487080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Chronological Orderings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Two basic strategies explored:</a:t>
            </a:r>
          </a:p>
          <a:p>
            <a:pPr lvl="1"/>
            <a:r>
              <a:rPr lang="en-US" dirty="0" smtClean="0"/>
              <a:t>CO:</a:t>
            </a:r>
          </a:p>
          <a:p>
            <a:pPr lvl="2"/>
            <a:r>
              <a:rPr lang="en-US" dirty="0" smtClean="0"/>
              <a:t>Need to assign dates to </a:t>
            </a:r>
            <a:r>
              <a:rPr lang="en-US" b="1" dirty="0" smtClean="0"/>
              <a:t>themes</a:t>
            </a:r>
            <a:r>
              <a:rPr lang="en-US" dirty="0" smtClean="0"/>
              <a:t> for ordering</a:t>
            </a:r>
          </a:p>
          <a:p>
            <a:pPr lvl="3"/>
            <a:r>
              <a:rPr lang="en-US" dirty="0" smtClean="0"/>
              <a:t>Theme sentences from multiple docs, lots of dup content</a:t>
            </a:r>
          </a:p>
          <a:p>
            <a:pPr lvl="2"/>
            <a:r>
              <a:rPr lang="en-US" dirty="0" smtClean="0"/>
              <a:t>Temporal relation extraction is hard, try simple sub.</a:t>
            </a:r>
          </a:p>
          <a:p>
            <a:pPr lvl="3"/>
            <a:r>
              <a:rPr lang="en-US" dirty="0" smtClean="0"/>
              <a:t>Doc publication date: what about duplicates?</a:t>
            </a:r>
          </a:p>
          <a:p>
            <a:pPr lvl="2"/>
            <a:r>
              <a:rPr lang="en-US" b="1" dirty="0" smtClean="0"/>
              <a:t>Theme</a:t>
            </a:r>
            <a:r>
              <a:rPr lang="en-US" dirty="0" smtClean="0"/>
              <a:t> date: earlier pub date for theme sentence</a:t>
            </a:r>
          </a:p>
          <a:p>
            <a:pPr lvl="1"/>
            <a:r>
              <a:rPr lang="en-US" dirty="0" smtClean="0"/>
              <a:t>Order </a:t>
            </a:r>
            <a:r>
              <a:rPr lang="en-US" b="1" dirty="0" smtClean="0"/>
              <a:t>themes</a:t>
            </a:r>
            <a:r>
              <a:rPr lang="en-US" dirty="0" smtClean="0"/>
              <a:t> by date</a:t>
            </a:r>
          </a:p>
          <a:p>
            <a:pPr lvl="1"/>
            <a:r>
              <a:rPr lang="en-US" dirty="0" smtClean="0"/>
              <a:t>If different </a:t>
            </a:r>
            <a:r>
              <a:rPr lang="en-US" b="1" dirty="0" smtClean="0"/>
              <a:t>themes</a:t>
            </a:r>
            <a:r>
              <a:rPr lang="en-US" dirty="0" smtClean="0"/>
              <a:t> have same date?</a:t>
            </a:r>
          </a:p>
          <a:p>
            <a:pPr lvl="2"/>
            <a:r>
              <a:rPr lang="en-US" dirty="0" smtClean="0"/>
              <a:t>Same article, so use article order</a:t>
            </a:r>
          </a:p>
          <a:p>
            <a:r>
              <a:rPr lang="en-US" dirty="0" smtClean="0"/>
              <a:t>Slightly more sophisticated than simplest model</a:t>
            </a:r>
          </a:p>
        </p:txBody>
      </p:sp>
    </p:spTree>
    <p:extLst>
      <p:ext uri="{BB962C8B-B14F-4D97-AF65-F5344CB8AC3E}">
        <p14:creationId xmlns:p14="http://schemas.microsoft.com/office/powerpoint/2010/main" val="35435450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Chronological Orderings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341126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MO (Majority Ordering):</a:t>
            </a:r>
          </a:p>
          <a:p>
            <a:pPr lvl="1"/>
            <a:r>
              <a:rPr lang="en-US" dirty="0" smtClean="0"/>
              <a:t>Alternative approach to ordering themes</a:t>
            </a:r>
          </a:p>
          <a:p>
            <a:pPr lvl="2"/>
            <a:r>
              <a:rPr lang="en-US" dirty="0" smtClean="0"/>
              <a:t>Order the whole themes relative to each other</a:t>
            </a:r>
          </a:p>
          <a:p>
            <a:pPr lvl="3"/>
            <a:r>
              <a:rPr lang="en-US" dirty="0" smtClean="0"/>
              <a:t>i.e. Th1 precedes Th2</a:t>
            </a:r>
          </a:p>
          <a:p>
            <a:pPr lvl="2"/>
            <a:r>
              <a:rPr lang="en-US" dirty="0" smtClean="0"/>
              <a:t>How?</a:t>
            </a:r>
          </a:p>
        </p:txBody>
      </p:sp>
    </p:spTree>
    <p:extLst>
      <p:ext uri="{BB962C8B-B14F-4D97-AF65-F5344CB8AC3E}">
        <p14:creationId xmlns:p14="http://schemas.microsoft.com/office/powerpoint/2010/main" val="375757839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Chronological Orderings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341126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MO (Majority Ordering):</a:t>
            </a:r>
          </a:p>
          <a:p>
            <a:pPr lvl="1"/>
            <a:r>
              <a:rPr lang="en-US" dirty="0" smtClean="0"/>
              <a:t>Alternative </a:t>
            </a:r>
            <a:r>
              <a:rPr lang="en-US" dirty="0" smtClean="0"/>
              <a:t>approach to </a:t>
            </a:r>
            <a:r>
              <a:rPr lang="en-US" dirty="0" smtClean="0"/>
              <a:t>ordering themes</a:t>
            </a:r>
          </a:p>
          <a:p>
            <a:pPr lvl="2"/>
            <a:r>
              <a:rPr lang="en-US" dirty="0" smtClean="0"/>
              <a:t>Order the whole themes relative to each other</a:t>
            </a:r>
          </a:p>
          <a:p>
            <a:pPr lvl="3"/>
            <a:r>
              <a:rPr lang="en-US" dirty="0" smtClean="0"/>
              <a:t>i.e. Th1 precedes Th2</a:t>
            </a:r>
          </a:p>
          <a:p>
            <a:pPr lvl="2"/>
            <a:r>
              <a:rPr lang="en-US" dirty="0" smtClean="0"/>
              <a:t>How?  If all sentences in Th1 before all sentences in Th2?</a:t>
            </a:r>
          </a:p>
        </p:txBody>
      </p:sp>
    </p:spTree>
    <p:extLst>
      <p:ext uri="{BB962C8B-B14F-4D97-AF65-F5344CB8AC3E}">
        <p14:creationId xmlns:p14="http://schemas.microsoft.com/office/powerpoint/2010/main" val="344289676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Chronological Orderings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341126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MO (Majority Ordering):</a:t>
            </a:r>
          </a:p>
          <a:p>
            <a:pPr lvl="1"/>
            <a:r>
              <a:rPr lang="en-US" dirty="0" smtClean="0"/>
              <a:t>Alternative approach </a:t>
            </a:r>
            <a:r>
              <a:rPr lang="en-US" dirty="0" smtClean="0"/>
              <a:t>to ordering </a:t>
            </a:r>
            <a:r>
              <a:rPr lang="en-US" dirty="0" smtClean="0"/>
              <a:t>themes</a:t>
            </a:r>
          </a:p>
          <a:p>
            <a:pPr lvl="2"/>
            <a:r>
              <a:rPr lang="en-US" dirty="0" smtClean="0"/>
              <a:t>Order the whole themes relative to each other</a:t>
            </a:r>
          </a:p>
          <a:p>
            <a:pPr lvl="3"/>
            <a:r>
              <a:rPr lang="en-US" dirty="0" smtClean="0"/>
              <a:t>i.e. Th1 precedes Th2</a:t>
            </a:r>
          </a:p>
          <a:p>
            <a:pPr lvl="2"/>
            <a:r>
              <a:rPr lang="en-US" dirty="0" smtClean="0"/>
              <a:t>How?  If all sentences in Th1 before all sentences in Th2?</a:t>
            </a:r>
          </a:p>
          <a:p>
            <a:pPr lvl="3"/>
            <a:r>
              <a:rPr lang="en-US" dirty="0" smtClean="0"/>
              <a:t>Easy: Th1 </a:t>
            </a:r>
            <a:r>
              <a:rPr lang="en-US" dirty="0" err="1" smtClean="0"/>
              <a:t>b/f</a:t>
            </a:r>
            <a:r>
              <a:rPr lang="en-US" dirty="0" smtClean="0"/>
              <a:t> Th2</a:t>
            </a:r>
          </a:p>
          <a:p>
            <a:pPr lvl="3"/>
            <a:r>
              <a:rPr lang="en-US" dirty="0" smtClean="0"/>
              <a:t>If not? </a:t>
            </a:r>
          </a:p>
        </p:txBody>
      </p:sp>
    </p:spTree>
    <p:extLst>
      <p:ext uri="{BB962C8B-B14F-4D97-AF65-F5344CB8AC3E}">
        <p14:creationId xmlns:p14="http://schemas.microsoft.com/office/powerpoint/2010/main" val="4988211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23544</TotalTime>
  <Words>4257</Words>
  <Application>Microsoft Macintosh PowerPoint</Application>
  <PresentationFormat>On-screen Show (4:3)</PresentationFormat>
  <Paragraphs>878</Paragraphs>
  <Slides>113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113</vt:i4>
      </vt:variant>
    </vt:vector>
  </HeadingPairs>
  <TitlesOfParts>
    <vt:vector size="115" baseType="lpstr">
      <vt:lpstr>Breeze</vt:lpstr>
      <vt:lpstr>Equation</vt:lpstr>
      <vt:lpstr>Selection,  Topic-Orientation &amp; Information Ordering</vt:lpstr>
      <vt:lpstr>Roadmap </vt:lpstr>
      <vt:lpstr>Graph-based Neural Multi-Document Summarization</vt:lpstr>
      <vt:lpstr>Graph-based Neural Multi-Document Summarization</vt:lpstr>
      <vt:lpstr>Sentence Salience Estimation</vt:lpstr>
      <vt:lpstr>Architecture</vt:lpstr>
      <vt:lpstr>Sentence Relation Graphs</vt:lpstr>
      <vt:lpstr>Sentence Relation Graphs</vt:lpstr>
      <vt:lpstr>Sentence Relation Graphs</vt:lpstr>
      <vt:lpstr>PDG factors</vt:lpstr>
      <vt:lpstr>Next Steps</vt:lpstr>
      <vt:lpstr>Next Steps</vt:lpstr>
      <vt:lpstr>Next Steps</vt:lpstr>
      <vt:lpstr>Results</vt:lpstr>
      <vt:lpstr>Optimization Approaches to Reducing Redundancy</vt:lpstr>
      <vt:lpstr>ICSISumm</vt:lpstr>
      <vt:lpstr>Integer Linear Programming</vt:lpstr>
      <vt:lpstr>Summarization as ILP</vt:lpstr>
      <vt:lpstr>Summarization as ILP</vt:lpstr>
      <vt:lpstr>Summarization as ILP</vt:lpstr>
      <vt:lpstr>Summarization as ILP</vt:lpstr>
      <vt:lpstr>Summarization as ILP</vt:lpstr>
      <vt:lpstr>Summarization as ILP</vt:lpstr>
      <vt:lpstr>Summarization as ILP</vt:lpstr>
      <vt:lpstr>Summarization as ILP</vt:lpstr>
      <vt:lpstr>Summarization as ILP</vt:lpstr>
      <vt:lpstr>Representing Concepts</vt:lpstr>
      <vt:lpstr>Representing Concepts</vt:lpstr>
      <vt:lpstr>Representing Concepts</vt:lpstr>
      <vt:lpstr>Representing Concepts</vt:lpstr>
      <vt:lpstr>Results</vt:lpstr>
      <vt:lpstr>Roadmap </vt:lpstr>
      <vt:lpstr>Key Idea</vt:lpstr>
      <vt:lpstr>Key Idea</vt:lpstr>
      <vt:lpstr>Key Idea</vt:lpstr>
      <vt:lpstr>Key Idea</vt:lpstr>
      <vt:lpstr>Key Idea</vt:lpstr>
      <vt:lpstr>Query-focused LexRank</vt:lpstr>
      <vt:lpstr>Query-focused LexRank</vt:lpstr>
      <vt:lpstr>Query-focused LexRank</vt:lpstr>
      <vt:lpstr>Query-focused LexRank</vt:lpstr>
      <vt:lpstr>Query-focused LexRank</vt:lpstr>
      <vt:lpstr>Updated LexRank Model</vt:lpstr>
      <vt:lpstr>Updated LexRank Model</vt:lpstr>
      <vt:lpstr>Updated LexRank Model</vt:lpstr>
      <vt:lpstr>Tuning &amp; Assessment</vt:lpstr>
      <vt:lpstr>Tuning &amp; Assessment</vt:lpstr>
      <vt:lpstr>Tuning &amp; Assessment</vt:lpstr>
      <vt:lpstr>AttSum</vt:lpstr>
      <vt:lpstr>Intuitions</vt:lpstr>
      <vt:lpstr>Architecture</vt:lpstr>
      <vt:lpstr>Sentence &amp; Query Representations</vt:lpstr>
      <vt:lpstr>Creating “Document” Representation</vt:lpstr>
      <vt:lpstr>Ranking Sentences</vt:lpstr>
      <vt:lpstr>Overall Effectiveness</vt:lpstr>
      <vt:lpstr>Summary Generation</vt:lpstr>
      <vt:lpstr>Other Strategies</vt:lpstr>
      <vt:lpstr>Other Strategies</vt:lpstr>
      <vt:lpstr>Other Strategies</vt:lpstr>
      <vt:lpstr>Other Strategies</vt:lpstr>
      <vt:lpstr>Other Strategies</vt:lpstr>
      <vt:lpstr>Other Strategies</vt:lpstr>
      <vt:lpstr>Other Strategies</vt:lpstr>
      <vt:lpstr>Overview</vt:lpstr>
      <vt:lpstr>Overview</vt:lpstr>
      <vt:lpstr>Overview</vt:lpstr>
      <vt:lpstr>Information Ordering</vt:lpstr>
      <vt:lpstr>Basics</vt:lpstr>
      <vt:lpstr>Basics</vt:lpstr>
      <vt:lpstr>Basics</vt:lpstr>
      <vt:lpstr>Basics</vt:lpstr>
      <vt:lpstr>Basics</vt:lpstr>
      <vt:lpstr>Single vs Multi-Document</vt:lpstr>
      <vt:lpstr>Single vs Multi-Document</vt:lpstr>
      <vt:lpstr>Single vs Multi-Document</vt:lpstr>
      <vt:lpstr>Single vs Multi-Document</vt:lpstr>
      <vt:lpstr>Single vs Multi-Document</vt:lpstr>
      <vt:lpstr>Single vs Multi-Document</vt:lpstr>
      <vt:lpstr>Example</vt:lpstr>
      <vt:lpstr>A Bad Example</vt:lpstr>
      <vt:lpstr>A Basic Approach</vt:lpstr>
      <vt:lpstr>A Basic Approach</vt:lpstr>
      <vt:lpstr>A Basic Approach</vt:lpstr>
      <vt:lpstr>A Basic Approach</vt:lpstr>
      <vt:lpstr>Improving Ordering</vt:lpstr>
      <vt:lpstr>Importance of Ordering</vt:lpstr>
      <vt:lpstr>Importance of Ordering</vt:lpstr>
      <vt:lpstr>Importance of Ordering</vt:lpstr>
      <vt:lpstr>Framework</vt:lpstr>
      <vt:lpstr>Framework</vt:lpstr>
      <vt:lpstr>Framework</vt:lpstr>
      <vt:lpstr>Chronological Orderings I</vt:lpstr>
      <vt:lpstr>Chronological Orderings I</vt:lpstr>
      <vt:lpstr>Chronological Orderings I</vt:lpstr>
      <vt:lpstr>Chronological Orderings I</vt:lpstr>
      <vt:lpstr>Chronological Orderings I</vt:lpstr>
      <vt:lpstr>Chronological Orderings II</vt:lpstr>
      <vt:lpstr>Chronological Orderings II</vt:lpstr>
      <vt:lpstr>Chronological Orderings II</vt:lpstr>
      <vt:lpstr>Chronological Orderings II</vt:lpstr>
      <vt:lpstr>Chronological Orderings II</vt:lpstr>
      <vt:lpstr>CO vs MO</vt:lpstr>
      <vt:lpstr>CO vs MO</vt:lpstr>
      <vt:lpstr>CO vs MO</vt:lpstr>
      <vt:lpstr>New Approach</vt:lpstr>
      <vt:lpstr>New Approach</vt:lpstr>
      <vt:lpstr>New Approach</vt:lpstr>
      <vt:lpstr>New Approach</vt:lpstr>
      <vt:lpstr>New Approach</vt:lpstr>
      <vt:lpstr>Before and After</vt:lpstr>
      <vt:lpstr>Before and After</vt:lpstr>
      <vt:lpstr>Deliverable #3</vt:lpstr>
      <vt:lpstr>Notes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Topic-Orientation &amp; Information Ordering</dc:title>
  <dc:creator>Gina-Anne Levow</dc:creator>
  <cp:lastModifiedBy>Gina-Anne Levow</cp:lastModifiedBy>
  <cp:revision>64</cp:revision>
  <cp:lastPrinted>2015-04-23T19:35:41Z</cp:lastPrinted>
  <dcterms:created xsi:type="dcterms:W3CDTF">2015-04-22T22:19:09Z</dcterms:created>
  <dcterms:modified xsi:type="dcterms:W3CDTF">2020-04-20T19:20:21Z</dcterms:modified>
</cp:coreProperties>
</file>