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355" r:id="rId3"/>
    <p:sldId id="277" r:id="rId4"/>
    <p:sldId id="416" r:id="rId5"/>
    <p:sldId id="278" r:id="rId6"/>
    <p:sldId id="279"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4" r:id="rId21"/>
    <p:sldId id="295" r:id="rId22"/>
    <p:sldId id="296" r:id="rId23"/>
    <p:sldId id="297" r:id="rId24"/>
    <p:sldId id="298" r:id="rId25"/>
    <p:sldId id="299" r:id="rId26"/>
    <p:sldId id="300" r:id="rId27"/>
    <p:sldId id="303" r:id="rId28"/>
    <p:sldId id="304" r:id="rId29"/>
    <p:sldId id="305" r:id="rId30"/>
    <p:sldId id="306" r:id="rId31"/>
    <p:sldId id="307" r:id="rId32"/>
    <p:sldId id="308" r:id="rId33"/>
    <p:sldId id="309" r:id="rId34"/>
    <p:sldId id="310" r:id="rId35"/>
    <p:sldId id="311" r:id="rId36"/>
    <p:sldId id="312" r:id="rId37"/>
    <p:sldId id="313" r:id="rId38"/>
    <p:sldId id="314" r:id="rId39"/>
    <p:sldId id="315" r:id="rId40"/>
    <p:sldId id="316" r:id="rId41"/>
    <p:sldId id="317" r:id="rId42"/>
    <p:sldId id="318" r:id="rId43"/>
    <p:sldId id="319" r:id="rId44"/>
    <p:sldId id="320" r:id="rId45"/>
    <p:sldId id="382" r:id="rId46"/>
    <p:sldId id="383" r:id="rId47"/>
    <p:sldId id="384" r:id="rId48"/>
    <p:sldId id="385" r:id="rId49"/>
    <p:sldId id="386" r:id="rId50"/>
    <p:sldId id="387" r:id="rId51"/>
    <p:sldId id="388" r:id="rId52"/>
    <p:sldId id="389" r:id="rId53"/>
    <p:sldId id="390" r:id="rId54"/>
    <p:sldId id="391" r:id="rId55"/>
    <p:sldId id="392" r:id="rId56"/>
    <p:sldId id="393" r:id="rId57"/>
    <p:sldId id="394" r:id="rId58"/>
    <p:sldId id="395" r:id="rId59"/>
    <p:sldId id="396" r:id="rId60"/>
    <p:sldId id="397" r:id="rId61"/>
    <p:sldId id="398" r:id="rId62"/>
    <p:sldId id="399" r:id="rId63"/>
    <p:sldId id="400" r:id="rId64"/>
    <p:sldId id="401" r:id="rId65"/>
    <p:sldId id="402" r:id="rId66"/>
    <p:sldId id="403" r:id="rId67"/>
    <p:sldId id="404" r:id="rId68"/>
    <p:sldId id="405" r:id="rId69"/>
    <p:sldId id="413" r:id="rId70"/>
    <p:sldId id="414" r:id="rId71"/>
    <p:sldId id="415" r:id="rId72"/>
    <p:sldId id="406" r:id="rId73"/>
    <p:sldId id="412" r:id="rId7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0"/>
    <p:restoredTop sz="94604"/>
  </p:normalViewPr>
  <p:slideViewPr>
    <p:cSldViewPr snapToGrid="0" snapToObjects="1">
      <p:cViewPr varScale="1">
        <p:scale>
          <a:sx n="90" d="100"/>
          <a:sy n="90" d="100"/>
        </p:scale>
        <p:origin x="2032" y="184"/>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p:txBody>
          <a:bodyPr/>
          <a:lstStyle/>
          <a:p>
            <a:fld id="{73FA5DE4-F86C-6340-9F06-9493A9E2E930}" type="datetimeFigureOut">
              <a:rPr lang="en-US" smtClean="0"/>
              <a:t>5/24/20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4B1212-FD7C-BB45-B264-249EB8F134A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US"/>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FA5DE4-F86C-6340-9F06-9493A9E2E930}" type="datetimeFigureOut">
              <a:rPr lang="en-US" smtClean="0"/>
              <a:t>5/24/20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4B1212-FD7C-BB45-B264-249EB8F134A1}" type="slidenum">
              <a:rPr lang="en-US" smtClean="0"/>
              <a:t>‹#›</a:t>
            </a:fld>
            <a:endParaRPr lang="en-US"/>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73FA5DE4-F86C-6340-9F06-9493A9E2E930}" type="datetimeFigureOut">
              <a:rPr lang="en-US" smtClean="0"/>
              <a:t>5/24/20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4B1212-FD7C-BB45-B264-249EB8F134A1}"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73FA5DE4-F86C-6340-9F06-9493A9E2E930}" type="datetimeFigureOut">
              <a:rPr lang="en-US" smtClean="0"/>
              <a:t>5/24/20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4B1212-FD7C-BB45-B264-249EB8F134A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73FA5DE4-F86C-6340-9F06-9493A9E2E930}" type="datetimeFigureOut">
              <a:rPr lang="en-US" smtClean="0"/>
              <a:t>5/24/20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4B1212-FD7C-BB45-B264-249EB8F134A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US"/>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p:txBody>
          <a:bodyPr/>
          <a:lstStyle/>
          <a:p>
            <a:fld id="{73FA5DE4-F86C-6340-9F06-9493A9E2E930}" type="datetimeFigureOut">
              <a:rPr lang="en-US" smtClean="0"/>
              <a:t>5/24/20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4B1212-FD7C-BB45-B264-249EB8F134A1}" type="slidenum">
              <a:rPr lang="en-US" smtClean="0"/>
              <a:t>‹#›</a:t>
            </a:fld>
            <a:endParaRPr lang="en-US"/>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US"/>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FA5DE4-F86C-6340-9F06-9493A9E2E930}" type="datetimeFigureOut">
              <a:rPr lang="en-US" smtClean="0"/>
              <a:t>5/24/20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4B1212-FD7C-BB45-B264-249EB8F134A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73FA5DE4-F86C-6340-9F06-9493A9E2E930}" type="datetimeFigureOut">
              <a:rPr lang="en-US" smtClean="0"/>
              <a:t>5/24/20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4B1212-FD7C-BB45-B264-249EB8F134A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73FA5DE4-F86C-6340-9F06-9493A9E2E930}" type="datetimeFigureOut">
              <a:rPr lang="en-US" smtClean="0"/>
              <a:t>5/24/20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4B1212-FD7C-BB45-B264-249EB8F134A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73FA5DE4-F86C-6340-9F06-9493A9E2E930}" type="datetimeFigureOut">
              <a:rPr lang="en-US" smtClean="0"/>
              <a:t>5/24/20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4B1212-FD7C-BB45-B264-249EB8F134A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FA5DE4-F86C-6340-9F06-9493A9E2E930}" type="datetimeFigureOut">
              <a:rPr lang="en-US" smtClean="0"/>
              <a:t>5/24/20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4B1212-FD7C-BB45-B264-249EB8F134A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US"/>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FA5DE4-F86C-6340-9F06-9493A9E2E930}" type="datetimeFigureOut">
              <a:rPr lang="en-US" smtClean="0"/>
              <a:t>5/24/20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4B1212-FD7C-BB45-B264-249EB8F134A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en-US"/>
              <a:t>Click to edit Master title style</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73FA5DE4-F86C-6340-9F06-9493A9E2E930}" type="datetimeFigureOut">
              <a:rPr lang="en-US" smtClean="0"/>
              <a:t>5/24/20</a:t>
            </a:fld>
            <a:endParaRPr lang="en-US"/>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fld id="{924B1212-FD7C-BB45-B264-249EB8F134A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1708" y="1523999"/>
            <a:ext cx="7131547" cy="1724867"/>
          </a:xfrm>
        </p:spPr>
        <p:txBody>
          <a:bodyPr/>
          <a:lstStyle/>
          <a:p>
            <a:r>
              <a:rPr lang="en-US" dirty="0"/>
              <a:t>Compression Strategies &amp;</a:t>
            </a:r>
            <a:br>
              <a:rPr lang="en-US" dirty="0"/>
            </a:br>
            <a:r>
              <a:rPr lang="en-US" dirty="0"/>
              <a:t>Alternate Summarization</a:t>
            </a:r>
          </a:p>
        </p:txBody>
      </p:sp>
      <p:sp>
        <p:nvSpPr>
          <p:cNvPr id="3" name="Subtitle 2"/>
          <p:cNvSpPr>
            <a:spLocks noGrp="1"/>
          </p:cNvSpPr>
          <p:nvPr>
            <p:ph type="subTitle" idx="1"/>
          </p:nvPr>
        </p:nvSpPr>
        <p:spPr/>
        <p:txBody>
          <a:bodyPr>
            <a:normAutofit lnSpcReduction="10000"/>
          </a:bodyPr>
          <a:lstStyle/>
          <a:p>
            <a:r>
              <a:rPr lang="en-US" dirty="0"/>
              <a:t>Systems and Applications</a:t>
            </a:r>
          </a:p>
          <a:p>
            <a:r>
              <a:rPr lang="en-US" dirty="0"/>
              <a:t>Ling 573</a:t>
            </a:r>
          </a:p>
          <a:p>
            <a:r>
              <a:rPr lang="en-US" dirty="0"/>
              <a:t>May 26, 2020</a:t>
            </a:r>
          </a:p>
        </p:txBody>
      </p:sp>
    </p:spTree>
    <p:extLst>
      <p:ext uri="{BB962C8B-B14F-4D97-AF65-F5344CB8AC3E}">
        <p14:creationId xmlns:p14="http://schemas.microsoft.com/office/powerpoint/2010/main" val="1226263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Sequence-based Compression</a:t>
            </a:r>
          </a:p>
        </p:txBody>
      </p:sp>
      <p:sp>
        <p:nvSpPr>
          <p:cNvPr id="3" name="Content Placeholder 2"/>
          <p:cNvSpPr>
            <a:spLocks noGrp="1"/>
          </p:cNvSpPr>
          <p:nvPr>
            <p:ph idx="1"/>
          </p:nvPr>
        </p:nvSpPr>
        <p:spPr>
          <a:xfrm>
            <a:off x="549275" y="1600200"/>
            <a:ext cx="8042276" cy="4749799"/>
          </a:xfrm>
        </p:spPr>
        <p:txBody>
          <a:bodyPr>
            <a:normAutofit/>
          </a:bodyPr>
          <a:lstStyle/>
          <a:p>
            <a:r>
              <a:rPr lang="en-US" dirty="0"/>
              <a:t>View as sequence labeling problem</a:t>
            </a:r>
          </a:p>
          <a:p>
            <a:pPr lvl="1"/>
            <a:r>
              <a:rPr lang="en-US" dirty="0"/>
              <a:t>Decision for each word in sentence: keep </a:t>
            </a:r>
            <a:r>
              <a:rPr lang="en-US" dirty="0" err="1"/>
              <a:t>vs</a:t>
            </a:r>
            <a:r>
              <a:rPr lang="en-US" dirty="0"/>
              <a:t> delete</a:t>
            </a:r>
          </a:p>
          <a:p>
            <a:pPr lvl="1"/>
            <a:r>
              <a:rPr lang="en-US" dirty="0"/>
              <a:t>Model: linear-chain CRF</a:t>
            </a:r>
          </a:p>
          <a:p>
            <a:pPr lvl="2"/>
            <a:r>
              <a:rPr lang="en-US" dirty="0"/>
              <a:t>Labels: B-retain, I-retain, O (token to be removed)</a:t>
            </a:r>
          </a:p>
          <a:p>
            <a:pPr lvl="1"/>
            <a:r>
              <a:rPr lang="en-US" dirty="0"/>
              <a:t>Features:</a:t>
            </a:r>
          </a:p>
          <a:p>
            <a:pPr lvl="2"/>
            <a:r>
              <a:rPr lang="en-US" dirty="0"/>
              <a:t>“Basic” features: word-based</a:t>
            </a:r>
          </a:p>
          <a:p>
            <a:pPr lvl="2"/>
            <a:r>
              <a:rPr lang="en-US" dirty="0"/>
              <a:t>Rule-based features: if fire, force to O</a:t>
            </a:r>
          </a:p>
          <a:p>
            <a:pPr lvl="2"/>
            <a:r>
              <a:rPr lang="en-US" dirty="0"/>
              <a:t>Dependency tree features: Relations, depth</a:t>
            </a:r>
          </a:p>
          <a:p>
            <a:pPr lvl="2"/>
            <a:r>
              <a:rPr lang="en-US" dirty="0"/>
              <a:t>Syntactic tree features: POS, labels, head, chunk</a:t>
            </a:r>
          </a:p>
          <a:p>
            <a:pPr lvl="2"/>
            <a:r>
              <a:rPr lang="en-US" dirty="0"/>
              <a:t>Semantic features: predicate, SRL</a:t>
            </a:r>
          </a:p>
          <a:p>
            <a:pPr lvl="3"/>
            <a:r>
              <a:rPr lang="en-US" dirty="0"/>
              <a:t>Include features for neighbors</a:t>
            </a:r>
          </a:p>
          <a:p>
            <a:pPr lvl="2"/>
            <a:endParaRPr lang="en-US" dirty="0"/>
          </a:p>
        </p:txBody>
      </p:sp>
    </p:spTree>
    <p:extLst>
      <p:ext uri="{BB962C8B-B14F-4D97-AF65-F5344CB8AC3E}">
        <p14:creationId xmlns:p14="http://schemas.microsoft.com/office/powerpoint/2010/main" val="275962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Set</a:t>
            </a:r>
          </a:p>
        </p:txBody>
      </p:sp>
      <p:sp>
        <p:nvSpPr>
          <p:cNvPr id="3" name="Content Placeholder 2"/>
          <p:cNvSpPr>
            <a:spLocks noGrp="1"/>
          </p:cNvSpPr>
          <p:nvPr>
            <p:ph idx="1"/>
          </p:nvPr>
        </p:nvSpPr>
        <p:spPr/>
        <p:txBody>
          <a:bodyPr/>
          <a:lstStyle/>
          <a:p>
            <a:r>
              <a:rPr lang="en-US" dirty="0"/>
              <a:t>Detail:</a:t>
            </a:r>
          </a:p>
          <a:p>
            <a:endParaRPr lang="en-US" dirty="0"/>
          </a:p>
        </p:txBody>
      </p:sp>
      <p:pic>
        <p:nvPicPr>
          <p:cNvPr id="4" name="Picture 3"/>
          <p:cNvPicPr>
            <a:picLocks noChangeAspect="1"/>
          </p:cNvPicPr>
          <p:nvPr/>
        </p:nvPicPr>
        <p:blipFill>
          <a:blip r:embed="rId2"/>
          <a:stretch>
            <a:fillRect/>
          </a:stretch>
        </p:blipFill>
        <p:spPr>
          <a:xfrm>
            <a:off x="1316181" y="2222499"/>
            <a:ext cx="6788728" cy="4009592"/>
          </a:xfrm>
          <a:prstGeom prst="rect">
            <a:avLst/>
          </a:prstGeom>
        </p:spPr>
      </p:pic>
    </p:spTree>
    <p:extLst>
      <p:ext uri="{BB962C8B-B14F-4D97-AF65-F5344CB8AC3E}">
        <p14:creationId xmlns:p14="http://schemas.microsoft.com/office/powerpoint/2010/main" val="1181674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Tree-based Compression</a:t>
            </a:r>
          </a:p>
        </p:txBody>
      </p:sp>
      <p:sp>
        <p:nvSpPr>
          <p:cNvPr id="3" name="Content Placeholder 2"/>
          <p:cNvSpPr>
            <a:spLocks noGrp="1"/>
          </p:cNvSpPr>
          <p:nvPr>
            <p:ph idx="1"/>
          </p:nvPr>
        </p:nvSpPr>
        <p:spPr>
          <a:xfrm>
            <a:off x="549275" y="1600201"/>
            <a:ext cx="8363816" cy="4343400"/>
          </a:xfrm>
        </p:spPr>
        <p:txBody>
          <a:bodyPr/>
          <a:lstStyle/>
          <a:p>
            <a:r>
              <a:rPr lang="en-US" dirty="0"/>
              <a:t>Given a phrase-structure parse tree,</a:t>
            </a:r>
          </a:p>
          <a:p>
            <a:pPr lvl="1"/>
            <a:r>
              <a:rPr lang="en-US" dirty="0"/>
              <a:t>Determine if each node is: removed, retained, or partial</a:t>
            </a:r>
          </a:p>
        </p:txBody>
      </p:sp>
    </p:spTree>
    <p:extLst>
      <p:ext uri="{BB962C8B-B14F-4D97-AF65-F5344CB8AC3E}">
        <p14:creationId xmlns:p14="http://schemas.microsoft.com/office/powerpoint/2010/main" val="2799641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Tree-based Compression</a:t>
            </a:r>
          </a:p>
        </p:txBody>
      </p:sp>
      <p:sp>
        <p:nvSpPr>
          <p:cNvPr id="3" name="Content Placeholder 2"/>
          <p:cNvSpPr>
            <a:spLocks noGrp="1"/>
          </p:cNvSpPr>
          <p:nvPr>
            <p:ph idx="1"/>
          </p:nvPr>
        </p:nvSpPr>
        <p:spPr>
          <a:xfrm>
            <a:off x="549275" y="1600201"/>
            <a:ext cx="8363816" cy="4343400"/>
          </a:xfrm>
        </p:spPr>
        <p:txBody>
          <a:bodyPr/>
          <a:lstStyle/>
          <a:p>
            <a:r>
              <a:rPr lang="en-US" dirty="0"/>
              <a:t>Given a phrase-structure parse tree,</a:t>
            </a:r>
          </a:p>
          <a:p>
            <a:pPr lvl="1"/>
            <a:r>
              <a:rPr lang="en-US" dirty="0"/>
              <a:t>Determine if each node is: removed, retained, or partial</a:t>
            </a:r>
          </a:p>
          <a:p>
            <a:r>
              <a:rPr lang="en-US" dirty="0"/>
              <a:t>Issues:</a:t>
            </a:r>
          </a:p>
          <a:p>
            <a:pPr lvl="1"/>
            <a:r>
              <a:rPr lang="en-US" dirty="0"/>
              <a:t># possible compressions exponential</a:t>
            </a:r>
          </a:p>
          <a:p>
            <a:pPr lvl="1"/>
            <a:endParaRPr lang="en-US" dirty="0"/>
          </a:p>
          <a:p>
            <a:pPr lvl="1"/>
            <a:endParaRPr lang="en-US" dirty="0"/>
          </a:p>
        </p:txBody>
      </p:sp>
    </p:spTree>
    <p:extLst>
      <p:ext uri="{BB962C8B-B14F-4D97-AF65-F5344CB8AC3E}">
        <p14:creationId xmlns:p14="http://schemas.microsoft.com/office/powerpoint/2010/main" val="3950048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Tree-based Compression</a:t>
            </a:r>
          </a:p>
        </p:txBody>
      </p:sp>
      <p:sp>
        <p:nvSpPr>
          <p:cNvPr id="3" name="Content Placeholder 2"/>
          <p:cNvSpPr>
            <a:spLocks noGrp="1"/>
          </p:cNvSpPr>
          <p:nvPr>
            <p:ph idx="1"/>
          </p:nvPr>
        </p:nvSpPr>
        <p:spPr>
          <a:xfrm>
            <a:off x="549275" y="1600201"/>
            <a:ext cx="8363816" cy="4343400"/>
          </a:xfrm>
        </p:spPr>
        <p:txBody>
          <a:bodyPr/>
          <a:lstStyle/>
          <a:p>
            <a:r>
              <a:rPr lang="en-US" dirty="0"/>
              <a:t>Given a phrase-structure parse tree,</a:t>
            </a:r>
          </a:p>
          <a:p>
            <a:pPr lvl="1"/>
            <a:r>
              <a:rPr lang="en-US" dirty="0"/>
              <a:t>Determine if each node is: removed, retained, or partial</a:t>
            </a:r>
          </a:p>
          <a:p>
            <a:r>
              <a:rPr lang="en-US" dirty="0"/>
              <a:t>Issues:</a:t>
            </a:r>
          </a:p>
          <a:p>
            <a:pPr lvl="1"/>
            <a:r>
              <a:rPr lang="en-US" dirty="0"/>
              <a:t># possible compressions exponential</a:t>
            </a:r>
          </a:p>
          <a:p>
            <a:pPr lvl="1"/>
            <a:endParaRPr lang="en-US" dirty="0"/>
          </a:p>
          <a:p>
            <a:pPr lvl="1"/>
            <a:r>
              <a:rPr lang="en-US" dirty="0"/>
              <a:t>Need some local way of scoring a node</a:t>
            </a:r>
          </a:p>
          <a:p>
            <a:pPr lvl="1"/>
            <a:endParaRPr lang="en-US" dirty="0"/>
          </a:p>
        </p:txBody>
      </p:sp>
    </p:spTree>
    <p:extLst>
      <p:ext uri="{BB962C8B-B14F-4D97-AF65-F5344CB8AC3E}">
        <p14:creationId xmlns:p14="http://schemas.microsoft.com/office/powerpoint/2010/main" val="1156791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Tree-based Compression</a:t>
            </a:r>
          </a:p>
        </p:txBody>
      </p:sp>
      <p:sp>
        <p:nvSpPr>
          <p:cNvPr id="3" name="Content Placeholder 2"/>
          <p:cNvSpPr>
            <a:spLocks noGrp="1"/>
          </p:cNvSpPr>
          <p:nvPr>
            <p:ph idx="1"/>
          </p:nvPr>
        </p:nvSpPr>
        <p:spPr>
          <a:xfrm>
            <a:off x="549275" y="1600201"/>
            <a:ext cx="8363816" cy="4343400"/>
          </a:xfrm>
        </p:spPr>
        <p:txBody>
          <a:bodyPr/>
          <a:lstStyle/>
          <a:p>
            <a:r>
              <a:rPr lang="en-US" dirty="0"/>
              <a:t>Given a phrase-structure parse tree,</a:t>
            </a:r>
          </a:p>
          <a:p>
            <a:pPr lvl="1"/>
            <a:r>
              <a:rPr lang="en-US" dirty="0"/>
              <a:t>Determine if each node is: removed, retained, or partial</a:t>
            </a:r>
          </a:p>
          <a:p>
            <a:r>
              <a:rPr lang="en-US" dirty="0"/>
              <a:t>Issues:</a:t>
            </a:r>
          </a:p>
          <a:p>
            <a:pPr lvl="1"/>
            <a:r>
              <a:rPr lang="en-US" dirty="0"/>
              <a:t># possible compressions exponential</a:t>
            </a:r>
          </a:p>
          <a:p>
            <a:pPr lvl="1"/>
            <a:endParaRPr lang="en-US" dirty="0"/>
          </a:p>
          <a:p>
            <a:pPr lvl="1"/>
            <a:r>
              <a:rPr lang="en-US" dirty="0"/>
              <a:t>Need some local way of scoring a node</a:t>
            </a:r>
          </a:p>
          <a:p>
            <a:pPr lvl="1"/>
            <a:endParaRPr lang="en-US" dirty="0"/>
          </a:p>
          <a:p>
            <a:pPr lvl="1"/>
            <a:r>
              <a:rPr lang="en-US" dirty="0"/>
              <a:t>Need some way of ensuring consistency</a:t>
            </a:r>
          </a:p>
          <a:p>
            <a:pPr lvl="1"/>
            <a:endParaRPr lang="en-US" dirty="0"/>
          </a:p>
          <a:p>
            <a:pPr lvl="1"/>
            <a:endParaRPr lang="en-US" dirty="0"/>
          </a:p>
        </p:txBody>
      </p:sp>
    </p:spTree>
    <p:extLst>
      <p:ext uri="{BB962C8B-B14F-4D97-AF65-F5344CB8AC3E}">
        <p14:creationId xmlns:p14="http://schemas.microsoft.com/office/powerpoint/2010/main" val="210711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Tree-based Compression</a:t>
            </a:r>
          </a:p>
        </p:txBody>
      </p:sp>
      <p:sp>
        <p:nvSpPr>
          <p:cNvPr id="3" name="Content Placeholder 2"/>
          <p:cNvSpPr>
            <a:spLocks noGrp="1"/>
          </p:cNvSpPr>
          <p:nvPr>
            <p:ph idx="1"/>
          </p:nvPr>
        </p:nvSpPr>
        <p:spPr>
          <a:xfrm>
            <a:off x="549275" y="1600201"/>
            <a:ext cx="8363816" cy="4343400"/>
          </a:xfrm>
        </p:spPr>
        <p:txBody>
          <a:bodyPr>
            <a:normAutofit lnSpcReduction="10000"/>
          </a:bodyPr>
          <a:lstStyle/>
          <a:p>
            <a:r>
              <a:rPr lang="en-US" dirty="0"/>
              <a:t>Given a phrase-structure parse tree,</a:t>
            </a:r>
          </a:p>
          <a:p>
            <a:pPr lvl="1"/>
            <a:r>
              <a:rPr lang="en-US" dirty="0"/>
              <a:t>Determine if each node is: removed, retained, or partial</a:t>
            </a:r>
          </a:p>
          <a:p>
            <a:r>
              <a:rPr lang="en-US" dirty="0"/>
              <a:t>Issues:</a:t>
            </a:r>
          </a:p>
          <a:p>
            <a:pPr lvl="1"/>
            <a:r>
              <a:rPr lang="en-US" dirty="0"/>
              <a:t># possible compressions exponential</a:t>
            </a:r>
          </a:p>
          <a:p>
            <a:pPr lvl="1"/>
            <a:endParaRPr lang="en-US" dirty="0"/>
          </a:p>
          <a:p>
            <a:pPr lvl="1"/>
            <a:r>
              <a:rPr lang="en-US" dirty="0"/>
              <a:t>Need some local way of scoring a node</a:t>
            </a:r>
          </a:p>
          <a:p>
            <a:pPr lvl="1"/>
            <a:endParaRPr lang="en-US" dirty="0"/>
          </a:p>
          <a:p>
            <a:pPr lvl="1"/>
            <a:r>
              <a:rPr lang="en-US" dirty="0"/>
              <a:t>Need some way of ensuring consistency</a:t>
            </a:r>
          </a:p>
          <a:p>
            <a:pPr lvl="1"/>
            <a:endParaRPr lang="en-US" dirty="0"/>
          </a:p>
          <a:p>
            <a:pPr lvl="1"/>
            <a:r>
              <a:rPr lang="en-US" dirty="0"/>
              <a:t>Need to ensure grammaticality</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8531849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Tree-based Compression</a:t>
            </a:r>
          </a:p>
        </p:txBody>
      </p:sp>
      <p:sp>
        <p:nvSpPr>
          <p:cNvPr id="3" name="Content Placeholder 2"/>
          <p:cNvSpPr>
            <a:spLocks noGrp="1"/>
          </p:cNvSpPr>
          <p:nvPr>
            <p:ph idx="1"/>
          </p:nvPr>
        </p:nvSpPr>
        <p:spPr>
          <a:xfrm>
            <a:off x="549275" y="1600201"/>
            <a:ext cx="8363816" cy="4343400"/>
          </a:xfrm>
        </p:spPr>
        <p:txBody>
          <a:bodyPr/>
          <a:lstStyle/>
          <a:p>
            <a:r>
              <a:rPr lang="en-US" dirty="0"/>
              <a:t>Given a phrase-structure parse tree,</a:t>
            </a:r>
          </a:p>
          <a:p>
            <a:pPr lvl="1"/>
            <a:r>
              <a:rPr lang="en-US" dirty="0"/>
              <a:t>Determine if each node is: removed, retained, or partial</a:t>
            </a:r>
          </a:p>
          <a:p>
            <a:r>
              <a:rPr lang="en-US" dirty="0"/>
              <a:t>Issues &amp; Solutions:</a:t>
            </a:r>
          </a:p>
          <a:p>
            <a:pPr lvl="1"/>
            <a:r>
              <a:rPr lang="en-US" dirty="0"/>
              <a:t># possible compressions exponential</a:t>
            </a:r>
          </a:p>
          <a:p>
            <a:pPr lvl="2"/>
            <a:r>
              <a:rPr lang="en-US" dirty="0"/>
              <a:t>Order parse tree nodes (here post-order)</a:t>
            </a:r>
          </a:p>
          <a:p>
            <a:pPr lvl="2"/>
            <a:r>
              <a:rPr lang="en-US" dirty="0"/>
              <a:t>Do beam search over candidate </a:t>
            </a:r>
            <a:r>
              <a:rPr lang="en-US" dirty="0" err="1"/>
              <a:t>labelings</a:t>
            </a:r>
            <a:endParaRPr lang="en-US" dirty="0"/>
          </a:p>
          <a:p>
            <a:pPr lvl="2"/>
            <a:endParaRPr lang="en-US" dirty="0"/>
          </a:p>
          <a:p>
            <a:pPr lvl="1"/>
            <a:endParaRPr lang="en-US" dirty="0"/>
          </a:p>
          <a:p>
            <a:pPr lvl="1"/>
            <a:endParaRPr lang="en-US" dirty="0"/>
          </a:p>
          <a:p>
            <a:endParaRPr lang="en-US" dirty="0"/>
          </a:p>
        </p:txBody>
      </p:sp>
    </p:spTree>
    <p:extLst>
      <p:ext uri="{BB962C8B-B14F-4D97-AF65-F5344CB8AC3E}">
        <p14:creationId xmlns:p14="http://schemas.microsoft.com/office/powerpoint/2010/main" val="36376684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Tree-based Compression</a:t>
            </a:r>
          </a:p>
        </p:txBody>
      </p:sp>
      <p:sp>
        <p:nvSpPr>
          <p:cNvPr id="3" name="Content Placeholder 2"/>
          <p:cNvSpPr>
            <a:spLocks noGrp="1"/>
          </p:cNvSpPr>
          <p:nvPr>
            <p:ph idx="1"/>
          </p:nvPr>
        </p:nvSpPr>
        <p:spPr>
          <a:xfrm>
            <a:off x="549275" y="1600200"/>
            <a:ext cx="8363816" cy="4749799"/>
          </a:xfrm>
        </p:spPr>
        <p:txBody>
          <a:bodyPr>
            <a:normAutofit/>
          </a:bodyPr>
          <a:lstStyle/>
          <a:p>
            <a:r>
              <a:rPr lang="en-US" dirty="0"/>
              <a:t>Given a phrase-structure parse tree,</a:t>
            </a:r>
          </a:p>
          <a:p>
            <a:pPr lvl="1"/>
            <a:r>
              <a:rPr lang="en-US" dirty="0"/>
              <a:t>Determine if each node is: removed, retained, or partial</a:t>
            </a:r>
          </a:p>
          <a:p>
            <a:r>
              <a:rPr lang="en-US" dirty="0"/>
              <a:t>Issues &amp; Solutions:</a:t>
            </a:r>
          </a:p>
          <a:p>
            <a:pPr lvl="1"/>
            <a:r>
              <a:rPr lang="en-US" dirty="0"/>
              <a:t># possible compressions exponential</a:t>
            </a:r>
          </a:p>
          <a:p>
            <a:pPr lvl="2"/>
            <a:r>
              <a:rPr lang="en-US" dirty="0"/>
              <a:t>Order parse tree nodes (here post-order)</a:t>
            </a:r>
          </a:p>
          <a:p>
            <a:pPr lvl="2"/>
            <a:r>
              <a:rPr lang="en-US" dirty="0"/>
              <a:t>Do beam search over candidate </a:t>
            </a:r>
            <a:r>
              <a:rPr lang="en-US" dirty="0" err="1"/>
              <a:t>labelings</a:t>
            </a:r>
            <a:endParaRPr lang="en-US" dirty="0"/>
          </a:p>
          <a:p>
            <a:pPr lvl="1"/>
            <a:r>
              <a:rPr lang="en-US" dirty="0"/>
              <a:t>Need some local way of scoring a node</a:t>
            </a:r>
          </a:p>
        </p:txBody>
      </p:sp>
    </p:spTree>
    <p:extLst>
      <p:ext uri="{BB962C8B-B14F-4D97-AF65-F5344CB8AC3E}">
        <p14:creationId xmlns:p14="http://schemas.microsoft.com/office/powerpoint/2010/main" val="15889352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Tree-based Compression</a:t>
            </a:r>
          </a:p>
        </p:txBody>
      </p:sp>
      <p:sp>
        <p:nvSpPr>
          <p:cNvPr id="3" name="Content Placeholder 2"/>
          <p:cNvSpPr>
            <a:spLocks noGrp="1"/>
          </p:cNvSpPr>
          <p:nvPr>
            <p:ph idx="1"/>
          </p:nvPr>
        </p:nvSpPr>
        <p:spPr>
          <a:xfrm>
            <a:off x="549275" y="1600200"/>
            <a:ext cx="8363816" cy="4749799"/>
          </a:xfrm>
        </p:spPr>
        <p:txBody>
          <a:bodyPr>
            <a:normAutofit/>
          </a:bodyPr>
          <a:lstStyle/>
          <a:p>
            <a:r>
              <a:rPr lang="en-US" dirty="0"/>
              <a:t>Given a phrase-structure parse tree,</a:t>
            </a:r>
          </a:p>
          <a:p>
            <a:pPr lvl="1"/>
            <a:r>
              <a:rPr lang="en-US" dirty="0"/>
              <a:t>Determine if each node is: removed, retained, or partial</a:t>
            </a:r>
          </a:p>
          <a:p>
            <a:r>
              <a:rPr lang="en-US" dirty="0"/>
              <a:t>Issues &amp; Solutions:</a:t>
            </a:r>
          </a:p>
          <a:p>
            <a:pPr lvl="1"/>
            <a:r>
              <a:rPr lang="en-US" dirty="0"/>
              <a:t># possible compressions exponential</a:t>
            </a:r>
          </a:p>
          <a:p>
            <a:pPr lvl="2"/>
            <a:r>
              <a:rPr lang="en-US" dirty="0"/>
              <a:t>Order parse tree nodes (here post-order)</a:t>
            </a:r>
          </a:p>
          <a:p>
            <a:pPr lvl="2"/>
            <a:r>
              <a:rPr lang="en-US" dirty="0"/>
              <a:t>Do beam search over candidate </a:t>
            </a:r>
            <a:r>
              <a:rPr lang="en-US" dirty="0" err="1"/>
              <a:t>labelings</a:t>
            </a:r>
            <a:endParaRPr lang="en-US" dirty="0"/>
          </a:p>
          <a:p>
            <a:pPr lvl="1"/>
            <a:r>
              <a:rPr lang="en-US" dirty="0"/>
              <a:t>Need some local way of scoring a node</a:t>
            </a:r>
          </a:p>
          <a:p>
            <a:pPr lvl="2"/>
            <a:r>
              <a:rPr lang="en-US" dirty="0"/>
              <a:t>Use  </a:t>
            </a:r>
            <a:r>
              <a:rPr lang="en-US" dirty="0" err="1"/>
              <a:t>MaxEnt</a:t>
            </a:r>
            <a:r>
              <a:rPr lang="en-US" dirty="0"/>
              <a:t> to compute probability of label</a:t>
            </a:r>
          </a:p>
          <a:p>
            <a:pPr lvl="1"/>
            <a:r>
              <a:rPr lang="en-US" dirty="0"/>
              <a:t>Need some way of ensuring consistency</a:t>
            </a:r>
          </a:p>
        </p:txBody>
      </p:sp>
    </p:spTree>
    <p:extLst>
      <p:ext uri="{BB962C8B-B14F-4D97-AF65-F5344CB8AC3E}">
        <p14:creationId xmlns:p14="http://schemas.microsoft.com/office/powerpoint/2010/main" val="1815091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Roadmap</a:t>
            </a:r>
          </a:p>
        </p:txBody>
      </p:sp>
      <p:sp>
        <p:nvSpPr>
          <p:cNvPr id="3" name="Content Placeholder 2"/>
          <p:cNvSpPr>
            <a:spLocks noGrp="1"/>
          </p:cNvSpPr>
          <p:nvPr>
            <p:ph idx="1"/>
          </p:nvPr>
        </p:nvSpPr>
        <p:spPr/>
        <p:txBody>
          <a:bodyPr/>
          <a:lstStyle/>
          <a:p>
            <a:r>
              <a:rPr lang="en-US" dirty="0"/>
              <a:t>Content Realization: Compression</a:t>
            </a:r>
          </a:p>
          <a:p>
            <a:pPr lvl="1"/>
            <a:r>
              <a:rPr lang="en-US" dirty="0"/>
              <a:t>Rule-, sequence-, tree-based models</a:t>
            </a:r>
          </a:p>
          <a:p>
            <a:r>
              <a:rPr lang="en-US" dirty="0"/>
              <a:t>Alternate views of summarization</a:t>
            </a:r>
          </a:p>
          <a:p>
            <a:pPr lvl="1"/>
            <a:r>
              <a:rPr lang="en-US" dirty="0"/>
              <a:t>Dimensions of summarization </a:t>
            </a:r>
            <a:r>
              <a:rPr lang="en-US" dirty="0" err="1"/>
              <a:t>redux</a:t>
            </a:r>
            <a:endParaRPr lang="en-US" dirty="0"/>
          </a:p>
          <a:p>
            <a:pPr lvl="1"/>
            <a:endParaRPr lang="en-US" dirty="0"/>
          </a:p>
          <a:p>
            <a:pPr lvl="1"/>
            <a:r>
              <a:rPr lang="en-US" dirty="0"/>
              <a:t>Meeting summarization</a:t>
            </a:r>
          </a:p>
          <a:p>
            <a:pPr lvl="1"/>
            <a:endParaRPr lang="en-US" dirty="0"/>
          </a:p>
          <a:p>
            <a:pPr lvl="1"/>
            <a:r>
              <a:rPr lang="en-US" dirty="0"/>
              <a:t>Speech summarization</a:t>
            </a:r>
          </a:p>
        </p:txBody>
      </p:sp>
    </p:spTree>
    <p:extLst>
      <p:ext uri="{BB962C8B-B14F-4D97-AF65-F5344CB8AC3E}">
        <p14:creationId xmlns:p14="http://schemas.microsoft.com/office/powerpoint/2010/main" val="6263308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Tree-based Compression</a:t>
            </a:r>
          </a:p>
        </p:txBody>
      </p:sp>
      <p:sp>
        <p:nvSpPr>
          <p:cNvPr id="3" name="Content Placeholder 2"/>
          <p:cNvSpPr>
            <a:spLocks noGrp="1"/>
          </p:cNvSpPr>
          <p:nvPr>
            <p:ph idx="1"/>
          </p:nvPr>
        </p:nvSpPr>
        <p:spPr>
          <a:xfrm>
            <a:off x="549275" y="1600200"/>
            <a:ext cx="8363816" cy="4749799"/>
          </a:xfrm>
        </p:spPr>
        <p:txBody>
          <a:bodyPr>
            <a:normAutofit/>
          </a:bodyPr>
          <a:lstStyle/>
          <a:p>
            <a:r>
              <a:rPr lang="en-US" dirty="0"/>
              <a:t>Given a phrase-structure parse tree,</a:t>
            </a:r>
          </a:p>
          <a:p>
            <a:pPr lvl="1"/>
            <a:r>
              <a:rPr lang="en-US" dirty="0"/>
              <a:t>Determine if each node is: removed, retained, or partial</a:t>
            </a:r>
          </a:p>
          <a:p>
            <a:r>
              <a:rPr lang="en-US" dirty="0"/>
              <a:t>Issues &amp; Solutions:</a:t>
            </a:r>
          </a:p>
          <a:p>
            <a:pPr lvl="1"/>
            <a:r>
              <a:rPr lang="en-US" dirty="0"/>
              <a:t># possible compressions exponential</a:t>
            </a:r>
          </a:p>
          <a:p>
            <a:pPr lvl="2"/>
            <a:r>
              <a:rPr lang="en-US" dirty="0"/>
              <a:t>Order parse tree nodes (here post-order)</a:t>
            </a:r>
          </a:p>
          <a:p>
            <a:pPr lvl="2"/>
            <a:r>
              <a:rPr lang="en-US" dirty="0"/>
              <a:t>Do beam search over candidate </a:t>
            </a:r>
            <a:r>
              <a:rPr lang="en-US" dirty="0" err="1"/>
              <a:t>labelings</a:t>
            </a:r>
            <a:endParaRPr lang="en-US" dirty="0"/>
          </a:p>
          <a:p>
            <a:pPr lvl="1"/>
            <a:r>
              <a:rPr lang="en-US" dirty="0"/>
              <a:t>Need some local way of scoring a node</a:t>
            </a:r>
          </a:p>
          <a:p>
            <a:pPr lvl="2"/>
            <a:r>
              <a:rPr lang="en-US" dirty="0"/>
              <a:t>Use  </a:t>
            </a:r>
            <a:r>
              <a:rPr lang="en-US" dirty="0" err="1"/>
              <a:t>MaxEnt</a:t>
            </a:r>
            <a:r>
              <a:rPr lang="en-US" dirty="0"/>
              <a:t> to compute probability of label</a:t>
            </a:r>
          </a:p>
          <a:p>
            <a:pPr lvl="1"/>
            <a:r>
              <a:rPr lang="en-US" dirty="0"/>
              <a:t>Need some way of ensuring consistency</a:t>
            </a:r>
          </a:p>
          <a:p>
            <a:pPr lvl="2"/>
            <a:r>
              <a:rPr lang="en-US" dirty="0"/>
              <a:t>Restrict candidate labels based on context</a:t>
            </a:r>
          </a:p>
          <a:p>
            <a:pPr lvl="1"/>
            <a:r>
              <a:rPr lang="en-US" dirty="0"/>
              <a:t>Need to ensure grammaticality</a:t>
            </a:r>
          </a:p>
        </p:txBody>
      </p:sp>
    </p:spTree>
    <p:extLst>
      <p:ext uri="{BB962C8B-B14F-4D97-AF65-F5344CB8AC3E}">
        <p14:creationId xmlns:p14="http://schemas.microsoft.com/office/powerpoint/2010/main" val="18193297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Tree-based Compression</a:t>
            </a:r>
          </a:p>
        </p:txBody>
      </p:sp>
      <p:sp>
        <p:nvSpPr>
          <p:cNvPr id="3" name="Content Placeholder 2"/>
          <p:cNvSpPr>
            <a:spLocks noGrp="1"/>
          </p:cNvSpPr>
          <p:nvPr>
            <p:ph idx="1"/>
          </p:nvPr>
        </p:nvSpPr>
        <p:spPr>
          <a:xfrm>
            <a:off x="549275" y="1600200"/>
            <a:ext cx="8363816" cy="4749799"/>
          </a:xfrm>
        </p:spPr>
        <p:txBody>
          <a:bodyPr>
            <a:normAutofit fontScale="92500" lnSpcReduction="10000"/>
          </a:bodyPr>
          <a:lstStyle/>
          <a:p>
            <a:r>
              <a:rPr lang="en-US" dirty="0"/>
              <a:t>Given a phrase-structure parse tree,</a:t>
            </a:r>
          </a:p>
          <a:p>
            <a:pPr lvl="1"/>
            <a:r>
              <a:rPr lang="en-US" dirty="0"/>
              <a:t>Determine if each node is: removed, retained, or partial</a:t>
            </a:r>
          </a:p>
          <a:p>
            <a:r>
              <a:rPr lang="en-US" dirty="0"/>
              <a:t>Issues &amp; Solutions:</a:t>
            </a:r>
          </a:p>
          <a:p>
            <a:pPr lvl="1"/>
            <a:r>
              <a:rPr lang="en-US" dirty="0"/>
              <a:t># possible compressions exponential</a:t>
            </a:r>
          </a:p>
          <a:p>
            <a:pPr lvl="2"/>
            <a:r>
              <a:rPr lang="en-US" dirty="0"/>
              <a:t>Order parse tree nodes (here post-order)</a:t>
            </a:r>
          </a:p>
          <a:p>
            <a:pPr lvl="2"/>
            <a:r>
              <a:rPr lang="en-US" dirty="0"/>
              <a:t>Do beam search over candidate </a:t>
            </a:r>
            <a:r>
              <a:rPr lang="en-US" dirty="0" err="1"/>
              <a:t>labelings</a:t>
            </a:r>
            <a:endParaRPr lang="en-US" dirty="0"/>
          </a:p>
          <a:p>
            <a:pPr lvl="1"/>
            <a:r>
              <a:rPr lang="en-US" dirty="0"/>
              <a:t>Need some local way of scoring a node</a:t>
            </a:r>
          </a:p>
          <a:p>
            <a:pPr lvl="2"/>
            <a:r>
              <a:rPr lang="en-US" dirty="0"/>
              <a:t>Use  </a:t>
            </a:r>
            <a:r>
              <a:rPr lang="en-US" dirty="0" err="1"/>
              <a:t>MaxEnt</a:t>
            </a:r>
            <a:r>
              <a:rPr lang="en-US" dirty="0"/>
              <a:t> to compute probability of label</a:t>
            </a:r>
          </a:p>
          <a:p>
            <a:pPr lvl="1"/>
            <a:r>
              <a:rPr lang="en-US" dirty="0"/>
              <a:t>Need some way of ensuring consistency</a:t>
            </a:r>
          </a:p>
          <a:p>
            <a:pPr lvl="2"/>
            <a:r>
              <a:rPr lang="en-US" dirty="0"/>
              <a:t>Restrict candidate labels based on context</a:t>
            </a:r>
          </a:p>
          <a:p>
            <a:pPr lvl="1"/>
            <a:r>
              <a:rPr lang="en-US" dirty="0"/>
              <a:t>Need to ensure grammaticality</a:t>
            </a:r>
          </a:p>
          <a:p>
            <a:pPr lvl="2"/>
            <a:r>
              <a:rPr lang="en-US" dirty="0" err="1"/>
              <a:t>Rerank</a:t>
            </a:r>
            <a:r>
              <a:rPr lang="en-US" dirty="0"/>
              <a:t> resulting sentences using n-gram LM </a:t>
            </a:r>
          </a:p>
        </p:txBody>
      </p:sp>
    </p:spTree>
    <p:extLst>
      <p:ext uri="{BB962C8B-B14F-4D97-AF65-F5344CB8AC3E}">
        <p14:creationId xmlns:p14="http://schemas.microsoft.com/office/powerpoint/2010/main" val="3866784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 Compression Hypotheses</a:t>
            </a:r>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stretch>
            <a:fillRect/>
          </a:stretch>
        </p:blipFill>
        <p:spPr>
          <a:xfrm>
            <a:off x="172632" y="2152615"/>
            <a:ext cx="8877300" cy="4089400"/>
          </a:xfrm>
          <a:prstGeom prst="rect">
            <a:avLst/>
          </a:prstGeom>
        </p:spPr>
      </p:pic>
    </p:spTree>
    <p:extLst>
      <p:ext uri="{BB962C8B-B14F-4D97-AF65-F5344CB8AC3E}">
        <p14:creationId xmlns:p14="http://schemas.microsoft.com/office/powerpoint/2010/main" val="25807722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sp>
        <p:nvSpPr>
          <p:cNvPr id="3" name="Content Placeholder 2"/>
          <p:cNvSpPr>
            <a:spLocks noGrp="1"/>
          </p:cNvSpPr>
          <p:nvPr>
            <p:ph idx="1"/>
          </p:nvPr>
        </p:nvSpPr>
        <p:spPr/>
        <p:txBody>
          <a:bodyPr/>
          <a:lstStyle/>
          <a:p>
            <a:r>
              <a:rPr lang="en-US" dirty="0"/>
              <a:t>Basic features:</a:t>
            </a:r>
          </a:p>
          <a:p>
            <a:pPr lvl="1"/>
            <a:r>
              <a:rPr lang="en-US" dirty="0"/>
              <a:t>Analogous to those for sequence labeling</a:t>
            </a:r>
          </a:p>
          <a:p>
            <a:pPr lvl="3"/>
            <a:endParaRPr lang="en-US" dirty="0"/>
          </a:p>
        </p:txBody>
      </p:sp>
    </p:spTree>
    <p:extLst>
      <p:ext uri="{BB962C8B-B14F-4D97-AF65-F5344CB8AC3E}">
        <p14:creationId xmlns:p14="http://schemas.microsoft.com/office/powerpoint/2010/main" val="25627075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sp>
        <p:nvSpPr>
          <p:cNvPr id="3" name="Content Placeholder 2"/>
          <p:cNvSpPr>
            <a:spLocks noGrp="1"/>
          </p:cNvSpPr>
          <p:nvPr>
            <p:ph idx="1"/>
          </p:nvPr>
        </p:nvSpPr>
        <p:spPr/>
        <p:txBody>
          <a:bodyPr/>
          <a:lstStyle/>
          <a:p>
            <a:r>
              <a:rPr lang="en-US" dirty="0"/>
              <a:t>Basic features:</a:t>
            </a:r>
          </a:p>
          <a:p>
            <a:pPr lvl="1"/>
            <a:r>
              <a:rPr lang="en-US" dirty="0"/>
              <a:t>Analogous to those for sequence labeling</a:t>
            </a:r>
          </a:p>
          <a:p>
            <a:r>
              <a:rPr lang="en-US" dirty="0"/>
              <a:t>Enhancements:</a:t>
            </a:r>
          </a:p>
          <a:p>
            <a:pPr lvl="1"/>
            <a:r>
              <a:rPr lang="en-US" dirty="0"/>
              <a:t>Context features: decisions about child, sibling nodes</a:t>
            </a:r>
          </a:p>
          <a:p>
            <a:pPr lvl="1"/>
            <a:endParaRPr lang="en-US" dirty="0"/>
          </a:p>
          <a:p>
            <a:pPr lvl="3"/>
            <a:endParaRPr lang="en-US" dirty="0"/>
          </a:p>
        </p:txBody>
      </p:sp>
    </p:spTree>
    <p:extLst>
      <p:ext uri="{BB962C8B-B14F-4D97-AF65-F5344CB8AC3E}">
        <p14:creationId xmlns:p14="http://schemas.microsoft.com/office/powerpoint/2010/main" val="7013100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sp>
        <p:nvSpPr>
          <p:cNvPr id="3" name="Content Placeholder 2"/>
          <p:cNvSpPr>
            <a:spLocks noGrp="1"/>
          </p:cNvSpPr>
          <p:nvPr>
            <p:ph idx="1"/>
          </p:nvPr>
        </p:nvSpPr>
        <p:spPr/>
        <p:txBody>
          <a:bodyPr/>
          <a:lstStyle/>
          <a:p>
            <a:r>
              <a:rPr lang="en-US" dirty="0"/>
              <a:t>Basic features:</a:t>
            </a:r>
          </a:p>
          <a:p>
            <a:pPr lvl="1"/>
            <a:r>
              <a:rPr lang="en-US" dirty="0"/>
              <a:t>Analogous to those for sequence labeling</a:t>
            </a:r>
          </a:p>
          <a:p>
            <a:r>
              <a:rPr lang="en-US" dirty="0"/>
              <a:t>Enhancements:</a:t>
            </a:r>
          </a:p>
          <a:p>
            <a:pPr lvl="1"/>
            <a:r>
              <a:rPr lang="en-US" dirty="0"/>
              <a:t>Context features: decisions about child, sibling nodes</a:t>
            </a:r>
          </a:p>
          <a:p>
            <a:pPr lvl="1"/>
            <a:endParaRPr lang="en-US" dirty="0"/>
          </a:p>
          <a:p>
            <a:pPr lvl="1"/>
            <a:r>
              <a:rPr lang="en-US" dirty="0"/>
              <a:t>Head-driven search:</a:t>
            </a:r>
          </a:p>
          <a:p>
            <a:pPr lvl="2"/>
            <a:r>
              <a:rPr lang="en-US" dirty="0"/>
              <a:t>Reorder so head nodes at each level checked first</a:t>
            </a:r>
          </a:p>
          <a:p>
            <a:pPr lvl="3"/>
            <a:r>
              <a:rPr lang="en-US" dirty="0"/>
              <a:t>Why?  </a:t>
            </a:r>
          </a:p>
        </p:txBody>
      </p:sp>
    </p:spTree>
    <p:extLst>
      <p:ext uri="{BB962C8B-B14F-4D97-AF65-F5344CB8AC3E}">
        <p14:creationId xmlns:p14="http://schemas.microsoft.com/office/powerpoint/2010/main" val="24578511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sp>
        <p:nvSpPr>
          <p:cNvPr id="3" name="Content Placeholder 2"/>
          <p:cNvSpPr>
            <a:spLocks noGrp="1"/>
          </p:cNvSpPr>
          <p:nvPr>
            <p:ph idx="1"/>
          </p:nvPr>
        </p:nvSpPr>
        <p:spPr/>
        <p:txBody>
          <a:bodyPr/>
          <a:lstStyle/>
          <a:p>
            <a:r>
              <a:rPr lang="en-US" dirty="0"/>
              <a:t>Basic features:</a:t>
            </a:r>
          </a:p>
          <a:p>
            <a:pPr lvl="1"/>
            <a:r>
              <a:rPr lang="en-US" dirty="0"/>
              <a:t>Analogous to those for sequence labeling</a:t>
            </a:r>
          </a:p>
          <a:p>
            <a:r>
              <a:rPr lang="en-US" dirty="0"/>
              <a:t>Enhancements:</a:t>
            </a:r>
          </a:p>
          <a:p>
            <a:pPr lvl="1"/>
            <a:r>
              <a:rPr lang="en-US" dirty="0"/>
              <a:t>Context features: decisions about child, sibling nodes</a:t>
            </a:r>
          </a:p>
          <a:p>
            <a:pPr lvl="1"/>
            <a:endParaRPr lang="en-US" dirty="0"/>
          </a:p>
          <a:p>
            <a:pPr lvl="1"/>
            <a:r>
              <a:rPr lang="en-US" dirty="0"/>
              <a:t>Head-driven search:</a:t>
            </a:r>
          </a:p>
          <a:p>
            <a:pPr lvl="2"/>
            <a:r>
              <a:rPr lang="en-US" dirty="0"/>
              <a:t>Reorder so head nodes at each level checked first</a:t>
            </a:r>
          </a:p>
          <a:p>
            <a:pPr lvl="3"/>
            <a:r>
              <a:rPr lang="en-US" dirty="0"/>
              <a:t>Why?  If head is dropped, shouldn’t keep rest</a:t>
            </a:r>
          </a:p>
          <a:p>
            <a:pPr lvl="3"/>
            <a:r>
              <a:rPr lang="en-US" dirty="0"/>
              <a:t>Revise context features</a:t>
            </a:r>
          </a:p>
          <a:p>
            <a:pPr lvl="3"/>
            <a:endParaRPr lang="en-US" dirty="0"/>
          </a:p>
        </p:txBody>
      </p:sp>
    </p:spTree>
    <p:extLst>
      <p:ext uri="{BB962C8B-B14F-4D97-AF65-F5344CB8AC3E}">
        <p14:creationId xmlns:p14="http://schemas.microsoft.com/office/powerpoint/2010/main" val="12377103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Summarization Results</a:t>
            </a:r>
          </a:p>
        </p:txBody>
      </p:sp>
      <p:sp>
        <p:nvSpPr>
          <p:cNvPr id="3" name="Content Placeholder 2"/>
          <p:cNvSpPr>
            <a:spLocks noGrp="1"/>
          </p:cNvSpPr>
          <p:nvPr>
            <p:ph idx="1"/>
          </p:nvPr>
        </p:nvSpPr>
        <p:spPr/>
        <p:txBody>
          <a:bodyPr/>
          <a:lstStyle/>
          <a:p>
            <a:endParaRPr lang="en-US" dirty="0"/>
          </a:p>
          <a:p>
            <a:endParaRPr lang="en-US" dirty="0"/>
          </a:p>
        </p:txBody>
      </p:sp>
      <p:pic>
        <p:nvPicPr>
          <p:cNvPr id="4" name="Picture 3"/>
          <p:cNvPicPr>
            <a:picLocks noChangeAspect="1"/>
          </p:cNvPicPr>
          <p:nvPr/>
        </p:nvPicPr>
        <p:blipFill>
          <a:blip r:embed="rId2"/>
          <a:stretch>
            <a:fillRect/>
          </a:stretch>
        </p:blipFill>
        <p:spPr>
          <a:xfrm>
            <a:off x="-230909" y="2019299"/>
            <a:ext cx="9559636" cy="3924301"/>
          </a:xfrm>
          <a:prstGeom prst="rect">
            <a:avLst/>
          </a:prstGeom>
        </p:spPr>
      </p:pic>
    </p:spTree>
    <p:extLst>
      <p:ext uri="{BB962C8B-B14F-4D97-AF65-F5344CB8AC3E}">
        <p14:creationId xmlns:p14="http://schemas.microsoft.com/office/powerpoint/2010/main" val="24066923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p:txBody>
          <a:bodyPr/>
          <a:lstStyle/>
          <a:p>
            <a:r>
              <a:rPr lang="en-US" dirty="0"/>
              <a:t>Best system incorporates:</a:t>
            </a:r>
          </a:p>
          <a:p>
            <a:pPr lvl="1"/>
            <a:r>
              <a:rPr lang="en-US" dirty="0"/>
              <a:t>Tree structure</a:t>
            </a:r>
          </a:p>
          <a:p>
            <a:pPr lvl="1"/>
            <a:r>
              <a:rPr lang="en-US" dirty="0"/>
              <a:t>Machine learning</a:t>
            </a:r>
          </a:p>
          <a:p>
            <a:pPr lvl="1"/>
            <a:r>
              <a:rPr lang="en-US" dirty="0"/>
              <a:t>Summarization features</a:t>
            </a:r>
          </a:p>
        </p:txBody>
      </p:sp>
    </p:spTree>
    <p:extLst>
      <p:ext uri="{BB962C8B-B14F-4D97-AF65-F5344CB8AC3E}">
        <p14:creationId xmlns:p14="http://schemas.microsoft.com/office/powerpoint/2010/main" val="30342349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p:txBody>
          <a:bodyPr/>
          <a:lstStyle/>
          <a:p>
            <a:r>
              <a:rPr lang="en-US" dirty="0"/>
              <a:t>Best system incorporates:</a:t>
            </a:r>
          </a:p>
          <a:p>
            <a:pPr lvl="1"/>
            <a:r>
              <a:rPr lang="en-US" dirty="0"/>
              <a:t>Tree structure</a:t>
            </a:r>
          </a:p>
          <a:p>
            <a:pPr lvl="1"/>
            <a:r>
              <a:rPr lang="en-US" dirty="0"/>
              <a:t>Machine learning</a:t>
            </a:r>
          </a:p>
          <a:p>
            <a:pPr lvl="1"/>
            <a:r>
              <a:rPr lang="en-US" dirty="0"/>
              <a:t>Summarization features</a:t>
            </a:r>
          </a:p>
          <a:p>
            <a:r>
              <a:rPr lang="en-US" dirty="0"/>
              <a:t>Rule-based approach surprisingly competitive</a:t>
            </a:r>
          </a:p>
          <a:p>
            <a:pPr lvl="1"/>
            <a:r>
              <a:rPr lang="en-US" dirty="0"/>
              <a:t>Though less aggressive in terms of compression</a:t>
            </a:r>
          </a:p>
          <a:p>
            <a:endParaRPr lang="en-US" dirty="0"/>
          </a:p>
        </p:txBody>
      </p:sp>
    </p:spTree>
    <p:extLst>
      <p:ext uri="{BB962C8B-B14F-4D97-AF65-F5344CB8AC3E}">
        <p14:creationId xmlns:p14="http://schemas.microsoft.com/office/powerpoint/2010/main" val="4076275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Compression</a:t>
            </a:r>
          </a:p>
        </p:txBody>
      </p:sp>
      <p:sp>
        <p:nvSpPr>
          <p:cNvPr id="3" name="Content Placeholder 2"/>
          <p:cNvSpPr>
            <a:spLocks noGrp="1"/>
          </p:cNvSpPr>
          <p:nvPr>
            <p:ph idx="1"/>
          </p:nvPr>
        </p:nvSpPr>
        <p:spPr/>
        <p:txBody>
          <a:bodyPr/>
          <a:lstStyle/>
          <a:p>
            <a:pPr lvl="1"/>
            <a:r>
              <a:rPr lang="en-US" dirty="0"/>
              <a:t>Cornell (Wang et al, 2013)</a:t>
            </a:r>
          </a:p>
          <a:p>
            <a:r>
              <a:rPr lang="en-US" dirty="0"/>
              <a:t>Contrasted three main compression strategies</a:t>
            </a:r>
          </a:p>
          <a:p>
            <a:pPr lvl="1"/>
            <a:r>
              <a:rPr lang="en-US" dirty="0"/>
              <a:t>Rule-based </a:t>
            </a:r>
          </a:p>
          <a:p>
            <a:pPr lvl="1"/>
            <a:endParaRPr lang="en-US" dirty="0"/>
          </a:p>
          <a:p>
            <a:pPr lvl="1"/>
            <a:r>
              <a:rPr lang="en-US" dirty="0"/>
              <a:t>Sequence-based learning</a:t>
            </a:r>
          </a:p>
          <a:p>
            <a:pPr lvl="1"/>
            <a:endParaRPr lang="en-US" dirty="0"/>
          </a:p>
          <a:p>
            <a:pPr lvl="1"/>
            <a:r>
              <a:rPr lang="en-US" dirty="0"/>
              <a:t>Tree-based, learned models</a:t>
            </a:r>
          </a:p>
          <a:p>
            <a:r>
              <a:rPr lang="en-US" dirty="0"/>
              <a:t>Resulting sentences selected by SVR model</a:t>
            </a:r>
          </a:p>
        </p:txBody>
      </p:sp>
    </p:spTree>
    <p:extLst>
      <p:ext uri="{BB962C8B-B14F-4D97-AF65-F5344CB8AC3E}">
        <p14:creationId xmlns:p14="http://schemas.microsoft.com/office/powerpoint/2010/main" val="4861478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p:txBody>
          <a:bodyPr/>
          <a:lstStyle/>
          <a:p>
            <a:r>
              <a:rPr lang="en-US" dirty="0"/>
              <a:t>Best system incorporates:</a:t>
            </a:r>
          </a:p>
          <a:p>
            <a:pPr lvl="1"/>
            <a:r>
              <a:rPr lang="en-US" dirty="0"/>
              <a:t>Tree structure</a:t>
            </a:r>
          </a:p>
          <a:p>
            <a:pPr lvl="1"/>
            <a:r>
              <a:rPr lang="en-US" dirty="0"/>
              <a:t>Machine learning</a:t>
            </a:r>
          </a:p>
          <a:p>
            <a:pPr lvl="1"/>
            <a:r>
              <a:rPr lang="en-US" dirty="0"/>
              <a:t>Summarization features</a:t>
            </a:r>
          </a:p>
          <a:p>
            <a:r>
              <a:rPr lang="en-US" dirty="0"/>
              <a:t>Rule-based approach surprisingly competitive</a:t>
            </a:r>
          </a:p>
          <a:p>
            <a:pPr lvl="1"/>
            <a:r>
              <a:rPr lang="en-US" dirty="0"/>
              <a:t>Though less aggressive in terms of compression</a:t>
            </a:r>
          </a:p>
          <a:p>
            <a:r>
              <a:rPr lang="en-US" dirty="0"/>
              <a:t>Learning based approaches enabled by sentence compression corpus</a:t>
            </a:r>
          </a:p>
        </p:txBody>
      </p:sp>
    </p:spTree>
    <p:extLst>
      <p:ext uri="{BB962C8B-B14F-4D97-AF65-F5344CB8AC3E}">
        <p14:creationId xmlns:p14="http://schemas.microsoft.com/office/powerpoint/2010/main" val="33125461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Discussion</a:t>
            </a:r>
          </a:p>
        </p:txBody>
      </p:sp>
      <p:sp>
        <p:nvSpPr>
          <p:cNvPr id="3" name="Content Placeholder 2"/>
          <p:cNvSpPr>
            <a:spLocks noGrp="1"/>
          </p:cNvSpPr>
          <p:nvPr>
            <p:ph idx="1"/>
          </p:nvPr>
        </p:nvSpPr>
        <p:spPr/>
        <p:txBody>
          <a:bodyPr/>
          <a:lstStyle/>
          <a:p>
            <a:r>
              <a:rPr lang="en-US" dirty="0"/>
              <a:t>Broad range of approaches:</a:t>
            </a:r>
          </a:p>
          <a:p>
            <a:pPr lvl="1"/>
            <a:r>
              <a:rPr lang="en-US" dirty="0"/>
              <a:t>Informed by similar linguistic constraints</a:t>
            </a:r>
          </a:p>
          <a:p>
            <a:pPr lvl="1"/>
            <a:r>
              <a:rPr lang="en-US" dirty="0"/>
              <a:t>Implemented in different ways:</a:t>
            </a:r>
          </a:p>
        </p:txBody>
      </p:sp>
    </p:spTree>
    <p:extLst>
      <p:ext uri="{BB962C8B-B14F-4D97-AF65-F5344CB8AC3E}">
        <p14:creationId xmlns:p14="http://schemas.microsoft.com/office/powerpoint/2010/main" val="42815396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Discussion</a:t>
            </a:r>
          </a:p>
        </p:txBody>
      </p:sp>
      <p:sp>
        <p:nvSpPr>
          <p:cNvPr id="3" name="Content Placeholder 2"/>
          <p:cNvSpPr>
            <a:spLocks noGrp="1"/>
          </p:cNvSpPr>
          <p:nvPr>
            <p:ph idx="1"/>
          </p:nvPr>
        </p:nvSpPr>
        <p:spPr/>
        <p:txBody>
          <a:bodyPr/>
          <a:lstStyle/>
          <a:p>
            <a:r>
              <a:rPr lang="en-US" dirty="0"/>
              <a:t>Broad range of approaches:</a:t>
            </a:r>
          </a:p>
          <a:p>
            <a:pPr lvl="1"/>
            <a:r>
              <a:rPr lang="en-US" dirty="0"/>
              <a:t>Informed by similar linguistic constraints</a:t>
            </a:r>
          </a:p>
          <a:p>
            <a:pPr lvl="1"/>
            <a:r>
              <a:rPr lang="en-US" dirty="0"/>
              <a:t>Implemented in different ways:</a:t>
            </a:r>
          </a:p>
          <a:p>
            <a:pPr lvl="2"/>
            <a:r>
              <a:rPr lang="en-US" dirty="0"/>
              <a:t>Heuristic </a:t>
            </a:r>
            <a:r>
              <a:rPr lang="en-US" dirty="0" err="1"/>
              <a:t>vs</a:t>
            </a:r>
            <a:r>
              <a:rPr lang="en-US" dirty="0"/>
              <a:t> Learned</a:t>
            </a:r>
          </a:p>
          <a:p>
            <a:pPr lvl="2"/>
            <a:r>
              <a:rPr lang="en-US" dirty="0"/>
              <a:t>Surface patterns </a:t>
            </a:r>
            <a:r>
              <a:rPr lang="en-US" dirty="0" err="1"/>
              <a:t>vs</a:t>
            </a:r>
            <a:r>
              <a:rPr lang="en-US" dirty="0"/>
              <a:t> parse trees </a:t>
            </a:r>
            <a:r>
              <a:rPr lang="en-US" dirty="0" err="1"/>
              <a:t>vs</a:t>
            </a:r>
            <a:r>
              <a:rPr lang="en-US" dirty="0"/>
              <a:t> SRL</a:t>
            </a:r>
          </a:p>
          <a:p>
            <a:pPr lvl="2"/>
            <a:endParaRPr lang="en-US" dirty="0"/>
          </a:p>
          <a:p>
            <a:pPr lvl="1"/>
            <a:r>
              <a:rPr lang="en-US" dirty="0"/>
              <a:t>Even with linguistic constraints</a:t>
            </a:r>
          </a:p>
          <a:p>
            <a:pPr lvl="2"/>
            <a:r>
              <a:rPr lang="en-US" dirty="0"/>
              <a:t>Often negatively impact linguistic quality</a:t>
            </a:r>
          </a:p>
        </p:txBody>
      </p:sp>
    </p:spTree>
    <p:extLst>
      <p:ext uri="{BB962C8B-B14F-4D97-AF65-F5344CB8AC3E}">
        <p14:creationId xmlns:p14="http://schemas.microsoft.com/office/powerpoint/2010/main" val="19330232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Discussion</a:t>
            </a:r>
          </a:p>
        </p:txBody>
      </p:sp>
      <p:sp>
        <p:nvSpPr>
          <p:cNvPr id="3" name="Content Placeholder 2"/>
          <p:cNvSpPr>
            <a:spLocks noGrp="1"/>
          </p:cNvSpPr>
          <p:nvPr>
            <p:ph idx="1"/>
          </p:nvPr>
        </p:nvSpPr>
        <p:spPr/>
        <p:txBody>
          <a:bodyPr/>
          <a:lstStyle/>
          <a:p>
            <a:r>
              <a:rPr lang="en-US" dirty="0"/>
              <a:t>Broad range of approaches:</a:t>
            </a:r>
          </a:p>
          <a:p>
            <a:pPr lvl="1"/>
            <a:r>
              <a:rPr lang="en-US" dirty="0"/>
              <a:t>Informed by similar linguistic constraints</a:t>
            </a:r>
          </a:p>
          <a:p>
            <a:pPr lvl="1"/>
            <a:r>
              <a:rPr lang="en-US" dirty="0"/>
              <a:t>Implemented in different ways:</a:t>
            </a:r>
          </a:p>
          <a:p>
            <a:pPr lvl="2"/>
            <a:r>
              <a:rPr lang="en-US" dirty="0"/>
              <a:t>Heuristic </a:t>
            </a:r>
            <a:r>
              <a:rPr lang="en-US" dirty="0" err="1"/>
              <a:t>vs</a:t>
            </a:r>
            <a:r>
              <a:rPr lang="en-US" dirty="0"/>
              <a:t> Learned</a:t>
            </a:r>
          </a:p>
          <a:p>
            <a:pPr lvl="2"/>
            <a:r>
              <a:rPr lang="en-US" dirty="0"/>
              <a:t>Surface patterns </a:t>
            </a:r>
            <a:r>
              <a:rPr lang="en-US" dirty="0" err="1"/>
              <a:t>vs</a:t>
            </a:r>
            <a:r>
              <a:rPr lang="en-US" dirty="0"/>
              <a:t> parse trees </a:t>
            </a:r>
            <a:r>
              <a:rPr lang="en-US" dirty="0" err="1"/>
              <a:t>vs</a:t>
            </a:r>
            <a:r>
              <a:rPr lang="en-US" dirty="0"/>
              <a:t> SRL</a:t>
            </a:r>
          </a:p>
          <a:p>
            <a:pPr lvl="2"/>
            <a:endParaRPr lang="en-US" dirty="0"/>
          </a:p>
          <a:p>
            <a:pPr lvl="1"/>
            <a:r>
              <a:rPr lang="en-US" dirty="0"/>
              <a:t>Even with linguistic constraints</a:t>
            </a:r>
          </a:p>
          <a:p>
            <a:pPr lvl="2"/>
            <a:r>
              <a:rPr lang="en-US" dirty="0"/>
              <a:t>Often negatively impact linguistic quality</a:t>
            </a:r>
          </a:p>
          <a:p>
            <a:pPr lvl="2"/>
            <a:r>
              <a:rPr lang="en-US" dirty="0"/>
              <a:t>Key issue: errors in linguistic analysis</a:t>
            </a:r>
          </a:p>
          <a:p>
            <a:pPr lvl="3"/>
            <a:r>
              <a:rPr lang="en-US" dirty="0"/>
              <a:t>POS taggers </a:t>
            </a:r>
            <a:r>
              <a:rPr lang="en-US" dirty="0">
                <a:sym typeface="Wingdings"/>
              </a:rPr>
              <a:t> Parsers  SRL, </a:t>
            </a:r>
            <a:r>
              <a:rPr lang="en-US" dirty="0" err="1">
                <a:sym typeface="Wingdings"/>
              </a:rPr>
              <a:t>etc</a:t>
            </a:r>
            <a:endParaRPr lang="en-US" dirty="0"/>
          </a:p>
        </p:txBody>
      </p:sp>
    </p:spTree>
    <p:extLst>
      <p:ext uri="{BB962C8B-B14F-4D97-AF65-F5344CB8AC3E}">
        <p14:creationId xmlns:p14="http://schemas.microsoft.com/office/powerpoint/2010/main" val="27755283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Alternate Views of</a:t>
            </a:r>
            <a:br>
              <a:rPr lang="en-US" dirty="0"/>
            </a:br>
            <a:r>
              <a:rPr lang="en-US" dirty="0"/>
              <a:t>Summarization</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0765987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Dimensions of </a:t>
            </a:r>
            <a:br>
              <a:rPr lang="en-US" dirty="0"/>
            </a:br>
            <a:r>
              <a:rPr lang="en-US" dirty="0"/>
              <a:t>TAC Summarization</a:t>
            </a:r>
          </a:p>
        </p:txBody>
      </p:sp>
      <p:sp>
        <p:nvSpPr>
          <p:cNvPr id="3" name="Content Placeholder 2"/>
          <p:cNvSpPr>
            <a:spLocks noGrp="1"/>
          </p:cNvSpPr>
          <p:nvPr>
            <p:ph idx="1"/>
          </p:nvPr>
        </p:nvSpPr>
        <p:spPr>
          <a:xfrm>
            <a:off x="549274" y="1600201"/>
            <a:ext cx="8386907" cy="4343400"/>
          </a:xfrm>
        </p:spPr>
        <p:txBody>
          <a:bodyPr>
            <a:normAutofit fontScale="92500"/>
          </a:bodyPr>
          <a:lstStyle/>
          <a:p>
            <a:r>
              <a:rPr lang="en-US" dirty="0"/>
              <a:t>Use purpose: Reflective summaries</a:t>
            </a:r>
          </a:p>
          <a:p>
            <a:r>
              <a:rPr lang="en-US" dirty="0"/>
              <a:t>Audience: Analysts</a:t>
            </a:r>
          </a:p>
          <a:p>
            <a:r>
              <a:rPr lang="en-US" dirty="0"/>
              <a:t>Derivation (</a:t>
            </a:r>
            <a:r>
              <a:rPr lang="en-US" dirty="0" err="1"/>
              <a:t>extactive</a:t>
            </a:r>
            <a:r>
              <a:rPr lang="en-US" dirty="0"/>
              <a:t> </a:t>
            </a:r>
            <a:r>
              <a:rPr lang="en-US" dirty="0" err="1"/>
              <a:t>vs</a:t>
            </a:r>
            <a:r>
              <a:rPr lang="en-US" dirty="0"/>
              <a:t> abstractive): Largely extractive</a:t>
            </a:r>
          </a:p>
          <a:p>
            <a:r>
              <a:rPr lang="en-US" dirty="0"/>
              <a:t>Coverage (generic </a:t>
            </a:r>
            <a:r>
              <a:rPr lang="en-US" dirty="0" err="1"/>
              <a:t>vs</a:t>
            </a:r>
            <a:r>
              <a:rPr lang="en-US" dirty="0"/>
              <a:t> focused): “Guided”</a:t>
            </a:r>
          </a:p>
          <a:p>
            <a:r>
              <a:rPr lang="en-US" dirty="0"/>
              <a:t>Units (single </a:t>
            </a:r>
            <a:r>
              <a:rPr lang="en-US" dirty="0" err="1"/>
              <a:t>vs</a:t>
            </a:r>
            <a:r>
              <a:rPr lang="en-US" dirty="0"/>
              <a:t> multi): Multi-document</a:t>
            </a:r>
          </a:p>
          <a:p>
            <a:r>
              <a:rPr lang="en-US" dirty="0"/>
              <a:t>Reduction: 100 words</a:t>
            </a:r>
          </a:p>
          <a:p>
            <a:r>
              <a:rPr lang="en-US" dirty="0" err="1"/>
              <a:t>Input/Output</a:t>
            </a:r>
            <a:r>
              <a:rPr lang="en-US" dirty="0"/>
              <a:t> form factors (language, genre, register, form)</a:t>
            </a:r>
          </a:p>
          <a:p>
            <a:pPr lvl="1"/>
            <a:r>
              <a:rPr lang="en-US" dirty="0"/>
              <a:t>English, newswire, paragraph text </a:t>
            </a:r>
          </a:p>
          <a:p>
            <a:pPr lvl="2"/>
            <a:endParaRPr lang="en-US" dirty="0"/>
          </a:p>
          <a:p>
            <a:pPr lvl="2"/>
            <a:endParaRPr lang="en-US" dirty="0"/>
          </a:p>
          <a:p>
            <a:endParaRPr lang="en-US" dirty="0"/>
          </a:p>
        </p:txBody>
      </p:sp>
    </p:spTree>
    <p:extLst>
      <p:ext uri="{BB962C8B-B14F-4D97-AF65-F5344CB8AC3E}">
        <p14:creationId xmlns:p14="http://schemas.microsoft.com/office/powerpoint/2010/main" val="36072826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Types of Summaries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065042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Meeting Summaries</a:t>
            </a:r>
          </a:p>
        </p:txBody>
      </p:sp>
      <p:sp>
        <p:nvSpPr>
          <p:cNvPr id="3" name="Content Placeholder 2"/>
          <p:cNvSpPr>
            <a:spLocks noGrp="1"/>
          </p:cNvSpPr>
          <p:nvPr>
            <p:ph idx="1"/>
          </p:nvPr>
        </p:nvSpPr>
        <p:spPr/>
        <p:txBody>
          <a:bodyPr/>
          <a:lstStyle/>
          <a:p>
            <a:r>
              <a:rPr lang="en-US" dirty="0"/>
              <a:t>What do you want out of a summary?</a:t>
            </a:r>
          </a:p>
          <a:p>
            <a:endParaRPr lang="en-US" dirty="0"/>
          </a:p>
        </p:txBody>
      </p:sp>
    </p:spTree>
    <p:extLst>
      <p:ext uri="{BB962C8B-B14F-4D97-AF65-F5344CB8AC3E}">
        <p14:creationId xmlns:p14="http://schemas.microsoft.com/office/powerpoint/2010/main" val="16331449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Browser:</a:t>
            </a:r>
          </a:p>
          <a:p>
            <a:pPr marL="0" indent="0">
              <a:buNone/>
            </a:pPr>
            <a:endParaRPr lang="en-US" dirty="0"/>
          </a:p>
        </p:txBody>
      </p:sp>
      <p:pic>
        <p:nvPicPr>
          <p:cNvPr id="4" name="Picture 3"/>
          <p:cNvPicPr>
            <a:picLocks noChangeAspect="1"/>
          </p:cNvPicPr>
          <p:nvPr/>
        </p:nvPicPr>
        <p:blipFill>
          <a:blip r:embed="rId2"/>
          <a:stretch>
            <a:fillRect/>
          </a:stretch>
        </p:blipFill>
        <p:spPr>
          <a:xfrm>
            <a:off x="749300" y="1600201"/>
            <a:ext cx="6916882" cy="4914324"/>
          </a:xfrm>
          <a:prstGeom prst="rect">
            <a:avLst/>
          </a:prstGeom>
        </p:spPr>
      </p:pic>
    </p:spTree>
    <p:extLst>
      <p:ext uri="{BB962C8B-B14F-4D97-AF65-F5344CB8AC3E}">
        <p14:creationId xmlns:p14="http://schemas.microsoft.com/office/powerpoint/2010/main" val="29113869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Meeting Summaries</a:t>
            </a:r>
          </a:p>
        </p:txBody>
      </p:sp>
      <p:sp>
        <p:nvSpPr>
          <p:cNvPr id="3" name="Content Placeholder 2"/>
          <p:cNvSpPr>
            <a:spLocks noGrp="1"/>
          </p:cNvSpPr>
          <p:nvPr>
            <p:ph idx="1"/>
          </p:nvPr>
        </p:nvSpPr>
        <p:spPr/>
        <p:txBody>
          <a:bodyPr/>
          <a:lstStyle/>
          <a:p>
            <a:r>
              <a:rPr lang="en-US" dirty="0"/>
              <a:t>What do you want out of a summary?</a:t>
            </a:r>
          </a:p>
          <a:p>
            <a:endParaRPr lang="en-US" dirty="0"/>
          </a:p>
          <a:p>
            <a:r>
              <a:rPr lang="en-US" dirty="0"/>
              <a:t>Minutes?</a:t>
            </a:r>
          </a:p>
          <a:p>
            <a:r>
              <a:rPr lang="en-US" dirty="0"/>
              <a:t>Agenda-based?</a:t>
            </a:r>
          </a:p>
          <a:p>
            <a:r>
              <a:rPr lang="en-US" dirty="0"/>
              <a:t>To-do list</a:t>
            </a:r>
          </a:p>
          <a:p>
            <a:r>
              <a:rPr lang="en-US" dirty="0"/>
              <a:t>Points of (Dis)agreement</a:t>
            </a:r>
          </a:p>
        </p:txBody>
      </p:sp>
    </p:spTree>
    <p:extLst>
      <p:ext uri="{BB962C8B-B14F-4D97-AF65-F5344CB8AC3E}">
        <p14:creationId xmlns:p14="http://schemas.microsoft.com/office/powerpoint/2010/main" val="1834262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4FBF9-3726-F74B-AA78-707AEFE4AD52}"/>
              </a:ext>
            </a:extLst>
          </p:cNvPr>
          <p:cNvSpPr>
            <a:spLocks noGrp="1"/>
          </p:cNvSpPr>
          <p:nvPr>
            <p:ph type="title"/>
          </p:nvPr>
        </p:nvSpPr>
        <p:spPr/>
        <p:txBody>
          <a:bodyPr/>
          <a:lstStyle/>
          <a:p>
            <a:r>
              <a:rPr lang="en-US" dirty="0"/>
              <a:t>Rule-Based Approach</a:t>
            </a:r>
          </a:p>
        </p:txBody>
      </p:sp>
      <p:sp>
        <p:nvSpPr>
          <p:cNvPr id="3" name="Content Placeholder 2">
            <a:extLst>
              <a:ext uri="{FF2B5EF4-FFF2-40B4-BE49-F238E27FC236}">
                <a16:creationId xmlns:a16="http://schemas.microsoft.com/office/drawing/2014/main" id="{286738F6-6029-084D-A6F2-D16528F5F6F4}"/>
              </a:ext>
            </a:extLst>
          </p:cNvPr>
          <p:cNvSpPr>
            <a:spLocks noGrp="1"/>
          </p:cNvSpPr>
          <p:nvPr>
            <p:ph idx="1"/>
          </p:nvPr>
        </p:nvSpPr>
        <p:spPr/>
        <p:txBody>
          <a:bodyPr/>
          <a:lstStyle/>
          <a:p>
            <a:r>
              <a:rPr lang="en-US" dirty="0"/>
              <a:t>Similar to Conroy et al</a:t>
            </a:r>
          </a:p>
          <a:p>
            <a:endParaRPr lang="en-US" dirty="0"/>
          </a:p>
          <a:p>
            <a:r>
              <a:rPr lang="en-US" dirty="0"/>
              <a:t>Removes:</a:t>
            </a:r>
          </a:p>
          <a:p>
            <a:pPr lvl="1"/>
            <a:r>
              <a:rPr lang="en-US" dirty="0"/>
              <a:t>Headers</a:t>
            </a:r>
          </a:p>
          <a:p>
            <a:pPr lvl="1"/>
            <a:r>
              <a:rPr lang="en-US" dirty="0"/>
              <a:t>Relative dates</a:t>
            </a:r>
          </a:p>
          <a:p>
            <a:pPr lvl="1"/>
            <a:r>
              <a:rPr lang="en-US" dirty="0"/>
              <a:t>Attribution</a:t>
            </a:r>
          </a:p>
          <a:p>
            <a:pPr lvl="1"/>
            <a:r>
              <a:rPr lang="en-US" dirty="0"/>
              <a:t>Lead adverbials, adverbial clause modifiers</a:t>
            </a:r>
          </a:p>
          <a:p>
            <a:pPr lvl="1"/>
            <a:r>
              <a:rPr lang="en-US" dirty="0"/>
              <a:t>Appositives, parenthesized elements</a:t>
            </a:r>
          </a:p>
          <a:p>
            <a:pPr lvl="1"/>
            <a:r>
              <a:rPr lang="en-US" dirty="0"/>
              <a:t>Non-restrictive relative clauses</a:t>
            </a:r>
          </a:p>
        </p:txBody>
      </p:sp>
    </p:spTree>
    <p:extLst>
      <p:ext uri="{BB962C8B-B14F-4D97-AF65-F5344CB8AC3E}">
        <p14:creationId xmlns:p14="http://schemas.microsoft.com/office/powerpoint/2010/main" val="40084039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Dimensions of </a:t>
            </a:r>
            <a:br>
              <a:rPr lang="en-US" dirty="0"/>
            </a:br>
            <a:r>
              <a:rPr lang="en-US" dirty="0"/>
              <a:t>Meeting Summaries</a:t>
            </a:r>
          </a:p>
        </p:txBody>
      </p:sp>
      <p:sp>
        <p:nvSpPr>
          <p:cNvPr id="3" name="Content Placeholder 2"/>
          <p:cNvSpPr>
            <a:spLocks noGrp="1"/>
          </p:cNvSpPr>
          <p:nvPr>
            <p:ph idx="1"/>
          </p:nvPr>
        </p:nvSpPr>
        <p:spPr/>
        <p:txBody>
          <a:bodyPr>
            <a:normAutofit lnSpcReduction="10000"/>
          </a:bodyPr>
          <a:lstStyle/>
          <a:p>
            <a:r>
              <a:rPr lang="en-US" dirty="0"/>
              <a:t>Use purpose: </a:t>
            </a:r>
          </a:p>
          <a:p>
            <a:r>
              <a:rPr lang="en-US" dirty="0"/>
              <a:t>Audience</a:t>
            </a:r>
          </a:p>
          <a:p>
            <a:r>
              <a:rPr lang="en-US" dirty="0"/>
              <a:t>Derivation (</a:t>
            </a:r>
            <a:r>
              <a:rPr lang="en-US" dirty="0" err="1"/>
              <a:t>extactive</a:t>
            </a:r>
            <a:r>
              <a:rPr lang="en-US" dirty="0"/>
              <a:t> </a:t>
            </a:r>
            <a:r>
              <a:rPr lang="en-US" dirty="0" err="1"/>
              <a:t>vs</a:t>
            </a:r>
            <a:r>
              <a:rPr lang="en-US" dirty="0"/>
              <a:t> abstractive):.</a:t>
            </a:r>
          </a:p>
          <a:p>
            <a:r>
              <a:rPr lang="en-US" dirty="0"/>
              <a:t>Coverage (generic </a:t>
            </a:r>
            <a:r>
              <a:rPr lang="en-US" dirty="0" err="1"/>
              <a:t>vs</a:t>
            </a:r>
            <a:r>
              <a:rPr lang="en-US" dirty="0"/>
              <a:t> focused): </a:t>
            </a:r>
          </a:p>
          <a:p>
            <a:r>
              <a:rPr lang="en-US" dirty="0"/>
              <a:t>Units (single </a:t>
            </a:r>
            <a:r>
              <a:rPr lang="en-US" dirty="0" err="1"/>
              <a:t>vs</a:t>
            </a:r>
            <a:r>
              <a:rPr lang="en-US" dirty="0"/>
              <a:t> multi): </a:t>
            </a:r>
          </a:p>
          <a:p>
            <a:r>
              <a:rPr lang="en-US" dirty="0"/>
              <a:t>Reduction: </a:t>
            </a:r>
          </a:p>
          <a:p>
            <a:r>
              <a:rPr lang="en-US" dirty="0" err="1"/>
              <a:t>Input/Output</a:t>
            </a:r>
            <a:r>
              <a:rPr lang="en-US" dirty="0"/>
              <a:t> form factors (language, genre, register, form)</a:t>
            </a:r>
          </a:p>
          <a:p>
            <a:endParaRPr lang="en-US" dirty="0"/>
          </a:p>
        </p:txBody>
      </p:sp>
    </p:spTree>
    <p:extLst>
      <p:ext uri="{BB962C8B-B14F-4D97-AF65-F5344CB8AC3E}">
        <p14:creationId xmlns:p14="http://schemas.microsoft.com/office/powerpoint/2010/main" val="18551176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Dimensions of </a:t>
            </a:r>
            <a:br>
              <a:rPr lang="en-US" dirty="0"/>
            </a:br>
            <a:r>
              <a:rPr lang="en-US" dirty="0"/>
              <a:t>Meeting Summaries</a:t>
            </a:r>
          </a:p>
        </p:txBody>
      </p:sp>
      <p:sp>
        <p:nvSpPr>
          <p:cNvPr id="3" name="Content Placeholder 2"/>
          <p:cNvSpPr>
            <a:spLocks noGrp="1"/>
          </p:cNvSpPr>
          <p:nvPr>
            <p:ph idx="1"/>
          </p:nvPr>
        </p:nvSpPr>
        <p:spPr/>
        <p:txBody>
          <a:bodyPr>
            <a:normAutofit fontScale="92500" lnSpcReduction="20000"/>
          </a:bodyPr>
          <a:lstStyle/>
          <a:p>
            <a:r>
              <a:rPr lang="en-US" dirty="0"/>
              <a:t>Use purpose: Catch up on missed meetings</a:t>
            </a:r>
          </a:p>
          <a:p>
            <a:r>
              <a:rPr lang="en-US" dirty="0"/>
              <a:t>Audience:  Ordinary attendees</a:t>
            </a:r>
          </a:p>
          <a:p>
            <a:r>
              <a:rPr lang="en-US" dirty="0"/>
              <a:t>Derivation (</a:t>
            </a:r>
            <a:r>
              <a:rPr lang="en-US" dirty="0" err="1"/>
              <a:t>extactive</a:t>
            </a:r>
            <a:r>
              <a:rPr lang="en-US" dirty="0"/>
              <a:t> </a:t>
            </a:r>
            <a:r>
              <a:rPr lang="en-US" dirty="0" err="1"/>
              <a:t>vs</a:t>
            </a:r>
            <a:r>
              <a:rPr lang="en-US" dirty="0"/>
              <a:t> abstractive): Extractive or </a:t>
            </a:r>
            <a:r>
              <a:rPr lang="en-US" dirty="0" err="1"/>
              <a:t>Abstr</a:t>
            </a:r>
            <a:r>
              <a:rPr lang="en-US" dirty="0"/>
              <a:t>.</a:t>
            </a:r>
          </a:p>
          <a:p>
            <a:r>
              <a:rPr lang="en-US" dirty="0"/>
              <a:t>Coverage (generic </a:t>
            </a:r>
            <a:r>
              <a:rPr lang="en-US" dirty="0" err="1"/>
              <a:t>vs</a:t>
            </a:r>
            <a:r>
              <a:rPr lang="en-US" dirty="0"/>
              <a:t> focused): User-based?</a:t>
            </a:r>
          </a:p>
          <a:p>
            <a:r>
              <a:rPr lang="en-US" dirty="0"/>
              <a:t> Units (single </a:t>
            </a:r>
            <a:r>
              <a:rPr lang="en-US" dirty="0" err="1"/>
              <a:t>vs</a:t>
            </a:r>
            <a:r>
              <a:rPr lang="en-US" dirty="0"/>
              <a:t> multi): Single event</a:t>
            </a:r>
          </a:p>
          <a:p>
            <a:r>
              <a:rPr lang="en-US" dirty="0"/>
              <a:t>Reduction: ?</a:t>
            </a:r>
          </a:p>
          <a:p>
            <a:r>
              <a:rPr lang="en-US" dirty="0" err="1"/>
              <a:t>Input/Output</a:t>
            </a:r>
            <a:r>
              <a:rPr lang="en-US" dirty="0"/>
              <a:t> form factors (language, genre, register, form)</a:t>
            </a:r>
          </a:p>
          <a:p>
            <a:pPr lvl="1"/>
            <a:r>
              <a:rPr lang="en-US" dirty="0"/>
              <a:t>English, speech+, lists/bullets/</a:t>
            </a:r>
            <a:r>
              <a:rPr lang="en-US" dirty="0" err="1"/>
              <a:t>todos</a:t>
            </a:r>
            <a:endParaRPr lang="en-US" dirty="0"/>
          </a:p>
          <a:p>
            <a:endParaRPr lang="en-US" dirty="0"/>
          </a:p>
        </p:txBody>
      </p:sp>
    </p:spTree>
    <p:extLst>
      <p:ext uri="{BB962C8B-B14F-4D97-AF65-F5344CB8AC3E}">
        <p14:creationId xmlns:p14="http://schemas.microsoft.com/office/powerpoint/2010/main" val="40146470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p:txBody>
          <a:bodyPr>
            <a:normAutofit fontScale="92500" lnSpcReduction="10000"/>
          </a:bodyPr>
          <a:lstStyle/>
          <a:p>
            <a:pPr>
              <a:spcBef>
                <a:spcPts val="0"/>
              </a:spcBef>
            </a:pPr>
            <a:r>
              <a:rPr lang="en-US" dirty="0"/>
              <a:t>Decision summary:</a:t>
            </a:r>
          </a:p>
          <a:p>
            <a:pPr lvl="1">
              <a:spcBef>
                <a:spcPts val="0"/>
              </a:spcBef>
            </a:pPr>
            <a:r>
              <a:rPr lang="en-US" dirty="0"/>
              <a:t>1. The remote will resemble the potato prototype</a:t>
            </a:r>
          </a:p>
          <a:p>
            <a:pPr lvl="1">
              <a:spcBef>
                <a:spcPts val="0"/>
              </a:spcBef>
            </a:pPr>
            <a:r>
              <a:rPr lang="en-US" dirty="0"/>
              <a:t>2. There will be no feature to help find the remote when it is misplaced;</a:t>
            </a:r>
          </a:p>
          <a:p>
            <a:pPr lvl="1">
              <a:spcBef>
                <a:spcPts val="0"/>
              </a:spcBef>
            </a:pPr>
            <a:r>
              <a:rPr lang="en-US" dirty="0"/>
              <a:t>instead the remote will be in a bright </a:t>
            </a:r>
            <a:r>
              <a:rPr lang="en-US" dirty="0" err="1"/>
              <a:t>colour</a:t>
            </a:r>
            <a:r>
              <a:rPr lang="en-US" dirty="0"/>
              <a:t> to address this issue.</a:t>
            </a:r>
          </a:p>
          <a:p>
            <a:pPr lvl="1">
              <a:spcBef>
                <a:spcPts val="0"/>
              </a:spcBef>
            </a:pPr>
            <a:r>
              <a:rPr lang="en-US" dirty="0"/>
              <a:t>3. The corporate logo will be on the remote.</a:t>
            </a:r>
          </a:p>
          <a:p>
            <a:pPr lvl="1">
              <a:spcBef>
                <a:spcPts val="0"/>
              </a:spcBef>
            </a:pPr>
            <a:r>
              <a:rPr lang="en-US" dirty="0"/>
              <a:t>4. One of the </a:t>
            </a:r>
            <a:r>
              <a:rPr lang="en-US" dirty="0" err="1"/>
              <a:t>colours</a:t>
            </a:r>
            <a:r>
              <a:rPr lang="en-US" dirty="0"/>
              <a:t> for the remote will contain the corporate </a:t>
            </a:r>
            <a:r>
              <a:rPr lang="en-US" dirty="0" err="1"/>
              <a:t>colours</a:t>
            </a:r>
            <a:r>
              <a:rPr lang="en-US" dirty="0"/>
              <a:t>.</a:t>
            </a:r>
          </a:p>
          <a:p>
            <a:pPr lvl="1">
              <a:spcBef>
                <a:spcPts val="0"/>
              </a:spcBef>
            </a:pPr>
            <a:r>
              <a:rPr lang="en-US" dirty="0"/>
              <a:t>5. The remote will have six buttons.</a:t>
            </a:r>
          </a:p>
          <a:p>
            <a:pPr lvl="1">
              <a:spcBef>
                <a:spcPts val="0"/>
              </a:spcBef>
            </a:pPr>
            <a:r>
              <a:rPr lang="en-US" dirty="0"/>
              <a:t>6. The buttons will all be one </a:t>
            </a:r>
            <a:r>
              <a:rPr lang="en-US" dirty="0" err="1"/>
              <a:t>colour</a:t>
            </a:r>
            <a:r>
              <a:rPr lang="en-US" dirty="0"/>
              <a:t>.</a:t>
            </a:r>
          </a:p>
          <a:p>
            <a:pPr lvl="1">
              <a:spcBef>
                <a:spcPts val="0"/>
              </a:spcBef>
            </a:pPr>
            <a:r>
              <a:rPr lang="en-US" dirty="0"/>
              <a:t>7. The case will be single curve.</a:t>
            </a:r>
          </a:p>
          <a:p>
            <a:pPr lvl="1">
              <a:spcBef>
                <a:spcPts val="0"/>
              </a:spcBef>
            </a:pPr>
            <a:r>
              <a:rPr lang="en-US" dirty="0"/>
              <a:t>8. The case will be made of rubber.</a:t>
            </a:r>
          </a:p>
          <a:p>
            <a:pPr lvl="1">
              <a:spcBef>
                <a:spcPts val="0"/>
              </a:spcBef>
            </a:pPr>
            <a:r>
              <a:rPr lang="en-US" dirty="0"/>
              <a:t>9. The case will have a special </a:t>
            </a:r>
            <a:r>
              <a:rPr lang="en-US" dirty="0" err="1"/>
              <a:t>colour</a:t>
            </a:r>
            <a:r>
              <a:rPr lang="en-US" dirty="0"/>
              <a:t>.</a:t>
            </a:r>
          </a:p>
        </p:txBody>
      </p:sp>
    </p:spTree>
    <p:extLst>
      <p:ext uri="{BB962C8B-B14F-4D97-AF65-F5344CB8AC3E}">
        <p14:creationId xmlns:p14="http://schemas.microsoft.com/office/powerpoint/2010/main" val="15525919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p:txBody>
          <a:bodyPr/>
          <a:lstStyle/>
          <a:p>
            <a:r>
              <a:rPr lang="en-US" dirty="0"/>
              <a:t>Action items:</a:t>
            </a:r>
          </a:p>
          <a:p>
            <a:pPr lvl="1"/>
            <a:r>
              <a:rPr lang="en-US" dirty="0"/>
              <a:t>They will receive specific instructions for the next meeting by email. </a:t>
            </a:r>
          </a:p>
          <a:p>
            <a:pPr lvl="1"/>
            <a:r>
              <a:rPr lang="en-US" dirty="0"/>
              <a:t>They will fill out the questionnaire.</a:t>
            </a:r>
          </a:p>
        </p:txBody>
      </p:sp>
    </p:spTree>
    <p:extLst>
      <p:ext uri="{BB962C8B-B14F-4D97-AF65-F5344CB8AC3E}">
        <p14:creationId xmlns:p14="http://schemas.microsoft.com/office/powerpoint/2010/main" val="33774178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p:txBody>
          <a:bodyPr>
            <a:normAutofit/>
          </a:bodyPr>
          <a:lstStyle/>
          <a:p>
            <a:r>
              <a:rPr lang="en-US" dirty="0"/>
              <a:t>Abstractive summary:</a:t>
            </a:r>
          </a:p>
          <a:p>
            <a:pPr lvl="1"/>
            <a:r>
              <a:rPr lang="en-US" dirty="0"/>
              <a:t>When this functional design meeting opens the project manager tells  the group about the project restrictions he received from management by email. The marketing expert is first to present, summarizing user requirements data from a questionnaire given to 100 respondents. The marketing expert explains various user preferences and complaints about remotes as well as different interests among age groups. He prefers that they aim users from ages 16-45, improve the most-used functions, and make a placeholder for the remote…</a:t>
            </a:r>
          </a:p>
          <a:p>
            <a:endParaRPr lang="en-US" dirty="0"/>
          </a:p>
        </p:txBody>
      </p:sp>
    </p:spTree>
    <p:extLst>
      <p:ext uri="{BB962C8B-B14F-4D97-AF65-F5344CB8AC3E}">
        <p14:creationId xmlns:p14="http://schemas.microsoft.com/office/powerpoint/2010/main" val="13206677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Speech Summarization</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5602543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Speech Summary Applications</a:t>
            </a:r>
          </a:p>
        </p:txBody>
      </p:sp>
      <p:sp>
        <p:nvSpPr>
          <p:cNvPr id="5" name="Content Placeholder 4"/>
          <p:cNvSpPr>
            <a:spLocks noGrp="1"/>
          </p:cNvSpPr>
          <p:nvPr>
            <p:ph idx="1"/>
          </p:nvPr>
        </p:nvSpPr>
        <p:spPr/>
        <p:txBody>
          <a:bodyPr>
            <a:normAutofit/>
          </a:bodyPr>
          <a:lstStyle/>
          <a:p>
            <a:r>
              <a:rPr lang="en-US" dirty="0"/>
              <a:t>Why summarize speech?</a:t>
            </a:r>
          </a:p>
          <a:p>
            <a:pPr lvl="1"/>
            <a:endParaRPr lang="en-US" dirty="0"/>
          </a:p>
          <a:p>
            <a:pPr lvl="1"/>
            <a:r>
              <a:rPr lang="en-US" dirty="0"/>
              <a:t>Meeting summarization</a:t>
            </a:r>
          </a:p>
          <a:p>
            <a:pPr lvl="1"/>
            <a:endParaRPr lang="en-US" dirty="0"/>
          </a:p>
        </p:txBody>
      </p:sp>
    </p:spTree>
    <p:extLst>
      <p:ext uri="{BB962C8B-B14F-4D97-AF65-F5344CB8AC3E}">
        <p14:creationId xmlns:p14="http://schemas.microsoft.com/office/powerpoint/2010/main" val="35549189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Speech Summary Applications</a:t>
            </a:r>
          </a:p>
        </p:txBody>
      </p:sp>
      <p:sp>
        <p:nvSpPr>
          <p:cNvPr id="5" name="Content Placeholder 4"/>
          <p:cNvSpPr>
            <a:spLocks noGrp="1"/>
          </p:cNvSpPr>
          <p:nvPr>
            <p:ph idx="1"/>
          </p:nvPr>
        </p:nvSpPr>
        <p:spPr/>
        <p:txBody>
          <a:bodyPr>
            <a:normAutofit lnSpcReduction="10000"/>
          </a:bodyPr>
          <a:lstStyle/>
          <a:p>
            <a:r>
              <a:rPr lang="en-US" dirty="0"/>
              <a:t>Why summarize speech?</a:t>
            </a:r>
          </a:p>
          <a:p>
            <a:pPr lvl="1"/>
            <a:endParaRPr lang="en-US" dirty="0"/>
          </a:p>
          <a:p>
            <a:pPr lvl="1"/>
            <a:r>
              <a:rPr lang="en-US" dirty="0"/>
              <a:t>Meeting summarization</a:t>
            </a:r>
          </a:p>
          <a:p>
            <a:pPr lvl="1"/>
            <a:endParaRPr lang="en-US" dirty="0"/>
          </a:p>
          <a:p>
            <a:pPr lvl="1"/>
            <a:r>
              <a:rPr lang="en-US" dirty="0"/>
              <a:t>Lecture summarization</a:t>
            </a:r>
          </a:p>
          <a:p>
            <a:pPr lvl="1"/>
            <a:endParaRPr lang="en-US" dirty="0"/>
          </a:p>
          <a:p>
            <a:pPr lvl="1"/>
            <a:r>
              <a:rPr lang="en-US" dirty="0"/>
              <a:t>Voicemail summarization</a:t>
            </a:r>
          </a:p>
          <a:p>
            <a:pPr lvl="1"/>
            <a:endParaRPr lang="en-US" dirty="0"/>
          </a:p>
          <a:p>
            <a:pPr lvl="1"/>
            <a:r>
              <a:rPr lang="en-US" dirty="0"/>
              <a:t>Broadcast news </a:t>
            </a:r>
          </a:p>
          <a:p>
            <a:pPr lvl="1"/>
            <a:endParaRPr lang="en-US" dirty="0"/>
          </a:p>
          <a:p>
            <a:pPr lvl="1"/>
            <a:r>
              <a:rPr lang="en-US" dirty="0"/>
              <a:t>Debates, etc….</a:t>
            </a:r>
          </a:p>
        </p:txBody>
      </p:sp>
    </p:spTree>
    <p:extLst>
      <p:ext uri="{BB962C8B-B14F-4D97-AF65-F5344CB8AC3E}">
        <p14:creationId xmlns:p14="http://schemas.microsoft.com/office/powerpoint/2010/main" val="1991535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Speech and Text Summarization</a:t>
            </a:r>
          </a:p>
        </p:txBody>
      </p:sp>
      <p:sp>
        <p:nvSpPr>
          <p:cNvPr id="3" name="Content Placeholder 2"/>
          <p:cNvSpPr>
            <a:spLocks noGrp="1"/>
          </p:cNvSpPr>
          <p:nvPr>
            <p:ph idx="1"/>
          </p:nvPr>
        </p:nvSpPr>
        <p:spPr/>
        <p:txBody>
          <a:bodyPr/>
          <a:lstStyle/>
          <a:p>
            <a:r>
              <a:rPr lang="en-US" dirty="0"/>
              <a:t>Commonalities:</a:t>
            </a:r>
          </a:p>
          <a:p>
            <a:pPr lvl="1"/>
            <a:endParaRPr lang="en-US" dirty="0"/>
          </a:p>
        </p:txBody>
      </p:sp>
    </p:spTree>
    <p:extLst>
      <p:ext uri="{BB962C8B-B14F-4D97-AF65-F5344CB8AC3E}">
        <p14:creationId xmlns:p14="http://schemas.microsoft.com/office/powerpoint/2010/main" val="34465705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Speech and Text Summarization</a:t>
            </a:r>
          </a:p>
        </p:txBody>
      </p:sp>
      <p:sp>
        <p:nvSpPr>
          <p:cNvPr id="3" name="Content Placeholder 2"/>
          <p:cNvSpPr>
            <a:spLocks noGrp="1"/>
          </p:cNvSpPr>
          <p:nvPr>
            <p:ph idx="1"/>
          </p:nvPr>
        </p:nvSpPr>
        <p:spPr/>
        <p:txBody>
          <a:bodyPr/>
          <a:lstStyle/>
          <a:p>
            <a:r>
              <a:rPr lang="en-US" dirty="0"/>
              <a:t>Commonalities:</a:t>
            </a:r>
          </a:p>
          <a:p>
            <a:pPr lvl="1"/>
            <a:endParaRPr lang="en-US" dirty="0"/>
          </a:p>
          <a:p>
            <a:pPr lvl="1"/>
            <a:r>
              <a:rPr lang="en-US" dirty="0"/>
              <a:t>Require key content selection</a:t>
            </a:r>
          </a:p>
          <a:p>
            <a:pPr lvl="1"/>
            <a:endParaRPr lang="en-US" dirty="0"/>
          </a:p>
          <a:p>
            <a:pPr lvl="1"/>
            <a:r>
              <a:rPr lang="en-US" dirty="0"/>
              <a:t>Linguistic cues: lexical, syntactic, discourse structure</a:t>
            </a:r>
          </a:p>
          <a:p>
            <a:pPr lvl="1"/>
            <a:endParaRPr lang="en-US" dirty="0"/>
          </a:p>
          <a:p>
            <a:pPr lvl="1"/>
            <a:r>
              <a:rPr lang="en-US" dirty="0"/>
              <a:t>Alternative strategies: extractive, abstractive</a:t>
            </a:r>
          </a:p>
        </p:txBody>
      </p:sp>
    </p:spTree>
    <p:extLst>
      <p:ext uri="{BB962C8B-B14F-4D97-AF65-F5344CB8AC3E}">
        <p14:creationId xmlns:p14="http://schemas.microsoft.com/office/powerpoint/2010/main" val="1766804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Compression Corpus</a:t>
            </a:r>
          </a:p>
        </p:txBody>
      </p:sp>
      <p:sp>
        <p:nvSpPr>
          <p:cNvPr id="3" name="Content Placeholder 2"/>
          <p:cNvSpPr>
            <a:spLocks noGrp="1"/>
          </p:cNvSpPr>
          <p:nvPr>
            <p:ph idx="1"/>
          </p:nvPr>
        </p:nvSpPr>
        <p:spPr>
          <a:xfrm>
            <a:off x="323273" y="1600201"/>
            <a:ext cx="8636000" cy="4343400"/>
          </a:xfrm>
        </p:spPr>
        <p:txBody>
          <a:bodyPr>
            <a:normAutofit/>
          </a:bodyPr>
          <a:lstStyle/>
          <a:p>
            <a:r>
              <a:rPr lang="en-US" dirty="0"/>
              <a:t>(Clark &amp; </a:t>
            </a:r>
            <a:r>
              <a:rPr lang="en-US" dirty="0" err="1"/>
              <a:t>Lapata</a:t>
            </a:r>
            <a:r>
              <a:rPr lang="en-US" dirty="0"/>
              <a:t>, 2008)</a:t>
            </a:r>
          </a:p>
          <a:p>
            <a:r>
              <a:rPr lang="en-US" dirty="0"/>
              <a:t>Manually created corpus:</a:t>
            </a:r>
          </a:p>
          <a:p>
            <a:pPr lvl="1"/>
            <a:r>
              <a:rPr lang="en-US" dirty="0"/>
              <a:t>Written: 82 newswire articles (BNC, ANT)</a:t>
            </a:r>
          </a:p>
          <a:p>
            <a:pPr lvl="1"/>
            <a:r>
              <a:rPr lang="en-US" dirty="0"/>
              <a:t>Spoken: 50 stories from HUB-5 broadcast news</a:t>
            </a:r>
          </a:p>
        </p:txBody>
      </p:sp>
    </p:spTree>
    <p:extLst>
      <p:ext uri="{BB962C8B-B14F-4D97-AF65-F5344CB8AC3E}">
        <p14:creationId xmlns:p14="http://schemas.microsoft.com/office/powerpoint/2010/main" val="29145553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Speech </a:t>
            </a:r>
            <a:r>
              <a:rPr lang="en-US" dirty="0" err="1"/>
              <a:t>vs</a:t>
            </a:r>
            <a:r>
              <a:rPr lang="en-US" dirty="0"/>
              <a:t> Text</a:t>
            </a:r>
          </a:p>
        </p:txBody>
      </p:sp>
      <p:sp>
        <p:nvSpPr>
          <p:cNvPr id="3" name="Content Placeholder 2"/>
          <p:cNvSpPr>
            <a:spLocks noGrp="1"/>
          </p:cNvSpPr>
          <p:nvPr>
            <p:ph idx="1"/>
          </p:nvPr>
        </p:nvSpPr>
        <p:spPr/>
        <p:txBody>
          <a:bodyPr>
            <a:normAutofit/>
          </a:bodyPr>
          <a:lstStyle/>
          <a:p>
            <a:r>
              <a:rPr lang="en-US" dirty="0"/>
              <a:t>Challenges of speech (summarization):</a:t>
            </a:r>
          </a:p>
          <a:p>
            <a:pPr lvl="1"/>
            <a:endParaRPr lang="en-US" dirty="0"/>
          </a:p>
        </p:txBody>
      </p:sp>
    </p:spTree>
    <p:extLst>
      <p:ext uri="{BB962C8B-B14F-4D97-AF65-F5344CB8AC3E}">
        <p14:creationId xmlns:p14="http://schemas.microsoft.com/office/powerpoint/2010/main" val="6141556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Speech </a:t>
            </a:r>
            <a:r>
              <a:rPr lang="en-US" dirty="0" err="1"/>
              <a:t>vs</a:t>
            </a:r>
            <a:r>
              <a:rPr lang="en-US" dirty="0"/>
              <a:t> Text</a:t>
            </a:r>
          </a:p>
        </p:txBody>
      </p:sp>
      <p:sp>
        <p:nvSpPr>
          <p:cNvPr id="3" name="Content Placeholder 2"/>
          <p:cNvSpPr>
            <a:spLocks noGrp="1"/>
          </p:cNvSpPr>
          <p:nvPr>
            <p:ph idx="1"/>
          </p:nvPr>
        </p:nvSpPr>
        <p:spPr/>
        <p:txBody>
          <a:bodyPr>
            <a:normAutofit fontScale="92500" lnSpcReduction="10000"/>
          </a:bodyPr>
          <a:lstStyle/>
          <a:p>
            <a:r>
              <a:rPr lang="en-US" dirty="0"/>
              <a:t>Challenges of speech (summarization):</a:t>
            </a:r>
          </a:p>
          <a:p>
            <a:pPr lvl="1"/>
            <a:r>
              <a:rPr lang="en-US" dirty="0"/>
              <a:t>Recognition (and ASR errors)</a:t>
            </a:r>
          </a:p>
          <a:p>
            <a:pPr lvl="2"/>
            <a:r>
              <a:rPr lang="en-US" dirty="0"/>
              <a:t>Downstream NLP processing issues, errors</a:t>
            </a:r>
          </a:p>
          <a:p>
            <a:pPr lvl="1"/>
            <a:r>
              <a:rPr lang="en-US" dirty="0"/>
              <a:t>Segmentation: speaker, story, sentence</a:t>
            </a:r>
          </a:p>
          <a:p>
            <a:pPr lvl="1"/>
            <a:r>
              <a:rPr lang="en-US" dirty="0"/>
              <a:t>Channel issues (anchor  </a:t>
            </a:r>
            <a:r>
              <a:rPr lang="en-US" dirty="0" err="1"/>
              <a:t>vs</a:t>
            </a:r>
            <a:r>
              <a:rPr lang="en-US" dirty="0"/>
              <a:t> remote)</a:t>
            </a:r>
          </a:p>
          <a:p>
            <a:pPr lvl="1"/>
            <a:r>
              <a:rPr lang="en-US" dirty="0" err="1"/>
              <a:t>Disfluencies</a:t>
            </a:r>
            <a:endParaRPr lang="en-US" dirty="0"/>
          </a:p>
          <a:p>
            <a:pPr lvl="1"/>
            <a:r>
              <a:rPr lang="en-US" dirty="0"/>
              <a:t>Overlaps</a:t>
            </a:r>
          </a:p>
          <a:p>
            <a:pPr lvl="1"/>
            <a:r>
              <a:rPr lang="en-US" dirty="0"/>
              <a:t>“Lower information density”: off-talk, chitchat, </a:t>
            </a:r>
            <a:r>
              <a:rPr lang="en-US" dirty="0" err="1"/>
              <a:t>etc</a:t>
            </a:r>
            <a:endParaRPr lang="en-US" dirty="0"/>
          </a:p>
          <a:p>
            <a:pPr lvl="1"/>
            <a:r>
              <a:rPr lang="en-US" dirty="0"/>
              <a:t>Generation: text? Speech? </a:t>
            </a:r>
            <a:r>
              <a:rPr lang="en-US" dirty="0" err="1"/>
              <a:t>Resynthesis</a:t>
            </a:r>
            <a:r>
              <a:rPr lang="en-US" dirty="0"/>
              <a:t>?</a:t>
            </a:r>
          </a:p>
          <a:p>
            <a:pPr lvl="1"/>
            <a:r>
              <a:rPr lang="en-US" dirty="0"/>
              <a:t>Other text cues: capitalization, paragraphs, </a:t>
            </a:r>
            <a:r>
              <a:rPr lang="en-US" dirty="0" err="1"/>
              <a:t>etc</a:t>
            </a:r>
            <a:endParaRPr lang="en-US" dirty="0"/>
          </a:p>
          <a:p>
            <a:r>
              <a:rPr lang="en-US" dirty="0"/>
              <a:t>New information</a:t>
            </a:r>
          </a:p>
        </p:txBody>
      </p:sp>
    </p:spTree>
    <p:extLst>
      <p:ext uri="{BB962C8B-B14F-4D97-AF65-F5344CB8AC3E}">
        <p14:creationId xmlns:p14="http://schemas.microsoft.com/office/powerpoint/2010/main" val="33808972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Speech </a:t>
            </a:r>
            <a:r>
              <a:rPr lang="en-US" dirty="0" err="1"/>
              <a:t>vs</a:t>
            </a:r>
            <a:r>
              <a:rPr lang="en-US" dirty="0"/>
              <a:t> Text</a:t>
            </a:r>
          </a:p>
        </p:txBody>
      </p:sp>
      <p:sp>
        <p:nvSpPr>
          <p:cNvPr id="3" name="Content Placeholder 2"/>
          <p:cNvSpPr>
            <a:spLocks noGrp="1"/>
          </p:cNvSpPr>
          <p:nvPr>
            <p:ph idx="1"/>
          </p:nvPr>
        </p:nvSpPr>
        <p:spPr/>
        <p:txBody>
          <a:bodyPr>
            <a:normAutofit fontScale="92500" lnSpcReduction="10000"/>
          </a:bodyPr>
          <a:lstStyle/>
          <a:p>
            <a:r>
              <a:rPr lang="en-US" dirty="0"/>
              <a:t>Challenges of speech (summarization):</a:t>
            </a:r>
          </a:p>
          <a:p>
            <a:pPr lvl="1"/>
            <a:r>
              <a:rPr lang="en-US" dirty="0"/>
              <a:t>Recognition (and ASR errors)</a:t>
            </a:r>
          </a:p>
          <a:p>
            <a:pPr lvl="2"/>
            <a:r>
              <a:rPr lang="en-US" dirty="0"/>
              <a:t>Downstream NLP processing issues, errors</a:t>
            </a:r>
          </a:p>
          <a:p>
            <a:pPr lvl="1"/>
            <a:r>
              <a:rPr lang="en-US" dirty="0"/>
              <a:t>Segmentation: speaker, story, sentence</a:t>
            </a:r>
          </a:p>
          <a:p>
            <a:pPr lvl="1"/>
            <a:r>
              <a:rPr lang="en-US" dirty="0"/>
              <a:t>Channel issues (anchor  </a:t>
            </a:r>
            <a:r>
              <a:rPr lang="en-US" dirty="0" err="1"/>
              <a:t>vs</a:t>
            </a:r>
            <a:r>
              <a:rPr lang="en-US" dirty="0"/>
              <a:t> remote)</a:t>
            </a:r>
          </a:p>
          <a:p>
            <a:pPr lvl="1"/>
            <a:r>
              <a:rPr lang="en-US" dirty="0" err="1"/>
              <a:t>Disfluencies</a:t>
            </a:r>
            <a:endParaRPr lang="en-US" dirty="0"/>
          </a:p>
          <a:p>
            <a:pPr lvl="1"/>
            <a:r>
              <a:rPr lang="en-US" dirty="0"/>
              <a:t>Overlaps</a:t>
            </a:r>
          </a:p>
          <a:p>
            <a:pPr lvl="1"/>
            <a:r>
              <a:rPr lang="en-US" dirty="0"/>
              <a:t>“Lower information density”: off-talk, chitchat, </a:t>
            </a:r>
            <a:r>
              <a:rPr lang="en-US" dirty="0" err="1"/>
              <a:t>etc</a:t>
            </a:r>
            <a:endParaRPr lang="en-US" dirty="0"/>
          </a:p>
          <a:p>
            <a:pPr lvl="1"/>
            <a:r>
              <a:rPr lang="en-US" dirty="0"/>
              <a:t>Generation: text? Speech? </a:t>
            </a:r>
            <a:r>
              <a:rPr lang="en-US" dirty="0" err="1"/>
              <a:t>Resynthesis</a:t>
            </a:r>
            <a:r>
              <a:rPr lang="en-US" dirty="0"/>
              <a:t>?</a:t>
            </a:r>
          </a:p>
          <a:p>
            <a:pPr lvl="1"/>
            <a:r>
              <a:rPr lang="en-US" dirty="0"/>
              <a:t>Other text cues: capitalization, paragraphs, </a:t>
            </a:r>
            <a:r>
              <a:rPr lang="en-US" dirty="0" err="1"/>
              <a:t>etc</a:t>
            </a:r>
            <a:endParaRPr lang="en-US" dirty="0"/>
          </a:p>
          <a:p>
            <a:r>
              <a:rPr lang="en-US" dirty="0"/>
              <a:t>New information: audio signal, prosody, dialog structure</a:t>
            </a:r>
          </a:p>
          <a:p>
            <a:pPr lvl="1"/>
            <a:endParaRPr lang="en-US" dirty="0"/>
          </a:p>
        </p:txBody>
      </p:sp>
    </p:spTree>
    <p:extLst>
      <p:ext uri="{BB962C8B-B14F-4D97-AF65-F5344CB8AC3E}">
        <p14:creationId xmlns:p14="http://schemas.microsoft.com/office/powerpoint/2010/main" val="9950009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Oval 2"/>
          <p:cNvSpPr>
            <a:spLocks noChangeArrowheads="1"/>
          </p:cNvSpPr>
          <p:nvPr/>
        </p:nvSpPr>
        <p:spPr bwMode="auto">
          <a:xfrm>
            <a:off x="2590800" y="914400"/>
            <a:ext cx="6553200" cy="5334000"/>
          </a:xfrm>
          <a:prstGeom prst="ellipse">
            <a:avLst/>
          </a:prstGeom>
          <a:solidFill>
            <a:srgbClr val="CCFFCC">
              <a:alpha val="25999"/>
            </a:srgbClr>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endParaRPr lang="en-US"/>
          </a:p>
        </p:txBody>
      </p:sp>
      <p:sp>
        <p:nvSpPr>
          <p:cNvPr id="12291" name="Rectangle 3"/>
          <p:cNvSpPr>
            <a:spLocks noGrp="1" noChangeArrowheads="1"/>
          </p:cNvSpPr>
          <p:nvPr>
            <p:ph type="title"/>
          </p:nvPr>
        </p:nvSpPr>
        <p:spPr>
          <a:xfrm>
            <a:off x="609600" y="36945"/>
            <a:ext cx="8229600" cy="685800"/>
          </a:xfrm>
        </p:spPr>
        <p:txBody>
          <a:bodyPr/>
          <a:lstStyle/>
          <a:p>
            <a:r>
              <a:rPr lang="en-US" sz="2800" dirty="0"/>
              <a:t>Text vs. Speech Summarization (NEWS)</a:t>
            </a:r>
          </a:p>
        </p:txBody>
      </p:sp>
      <p:sp>
        <p:nvSpPr>
          <p:cNvPr id="12292" name="Oval 4"/>
          <p:cNvSpPr>
            <a:spLocks noChangeArrowheads="1"/>
          </p:cNvSpPr>
          <p:nvPr/>
        </p:nvSpPr>
        <p:spPr bwMode="auto">
          <a:xfrm>
            <a:off x="228600" y="1676400"/>
            <a:ext cx="5105400" cy="4267200"/>
          </a:xfrm>
          <a:prstGeom prst="ellipse">
            <a:avLst/>
          </a:prstGeom>
          <a:solidFill>
            <a:schemeClr val="accent1">
              <a:alpha val="16000"/>
            </a:schemeClr>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endParaRPr lang="en-US"/>
          </a:p>
        </p:txBody>
      </p:sp>
      <p:sp>
        <p:nvSpPr>
          <p:cNvPr id="12293" name="Text Box 5"/>
          <p:cNvSpPr txBox="1">
            <a:spLocks noChangeArrowheads="1"/>
          </p:cNvSpPr>
          <p:nvPr/>
        </p:nvSpPr>
        <p:spPr bwMode="auto">
          <a:xfrm>
            <a:off x="4343400" y="1219200"/>
            <a:ext cx="1668463" cy="376238"/>
          </a:xfrm>
          <a:prstGeom prst="rect">
            <a:avLst/>
          </a:prstGeom>
          <a:noFill/>
          <a:ln w="9525">
            <a:solidFill>
              <a:srgbClr val="3333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t>Speech Signal</a:t>
            </a:r>
          </a:p>
        </p:txBody>
      </p:sp>
      <p:sp>
        <p:nvSpPr>
          <p:cNvPr id="12294" name="Text Box 6"/>
          <p:cNvSpPr txBox="1">
            <a:spLocks noChangeArrowheads="1"/>
          </p:cNvSpPr>
          <p:nvPr/>
        </p:nvSpPr>
        <p:spPr bwMode="auto">
          <a:xfrm>
            <a:off x="4800600" y="1676400"/>
            <a:ext cx="3446463" cy="650875"/>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t>Speech Channels</a:t>
            </a:r>
          </a:p>
          <a:p>
            <a:r>
              <a:rPr lang="en-US"/>
              <a:t>- phone, remote satellite, station</a:t>
            </a:r>
          </a:p>
        </p:txBody>
      </p:sp>
      <p:sp>
        <p:nvSpPr>
          <p:cNvPr id="12295" name="Text Box 7"/>
          <p:cNvSpPr txBox="1">
            <a:spLocks noChangeArrowheads="1"/>
          </p:cNvSpPr>
          <p:nvPr/>
        </p:nvSpPr>
        <p:spPr bwMode="auto">
          <a:xfrm>
            <a:off x="5562600" y="2438400"/>
            <a:ext cx="2620963" cy="650875"/>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t>Transcripts</a:t>
            </a:r>
          </a:p>
          <a:p>
            <a:r>
              <a:rPr lang="en-US"/>
              <a:t>- ASR, Close Captioned</a:t>
            </a:r>
          </a:p>
        </p:txBody>
      </p:sp>
      <p:sp>
        <p:nvSpPr>
          <p:cNvPr id="12296" name="Text Box 8"/>
          <p:cNvSpPr txBox="1">
            <a:spLocks noChangeArrowheads="1"/>
          </p:cNvSpPr>
          <p:nvPr/>
        </p:nvSpPr>
        <p:spPr bwMode="auto">
          <a:xfrm>
            <a:off x="5943600" y="3200400"/>
            <a:ext cx="1895475" cy="650875"/>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t>Many Speakers</a:t>
            </a:r>
          </a:p>
          <a:p>
            <a:r>
              <a:rPr lang="en-US"/>
              <a:t>- speaking styles</a:t>
            </a:r>
          </a:p>
        </p:txBody>
      </p:sp>
      <p:sp>
        <p:nvSpPr>
          <p:cNvPr id="12297" name="Text Box 9"/>
          <p:cNvSpPr txBox="1">
            <a:spLocks noChangeArrowheads="1"/>
          </p:cNvSpPr>
          <p:nvPr/>
        </p:nvSpPr>
        <p:spPr bwMode="auto">
          <a:xfrm>
            <a:off x="5181600" y="4724400"/>
            <a:ext cx="2532063" cy="650875"/>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t>Prosodic Features</a:t>
            </a:r>
          </a:p>
          <a:p>
            <a:r>
              <a:rPr lang="en-US"/>
              <a:t>-pitch, energy, duration</a:t>
            </a:r>
          </a:p>
        </p:txBody>
      </p:sp>
      <p:sp>
        <p:nvSpPr>
          <p:cNvPr id="12298" name="Text Box 10"/>
          <p:cNvSpPr txBox="1">
            <a:spLocks noChangeArrowheads="1"/>
          </p:cNvSpPr>
          <p:nvPr/>
        </p:nvSpPr>
        <p:spPr bwMode="auto">
          <a:xfrm>
            <a:off x="5562600" y="3962400"/>
            <a:ext cx="3141663" cy="650875"/>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t>Structure</a:t>
            </a:r>
          </a:p>
          <a:p>
            <a:r>
              <a:rPr lang="en-US"/>
              <a:t>-Anchor, Reporter Interaction</a:t>
            </a:r>
          </a:p>
        </p:txBody>
      </p:sp>
      <p:sp>
        <p:nvSpPr>
          <p:cNvPr id="12299" name="Text Box 11"/>
          <p:cNvSpPr txBox="1">
            <a:spLocks noChangeArrowheads="1"/>
          </p:cNvSpPr>
          <p:nvPr/>
        </p:nvSpPr>
        <p:spPr bwMode="auto">
          <a:xfrm>
            <a:off x="4343400" y="5486400"/>
            <a:ext cx="3268663" cy="3762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t>Commercials, Weather Report</a:t>
            </a:r>
          </a:p>
        </p:txBody>
      </p:sp>
      <p:sp>
        <p:nvSpPr>
          <p:cNvPr id="12300" name="Text Box 12"/>
          <p:cNvSpPr txBox="1">
            <a:spLocks noChangeArrowheads="1"/>
          </p:cNvSpPr>
          <p:nvPr/>
        </p:nvSpPr>
        <p:spPr bwMode="auto">
          <a:xfrm>
            <a:off x="2895600" y="2667000"/>
            <a:ext cx="2098675" cy="3762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t>Transcript- Manual</a:t>
            </a:r>
          </a:p>
        </p:txBody>
      </p:sp>
      <p:sp>
        <p:nvSpPr>
          <p:cNvPr id="12301" name="Text Box 13"/>
          <p:cNvSpPr txBox="1">
            <a:spLocks noChangeArrowheads="1"/>
          </p:cNvSpPr>
          <p:nvPr/>
        </p:nvSpPr>
        <p:spPr bwMode="auto">
          <a:xfrm>
            <a:off x="2743200" y="3352800"/>
            <a:ext cx="2532063" cy="3762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t>Some Lexical Features</a:t>
            </a:r>
          </a:p>
        </p:txBody>
      </p:sp>
      <p:sp>
        <p:nvSpPr>
          <p:cNvPr id="12302" name="Text Box 14"/>
          <p:cNvSpPr txBox="1">
            <a:spLocks noChangeArrowheads="1"/>
          </p:cNvSpPr>
          <p:nvPr/>
        </p:nvSpPr>
        <p:spPr bwMode="auto">
          <a:xfrm>
            <a:off x="2971800" y="4038600"/>
            <a:ext cx="2049463" cy="650875"/>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t>Story presentation</a:t>
            </a:r>
          </a:p>
          <a:p>
            <a:r>
              <a:rPr lang="en-US"/>
              <a:t>style</a:t>
            </a:r>
          </a:p>
        </p:txBody>
      </p:sp>
      <p:sp>
        <p:nvSpPr>
          <p:cNvPr id="12303" name="Text Box 15"/>
          <p:cNvSpPr txBox="1">
            <a:spLocks noChangeArrowheads="1"/>
          </p:cNvSpPr>
          <p:nvPr/>
        </p:nvSpPr>
        <p:spPr bwMode="auto">
          <a:xfrm>
            <a:off x="914400" y="2514600"/>
            <a:ext cx="1679575" cy="3762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t>Error-free Text</a:t>
            </a:r>
          </a:p>
        </p:txBody>
      </p:sp>
      <p:sp>
        <p:nvSpPr>
          <p:cNvPr id="12304" name="Text Box 16"/>
          <p:cNvSpPr txBox="1">
            <a:spLocks noChangeArrowheads="1"/>
          </p:cNvSpPr>
          <p:nvPr/>
        </p:nvSpPr>
        <p:spPr bwMode="auto">
          <a:xfrm>
            <a:off x="533400" y="3276600"/>
            <a:ext cx="1871663" cy="3762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t>Lexical Features</a:t>
            </a:r>
          </a:p>
        </p:txBody>
      </p:sp>
      <p:sp>
        <p:nvSpPr>
          <p:cNvPr id="12305" name="Text Box 17"/>
          <p:cNvSpPr txBox="1">
            <a:spLocks noChangeArrowheads="1"/>
          </p:cNvSpPr>
          <p:nvPr/>
        </p:nvSpPr>
        <p:spPr bwMode="auto">
          <a:xfrm>
            <a:off x="685800" y="3962400"/>
            <a:ext cx="1604963" cy="650875"/>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t>Segmentation</a:t>
            </a:r>
          </a:p>
          <a:p>
            <a:r>
              <a:rPr lang="en-US"/>
              <a:t>-sentences</a:t>
            </a:r>
          </a:p>
        </p:txBody>
      </p:sp>
      <p:sp>
        <p:nvSpPr>
          <p:cNvPr id="12306" name="Text Box 18"/>
          <p:cNvSpPr txBox="1">
            <a:spLocks noChangeArrowheads="1"/>
          </p:cNvSpPr>
          <p:nvPr/>
        </p:nvSpPr>
        <p:spPr bwMode="auto">
          <a:xfrm>
            <a:off x="1279525" y="4913313"/>
            <a:ext cx="1184275" cy="376237"/>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t>NLP tools</a:t>
            </a:r>
          </a:p>
        </p:txBody>
      </p:sp>
      <p:sp>
        <p:nvSpPr>
          <p:cNvPr id="2" name="TextBox 1"/>
          <p:cNvSpPr txBox="1"/>
          <p:nvPr/>
        </p:nvSpPr>
        <p:spPr>
          <a:xfrm>
            <a:off x="136267" y="6340764"/>
            <a:ext cx="2095458" cy="369332"/>
          </a:xfrm>
          <a:prstGeom prst="rect">
            <a:avLst/>
          </a:prstGeom>
          <a:noFill/>
        </p:spPr>
        <p:txBody>
          <a:bodyPr wrap="none" rtlCol="0">
            <a:spAutoFit/>
          </a:bodyPr>
          <a:lstStyle/>
          <a:p>
            <a:r>
              <a:rPr lang="en-US" dirty="0"/>
              <a:t>Hirschberg, 2006</a:t>
            </a:r>
          </a:p>
        </p:txBody>
      </p:sp>
    </p:spTree>
    <p:extLst>
      <p:ext uri="{BB962C8B-B14F-4D97-AF65-F5344CB8AC3E}">
        <p14:creationId xmlns:p14="http://schemas.microsoft.com/office/powerpoint/2010/main" val="1893597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Approaches</a:t>
            </a:r>
          </a:p>
        </p:txBody>
      </p:sp>
      <p:sp>
        <p:nvSpPr>
          <p:cNvPr id="3" name="Content Placeholder 2"/>
          <p:cNvSpPr>
            <a:spLocks noGrp="1"/>
          </p:cNvSpPr>
          <p:nvPr>
            <p:ph idx="1"/>
          </p:nvPr>
        </p:nvSpPr>
        <p:spPr/>
        <p:txBody>
          <a:bodyPr/>
          <a:lstStyle/>
          <a:p>
            <a:r>
              <a:rPr lang="en-US" dirty="0"/>
              <a:t>Predominantly extractive</a:t>
            </a:r>
          </a:p>
          <a:p>
            <a:endParaRPr lang="en-US" dirty="0"/>
          </a:p>
          <a:p>
            <a:r>
              <a:rPr lang="en-US" dirty="0"/>
              <a:t>Significant focus on compression</a:t>
            </a:r>
          </a:p>
          <a:p>
            <a:pPr lvl="1"/>
            <a:r>
              <a:rPr lang="en-US" dirty="0"/>
              <a:t>Why?</a:t>
            </a:r>
          </a:p>
          <a:p>
            <a:pPr lvl="2"/>
            <a:endParaRPr lang="en-US" dirty="0"/>
          </a:p>
          <a:p>
            <a:endParaRPr lang="en-US" dirty="0"/>
          </a:p>
        </p:txBody>
      </p:sp>
    </p:spTree>
    <p:extLst>
      <p:ext uri="{BB962C8B-B14F-4D97-AF65-F5344CB8AC3E}">
        <p14:creationId xmlns:p14="http://schemas.microsoft.com/office/powerpoint/2010/main" val="4273874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Approaches</a:t>
            </a:r>
          </a:p>
        </p:txBody>
      </p:sp>
      <p:sp>
        <p:nvSpPr>
          <p:cNvPr id="3" name="Content Placeholder 2"/>
          <p:cNvSpPr>
            <a:spLocks noGrp="1"/>
          </p:cNvSpPr>
          <p:nvPr>
            <p:ph idx="1"/>
          </p:nvPr>
        </p:nvSpPr>
        <p:spPr/>
        <p:txBody>
          <a:bodyPr/>
          <a:lstStyle/>
          <a:p>
            <a:r>
              <a:rPr lang="en-US" dirty="0"/>
              <a:t>Predominantly extractive</a:t>
            </a:r>
          </a:p>
          <a:p>
            <a:endParaRPr lang="en-US" dirty="0"/>
          </a:p>
          <a:p>
            <a:r>
              <a:rPr lang="en-US" dirty="0"/>
              <a:t>Significant focus on compression</a:t>
            </a:r>
          </a:p>
          <a:p>
            <a:pPr lvl="1"/>
            <a:r>
              <a:rPr lang="en-US" dirty="0"/>
              <a:t>Why?</a:t>
            </a:r>
          </a:p>
          <a:p>
            <a:pPr lvl="2"/>
            <a:r>
              <a:rPr lang="en-US" dirty="0"/>
              <a:t>Fluency: raw speech is often messy</a:t>
            </a:r>
          </a:p>
          <a:p>
            <a:pPr lvl="2"/>
            <a:r>
              <a:rPr lang="en-US" dirty="0"/>
              <a:t>Speed: speech is (relatively) slow, if using playback</a:t>
            </a:r>
          </a:p>
          <a:p>
            <a:r>
              <a:rPr lang="en-US" dirty="0"/>
              <a:t>Integration of speech features</a:t>
            </a:r>
          </a:p>
          <a:p>
            <a:pPr lvl="2"/>
            <a:endParaRPr lang="en-US" dirty="0"/>
          </a:p>
          <a:p>
            <a:endParaRPr lang="en-US" dirty="0"/>
          </a:p>
        </p:txBody>
      </p:sp>
    </p:spTree>
    <p:extLst>
      <p:ext uri="{BB962C8B-B14F-4D97-AF65-F5344CB8AC3E}">
        <p14:creationId xmlns:p14="http://schemas.microsoft.com/office/powerpoint/2010/main" val="23369106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Data</a:t>
            </a:r>
          </a:p>
        </p:txBody>
      </p:sp>
      <p:sp>
        <p:nvSpPr>
          <p:cNvPr id="3" name="Content Placeholder 2"/>
          <p:cNvSpPr>
            <a:spLocks noGrp="1"/>
          </p:cNvSpPr>
          <p:nvPr>
            <p:ph idx="1"/>
          </p:nvPr>
        </p:nvSpPr>
        <p:spPr/>
        <p:txBody>
          <a:bodyPr>
            <a:normAutofit fontScale="92500" lnSpcReduction="10000"/>
          </a:bodyPr>
          <a:lstStyle/>
          <a:p>
            <a:r>
              <a:rPr lang="en-US" dirty="0"/>
              <a:t>Speech summary data:</a:t>
            </a:r>
          </a:p>
          <a:p>
            <a:pPr lvl="1"/>
            <a:r>
              <a:rPr lang="en-US" dirty="0"/>
              <a:t>Broadcast news</a:t>
            </a:r>
          </a:p>
          <a:p>
            <a:pPr lvl="1"/>
            <a:endParaRPr lang="en-US" dirty="0"/>
          </a:p>
          <a:p>
            <a:pPr lvl="1"/>
            <a:r>
              <a:rPr lang="en-US" dirty="0"/>
              <a:t>Lectures</a:t>
            </a:r>
          </a:p>
          <a:p>
            <a:pPr lvl="1"/>
            <a:endParaRPr lang="en-US" dirty="0"/>
          </a:p>
          <a:p>
            <a:pPr lvl="1"/>
            <a:r>
              <a:rPr lang="en-US" dirty="0"/>
              <a:t>Meetings</a:t>
            </a:r>
          </a:p>
          <a:p>
            <a:pPr lvl="1"/>
            <a:endParaRPr lang="en-US" dirty="0"/>
          </a:p>
          <a:p>
            <a:pPr lvl="1"/>
            <a:r>
              <a:rPr lang="en-US" dirty="0"/>
              <a:t>Talk shows</a:t>
            </a:r>
          </a:p>
          <a:p>
            <a:pPr lvl="1"/>
            <a:endParaRPr lang="en-US" dirty="0"/>
          </a:p>
          <a:p>
            <a:pPr lvl="1"/>
            <a:r>
              <a:rPr lang="en-US" dirty="0"/>
              <a:t>Conversations (Switchboard, </a:t>
            </a:r>
            <a:r>
              <a:rPr lang="en-US" dirty="0" err="1"/>
              <a:t>Callhome</a:t>
            </a:r>
            <a:r>
              <a:rPr lang="en-US" dirty="0"/>
              <a:t>)</a:t>
            </a:r>
          </a:p>
          <a:p>
            <a:pPr lvl="1"/>
            <a:endParaRPr lang="en-US" dirty="0"/>
          </a:p>
          <a:p>
            <a:pPr lvl="1"/>
            <a:r>
              <a:rPr lang="en-US" dirty="0"/>
              <a:t>Voicemail</a:t>
            </a:r>
          </a:p>
        </p:txBody>
      </p:sp>
    </p:spTree>
    <p:extLst>
      <p:ext uri="{BB962C8B-B14F-4D97-AF65-F5344CB8AC3E}">
        <p14:creationId xmlns:p14="http://schemas.microsoft.com/office/powerpoint/2010/main" val="7462010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Strategies</a:t>
            </a:r>
          </a:p>
        </p:txBody>
      </p:sp>
      <p:sp>
        <p:nvSpPr>
          <p:cNvPr id="3" name="Content Placeholder 2"/>
          <p:cNvSpPr>
            <a:spLocks noGrp="1"/>
          </p:cNvSpPr>
          <p:nvPr>
            <p:ph idx="1"/>
          </p:nvPr>
        </p:nvSpPr>
        <p:spPr/>
        <p:txBody>
          <a:bodyPr>
            <a:normAutofit/>
          </a:bodyPr>
          <a:lstStyle/>
          <a:p>
            <a:r>
              <a:rPr lang="en-US" dirty="0"/>
              <a:t>Basically, do ASR and treat like text</a:t>
            </a:r>
          </a:p>
        </p:txBody>
      </p:sp>
    </p:spTree>
    <p:extLst>
      <p:ext uri="{BB962C8B-B14F-4D97-AF65-F5344CB8AC3E}">
        <p14:creationId xmlns:p14="http://schemas.microsoft.com/office/powerpoint/2010/main" val="257365650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Strategies</a:t>
            </a:r>
          </a:p>
        </p:txBody>
      </p:sp>
      <p:sp>
        <p:nvSpPr>
          <p:cNvPr id="3" name="Content Placeholder 2"/>
          <p:cNvSpPr>
            <a:spLocks noGrp="1"/>
          </p:cNvSpPr>
          <p:nvPr>
            <p:ph idx="1"/>
          </p:nvPr>
        </p:nvSpPr>
        <p:spPr/>
        <p:txBody>
          <a:bodyPr>
            <a:normAutofit/>
          </a:bodyPr>
          <a:lstStyle/>
          <a:p>
            <a:r>
              <a:rPr lang="en-US" dirty="0"/>
              <a:t>Basically, do ASR and treat like text</a:t>
            </a:r>
          </a:p>
          <a:p>
            <a:pPr lvl="1"/>
            <a:r>
              <a:rPr lang="en-US" dirty="0"/>
              <a:t>Unsupervised approaches:</a:t>
            </a:r>
          </a:p>
          <a:p>
            <a:pPr lvl="2"/>
            <a:r>
              <a:rPr lang="en-US" dirty="0" err="1"/>
              <a:t>Tf-idf</a:t>
            </a:r>
            <a:r>
              <a:rPr lang="en-US" dirty="0"/>
              <a:t> cosine; LSA; MMR</a:t>
            </a:r>
          </a:p>
          <a:p>
            <a:pPr lvl="1"/>
            <a:endParaRPr lang="en-US" dirty="0"/>
          </a:p>
        </p:txBody>
      </p:sp>
    </p:spTree>
    <p:extLst>
      <p:ext uri="{BB962C8B-B14F-4D97-AF65-F5344CB8AC3E}">
        <p14:creationId xmlns:p14="http://schemas.microsoft.com/office/powerpoint/2010/main" val="30756135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Strategies</a:t>
            </a:r>
          </a:p>
        </p:txBody>
      </p:sp>
      <p:sp>
        <p:nvSpPr>
          <p:cNvPr id="3" name="Content Placeholder 2"/>
          <p:cNvSpPr>
            <a:spLocks noGrp="1"/>
          </p:cNvSpPr>
          <p:nvPr>
            <p:ph idx="1"/>
          </p:nvPr>
        </p:nvSpPr>
        <p:spPr/>
        <p:txBody>
          <a:bodyPr>
            <a:normAutofit/>
          </a:bodyPr>
          <a:lstStyle/>
          <a:p>
            <a:r>
              <a:rPr lang="en-US" dirty="0"/>
              <a:t>Basically, do ASR and treat like text</a:t>
            </a:r>
          </a:p>
          <a:p>
            <a:pPr lvl="1"/>
            <a:r>
              <a:rPr lang="en-US" dirty="0"/>
              <a:t>Unsupervised approaches:</a:t>
            </a:r>
          </a:p>
          <a:p>
            <a:pPr lvl="2"/>
            <a:r>
              <a:rPr lang="en-US" dirty="0" err="1"/>
              <a:t>Tf-idf</a:t>
            </a:r>
            <a:r>
              <a:rPr lang="en-US" dirty="0"/>
              <a:t> cosine; LSA; MMR</a:t>
            </a:r>
          </a:p>
          <a:p>
            <a:pPr lvl="1"/>
            <a:endParaRPr lang="en-US" dirty="0"/>
          </a:p>
          <a:p>
            <a:pPr lvl="1"/>
            <a:r>
              <a:rPr lang="en-US" dirty="0"/>
              <a:t>Classification-based approaches:</a:t>
            </a:r>
          </a:p>
          <a:p>
            <a:pPr lvl="2"/>
            <a:r>
              <a:rPr lang="en-US" dirty="0"/>
              <a:t>Features include:</a:t>
            </a:r>
          </a:p>
          <a:p>
            <a:pPr lvl="3"/>
            <a:r>
              <a:rPr lang="en-US" dirty="0"/>
              <a:t>Sentence position, sentence length, sentence score/weight</a:t>
            </a:r>
          </a:p>
          <a:p>
            <a:pPr lvl="3"/>
            <a:r>
              <a:rPr lang="en-US" dirty="0"/>
              <a:t>Discourse &amp; local context features</a:t>
            </a:r>
          </a:p>
          <a:p>
            <a:pPr lvl="1"/>
            <a:endParaRPr lang="en-US" dirty="0"/>
          </a:p>
          <a:p>
            <a:pPr lvl="2"/>
            <a:r>
              <a:rPr lang="en-US" dirty="0"/>
              <a:t>Modeling approaches:</a:t>
            </a:r>
          </a:p>
          <a:p>
            <a:pPr lvl="3"/>
            <a:r>
              <a:rPr lang="en-US" dirty="0"/>
              <a:t>SVMs, logistic regression, CRFs, </a:t>
            </a:r>
            <a:r>
              <a:rPr lang="en-US" dirty="0" err="1"/>
              <a:t>etc</a:t>
            </a:r>
            <a:endParaRPr lang="en-US" dirty="0"/>
          </a:p>
        </p:txBody>
      </p:sp>
    </p:spTree>
    <p:extLst>
      <p:ext uri="{BB962C8B-B14F-4D97-AF65-F5344CB8AC3E}">
        <p14:creationId xmlns:p14="http://schemas.microsoft.com/office/powerpoint/2010/main" val="1457419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Compression Corpus</a:t>
            </a:r>
          </a:p>
        </p:txBody>
      </p:sp>
      <p:sp>
        <p:nvSpPr>
          <p:cNvPr id="3" name="Content Placeholder 2"/>
          <p:cNvSpPr>
            <a:spLocks noGrp="1"/>
          </p:cNvSpPr>
          <p:nvPr>
            <p:ph idx="1"/>
          </p:nvPr>
        </p:nvSpPr>
        <p:spPr>
          <a:xfrm>
            <a:off x="323273" y="1600201"/>
            <a:ext cx="8636000" cy="4343400"/>
          </a:xfrm>
        </p:spPr>
        <p:txBody>
          <a:bodyPr>
            <a:normAutofit/>
          </a:bodyPr>
          <a:lstStyle/>
          <a:p>
            <a:r>
              <a:rPr lang="en-US" dirty="0"/>
              <a:t>(Clark &amp; </a:t>
            </a:r>
            <a:r>
              <a:rPr lang="en-US" dirty="0" err="1"/>
              <a:t>Lapata</a:t>
            </a:r>
            <a:r>
              <a:rPr lang="en-US" dirty="0"/>
              <a:t>, 2008)</a:t>
            </a:r>
          </a:p>
          <a:p>
            <a:r>
              <a:rPr lang="en-US" dirty="0"/>
              <a:t>Manually created corpus:</a:t>
            </a:r>
          </a:p>
          <a:p>
            <a:pPr lvl="1"/>
            <a:r>
              <a:rPr lang="en-US" dirty="0"/>
              <a:t>Written: 82 newswire articles (BNC, ANT)</a:t>
            </a:r>
          </a:p>
          <a:p>
            <a:pPr lvl="1"/>
            <a:r>
              <a:rPr lang="en-US" dirty="0"/>
              <a:t>Spoken: 50 stories from HUB-5 broadcast news</a:t>
            </a:r>
          </a:p>
          <a:p>
            <a:r>
              <a:rPr lang="en-US" dirty="0"/>
              <a:t>Annotators created compression sentence by sentence</a:t>
            </a:r>
          </a:p>
          <a:p>
            <a:pPr lvl="1"/>
            <a:r>
              <a:rPr lang="en-US" dirty="0"/>
              <a:t>Could mark as not </a:t>
            </a:r>
            <a:r>
              <a:rPr lang="en-US" dirty="0" err="1"/>
              <a:t>compressable</a:t>
            </a:r>
            <a:endParaRPr lang="en-US" dirty="0"/>
          </a:p>
          <a:p>
            <a:pPr lvl="2"/>
            <a:endParaRPr lang="en-US" dirty="0"/>
          </a:p>
        </p:txBody>
      </p:sp>
    </p:spTree>
    <p:extLst>
      <p:ext uri="{BB962C8B-B14F-4D97-AF65-F5344CB8AC3E}">
        <p14:creationId xmlns:p14="http://schemas.microsoft.com/office/powerpoint/2010/main" val="18978101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about “Speech”?</a:t>
            </a:r>
          </a:p>
        </p:txBody>
      </p:sp>
      <p:sp>
        <p:nvSpPr>
          <p:cNvPr id="3" name="Content Placeholder 2"/>
          <p:cNvSpPr>
            <a:spLocks noGrp="1"/>
          </p:cNvSpPr>
          <p:nvPr>
            <p:ph idx="1"/>
          </p:nvPr>
        </p:nvSpPr>
        <p:spPr/>
        <p:txBody>
          <a:bodyPr>
            <a:normAutofit/>
          </a:bodyPr>
          <a:lstStyle/>
          <a:p>
            <a:r>
              <a:rPr lang="en-US" dirty="0"/>
              <a:t>Automatic sentence segmentation</a:t>
            </a:r>
          </a:p>
        </p:txBody>
      </p:sp>
    </p:spTree>
    <p:extLst>
      <p:ext uri="{BB962C8B-B14F-4D97-AF65-F5344CB8AC3E}">
        <p14:creationId xmlns:p14="http://schemas.microsoft.com/office/powerpoint/2010/main" val="244268331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about “Speech”?</a:t>
            </a:r>
          </a:p>
        </p:txBody>
      </p:sp>
      <p:sp>
        <p:nvSpPr>
          <p:cNvPr id="3" name="Content Placeholder 2"/>
          <p:cNvSpPr>
            <a:spLocks noGrp="1"/>
          </p:cNvSpPr>
          <p:nvPr>
            <p:ph idx="1"/>
          </p:nvPr>
        </p:nvSpPr>
        <p:spPr/>
        <p:txBody>
          <a:bodyPr>
            <a:normAutofit/>
          </a:bodyPr>
          <a:lstStyle/>
          <a:p>
            <a:r>
              <a:rPr lang="en-US" dirty="0"/>
              <a:t>Automatic sentence segmentation</a:t>
            </a:r>
          </a:p>
          <a:p>
            <a:r>
              <a:rPr lang="en-US" dirty="0" err="1"/>
              <a:t>Disfluency</a:t>
            </a:r>
            <a:r>
              <a:rPr lang="en-US" dirty="0"/>
              <a:t> tagging, filtering</a:t>
            </a:r>
          </a:p>
        </p:txBody>
      </p:sp>
    </p:spTree>
    <p:extLst>
      <p:ext uri="{BB962C8B-B14F-4D97-AF65-F5344CB8AC3E}">
        <p14:creationId xmlns:p14="http://schemas.microsoft.com/office/powerpoint/2010/main" val="1277104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about “Speech”?</a:t>
            </a:r>
          </a:p>
        </p:txBody>
      </p:sp>
      <p:sp>
        <p:nvSpPr>
          <p:cNvPr id="3" name="Content Placeholder 2"/>
          <p:cNvSpPr>
            <a:spLocks noGrp="1"/>
          </p:cNvSpPr>
          <p:nvPr>
            <p:ph idx="1"/>
          </p:nvPr>
        </p:nvSpPr>
        <p:spPr/>
        <p:txBody>
          <a:bodyPr>
            <a:normAutofit/>
          </a:bodyPr>
          <a:lstStyle/>
          <a:p>
            <a:r>
              <a:rPr lang="en-US" dirty="0"/>
              <a:t>Automatic sentence segmentation</a:t>
            </a:r>
          </a:p>
          <a:p>
            <a:r>
              <a:rPr lang="en-US" dirty="0" err="1"/>
              <a:t>Disfluency</a:t>
            </a:r>
            <a:r>
              <a:rPr lang="en-US" dirty="0"/>
              <a:t> tagging, filtering</a:t>
            </a:r>
          </a:p>
          <a:p>
            <a:r>
              <a:rPr lang="en-US" dirty="0"/>
              <a:t>Speaker-related features:</a:t>
            </a:r>
          </a:p>
        </p:txBody>
      </p:sp>
    </p:spTree>
    <p:extLst>
      <p:ext uri="{BB962C8B-B14F-4D97-AF65-F5344CB8AC3E}">
        <p14:creationId xmlns:p14="http://schemas.microsoft.com/office/powerpoint/2010/main" val="629434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about “Speech”?</a:t>
            </a:r>
          </a:p>
        </p:txBody>
      </p:sp>
      <p:sp>
        <p:nvSpPr>
          <p:cNvPr id="3" name="Content Placeholder 2"/>
          <p:cNvSpPr>
            <a:spLocks noGrp="1"/>
          </p:cNvSpPr>
          <p:nvPr>
            <p:ph idx="1"/>
          </p:nvPr>
        </p:nvSpPr>
        <p:spPr/>
        <p:txBody>
          <a:bodyPr>
            <a:normAutofit/>
          </a:bodyPr>
          <a:lstStyle/>
          <a:p>
            <a:r>
              <a:rPr lang="en-US" dirty="0"/>
              <a:t>Automatic sentence segmentation</a:t>
            </a:r>
          </a:p>
          <a:p>
            <a:r>
              <a:rPr lang="en-US" dirty="0" err="1"/>
              <a:t>Disfluency</a:t>
            </a:r>
            <a:r>
              <a:rPr lang="en-US" dirty="0"/>
              <a:t> tagging, filtering</a:t>
            </a:r>
          </a:p>
          <a:p>
            <a:r>
              <a:rPr lang="en-US" dirty="0"/>
              <a:t>Speaker-related features:</a:t>
            </a:r>
          </a:p>
          <a:p>
            <a:pPr lvl="1"/>
            <a:r>
              <a:rPr lang="en-US" dirty="0"/>
              <a:t>Speaker role (e.g. anchor), proportion of speech</a:t>
            </a:r>
          </a:p>
          <a:p>
            <a:r>
              <a:rPr lang="en-US" dirty="0"/>
              <a:t>ASR confidence scores:</a:t>
            </a:r>
          </a:p>
        </p:txBody>
      </p:sp>
    </p:spTree>
    <p:extLst>
      <p:ext uri="{BB962C8B-B14F-4D97-AF65-F5344CB8AC3E}">
        <p14:creationId xmlns:p14="http://schemas.microsoft.com/office/powerpoint/2010/main" val="61505790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about “Speech”?</a:t>
            </a:r>
          </a:p>
        </p:txBody>
      </p:sp>
      <p:sp>
        <p:nvSpPr>
          <p:cNvPr id="3" name="Content Placeholder 2"/>
          <p:cNvSpPr>
            <a:spLocks noGrp="1"/>
          </p:cNvSpPr>
          <p:nvPr>
            <p:ph idx="1"/>
          </p:nvPr>
        </p:nvSpPr>
        <p:spPr/>
        <p:txBody>
          <a:bodyPr>
            <a:normAutofit lnSpcReduction="10000"/>
          </a:bodyPr>
          <a:lstStyle/>
          <a:p>
            <a:r>
              <a:rPr lang="en-US" dirty="0"/>
              <a:t>Automatic sentence segmentation</a:t>
            </a:r>
          </a:p>
          <a:p>
            <a:r>
              <a:rPr lang="en-US" dirty="0" err="1"/>
              <a:t>Disfluency</a:t>
            </a:r>
            <a:r>
              <a:rPr lang="en-US" dirty="0"/>
              <a:t> tagging, filtering</a:t>
            </a:r>
          </a:p>
          <a:p>
            <a:r>
              <a:rPr lang="en-US" dirty="0"/>
              <a:t>Speaker-related features:</a:t>
            </a:r>
          </a:p>
          <a:p>
            <a:pPr lvl="1"/>
            <a:r>
              <a:rPr lang="en-US" dirty="0"/>
              <a:t>Speaker role (e.g. anchor), proportion of speech</a:t>
            </a:r>
          </a:p>
          <a:p>
            <a:r>
              <a:rPr lang="en-US" dirty="0"/>
              <a:t>ASR confidence scores:</a:t>
            </a:r>
          </a:p>
          <a:p>
            <a:pPr lvl="1"/>
            <a:r>
              <a:rPr lang="en-US" dirty="0"/>
              <a:t>Intuition: use more reliable content</a:t>
            </a:r>
          </a:p>
          <a:p>
            <a:r>
              <a:rPr lang="en-US" dirty="0"/>
              <a:t>Prosody:</a:t>
            </a:r>
          </a:p>
          <a:p>
            <a:pPr lvl="1"/>
            <a:r>
              <a:rPr lang="en-US" dirty="0"/>
              <a:t>Pitch, intensity, speaking rate</a:t>
            </a:r>
          </a:p>
          <a:p>
            <a:pPr lvl="1"/>
            <a:r>
              <a:rPr lang="en-US" dirty="0"/>
              <a:t>Can indicate</a:t>
            </a:r>
          </a:p>
        </p:txBody>
      </p:sp>
    </p:spTree>
    <p:extLst>
      <p:ext uri="{BB962C8B-B14F-4D97-AF65-F5344CB8AC3E}">
        <p14:creationId xmlns:p14="http://schemas.microsoft.com/office/powerpoint/2010/main" val="103276709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about “Speech”?</a:t>
            </a:r>
          </a:p>
        </p:txBody>
      </p:sp>
      <p:sp>
        <p:nvSpPr>
          <p:cNvPr id="3" name="Content Placeholder 2"/>
          <p:cNvSpPr>
            <a:spLocks noGrp="1"/>
          </p:cNvSpPr>
          <p:nvPr>
            <p:ph idx="1"/>
          </p:nvPr>
        </p:nvSpPr>
        <p:spPr/>
        <p:txBody>
          <a:bodyPr>
            <a:normAutofit lnSpcReduction="10000"/>
          </a:bodyPr>
          <a:lstStyle/>
          <a:p>
            <a:r>
              <a:rPr lang="en-US" dirty="0"/>
              <a:t>Automatic sentence segmentation</a:t>
            </a:r>
          </a:p>
          <a:p>
            <a:r>
              <a:rPr lang="en-US" dirty="0" err="1"/>
              <a:t>Disfluency</a:t>
            </a:r>
            <a:r>
              <a:rPr lang="en-US" dirty="0"/>
              <a:t> tagging, filtering</a:t>
            </a:r>
          </a:p>
          <a:p>
            <a:r>
              <a:rPr lang="en-US" dirty="0"/>
              <a:t>Speaker-related features:</a:t>
            </a:r>
          </a:p>
          <a:p>
            <a:pPr lvl="1"/>
            <a:r>
              <a:rPr lang="en-US" dirty="0"/>
              <a:t>Speaker role (e.g. anchor), proportion of speech</a:t>
            </a:r>
          </a:p>
          <a:p>
            <a:r>
              <a:rPr lang="en-US" dirty="0"/>
              <a:t>ASR confidence scores:</a:t>
            </a:r>
          </a:p>
          <a:p>
            <a:pPr lvl="1"/>
            <a:r>
              <a:rPr lang="en-US" dirty="0"/>
              <a:t>Intuition: use more reliable content</a:t>
            </a:r>
          </a:p>
          <a:p>
            <a:r>
              <a:rPr lang="en-US" dirty="0"/>
              <a:t>Prosody:</a:t>
            </a:r>
          </a:p>
          <a:p>
            <a:pPr lvl="1"/>
            <a:r>
              <a:rPr lang="en-US" dirty="0"/>
              <a:t>Pitch, intensity, speaking rate</a:t>
            </a:r>
          </a:p>
          <a:p>
            <a:pPr lvl="1"/>
            <a:r>
              <a:rPr lang="en-US" dirty="0"/>
              <a:t>Can indicate: emphasis, new topic, new information</a:t>
            </a:r>
          </a:p>
        </p:txBody>
      </p:sp>
    </p:spTree>
    <p:extLst>
      <p:ext uri="{BB962C8B-B14F-4D97-AF65-F5344CB8AC3E}">
        <p14:creationId xmlns:p14="http://schemas.microsoft.com/office/powerpoint/2010/main" val="360615139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Speech-focused Summarization</a:t>
            </a:r>
          </a:p>
        </p:txBody>
      </p:sp>
      <p:sp>
        <p:nvSpPr>
          <p:cNvPr id="3" name="Content Placeholder 2"/>
          <p:cNvSpPr>
            <a:spLocks noGrp="1"/>
          </p:cNvSpPr>
          <p:nvPr>
            <p:ph idx="1"/>
          </p:nvPr>
        </p:nvSpPr>
        <p:spPr/>
        <p:txBody>
          <a:bodyPr/>
          <a:lstStyle/>
          <a:p>
            <a:r>
              <a:rPr lang="en-US" dirty="0"/>
              <a:t>Intuition:</a:t>
            </a:r>
          </a:p>
          <a:p>
            <a:pPr lvl="1"/>
            <a:r>
              <a:rPr lang="en-US" b="1" dirty="0"/>
              <a:t>How </a:t>
            </a:r>
            <a:r>
              <a:rPr lang="en-US" dirty="0"/>
              <a:t>something is said is as important as </a:t>
            </a:r>
            <a:r>
              <a:rPr lang="en-US" b="1" dirty="0"/>
              <a:t>what</a:t>
            </a:r>
            <a:r>
              <a:rPr lang="en-US" dirty="0"/>
              <a:t> is said</a:t>
            </a:r>
          </a:p>
        </p:txBody>
      </p:sp>
    </p:spTree>
    <p:extLst>
      <p:ext uri="{BB962C8B-B14F-4D97-AF65-F5344CB8AC3E}">
        <p14:creationId xmlns:p14="http://schemas.microsoft.com/office/powerpoint/2010/main" val="361646943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Speech-focused Summarization</a:t>
            </a:r>
          </a:p>
        </p:txBody>
      </p:sp>
      <p:sp>
        <p:nvSpPr>
          <p:cNvPr id="3" name="Content Placeholder 2"/>
          <p:cNvSpPr>
            <a:spLocks noGrp="1"/>
          </p:cNvSpPr>
          <p:nvPr>
            <p:ph idx="1"/>
          </p:nvPr>
        </p:nvSpPr>
        <p:spPr/>
        <p:txBody>
          <a:bodyPr/>
          <a:lstStyle/>
          <a:p>
            <a:r>
              <a:rPr lang="en-US" dirty="0"/>
              <a:t>Intuition:</a:t>
            </a:r>
          </a:p>
          <a:p>
            <a:pPr lvl="1"/>
            <a:r>
              <a:rPr lang="en-US" b="1" dirty="0"/>
              <a:t>How </a:t>
            </a:r>
            <a:r>
              <a:rPr lang="en-US" dirty="0"/>
              <a:t>something is said is as important as </a:t>
            </a:r>
            <a:r>
              <a:rPr lang="en-US" b="1" dirty="0"/>
              <a:t>what</a:t>
            </a:r>
            <a:r>
              <a:rPr lang="en-US" dirty="0"/>
              <a:t> is said</a:t>
            </a:r>
          </a:p>
          <a:p>
            <a:r>
              <a:rPr lang="en-US" dirty="0"/>
              <a:t>Hypothesis:</a:t>
            </a:r>
          </a:p>
          <a:p>
            <a:pPr lvl="1"/>
            <a:r>
              <a:rPr lang="en-US" dirty="0"/>
              <a:t>Speakers use pitch, intensity, speaking rate to mark important information</a:t>
            </a:r>
          </a:p>
        </p:txBody>
      </p:sp>
    </p:spTree>
    <p:extLst>
      <p:ext uri="{BB962C8B-B14F-4D97-AF65-F5344CB8AC3E}">
        <p14:creationId xmlns:p14="http://schemas.microsoft.com/office/powerpoint/2010/main" val="308869060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Speech-focused Summarization</a:t>
            </a:r>
          </a:p>
        </p:txBody>
      </p:sp>
      <p:sp>
        <p:nvSpPr>
          <p:cNvPr id="3" name="Content Placeholder 2"/>
          <p:cNvSpPr>
            <a:spLocks noGrp="1"/>
          </p:cNvSpPr>
          <p:nvPr>
            <p:ph idx="1"/>
          </p:nvPr>
        </p:nvSpPr>
        <p:spPr>
          <a:xfrm>
            <a:off x="549275" y="1600201"/>
            <a:ext cx="8279768" cy="4343400"/>
          </a:xfrm>
        </p:spPr>
        <p:txBody>
          <a:bodyPr>
            <a:normAutofit/>
          </a:bodyPr>
          <a:lstStyle/>
          <a:p>
            <a:r>
              <a:rPr lang="en-US" dirty="0"/>
              <a:t>Intuition:</a:t>
            </a:r>
          </a:p>
          <a:p>
            <a:pPr lvl="1"/>
            <a:r>
              <a:rPr lang="en-US" b="1" dirty="0"/>
              <a:t>How </a:t>
            </a:r>
            <a:r>
              <a:rPr lang="en-US" dirty="0"/>
              <a:t>something is said is as important as </a:t>
            </a:r>
            <a:r>
              <a:rPr lang="en-US" b="1" dirty="0"/>
              <a:t>what</a:t>
            </a:r>
            <a:r>
              <a:rPr lang="en-US" dirty="0"/>
              <a:t> is said</a:t>
            </a:r>
          </a:p>
          <a:p>
            <a:r>
              <a:rPr lang="en-US" dirty="0"/>
              <a:t>Hypothesis:</a:t>
            </a:r>
          </a:p>
          <a:p>
            <a:pPr lvl="1"/>
            <a:r>
              <a:rPr lang="en-US" dirty="0"/>
              <a:t>Speakers use pitch, intensity, speaking rate to mark important information</a:t>
            </a:r>
          </a:p>
          <a:p>
            <a:r>
              <a:rPr lang="en-US" dirty="0"/>
              <a:t>Test:</a:t>
            </a:r>
          </a:p>
          <a:p>
            <a:pPr lvl="1"/>
            <a:r>
              <a:rPr lang="en-US" dirty="0"/>
              <a:t>Can we do speech summarization without speech transcription?</a:t>
            </a:r>
          </a:p>
          <a:p>
            <a:pPr lvl="2"/>
            <a:r>
              <a:rPr lang="en-US" dirty="0"/>
              <a:t>At least competitively with ASR</a:t>
            </a:r>
          </a:p>
          <a:p>
            <a:pPr lvl="3"/>
            <a:r>
              <a:rPr lang="en-US" dirty="0" err="1"/>
              <a:t>Jauhar</a:t>
            </a:r>
            <a:r>
              <a:rPr lang="en-US" dirty="0"/>
              <a:t>, Chen, and </a:t>
            </a:r>
            <a:r>
              <a:rPr lang="en-US" dirty="0" err="1"/>
              <a:t>Metze</a:t>
            </a:r>
            <a:r>
              <a:rPr lang="en-US" dirty="0"/>
              <a:t> 2013; </a:t>
            </a:r>
            <a:r>
              <a:rPr lang="en-US" dirty="0" err="1"/>
              <a:t>Maskey</a:t>
            </a:r>
            <a:r>
              <a:rPr lang="en-US" dirty="0"/>
              <a:t> &amp; Hirschberg, ‘05,’06</a:t>
            </a:r>
          </a:p>
        </p:txBody>
      </p:sp>
    </p:spTree>
    <p:extLst>
      <p:ext uri="{BB962C8B-B14F-4D97-AF65-F5344CB8AC3E}">
        <p14:creationId xmlns:p14="http://schemas.microsoft.com/office/powerpoint/2010/main" val="415958163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8BF5B-8AF8-FC4F-B418-0FA2DD161545}"/>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F2776096-F514-6B4A-9D6F-7C0101ACCD8E}"/>
              </a:ext>
            </a:extLst>
          </p:cNvPr>
          <p:cNvSpPr>
            <a:spLocks noGrp="1"/>
          </p:cNvSpPr>
          <p:nvPr>
            <p:ph idx="1"/>
          </p:nvPr>
        </p:nvSpPr>
        <p:spPr/>
        <p:txBody>
          <a:bodyPr>
            <a:normAutofit fontScale="92500" lnSpcReduction="20000"/>
          </a:bodyPr>
          <a:lstStyle/>
          <a:p>
            <a:r>
              <a:rPr lang="en-US" dirty="0" err="1"/>
              <a:t>Jahaur</a:t>
            </a:r>
            <a:r>
              <a:rPr lang="en-US" dirty="0"/>
              <a:t>, Chen, </a:t>
            </a:r>
            <a:r>
              <a:rPr lang="en-US" dirty="0" err="1"/>
              <a:t>Metze</a:t>
            </a:r>
            <a:r>
              <a:rPr lang="en-US" dirty="0"/>
              <a:t> 2013</a:t>
            </a:r>
          </a:p>
          <a:p>
            <a:r>
              <a:rPr lang="en-US" dirty="0"/>
              <a:t>Data: Multi-party meetings</a:t>
            </a:r>
          </a:p>
          <a:p>
            <a:pPr lvl="1"/>
            <a:r>
              <a:rPr lang="en-US" dirty="0"/>
              <a:t>Segmented into utterances</a:t>
            </a:r>
          </a:p>
          <a:p>
            <a:r>
              <a:rPr lang="en-US" dirty="0"/>
              <a:t>Goal: Extract most ”noteworthy” utterances</a:t>
            </a:r>
          </a:p>
          <a:p>
            <a:pPr lvl="1"/>
            <a:r>
              <a:rPr lang="en-US" dirty="0"/>
              <a:t>Correspond to reference, annotated by 2 labelers</a:t>
            </a:r>
          </a:p>
          <a:p>
            <a:r>
              <a:rPr lang="en-US" dirty="0"/>
              <a:t>Approach:</a:t>
            </a:r>
          </a:p>
          <a:p>
            <a:pPr lvl="1"/>
            <a:r>
              <a:rPr lang="en-US" dirty="0"/>
              <a:t>Two-layer random walk model</a:t>
            </a:r>
          </a:p>
          <a:p>
            <a:pPr lvl="1"/>
            <a:r>
              <a:rPr lang="en-US" dirty="0"/>
              <a:t>Prosodic layer: prosodic features</a:t>
            </a:r>
          </a:p>
          <a:p>
            <a:pPr lvl="1"/>
            <a:r>
              <a:rPr lang="en-US" dirty="0"/>
              <a:t>Utterance layer: individual utterances</a:t>
            </a:r>
          </a:p>
          <a:p>
            <a:pPr lvl="1"/>
            <a:r>
              <a:rPr lang="en-US" dirty="0"/>
              <a:t>Edges ONLY between layers</a:t>
            </a:r>
          </a:p>
          <a:p>
            <a:pPr lvl="1"/>
            <a:r>
              <a:rPr lang="en-US" dirty="0"/>
              <a:t>Weights: Values of prosodic feature for utterance</a:t>
            </a:r>
          </a:p>
          <a:p>
            <a:endParaRPr lang="en-US" dirty="0"/>
          </a:p>
        </p:txBody>
      </p:sp>
    </p:spTree>
    <p:extLst>
      <p:ext uri="{BB962C8B-B14F-4D97-AF65-F5344CB8AC3E}">
        <p14:creationId xmlns:p14="http://schemas.microsoft.com/office/powerpoint/2010/main" val="3244429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Sequence-based Compression</a:t>
            </a:r>
          </a:p>
        </p:txBody>
      </p:sp>
      <p:sp>
        <p:nvSpPr>
          <p:cNvPr id="3" name="Content Placeholder 2"/>
          <p:cNvSpPr>
            <a:spLocks noGrp="1"/>
          </p:cNvSpPr>
          <p:nvPr>
            <p:ph idx="1"/>
          </p:nvPr>
        </p:nvSpPr>
        <p:spPr>
          <a:xfrm>
            <a:off x="549275" y="1600200"/>
            <a:ext cx="8042276" cy="4749799"/>
          </a:xfrm>
        </p:spPr>
        <p:txBody>
          <a:bodyPr>
            <a:normAutofit/>
          </a:bodyPr>
          <a:lstStyle/>
          <a:p>
            <a:r>
              <a:rPr lang="en-US" dirty="0"/>
              <a:t>View as sequence labeling problem</a:t>
            </a:r>
          </a:p>
          <a:p>
            <a:pPr lvl="2"/>
            <a:endParaRPr lang="en-US" dirty="0"/>
          </a:p>
        </p:txBody>
      </p:sp>
    </p:spTree>
    <p:extLst>
      <p:ext uri="{BB962C8B-B14F-4D97-AF65-F5344CB8AC3E}">
        <p14:creationId xmlns:p14="http://schemas.microsoft.com/office/powerpoint/2010/main" val="124972433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E9AC7-670D-FC4B-8631-B3417047AA78}"/>
              </a:ext>
            </a:extLst>
          </p:cNvPr>
          <p:cNvSpPr>
            <a:spLocks noGrp="1"/>
          </p:cNvSpPr>
          <p:nvPr>
            <p:ph type="title"/>
          </p:nvPr>
        </p:nvSpPr>
        <p:spPr/>
        <p:txBody>
          <a:bodyPr/>
          <a:lstStyle/>
          <a:p>
            <a:r>
              <a:rPr lang="en-US" dirty="0"/>
              <a:t>Prosodic Measures</a:t>
            </a:r>
          </a:p>
        </p:txBody>
      </p:sp>
      <p:sp>
        <p:nvSpPr>
          <p:cNvPr id="3" name="Content Placeholder 2">
            <a:extLst>
              <a:ext uri="{FF2B5EF4-FFF2-40B4-BE49-F238E27FC236}">
                <a16:creationId xmlns:a16="http://schemas.microsoft.com/office/drawing/2014/main" id="{30A681C3-A796-7A47-BAB9-7DB2557C09E7}"/>
              </a:ext>
            </a:extLst>
          </p:cNvPr>
          <p:cNvSpPr>
            <a:spLocks noGrp="1"/>
          </p:cNvSpPr>
          <p:nvPr>
            <p:ph idx="1"/>
          </p:nvPr>
        </p:nvSpPr>
        <p:spPr/>
        <p:txBody>
          <a:bodyPr/>
          <a:lstStyle/>
          <a:p>
            <a:r>
              <a:rPr lang="en-US" dirty="0"/>
              <a:t># syllables, # pauses</a:t>
            </a:r>
          </a:p>
          <a:p>
            <a:r>
              <a:rPr lang="en-US" dirty="0"/>
              <a:t>Total duration, phonation duration</a:t>
            </a:r>
          </a:p>
          <a:p>
            <a:r>
              <a:rPr lang="en-US" dirty="0"/>
              <a:t>Speaking rate, articulation rate</a:t>
            </a:r>
          </a:p>
          <a:p>
            <a:r>
              <a:rPr lang="en-US" dirty="0"/>
              <a:t>F0: Mean, max, min</a:t>
            </a:r>
          </a:p>
          <a:p>
            <a:r>
              <a:rPr lang="en-US" dirty="0"/>
              <a:t>Energy, intensity</a:t>
            </a:r>
          </a:p>
        </p:txBody>
      </p:sp>
    </p:spTree>
    <p:extLst>
      <p:ext uri="{BB962C8B-B14F-4D97-AF65-F5344CB8AC3E}">
        <p14:creationId xmlns:p14="http://schemas.microsoft.com/office/powerpoint/2010/main" val="90736363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7AF13-E3EB-4B47-A08A-AF17F215011E}"/>
              </a:ext>
            </a:extLst>
          </p:cNvPr>
          <p:cNvSpPr>
            <a:spLocks noGrp="1"/>
          </p:cNvSpPr>
          <p:nvPr>
            <p:ph type="title"/>
          </p:nvPr>
        </p:nvSpPr>
        <p:spPr/>
        <p:txBody>
          <a:bodyPr/>
          <a:lstStyle/>
          <a:p>
            <a:r>
              <a:rPr lang="en-US" dirty="0"/>
              <a:t>Results</a:t>
            </a:r>
          </a:p>
        </p:txBody>
      </p:sp>
      <p:pic>
        <p:nvPicPr>
          <p:cNvPr id="4" name="Content Placeholder 3">
            <a:extLst>
              <a:ext uri="{FF2B5EF4-FFF2-40B4-BE49-F238E27FC236}">
                <a16:creationId xmlns:a16="http://schemas.microsoft.com/office/drawing/2014/main" id="{FC920B8B-3AAC-0848-B6A5-492721BDAFEC}"/>
              </a:ext>
            </a:extLst>
          </p:cNvPr>
          <p:cNvPicPr>
            <a:picLocks noGrp="1" noChangeAspect="1"/>
          </p:cNvPicPr>
          <p:nvPr>
            <p:ph idx="1"/>
          </p:nvPr>
        </p:nvPicPr>
        <p:blipFill>
          <a:blip r:embed="rId2"/>
          <a:stretch>
            <a:fillRect/>
          </a:stretch>
        </p:blipFill>
        <p:spPr>
          <a:xfrm>
            <a:off x="549275" y="1444532"/>
            <a:ext cx="8042275" cy="2701604"/>
          </a:xfrm>
          <a:prstGeom prst="rect">
            <a:avLst/>
          </a:prstGeom>
        </p:spPr>
      </p:pic>
      <p:sp>
        <p:nvSpPr>
          <p:cNvPr id="5" name="TextBox 4">
            <a:extLst>
              <a:ext uri="{FF2B5EF4-FFF2-40B4-BE49-F238E27FC236}">
                <a16:creationId xmlns:a16="http://schemas.microsoft.com/office/drawing/2014/main" id="{3AA122CD-80E8-274F-93E2-A93AE39E4F74}"/>
              </a:ext>
            </a:extLst>
          </p:cNvPr>
          <p:cNvSpPr txBox="1"/>
          <p:nvPr/>
        </p:nvSpPr>
        <p:spPr>
          <a:xfrm>
            <a:off x="728663" y="4257675"/>
            <a:ext cx="5760680" cy="2031325"/>
          </a:xfrm>
          <a:prstGeom prst="rect">
            <a:avLst/>
          </a:prstGeom>
          <a:noFill/>
        </p:spPr>
        <p:txBody>
          <a:bodyPr wrap="none" rtlCol="0">
            <a:spAutoFit/>
          </a:bodyPr>
          <a:lstStyle/>
          <a:p>
            <a:r>
              <a:rPr lang="en-US" dirty="0"/>
              <a:t>Overall: 	</a:t>
            </a:r>
          </a:p>
          <a:p>
            <a:pPr marL="285750" indent="-285750">
              <a:buFont typeface="Arial" panose="020B0604020202020204" pitchFamily="34" charset="0"/>
              <a:buChar char="•"/>
            </a:pPr>
            <a:r>
              <a:rPr lang="en-US" dirty="0"/>
              <a:t>For short summaries, “Lead” is best</a:t>
            </a:r>
          </a:p>
          <a:p>
            <a:pPr marL="285750" indent="-285750">
              <a:buFont typeface="Arial" panose="020B0604020202020204" pitchFamily="34" charset="0"/>
              <a:buChar char="•"/>
            </a:pPr>
            <a:r>
              <a:rPr lang="en-US" dirty="0"/>
              <a:t>For longer summaries, prosody RW is best</a:t>
            </a:r>
          </a:p>
          <a:p>
            <a:pPr marL="742950" lvl="1" indent="-285750">
              <a:buFont typeface="Arial" panose="020B0604020202020204" pitchFamily="34" charset="0"/>
              <a:buChar char="•"/>
            </a:pPr>
            <a:r>
              <a:rPr lang="en-US" dirty="0"/>
              <a:t>Outperforms measures with word knowledge</a:t>
            </a:r>
          </a:p>
          <a:p>
            <a:pPr marL="285750" indent="-285750">
              <a:buFont typeface="Arial" panose="020B0604020202020204" pitchFamily="34" charset="0"/>
              <a:buChar char="•"/>
            </a:pPr>
            <a:r>
              <a:rPr lang="en-US" dirty="0"/>
              <a:t>Highest weighted prosodic measures: </a:t>
            </a:r>
          </a:p>
          <a:p>
            <a:pPr marL="742950" lvl="1" indent="-285750">
              <a:buFont typeface="Arial" panose="020B0604020202020204" pitchFamily="34" charset="0"/>
              <a:buChar char="•"/>
            </a:pPr>
            <a:r>
              <a:rPr lang="en-US" dirty="0"/>
              <a:t># pauses, pitch, intensity </a:t>
            </a:r>
          </a:p>
          <a:p>
            <a:pPr marL="285750" indent="-285750">
              <a:buFont typeface="Arial" panose="020B0604020202020204" pitchFamily="34" charset="0"/>
              <a:buChar char="•"/>
            </a:pPr>
            <a:r>
              <a:rPr lang="en-US" dirty="0"/>
              <a:t>Unsupervised prosody-only model !  </a:t>
            </a:r>
          </a:p>
        </p:txBody>
      </p:sp>
    </p:spTree>
    <p:extLst>
      <p:ext uri="{BB962C8B-B14F-4D97-AF65-F5344CB8AC3E}">
        <p14:creationId xmlns:p14="http://schemas.microsoft.com/office/powerpoint/2010/main" val="68355025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a:t>
            </a:r>
          </a:p>
        </p:txBody>
      </p:sp>
      <p:sp>
        <p:nvSpPr>
          <p:cNvPr id="3" name="Content Placeholder 2"/>
          <p:cNvSpPr>
            <a:spLocks noGrp="1"/>
          </p:cNvSpPr>
          <p:nvPr>
            <p:ph idx="1"/>
          </p:nvPr>
        </p:nvSpPr>
        <p:spPr/>
        <p:txBody>
          <a:bodyPr>
            <a:normAutofit/>
          </a:bodyPr>
          <a:lstStyle/>
          <a:p>
            <a:pPr lvl="1"/>
            <a:r>
              <a:rPr lang="en-US" dirty="0" err="1"/>
              <a:t>Maskey</a:t>
            </a:r>
            <a:r>
              <a:rPr lang="en-US" dirty="0"/>
              <a:t> &amp; Hirschberg, 2005, 2006</a:t>
            </a:r>
          </a:p>
          <a:p>
            <a:r>
              <a:rPr lang="en-US" dirty="0"/>
              <a:t>Data: Broadcast News (e.g. CNN)</a:t>
            </a:r>
          </a:p>
          <a:p>
            <a:pPr lvl="1"/>
            <a:r>
              <a:rPr lang="en-US" dirty="0"/>
              <a:t>Single-document summarization</a:t>
            </a:r>
          </a:p>
          <a:p>
            <a:pPr lvl="2"/>
            <a:r>
              <a:rPr lang="en-US" dirty="0"/>
              <a:t>Has sentence, turn, topic annotation</a:t>
            </a:r>
          </a:p>
          <a:p>
            <a:pPr lvl="1"/>
            <a:endParaRPr lang="en-US" dirty="0"/>
          </a:p>
        </p:txBody>
      </p:sp>
    </p:spTree>
    <p:extLst>
      <p:ext uri="{BB962C8B-B14F-4D97-AF65-F5344CB8AC3E}">
        <p14:creationId xmlns:p14="http://schemas.microsoft.com/office/powerpoint/2010/main" val="381889124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Speech summarization:</a:t>
            </a:r>
          </a:p>
          <a:p>
            <a:pPr lvl="1"/>
            <a:r>
              <a:rPr lang="en-US" dirty="0"/>
              <a:t>Builds on text based models</a:t>
            </a:r>
          </a:p>
          <a:p>
            <a:r>
              <a:rPr lang="en-US" dirty="0"/>
              <a:t>Extends to </a:t>
            </a:r>
          </a:p>
          <a:p>
            <a:pPr lvl="1"/>
            <a:r>
              <a:rPr lang="en-US" dirty="0"/>
              <a:t>Overcome speech-specific challenges</a:t>
            </a:r>
          </a:p>
          <a:p>
            <a:pPr lvl="1"/>
            <a:r>
              <a:rPr lang="en-US" dirty="0"/>
              <a:t>Exploit speech-specific cues</a:t>
            </a:r>
          </a:p>
          <a:p>
            <a:r>
              <a:rPr lang="en-US" dirty="0"/>
              <a:t>Can be highly domain/task dependent</a:t>
            </a:r>
          </a:p>
          <a:p>
            <a:r>
              <a:rPr lang="en-US" dirty="0"/>
              <a:t>Highly challenging</a:t>
            </a:r>
          </a:p>
        </p:txBody>
      </p:sp>
    </p:spTree>
    <p:extLst>
      <p:ext uri="{BB962C8B-B14F-4D97-AF65-F5344CB8AC3E}">
        <p14:creationId xmlns:p14="http://schemas.microsoft.com/office/powerpoint/2010/main" val="1464953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Sequence-based Compression</a:t>
            </a:r>
          </a:p>
        </p:txBody>
      </p:sp>
      <p:sp>
        <p:nvSpPr>
          <p:cNvPr id="3" name="Content Placeholder 2"/>
          <p:cNvSpPr>
            <a:spLocks noGrp="1"/>
          </p:cNvSpPr>
          <p:nvPr>
            <p:ph idx="1"/>
          </p:nvPr>
        </p:nvSpPr>
        <p:spPr>
          <a:xfrm>
            <a:off x="549275" y="1600200"/>
            <a:ext cx="8042276" cy="4749799"/>
          </a:xfrm>
        </p:spPr>
        <p:txBody>
          <a:bodyPr>
            <a:normAutofit/>
          </a:bodyPr>
          <a:lstStyle/>
          <a:p>
            <a:r>
              <a:rPr lang="en-US" dirty="0"/>
              <a:t>View as sequence labeling problem</a:t>
            </a:r>
          </a:p>
          <a:p>
            <a:pPr lvl="1"/>
            <a:r>
              <a:rPr lang="en-US" dirty="0"/>
              <a:t>Decision for each word in sentence: keep </a:t>
            </a:r>
            <a:r>
              <a:rPr lang="en-US" dirty="0" err="1"/>
              <a:t>vs</a:t>
            </a:r>
            <a:r>
              <a:rPr lang="en-US" dirty="0"/>
              <a:t> delete</a:t>
            </a:r>
          </a:p>
        </p:txBody>
      </p:sp>
    </p:spTree>
    <p:extLst>
      <p:ext uri="{BB962C8B-B14F-4D97-AF65-F5344CB8AC3E}">
        <p14:creationId xmlns:p14="http://schemas.microsoft.com/office/powerpoint/2010/main" val="4026946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Sequence-based Compression</a:t>
            </a:r>
          </a:p>
        </p:txBody>
      </p:sp>
      <p:sp>
        <p:nvSpPr>
          <p:cNvPr id="3" name="Content Placeholder 2"/>
          <p:cNvSpPr>
            <a:spLocks noGrp="1"/>
          </p:cNvSpPr>
          <p:nvPr>
            <p:ph idx="1"/>
          </p:nvPr>
        </p:nvSpPr>
        <p:spPr>
          <a:xfrm>
            <a:off x="549275" y="1600200"/>
            <a:ext cx="8042276" cy="4749799"/>
          </a:xfrm>
        </p:spPr>
        <p:txBody>
          <a:bodyPr>
            <a:normAutofit/>
          </a:bodyPr>
          <a:lstStyle/>
          <a:p>
            <a:r>
              <a:rPr lang="en-US" dirty="0"/>
              <a:t>View as sequence labeling problem</a:t>
            </a:r>
          </a:p>
          <a:p>
            <a:pPr lvl="1"/>
            <a:r>
              <a:rPr lang="en-US" dirty="0"/>
              <a:t>Decision for each word in sentence: keep </a:t>
            </a:r>
            <a:r>
              <a:rPr lang="en-US" dirty="0" err="1"/>
              <a:t>vs</a:t>
            </a:r>
            <a:r>
              <a:rPr lang="en-US" dirty="0"/>
              <a:t> delete</a:t>
            </a:r>
          </a:p>
          <a:p>
            <a:pPr lvl="1"/>
            <a:r>
              <a:rPr lang="en-US" dirty="0"/>
              <a:t>Model: linear-chain CRF</a:t>
            </a:r>
          </a:p>
          <a:p>
            <a:pPr lvl="2"/>
            <a:r>
              <a:rPr lang="en-US" dirty="0"/>
              <a:t>Labels: B-retain, I-retain, O (token to be removed)</a:t>
            </a:r>
          </a:p>
          <a:p>
            <a:pPr lvl="2"/>
            <a:endParaRPr lang="en-US" dirty="0"/>
          </a:p>
        </p:txBody>
      </p:sp>
    </p:spTree>
    <p:extLst>
      <p:ext uri="{BB962C8B-B14F-4D97-AF65-F5344CB8AC3E}">
        <p14:creationId xmlns:p14="http://schemas.microsoft.com/office/powerpoint/2010/main" val="10375866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8086</TotalTime>
  <Words>2385</Words>
  <Application>Microsoft Macintosh PowerPoint</Application>
  <PresentationFormat>On-screen Show (4:3)</PresentationFormat>
  <Paragraphs>499</Paragraphs>
  <Slides>73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73</vt:i4>
      </vt:variant>
    </vt:vector>
  </HeadingPairs>
  <TitlesOfParts>
    <vt:vector size="77" baseType="lpstr">
      <vt:lpstr>Arial</vt:lpstr>
      <vt:lpstr>News Gothic MT</vt:lpstr>
      <vt:lpstr>Wingdings 2</vt:lpstr>
      <vt:lpstr>Breeze</vt:lpstr>
      <vt:lpstr>Compression Strategies &amp; Alternate Summarization</vt:lpstr>
      <vt:lpstr>Roadmap</vt:lpstr>
      <vt:lpstr>Learning Compression</vt:lpstr>
      <vt:lpstr>Rule-Based Approach</vt:lpstr>
      <vt:lpstr>Compression Corpus</vt:lpstr>
      <vt:lpstr>Compression Corpus</vt:lpstr>
      <vt:lpstr>Sequence-based Compression</vt:lpstr>
      <vt:lpstr>Sequence-based Compression</vt:lpstr>
      <vt:lpstr>Sequence-based Compression</vt:lpstr>
      <vt:lpstr>Sequence-based Compression</vt:lpstr>
      <vt:lpstr>Feature Set</vt:lpstr>
      <vt:lpstr>Tree-based Compression</vt:lpstr>
      <vt:lpstr>Tree-based Compression</vt:lpstr>
      <vt:lpstr>Tree-based Compression</vt:lpstr>
      <vt:lpstr>Tree-based Compression</vt:lpstr>
      <vt:lpstr>Tree-based Compression</vt:lpstr>
      <vt:lpstr>Tree-based Compression</vt:lpstr>
      <vt:lpstr>Tree-based Compression</vt:lpstr>
      <vt:lpstr>Tree-based Compression</vt:lpstr>
      <vt:lpstr>Tree-based Compression</vt:lpstr>
      <vt:lpstr>Tree-based Compression</vt:lpstr>
      <vt:lpstr>Tree Compression Hypotheses</vt:lpstr>
      <vt:lpstr>Features</vt:lpstr>
      <vt:lpstr>Features</vt:lpstr>
      <vt:lpstr>Features</vt:lpstr>
      <vt:lpstr>Features</vt:lpstr>
      <vt:lpstr>Summarization Results</vt:lpstr>
      <vt:lpstr>Discussion</vt:lpstr>
      <vt:lpstr>Discussion</vt:lpstr>
      <vt:lpstr>Discussion</vt:lpstr>
      <vt:lpstr>General Discussion</vt:lpstr>
      <vt:lpstr>General Discussion</vt:lpstr>
      <vt:lpstr>General Discussion</vt:lpstr>
      <vt:lpstr>Alternate Views of Summarization</vt:lpstr>
      <vt:lpstr>Dimensions of  TAC Summarization</vt:lpstr>
      <vt:lpstr>Other Types of Summaries</vt:lpstr>
      <vt:lpstr>Meeting Summaries</vt:lpstr>
      <vt:lpstr>Example</vt:lpstr>
      <vt:lpstr>Meeting Summaries</vt:lpstr>
      <vt:lpstr>Dimensions of  Meeting Summaries</vt:lpstr>
      <vt:lpstr>Dimensions of  Meeting Summaries</vt:lpstr>
      <vt:lpstr>Examples</vt:lpstr>
      <vt:lpstr>Examples</vt:lpstr>
      <vt:lpstr>Examples</vt:lpstr>
      <vt:lpstr>Speech Summarization</vt:lpstr>
      <vt:lpstr>Speech Summary Applications</vt:lpstr>
      <vt:lpstr>Speech Summary Applications</vt:lpstr>
      <vt:lpstr>Speech and Text Summarization</vt:lpstr>
      <vt:lpstr>Speech and Text Summarization</vt:lpstr>
      <vt:lpstr>Speech vs Text</vt:lpstr>
      <vt:lpstr>Speech vs Text</vt:lpstr>
      <vt:lpstr>Speech vs Text</vt:lpstr>
      <vt:lpstr>Text vs. Speech Summarization (NEWS)</vt:lpstr>
      <vt:lpstr>Current Approaches</vt:lpstr>
      <vt:lpstr>Current Approaches</vt:lpstr>
      <vt:lpstr>Current Data</vt:lpstr>
      <vt:lpstr>Common Strategies</vt:lpstr>
      <vt:lpstr>Common Strategies</vt:lpstr>
      <vt:lpstr>Common Strategies</vt:lpstr>
      <vt:lpstr>What about “Speech”?</vt:lpstr>
      <vt:lpstr>What about “Speech”?</vt:lpstr>
      <vt:lpstr>What about “Speech”?</vt:lpstr>
      <vt:lpstr>What about “Speech”?</vt:lpstr>
      <vt:lpstr>What about “Speech”?</vt:lpstr>
      <vt:lpstr>What about “Speech”?</vt:lpstr>
      <vt:lpstr>Speech-focused Summarization</vt:lpstr>
      <vt:lpstr>Speech-focused Summarization</vt:lpstr>
      <vt:lpstr>Speech-focused Summarization</vt:lpstr>
      <vt:lpstr>Approach</vt:lpstr>
      <vt:lpstr>Prosodic Measures</vt:lpstr>
      <vt:lpstr>Results</vt:lpstr>
      <vt:lpstr>Approach</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Gina-Anne Levow</dc:creator>
  <cp:lastModifiedBy>Microsoft Office User</cp:lastModifiedBy>
  <cp:revision>16</cp:revision>
  <dcterms:created xsi:type="dcterms:W3CDTF">2017-05-18T05:23:50Z</dcterms:created>
  <dcterms:modified xsi:type="dcterms:W3CDTF">2020-05-27T02:55:06Z</dcterms:modified>
</cp:coreProperties>
</file>