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25" r:id="rId3"/>
    <p:sldId id="275" r:id="rId4"/>
    <p:sldId id="279" r:id="rId5"/>
    <p:sldId id="280" r:id="rId6"/>
    <p:sldId id="276" r:id="rId7"/>
    <p:sldId id="281" r:id="rId8"/>
    <p:sldId id="282" r:id="rId9"/>
    <p:sldId id="277" r:id="rId10"/>
    <p:sldId id="283" r:id="rId11"/>
    <p:sldId id="284" r:id="rId12"/>
    <p:sldId id="285" r:id="rId13"/>
    <p:sldId id="278" r:id="rId14"/>
    <p:sldId id="286" r:id="rId15"/>
    <p:sldId id="287" r:id="rId16"/>
    <p:sldId id="288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24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07" r:id="rId44"/>
    <p:sldId id="366" r:id="rId45"/>
    <p:sldId id="308" r:id="rId46"/>
    <p:sldId id="309" r:id="rId47"/>
    <p:sldId id="310" r:id="rId48"/>
    <p:sldId id="312" r:id="rId49"/>
    <p:sldId id="367" r:id="rId50"/>
    <p:sldId id="313" r:id="rId51"/>
    <p:sldId id="368" r:id="rId52"/>
    <p:sldId id="369" r:id="rId53"/>
    <p:sldId id="314" r:id="rId54"/>
    <p:sldId id="374" r:id="rId55"/>
    <p:sldId id="375" r:id="rId56"/>
    <p:sldId id="37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04"/>
  </p:normalViewPr>
  <p:slideViewPr>
    <p:cSldViewPr snapToGrid="0" snapToObjects="1">
      <p:cViewPr varScale="1">
        <p:scale>
          <a:sx n="90" d="100"/>
          <a:sy n="90" d="100"/>
        </p:scale>
        <p:origin x="20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05D2-A379-AF43-9302-8CFE2DB0EEE6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530-2C4E-7B40-BF30-D18915643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05D2-A379-AF43-9302-8CFE2DB0EEE6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530-2C4E-7B40-BF30-D18915643F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05D2-A379-AF43-9302-8CFE2DB0EEE6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530-2C4E-7B40-BF30-D18915643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05D2-A379-AF43-9302-8CFE2DB0EEE6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530-2C4E-7B40-BF30-D18915643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05D2-A379-AF43-9302-8CFE2DB0EEE6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530-2C4E-7B40-BF30-D18915643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05D2-A379-AF43-9302-8CFE2DB0EEE6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530-2C4E-7B40-BF30-D18915643F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05D2-A379-AF43-9302-8CFE2DB0EEE6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530-2C4E-7B40-BF30-D18915643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05D2-A379-AF43-9302-8CFE2DB0EEE6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530-2C4E-7B40-BF30-D18915643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05D2-A379-AF43-9302-8CFE2DB0EEE6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530-2C4E-7B40-BF30-D18915643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05D2-A379-AF43-9302-8CFE2DB0EEE6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530-2C4E-7B40-BF30-D18915643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05D2-A379-AF43-9302-8CFE2DB0EEE6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530-2C4E-7B40-BF30-D18915643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05D2-A379-AF43-9302-8CFE2DB0EEE6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530-2C4E-7B40-BF30-D18915643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93B05D2-A379-AF43-9302-8CFE2DB0EEE6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5A4B530-2C4E-7B40-BF30-D18915643F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Optimization-Based &amp; Neural</a:t>
            </a:r>
            <a:br>
              <a:rPr lang="en-US" dirty="0"/>
            </a:br>
            <a:r>
              <a:rPr lang="en-US" dirty="0"/>
              <a:t>Information Ordering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Ling 573</a:t>
            </a:r>
          </a:p>
          <a:p>
            <a:r>
              <a:rPr lang="en-US" dirty="0"/>
              <a:t>Systems and Applications</a:t>
            </a:r>
          </a:p>
          <a:p>
            <a:r>
              <a:rPr lang="en-US" dirty="0"/>
              <a:t>May 7, 2020</a:t>
            </a:r>
          </a:p>
        </p:txBody>
      </p:sp>
    </p:spTree>
    <p:extLst>
      <p:ext uri="{BB962C8B-B14F-4D97-AF65-F5344CB8AC3E}">
        <p14:creationId xmlns:p14="http://schemas.microsoft.com/office/powerpoint/2010/main" val="97420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CLASSY 2006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82" y="1600201"/>
            <a:ext cx="8843817" cy="4343400"/>
          </a:xfrm>
        </p:spPr>
        <p:txBody>
          <a:bodyPr/>
          <a:lstStyle/>
          <a:p>
            <a:r>
              <a:rPr lang="en-US" dirty="0"/>
              <a:t>Formulates ordering as TSP</a:t>
            </a:r>
          </a:p>
          <a:p>
            <a:r>
              <a:rPr lang="en-US" dirty="0"/>
              <a:t>Requires pairwise sentence distance measure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Term-based similarity: # of overlapping terms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2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CLASSY 2006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82" y="1600201"/>
            <a:ext cx="8843817" cy="4343400"/>
          </a:xfrm>
        </p:spPr>
        <p:txBody>
          <a:bodyPr/>
          <a:lstStyle/>
          <a:p>
            <a:r>
              <a:rPr lang="en-US" dirty="0"/>
              <a:t>Formulates ordering as TSP</a:t>
            </a:r>
          </a:p>
          <a:p>
            <a:r>
              <a:rPr lang="en-US" dirty="0"/>
              <a:t>Requires pairwise sentence distance measure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Term-based similarity: # of overlapping terms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Document similarity: </a:t>
            </a:r>
          </a:p>
          <a:p>
            <a:pPr lvl="2"/>
            <a:r>
              <a:rPr lang="en-US" dirty="0"/>
              <a:t>Multiply by a weight if in the same document (there, 1.6)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0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CLASSY 2006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82" y="1600201"/>
            <a:ext cx="8843817" cy="4343400"/>
          </a:xfrm>
        </p:spPr>
        <p:txBody>
          <a:bodyPr/>
          <a:lstStyle/>
          <a:p>
            <a:r>
              <a:rPr lang="en-US" dirty="0"/>
              <a:t>Formulates ordering as TSP</a:t>
            </a:r>
          </a:p>
          <a:p>
            <a:r>
              <a:rPr lang="en-US" dirty="0"/>
              <a:t>Requires pairwise sentence distance measure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Term-based similarity: # of overlapping terms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Document similarity: </a:t>
            </a:r>
          </a:p>
          <a:p>
            <a:pPr lvl="2"/>
            <a:r>
              <a:rPr lang="en-US" dirty="0"/>
              <a:t>Multiply by a weight if in the same document (there, 1.6)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Normalize to between 0 and 1 (</a:t>
            </a:r>
            <a:r>
              <a:rPr lang="en-US" dirty="0" err="1"/>
              <a:t>sqrt</a:t>
            </a:r>
            <a:r>
              <a:rPr lang="en-US" dirty="0"/>
              <a:t> of product of </a:t>
            </a:r>
            <a:r>
              <a:rPr lang="en-US" dirty="0" err="1"/>
              <a:t>selfsim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Make distance: subtract from 1</a:t>
            </a:r>
          </a:p>
        </p:txBody>
      </p:sp>
    </p:spTree>
    <p:extLst>
      <p:ext uri="{BB962C8B-B14F-4D97-AF65-F5344CB8AC3E}">
        <p14:creationId xmlns:p14="http://schemas.microsoft.com/office/powerpoint/2010/main" val="363514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Practicalities of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56" y="1600201"/>
            <a:ext cx="8774544" cy="4343400"/>
          </a:xfrm>
        </p:spPr>
        <p:txBody>
          <a:bodyPr>
            <a:normAutofit/>
          </a:bodyPr>
          <a:lstStyle/>
          <a:p>
            <a:r>
              <a:rPr lang="en-US" dirty="0"/>
              <a:t>Brute force: O(n!)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6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Practicalities of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56" y="1600201"/>
            <a:ext cx="8774544" cy="4343400"/>
          </a:xfrm>
        </p:spPr>
        <p:txBody>
          <a:bodyPr>
            <a:normAutofit/>
          </a:bodyPr>
          <a:lstStyle/>
          <a:p>
            <a:r>
              <a:rPr lang="en-US" dirty="0"/>
              <a:t>Brute force: O(n!)</a:t>
            </a:r>
          </a:p>
          <a:p>
            <a:pPr lvl="1"/>
            <a:r>
              <a:rPr lang="en-US" dirty="0"/>
              <a:t>“there are </a:t>
            </a:r>
            <a:r>
              <a:rPr lang="en-US" b="1" dirty="0"/>
              <a:t>only</a:t>
            </a:r>
            <a:r>
              <a:rPr lang="en-US" dirty="0"/>
              <a:t> 3,628,800 ways to order 10 sentences plus a lead sentence, so exhaustive search is feasible.“ (</a:t>
            </a:r>
            <a:r>
              <a:rPr lang="en-US" sz="1800" dirty="0"/>
              <a:t>Conroy)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Practicalities of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56" y="1600201"/>
            <a:ext cx="8774544" cy="4343400"/>
          </a:xfrm>
        </p:spPr>
        <p:txBody>
          <a:bodyPr>
            <a:normAutofit/>
          </a:bodyPr>
          <a:lstStyle/>
          <a:p>
            <a:r>
              <a:rPr lang="en-US" dirty="0"/>
              <a:t>Brute force: O(n!)</a:t>
            </a:r>
          </a:p>
          <a:p>
            <a:pPr lvl="1"/>
            <a:r>
              <a:rPr lang="en-US" dirty="0"/>
              <a:t>“there are </a:t>
            </a:r>
            <a:r>
              <a:rPr lang="en-US" b="1" dirty="0"/>
              <a:t>only</a:t>
            </a:r>
            <a:r>
              <a:rPr lang="en-US" dirty="0"/>
              <a:t> 3,628,800 ways to order 10 sentences plus a lead sentence, so exhaustive search is feasible.“ (</a:t>
            </a:r>
            <a:r>
              <a:rPr lang="en-US" sz="1800" dirty="0"/>
              <a:t>Conroy)</a:t>
            </a:r>
          </a:p>
          <a:p>
            <a:pPr lvl="1"/>
            <a:endParaRPr lang="en-US" dirty="0"/>
          </a:p>
          <a:p>
            <a:r>
              <a:rPr lang="en-US" dirty="0"/>
              <a:t>Still,..</a:t>
            </a:r>
          </a:p>
          <a:p>
            <a:pPr lvl="1"/>
            <a:r>
              <a:rPr lang="en-US" dirty="0"/>
              <a:t>Used sample set to pick best</a:t>
            </a:r>
          </a:p>
          <a:p>
            <a:pPr lvl="2"/>
            <a:r>
              <a:rPr lang="en-US" dirty="0"/>
              <a:t>Candidates:</a:t>
            </a:r>
          </a:p>
          <a:p>
            <a:pPr lvl="3"/>
            <a:r>
              <a:rPr lang="en-US" dirty="0"/>
              <a:t>Random</a:t>
            </a:r>
          </a:p>
          <a:p>
            <a:pPr lvl="3"/>
            <a:r>
              <a:rPr lang="en-US" dirty="0"/>
              <a:t>Single-swap changes from good candidates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8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Practicalities of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56" y="1600201"/>
            <a:ext cx="8774544" cy="4343400"/>
          </a:xfrm>
        </p:spPr>
        <p:txBody>
          <a:bodyPr>
            <a:normAutofit/>
          </a:bodyPr>
          <a:lstStyle/>
          <a:p>
            <a:r>
              <a:rPr lang="en-US" dirty="0"/>
              <a:t>Brute force: O(n!)</a:t>
            </a:r>
          </a:p>
          <a:p>
            <a:pPr lvl="1"/>
            <a:r>
              <a:rPr lang="en-US" dirty="0"/>
              <a:t>“there are </a:t>
            </a:r>
            <a:r>
              <a:rPr lang="en-US" b="1" dirty="0"/>
              <a:t>only</a:t>
            </a:r>
            <a:r>
              <a:rPr lang="en-US" dirty="0"/>
              <a:t> 3,628,800 ways to order 10 sentences plus a lead sentence, so exhaustive search is feasible.“ (</a:t>
            </a:r>
            <a:r>
              <a:rPr lang="en-US" sz="1800" dirty="0"/>
              <a:t>Conroy)</a:t>
            </a:r>
          </a:p>
          <a:p>
            <a:pPr lvl="1"/>
            <a:endParaRPr lang="en-US" dirty="0"/>
          </a:p>
          <a:p>
            <a:r>
              <a:rPr lang="en-US" dirty="0"/>
              <a:t>Still,..</a:t>
            </a:r>
          </a:p>
          <a:p>
            <a:pPr lvl="1"/>
            <a:r>
              <a:rPr lang="en-US" dirty="0"/>
              <a:t>Used sample set to pick best</a:t>
            </a:r>
          </a:p>
          <a:p>
            <a:pPr lvl="2"/>
            <a:r>
              <a:rPr lang="en-US" dirty="0"/>
              <a:t>Candidates:</a:t>
            </a:r>
          </a:p>
          <a:p>
            <a:pPr lvl="3"/>
            <a:r>
              <a:rPr lang="en-US" dirty="0"/>
              <a:t>Random</a:t>
            </a:r>
          </a:p>
          <a:p>
            <a:pPr lvl="3"/>
            <a:r>
              <a:rPr lang="en-US" dirty="0"/>
              <a:t>Single-swap changes from good candidates </a:t>
            </a:r>
          </a:p>
          <a:p>
            <a:pPr lvl="1"/>
            <a:r>
              <a:rPr lang="en-US" dirty="0"/>
              <a:t>50K enough to consistently generate minimum cost order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Sentence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54" y="1600201"/>
            <a:ext cx="8539995" cy="4343400"/>
          </a:xfrm>
        </p:spPr>
        <p:txBody>
          <a:bodyPr/>
          <a:lstStyle/>
          <a:p>
            <a:r>
              <a:rPr lang="en-US" dirty="0"/>
              <a:t>Strategies:</a:t>
            </a:r>
          </a:p>
          <a:p>
            <a:pPr lvl="1"/>
            <a:r>
              <a:rPr lang="en-US" dirty="0"/>
              <a:t>Local coherence models</a:t>
            </a:r>
          </a:p>
          <a:p>
            <a:pPr lvl="2"/>
            <a:r>
              <a:rPr lang="en-US" dirty="0"/>
              <a:t>Pairwise Ranking </a:t>
            </a:r>
            <a:r>
              <a:rPr lang="en-US" sz="1600" dirty="0"/>
              <a:t>(Chen et al, ‘16)</a:t>
            </a:r>
            <a:r>
              <a:rPr lang="en-US" dirty="0"/>
              <a:t>; Window net </a:t>
            </a:r>
            <a:r>
              <a:rPr lang="en-US" sz="1600" dirty="0"/>
              <a:t>(Li, </a:t>
            </a:r>
            <a:r>
              <a:rPr lang="en-US" sz="1600" dirty="0" err="1"/>
              <a:t>Hovy</a:t>
            </a:r>
            <a:r>
              <a:rPr lang="en-US" sz="1600" dirty="0"/>
              <a:t>  ‘14) </a:t>
            </a:r>
          </a:p>
          <a:p>
            <a:pPr lvl="2"/>
            <a:endParaRPr lang="en-US" sz="1600" dirty="0"/>
          </a:p>
          <a:p>
            <a:pPr lvl="1"/>
            <a:r>
              <a:rPr lang="en-US" dirty="0"/>
              <a:t>Hierarchical RNN models</a:t>
            </a:r>
          </a:p>
          <a:p>
            <a:pPr lvl="2"/>
            <a:r>
              <a:rPr lang="en-US" dirty="0"/>
              <a:t>Build paragraph model w/LSTM over word, sentence models</a:t>
            </a:r>
          </a:p>
          <a:p>
            <a:pPr lvl="3"/>
            <a:r>
              <a:rPr lang="en-US" sz="1600" dirty="0"/>
              <a:t>Gong et al, ‘16; </a:t>
            </a:r>
            <a:r>
              <a:rPr lang="en-US" sz="1600" dirty="0" err="1"/>
              <a:t>Logesawaran</a:t>
            </a:r>
            <a:r>
              <a:rPr lang="en-US" sz="1600" dirty="0"/>
              <a:t> et al </a:t>
            </a:r>
            <a:r>
              <a:rPr lang="mr-IN" sz="1600" dirty="0"/>
              <a:t>’</a:t>
            </a:r>
            <a:r>
              <a:rPr lang="en-US" sz="1600" dirty="0"/>
              <a:t>18</a:t>
            </a:r>
          </a:p>
          <a:p>
            <a:pPr lvl="3"/>
            <a:endParaRPr lang="en-US" sz="1600" dirty="0"/>
          </a:p>
          <a:p>
            <a:pPr lvl="1"/>
            <a:r>
              <a:rPr lang="en-US" dirty="0"/>
              <a:t>“Deep Attentive Sentence Ordering Network”</a:t>
            </a:r>
          </a:p>
          <a:p>
            <a:pPr lvl="2"/>
            <a:r>
              <a:rPr lang="en-US" dirty="0"/>
              <a:t>Combines paragraph models with attention </a:t>
            </a:r>
            <a:r>
              <a:rPr lang="en-US" dirty="0" err="1"/>
              <a:t>mech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01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AttOrderNet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approach: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LSTMs to build sentence vectors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LSTMs+Attention</a:t>
            </a:r>
            <a:r>
              <a:rPr lang="en-US" dirty="0"/>
              <a:t> for rep. of paragraphs</a:t>
            </a:r>
          </a:p>
          <a:p>
            <a:pPr lvl="2"/>
            <a:r>
              <a:rPr lang="en-US" dirty="0"/>
              <a:t>Hierarchical representation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Generate ordered sentence output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Evaluated on sentence ordering and pairwise ranking</a:t>
            </a:r>
          </a:p>
        </p:txBody>
      </p:sp>
    </p:spTree>
    <p:extLst>
      <p:ext uri="{BB962C8B-B14F-4D97-AF65-F5344CB8AC3E}">
        <p14:creationId xmlns:p14="http://schemas.microsoft.com/office/powerpoint/2010/main" val="2132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600201"/>
            <a:ext cx="5575300" cy="4914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179" y="6472594"/>
            <a:ext cx="159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Cui et al, ‘18</a:t>
            </a:r>
          </a:p>
        </p:txBody>
      </p:sp>
    </p:spTree>
    <p:extLst>
      <p:ext uri="{BB962C8B-B14F-4D97-AF65-F5344CB8AC3E}">
        <p14:creationId xmlns:p14="http://schemas.microsoft.com/office/powerpoint/2010/main" val="285529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lvl="1" indent="0">
              <a:buNone/>
            </a:pPr>
            <a:endParaRPr lang="en-US" dirty="0"/>
          </a:p>
          <a:p>
            <a:r>
              <a:rPr lang="en-US" dirty="0"/>
              <a:t>Ordering as optimization</a:t>
            </a:r>
          </a:p>
          <a:p>
            <a:endParaRPr lang="en-US" dirty="0"/>
          </a:p>
          <a:p>
            <a:r>
              <a:rPr lang="en-US" dirty="0"/>
              <a:t>Neural information ordering</a:t>
            </a:r>
          </a:p>
        </p:txBody>
      </p:sp>
    </p:spTree>
    <p:extLst>
      <p:ext uri="{BB962C8B-B14F-4D97-AF65-F5344CB8AC3E}">
        <p14:creationId xmlns:p14="http://schemas.microsoft.com/office/powerpoint/2010/main" val="328398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Structure &amp;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highest coherence ordering over set of </a:t>
            </a:r>
            <a:r>
              <a:rPr lang="en-US" dirty="0" err="1"/>
              <a:t>sents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P(o*|s) &gt; P(</a:t>
            </a:r>
            <a:r>
              <a:rPr lang="en-US" dirty="0" err="1"/>
              <a:t>o|s</a:t>
            </a:r>
            <a:r>
              <a:rPr lang="en-US" dirty="0"/>
              <a:t>), over all possible orderings</a:t>
            </a:r>
          </a:p>
          <a:p>
            <a:r>
              <a:rPr lang="en-US" dirty="0"/>
              <a:t>Sentence encoding:</a:t>
            </a:r>
          </a:p>
          <a:p>
            <a:pPr lvl="1"/>
            <a:r>
              <a:rPr lang="en-US" dirty="0"/>
              <a:t>Words are represented using </a:t>
            </a:r>
            <a:r>
              <a:rPr lang="en-US" dirty="0" err="1"/>
              <a:t>pretrained</a:t>
            </a:r>
            <a:r>
              <a:rPr lang="en-US" dirty="0"/>
              <a:t> </a:t>
            </a:r>
            <a:r>
              <a:rPr lang="en-US" dirty="0" err="1"/>
              <a:t>embeddings</a:t>
            </a:r>
            <a:endParaRPr lang="en-US" dirty="0"/>
          </a:p>
          <a:p>
            <a:pPr lvl="2"/>
            <a:r>
              <a:rPr lang="en-US" dirty="0"/>
              <a:t>100 dim Glove vectors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Vector representation of sentence</a:t>
            </a:r>
          </a:p>
          <a:p>
            <a:pPr lvl="2"/>
            <a:r>
              <a:rPr lang="en-US" dirty="0"/>
              <a:t>Bi-directional LSTM: forward and backward </a:t>
            </a:r>
            <a:r>
              <a:rPr lang="en-US" dirty="0" err="1"/>
              <a:t>represent’ns</a:t>
            </a:r>
            <a:endParaRPr lang="en-US" dirty="0"/>
          </a:p>
          <a:p>
            <a:pPr lvl="2"/>
            <a:r>
              <a:rPr lang="en-US" dirty="0"/>
              <a:t>Concatenation of final forward and back hidden states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60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Sentences are combined into initial matrix E</a:t>
            </a:r>
            <a:r>
              <a:rPr lang="en-US" baseline="30000" dirty="0"/>
              <a:t>0</a:t>
            </a:r>
          </a:p>
          <a:p>
            <a:endParaRPr lang="en-US" dirty="0"/>
          </a:p>
          <a:p>
            <a:r>
              <a:rPr lang="en-US" dirty="0"/>
              <a:t>Sequence of attention, feed-forward layers applied</a:t>
            </a:r>
          </a:p>
          <a:p>
            <a:pPr lvl="1"/>
            <a:r>
              <a:rPr lang="en-US" dirty="0"/>
              <a:t>Computes and weights by relevance scores b/t </a:t>
            </a:r>
            <a:r>
              <a:rPr lang="en-US" dirty="0" err="1"/>
              <a:t>sents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Computes final vector representation of </a:t>
            </a:r>
            <a:r>
              <a:rPr lang="en-US" dirty="0" err="1"/>
              <a:t>para</a:t>
            </a:r>
            <a:endParaRPr lang="en-US" dirty="0"/>
          </a:p>
          <a:p>
            <a:pPr lvl="1"/>
            <a:r>
              <a:rPr lang="en-US" dirty="0"/>
              <a:t>Average over rows of final paragraph matrix</a:t>
            </a:r>
          </a:p>
          <a:p>
            <a:pPr lvl="2"/>
            <a:r>
              <a:rPr lang="en-US" dirty="0"/>
              <a:t>V = 1/</a:t>
            </a:r>
            <a:r>
              <a:rPr lang="en-US" dirty="0" err="1"/>
              <a:t>nΣ</a:t>
            </a:r>
            <a:r>
              <a:rPr lang="en-US" baseline="-25000" dirty="0" err="1"/>
              <a:t>i</a:t>
            </a:r>
            <a:r>
              <a:rPr lang="en-US" baseline="-25000" dirty="0"/>
              <a:t>=1:n</a:t>
            </a:r>
            <a:r>
              <a:rPr lang="en-US" dirty="0"/>
              <a:t>e</a:t>
            </a:r>
            <a:r>
              <a:rPr lang="en-US" baseline="30000" dirty="0"/>
              <a:t>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95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LSTM to produce distribution over sentences</a:t>
            </a:r>
          </a:p>
          <a:p>
            <a:pPr lvl="1"/>
            <a:r>
              <a:rPr lang="en-US" dirty="0"/>
              <a:t>Initial state is paragraph representation vector</a:t>
            </a:r>
          </a:p>
          <a:p>
            <a:pPr lvl="1"/>
            <a:r>
              <a:rPr lang="en-US" dirty="0"/>
              <a:t>Input is previous sentence</a:t>
            </a:r>
          </a:p>
          <a:p>
            <a:pPr lvl="2"/>
            <a:r>
              <a:rPr lang="en-US" dirty="0"/>
              <a:t>Training: embedding of true sentence</a:t>
            </a:r>
          </a:p>
          <a:p>
            <a:pPr lvl="2"/>
            <a:r>
              <a:rPr lang="en-US" dirty="0"/>
              <a:t>Testing: embedding of predicted sentence</a:t>
            </a:r>
          </a:p>
          <a:p>
            <a:pPr lvl="1"/>
            <a:r>
              <a:rPr lang="en-US" dirty="0"/>
              <a:t>Performs beam search to order sentences</a:t>
            </a:r>
          </a:p>
          <a:p>
            <a:r>
              <a:rPr lang="en-US" dirty="0"/>
              <a:t>Training instances?</a:t>
            </a:r>
          </a:p>
        </p:txBody>
      </p:sp>
    </p:spTree>
    <p:extLst>
      <p:ext uri="{BB962C8B-B14F-4D97-AF65-F5344CB8AC3E}">
        <p14:creationId xmlns:p14="http://schemas.microsoft.com/office/powerpoint/2010/main" val="1082466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LSTM to produce distribution over sentences</a:t>
            </a:r>
          </a:p>
          <a:p>
            <a:pPr lvl="1"/>
            <a:r>
              <a:rPr lang="en-US" dirty="0"/>
              <a:t>Initial state is paragraph representation vector</a:t>
            </a:r>
          </a:p>
          <a:p>
            <a:pPr lvl="1"/>
            <a:r>
              <a:rPr lang="en-US" dirty="0"/>
              <a:t>Input is previous sentence</a:t>
            </a:r>
          </a:p>
          <a:p>
            <a:pPr lvl="2"/>
            <a:r>
              <a:rPr lang="en-US" dirty="0"/>
              <a:t>Training: embedding of true sentence</a:t>
            </a:r>
          </a:p>
          <a:p>
            <a:pPr lvl="2"/>
            <a:r>
              <a:rPr lang="en-US" dirty="0"/>
              <a:t>Testing: embedding of predicted sentence</a:t>
            </a:r>
          </a:p>
          <a:p>
            <a:pPr lvl="1"/>
            <a:r>
              <a:rPr lang="en-US" dirty="0"/>
              <a:t>Performs beam search to order sentences</a:t>
            </a:r>
          </a:p>
          <a:p>
            <a:r>
              <a:rPr lang="en-US" dirty="0"/>
              <a:t>Training instances:</a:t>
            </a:r>
          </a:p>
          <a:p>
            <a:pPr lvl="1"/>
            <a:r>
              <a:rPr lang="en-US" dirty="0"/>
              <a:t>Random permutation of document sentences</a:t>
            </a:r>
          </a:p>
          <a:p>
            <a:pPr lvl="2"/>
            <a:r>
              <a:rPr lang="en-US" dirty="0"/>
              <a:t>per epoch</a:t>
            </a:r>
          </a:p>
        </p:txBody>
      </p:sp>
    </p:spTree>
    <p:extLst>
      <p:ext uri="{BB962C8B-B14F-4D97-AF65-F5344CB8AC3E}">
        <p14:creationId xmlns:p14="http://schemas.microsoft.com/office/powerpoint/2010/main" val="2973299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62" y="2165040"/>
            <a:ext cx="4181762" cy="4396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094" y="1795708"/>
            <a:ext cx="689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Task:  Rank original clean document higher than permutation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16662" y="3970997"/>
            <a:ext cx="4181762" cy="14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416662" y="3693611"/>
            <a:ext cx="4181762" cy="291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16662" y="6196491"/>
            <a:ext cx="4181762" cy="291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416662" y="6459277"/>
            <a:ext cx="4181762" cy="291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93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cues to ordering:</a:t>
            </a:r>
          </a:p>
          <a:p>
            <a:pPr lvl="1"/>
            <a:r>
              <a:rPr lang="en-US" dirty="0"/>
              <a:t>Temporal, coherence, cohesion</a:t>
            </a:r>
          </a:p>
          <a:p>
            <a:pPr lvl="2"/>
            <a:r>
              <a:rPr lang="en-US" dirty="0"/>
              <a:t>Chronology, topic structure, entity transitions, similarity</a:t>
            </a:r>
          </a:p>
          <a:p>
            <a:r>
              <a:rPr lang="en-US" dirty="0"/>
              <a:t>Strategies:</a:t>
            </a:r>
          </a:p>
          <a:p>
            <a:pPr lvl="1"/>
            <a:r>
              <a:rPr lang="en-US" dirty="0"/>
              <a:t>Heuristic, machine learned; supervised, unsupervised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Incremental build-up versus generate &amp; rank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Neural </a:t>
            </a:r>
            <a:r>
              <a:rPr lang="en-US"/>
              <a:t>paragraph models</a:t>
            </a:r>
            <a:endParaRPr lang="en-US" dirty="0"/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Domain independence, semantic similarity, 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61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 Realization: Linguistic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Ling 573</a:t>
            </a:r>
          </a:p>
          <a:p>
            <a:r>
              <a:rPr lang="en-US" dirty="0"/>
              <a:t>Systems and Applications</a:t>
            </a:r>
          </a:p>
          <a:p>
            <a:r>
              <a:rPr lang="en-US" dirty="0"/>
              <a:t>May 7, 2020</a:t>
            </a:r>
          </a:p>
        </p:txBody>
      </p:sp>
    </p:spTree>
    <p:extLst>
      <p:ext uri="{BB962C8B-B14F-4D97-AF65-F5344CB8AC3E}">
        <p14:creationId xmlns:p14="http://schemas.microsoft.com/office/powerpoint/2010/main" val="306479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realization in summarization</a:t>
            </a:r>
          </a:p>
          <a:p>
            <a:pPr lvl="1"/>
            <a:r>
              <a:rPr lang="en-US" dirty="0"/>
              <a:t>Goals</a:t>
            </a:r>
          </a:p>
          <a:p>
            <a:pPr lvl="1"/>
            <a:r>
              <a:rPr lang="en-US" dirty="0"/>
              <a:t>Broad approaches</a:t>
            </a:r>
          </a:p>
          <a:p>
            <a:pPr lvl="1"/>
            <a:endParaRPr lang="en-US" dirty="0"/>
          </a:p>
          <a:p>
            <a:r>
              <a:rPr lang="en-US" dirty="0"/>
              <a:t>Readability and linguistic quality:</a:t>
            </a:r>
          </a:p>
          <a:p>
            <a:pPr lvl="1"/>
            <a:r>
              <a:rPr lang="en-US" dirty="0"/>
              <a:t>Corpus study and analysis</a:t>
            </a:r>
          </a:p>
          <a:p>
            <a:pPr lvl="1"/>
            <a:r>
              <a:rPr lang="en-US" dirty="0"/>
              <a:t>Automatic evaluation</a:t>
            </a:r>
          </a:p>
          <a:p>
            <a:pPr lvl="1"/>
            <a:r>
              <a:rPr lang="en-US" dirty="0"/>
              <a:t>Improvements for MDS</a:t>
            </a:r>
          </a:p>
        </p:txBody>
      </p:sp>
    </p:spTree>
    <p:extLst>
      <p:ext uri="{BB962C8B-B14F-4D97-AF65-F5344CB8AC3E}">
        <p14:creationId xmlns:p14="http://schemas.microsoft.com/office/powerpoint/2010/main" val="1092455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</a:t>
            </a:r>
            <a:br>
              <a:rPr lang="en-US" dirty="0"/>
            </a:br>
            <a:r>
              <a:rPr lang="en-US" dirty="0"/>
              <a:t>Content Realization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Abstractive summaries:</a:t>
            </a:r>
          </a:p>
        </p:txBody>
      </p:sp>
    </p:spTree>
    <p:extLst>
      <p:ext uri="{BB962C8B-B14F-4D97-AF65-F5344CB8AC3E}">
        <p14:creationId xmlns:p14="http://schemas.microsoft.com/office/powerpoint/2010/main" val="299913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</a:t>
            </a:r>
            <a:br>
              <a:rPr lang="en-US" dirty="0"/>
            </a:br>
            <a:r>
              <a:rPr lang="en-US" dirty="0"/>
              <a:t>Content Realization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Abstractive summaries:</a:t>
            </a:r>
          </a:p>
          <a:p>
            <a:pPr lvl="1"/>
            <a:r>
              <a:rPr lang="en-US" dirty="0"/>
              <a:t>Content selection works over concepts</a:t>
            </a:r>
          </a:p>
          <a:p>
            <a:pPr lvl="1"/>
            <a:r>
              <a:rPr lang="en-US" dirty="0"/>
              <a:t>Need to produce important concepts in fluent NL</a:t>
            </a:r>
          </a:p>
        </p:txBody>
      </p:sp>
    </p:spTree>
    <p:extLst>
      <p:ext uri="{BB962C8B-B14F-4D97-AF65-F5344CB8AC3E}">
        <p14:creationId xmlns:p14="http://schemas.microsoft.com/office/powerpoint/2010/main" val="197426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as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56" y="1600201"/>
            <a:ext cx="8474362" cy="4343400"/>
          </a:xfrm>
        </p:spPr>
        <p:txBody>
          <a:bodyPr>
            <a:normAutofit/>
          </a:bodyPr>
          <a:lstStyle/>
          <a:p>
            <a:r>
              <a:rPr lang="en-US" dirty="0"/>
              <a:t>Given a set of sentences to order</a:t>
            </a:r>
          </a:p>
          <a:p>
            <a:r>
              <a:rPr lang="en-US" dirty="0"/>
              <a:t>Define a local pairwise coherence score b/t sentences</a:t>
            </a:r>
          </a:p>
          <a:p>
            <a:r>
              <a:rPr lang="en-US" dirty="0"/>
              <a:t>Compute a total order optimizing local distances</a:t>
            </a:r>
          </a:p>
          <a:p>
            <a:r>
              <a:rPr lang="en-US" dirty="0"/>
              <a:t>Can we do this efficiently?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08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</a:t>
            </a:r>
            <a:br>
              <a:rPr lang="en-US" dirty="0"/>
            </a:br>
            <a:r>
              <a:rPr lang="en-US" dirty="0"/>
              <a:t>Content Realization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Abstractive summaries:</a:t>
            </a:r>
          </a:p>
          <a:p>
            <a:pPr lvl="1"/>
            <a:r>
              <a:rPr lang="en-US" dirty="0"/>
              <a:t>Content selection works over concepts</a:t>
            </a:r>
          </a:p>
          <a:p>
            <a:pPr lvl="1"/>
            <a:r>
              <a:rPr lang="en-US" dirty="0"/>
              <a:t>Need to produce important concepts in fluent NL</a:t>
            </a:r>
          </a:p>
          <a:p>
            <a:r>
              <a:rPr lang="en-US" dirty="0"/>
              <a:t>Extractive summaries:</a:t>
            </a:r>
          </a:p>
          <a:p>
            <a:pPr lvl="1"/>
            <a:r>
              <a:rPr lang="en-US" dirty="0"/>
              <a:t>Already working with NL sentences</a:t>
            </a:r>
          </a:p>
        </p:txBody>
      </p:sp>
    </p:spTree>
    <p:extLst>
      <p:ext uri="{BB962C8B-B14F-4D97-AF65-F5344CB8AC3E}">
        <p14:creationId xmlns:p14="http://schemas.microsoft.com/office/powerpoint/2010/main" val="190729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</a:t>
            </a:r>
            <a:br>
              <a:rPr lang="en-US" dirty="0"/>
            </a:br>
            <a:r>
              <a:rPr lang="en-US" dirty="0"/>
              <a:t>Content Realization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Abstractive summaries:</a:t>
            </a:r>
          </a:p>
          <a:p>
            <a:pPr lvl="1"/>
            <a:r>
              <a:rPr lang="en-US" dirty="0"/>
              <a:t>Content selection works over concepts</a:t>
            </a:r>
          </a:p>
          <a:p>
            <a:pPr lvl="1"/>
            <a:r>
              <a:rPr lang="en-US" dirty="0"/>
              <a:t>Need to produce important concepts in fluent NL</a:t>
            </a:r>
          </a:p>
          <a:p>
            <a:r>
              <a:rPr lang="en-US" dirty="0"/>
              <a:t>Extractive summaries:</a:t>
            </a:r>
          </a:p>
          <a:p>
            <a:pPr lvl="1"/>
            <a:r>
              <a:rPr lang="en-US" dirty="0"/>
              <a:t>Already working with NL sentences</a:t>
            </a:r>
          </a:p>
          <a:p>
            <a:pPr lvl="1"/>
            <a:r>
              <a:rPr lang="en-US" dirty="0"/>
              <a:t>Extreme compression</a:t>
            </a:r>
          </a:p>
        </p:txBody>
      </p:sp>
    </p:spTree>
    <p:extLst>
      <p:ext uri="{BB962C8B-B14F-4D97-AF65-F5344CB8AC3E}">
        <p14:creationId xmlns:p14="http://schemas.microsoft.com/office/powerpoint/2010/main" val="2143601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</a:t>
            </a:r>
            <a:br>
              <a:rPr lang="en-US" dirty="0"/>
            </a:br>
            <a:r>
              <a:rPr lang="en-US" dirty="0"/>
              <a:t>Content Realization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Abstractive summaries:</a:t>
            </a:r>
          </a:p>
          <a:p>
            <a:pPr lvl="1"/>
            <a:r>
              <a:rPr lang="en-US" dirty="0"/>
              <a:t>Content selection works over concepts</a:t>
            </a:r>
          </a:p>
          <a:p>
            <a:pPr lvl="1"/>
            <a:r>
              <a:rPr lang="en-US" dirty="0"/>
              <a:t>Need to produce important concepts in fluent NL</a:t>
            </a:r>
          </a:p>
          <a:p>
            <a:r>
              <a:rPr lang="en-US" dirty="0"/>
              <a:t>Extractive summaries:</a:t>
            </a:r>
          </a:p>
          <a:p>
            <a:pPr lvl="1"/>
            <a:r>
              <a:rPr lang="en-US" dirty="0"/>
              <a:t>Already working with NL sentences</a:t>
            </a:r>
          </a:p>
          <a:p>
            <a:pPr lvl="1"/>
            <a:r>
              <a:rPr lang="en-US" dirty="0"/>
              <a:t>Extreme compression: </a:t>
            </a:r>
            <a:r>
              <a:rPr lang="en-US" dirty="0" err="1"/>
              <a:t>e.g</a:t>
            </a:r>
            <a:r>
              <a:rPr lang="en-US" dirty="0"/>
              <a:t> 60 byte summaries: headlines</a:t>
            </a:r>
          </a:p>
          <a:p>
            <a:pPr lvl="1"/>
            <a:r>
              <a:rPr lang="en-US" dirty="0"/>
              <a:t>Increase information: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55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</a:t>
            </a:r>
            <a:br>
              <a:rPr lang="en-US" dirty="0"/>
            </a:br>
            <a:r>
              <a:rPr lang="en-US" dirty="0"/>
              <a:t>Content Realization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Abstractive summaries:</a:t>
            </a:r>
          </a:p>
          <a:p>
            <a:pPr lvl="1"/>
            <a:r>
              <a:rPr lang="en-US" dirty="0"/>
              <a:t>Content selection works over concepts</a:t>
            </a:r>
          </a:p>
          <a:p>
            <a:pPr lvl="1"/>
            <a:r>
              <a:rPr lang="en-US" dirty="0"/>
              <a:t>Need to produce important concepts in fluent NL</a:t>
            </a:r>
          </a:p>
          <a:p>
            <a:r>
              <a:rPr lang="en-US" dirty="0"/>
              <a:t>Extractive summaries:</a:t>
            </a:r>
          </a:p>
          <a:p>
            <a:pPr lvl="1"/>
            <a:r>
              <a:rPr lang="en-US" dirty="0"/>
              <a:t>Already working with NL sentences</a:t>
            </a:r>
          </a:p>
          <a:p>
            <a:pPr lvl="1"/>
            <a:r>
              <a:rPr lang="en-US" dirty="0"/>
              <a:t>Extreme compression: </a:t>
            </a:r>
            <a:r>
              <a:rPr lang="en-US" dirty="0" err="1"/>
              <a:t>e.g</a:t>
            </a:r>
            <a:r>
              <a:rPr lang="en-US" dirty="0"/>
              <a:t> 60 byte summaries: headlines</a:t>
            </a:r>
          </a:p>
          <a:p>
            <a:pPr lvl="1"/>
            <a:r>
              <a:rPr lang="en-US" dirty="0"/>
              <a:t>Increase information:</a:t>
            </a:r>
          </a:p>
          <a:p>
            <a:pPr lvl="2"/>
            <a:r>
              <a:rPr lang="en-US" dirty="0"/>
              <a:t>Remove verbose, unnecessary content</a:t>
            </a:r>
          </a:p>
          <a:p>
            <a:pPr lvl="2"/>
            <a:r>
              <a:rPr lang="en-US" dirty="0"/>
              <a:t>More space left for new information</a:t>
            </a:r>
          </a:p>
          <a:p>
            <a:pPr lvl="1"/>
            <a:r>
              <a:rPr lang="en-US" dirty="0"/>
              <a:t>Increase readability, fluency, linguistic quality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77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</a:t>
            </a:r>
            <a:br>
              <a:rPr lang="en-US" dirty="0"/>
            </a:br>
            <a:r>
              <a:rPr lang="en-US" dirty="0"/>
              <a:t>Content Realization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Abstractive summaries:</a:t>
            </a:r>
          </a:p>
          <a:p>
            <a:pPr lvl="1"/>
            <a:r>
              <a:rPr lang="en-US" dirty="0"/>
              <a:t>Content selection works over concepts</a:t>
            </a:r>
          </a:p>
          <a:p>
            <a:pPr lvl="1"/>
            <a:r>
              <a:rPr lang="en-US" dirty="0"/>
              <a:t>Need to produce important concepts in fluent NL</a:t>
            </a:r>
          </a:p>
          <a:p>
            <a:r>
              <a:rPr lang="en-US" dirty="0"/>
              <a:t>Extractive summaries:</a:t>
            </a:r>
          </a:p>
          <a:p>
            <a:pPr lvl="1"/>
            <a:r>
              <a:rPr lang="en-US" dirty="0"/>
              <a:t>Already working with NL sentences</a:t>
            </a:r>
          </a:p>
          <a:p>
            <a:pPr lvl="1"/>
            <a:r>
              <a:rPr lang="en-US" dirty="0"/>
              <a:t>Extreme compression: </a:t>
            </a:r>
            <a:r>
              <a:rPr lang="en-US" dirty="0" err="1"/>
              <a:t>e.g</a:t>
            </a:r>
            <a:r>
              <a:rPr lang="en-US" dirty="0"/>
              <a:t> 60 byte summaries: headlines</a:t>
            </a:r>
          </a:p>
          <a:p>
            <a:pPr lvl="1"/>
            <a:r>
              <a:rPr lang="en-US" dirty="0"/>
              <a:t>Increase information:</a:t>
            </a:r>
          </a:p>
          <a:p>
            <a:pPr lvl="2"/>
            <a:r>
              <a:rPr lang="en-US" dirty="0"/>
              <a:t>Remove verbose, unnecessary content</a:t>
            </a:r>
          </a:p>
          <a:p>
            <a:pPr lvl="2"/>
            <a:r>
              <a:rPr lang="en-US" dirty="0"/>
              <a:t>More space left for new information</a:t>
            </a:r>
          </a:p>
          <a:p>
            <a:pPr lvl="1"/>
            <a:r>
              <a:rPr lang="en-US" dirty="0"/>
              <a:t>Increase readability, fluency, linguistic quality</a:t>
            </a:r>
          </a:p>
          <a:p>
            <a:pPr lvl="2"/>
            <a:r>
              <a:rPr lang="en-US" dirty="0"/>
              <a:t>Present content from multiple docs, non-adjacent </a:t>
            </a:r>
            <a:r>
              <a:rPr lang="en-US" dirty="0" err="1"/>
              <a:t>sents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92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</a:t>
            </a:r>
            <a:br>
              <a:rPr lang="en-US" dirty="0"/>
            </a:br>
            <a:r>
              <a:rPr lang="en-US" dirty="0"/>
              <a:t>Content Realization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Abstractive summaries:</a:t>
            </a:r>
          </a:p>
          <a:p>
            <a:pPr lvl="1"/>
            <a:r>
              <a:rPr lang="en-US" dirty="0"/>
              <a:t>Content selection works over concepts</a:t>
            </a:r>
          </a:p>
          <a:p>
            <a:pPr lvl="1"/>
            <a:r>
              <a:rPr lang="en-US" dirty="0"/>
              <a:t>Need to produce important concepts in fluent NL</a:t>
            </a:r>
          </a:p>
          <a:p>
            <a:r>
              <a:rPr lang="en-US" dirty="0"/>
              <a:t>Extractive summaries:</a:t>
            </a:r>
          </a:p>
          <a:p>
            <a:pPr lvl="1"/>
            <a:r>
              <a:rPr lang="en-US" dirty="0"/>
              <a:t>Already working with NL sentences</a:t>
            </a:r>
          </a:p>
          <a:p>
            <a:pPr lvl="1"/>
            <a:r>
              <a:rPr lang="en-US" dirty="0"/>
              <a:t>Extreme compression: </a:t>
            </a:r>
            <a:r>
              <a:rPr lang="en-US" dirty="0" err="1"/>
              <a:t>e.g</a:t>
            </a:r>
            <a:r>
              <a:rPr lang="en-US" dirty="0"/>
              <a:t> 60 byte summaries: headlines</a:t>
            </a:r>
          </a:p>
          <a:p>
            <a:pPr lvl="1"/>
            <a:r>
              <a:rPr lang="en-US" dirty="0"/>
              <a:t>Increase information:</a:t>
            </a:r>
          </a:p>
          <a:p>
            <a:pPr lvl="2"/>
            <a:r>
              <a:rPr lang="en-US" dirty="0"/>
              <a:t>Remove verbose, unnecessary content</a:t>
            </a:r>
          </a:p>
          <a:p>
            <a:pPr lvl="2"/>
            <a:r>
              <a:rPr lang="en-US" dirty="0"/>
              <a:t>More space left for new information</a:t>
            </a:r>
          </a:p>
          <a:p>
            <a:pPr lvl="1"/>
            <a:r>
              <a:rPr lang="en-US" dirty="0"/>
              <a:t>Increase readability, fluency, linguistic quality</a:t>
            </a:r>
          </a:p>
          <a:p>
            <a:pPr lvl="2"/>
            <a:r>
              <a:rPr lang="en-US" dirty="0"/>
              <a:t>Present content from multiple docs, non-adjacent </a:t>
            </a:r>
            <a:r>
              <a:rPr lang="en-US" dirty="0" err="1"/>
              <a:t>sents</a:t>
            </a:r>
            <a:endParaRPr lang="en-US" dirty="0"/>
          </a:p>
          <a:p>
            <a:pPr lvl="1"/>
            <a:r>
              <a:rPr lang="en-US" dirty="0"/>
              <a:t>Improve content scoring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46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</a:t>
            </a:r>
            <a:br>
              <a:rPr lang="en-US" dirty="0"/>
            </a:br>
            <a:r>
              <a:rPr lang="en-US" dirty="0"/>
              <a:t>Content Realization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Abstractive summaries:</a:t>
            </a:r>
          </a:p>
          <a:p>
            <a:pPr lvl="1"/>
            <a:r>
              <a:rPr lang="en-US" dirty="0"/>
              <a:t>Content selection works over concepts</a:t>
            </a:r>
          </a:p>
          <a:p>
            <a:pPr lvl="1"/>
            <a:r>
              <a:rPr lang="en-US" dirty="0"/>
              <a:t>Need to produce important concepts in fluent NL</a:t>
            </a:r>
          </a:p>
          <a:p>
            <a:r>
              <a:rPr lang="en-US" dirty="0"/>
              <a:t>Extractive summaries:</a:t>
            </a:r>
          </a:p>
          <a:p>
            <a:pPr lvl="1"/>
            <a:r>
              <a:rPr lang="en-US" dirty="0"/>
              <a:t>Already working with NL sentences</a:t>
            </a:r>
          </a:p>
          <a:p>
            <a:pPr lvl="1"/>
            <a:r>
              <a:rPr lang="en-US" dirty="0"/>
              <a:t>Extreme compression: </a:t>
            </a:r>
            <a:r>
              <a:rPr lang="en-US" dirty="0" err="1"/>
              <a:t>e.g</a:t>
            </a:r>
            <a:r>
              <a:rPr lang="en-US" dirty="0"/>
              <a:t> 60 byte summaries: headlines</a:t>
            </a:r>
          </a:p>
          <a:p>
            <a:pPr lvl="1"/>
            <a:r>
              <a:rPr lang="en-US" dirty="0"/>
              <a:t>Increase information:</a:t>
            </a:r>
          </a:p>
          <a:p>
            <a:pPr lvl="2"/>
            <a:r>
              <a:rPr lang="en-US" dirty="0"/>
              <a:t>Remove verbose, unnecessary content</a:t>
            </a:r>
          </a:p>
          <a:p>
            <a:pPr lvl="2"/>
            <a:r>
              <a:rPr lang="en-US" dirty="0"/>
              <a:t>More space left for new information</a:t>
            </a:r>
          </a:p>
          <a:p>
            <a:pPr lvl="1"/>
            <a:r>
              <a:rPr lang="en-US" dirty="0"/>
              <a:t>Increase readability, fluency, linguistic quality</a:t>
            </a:r>
          </a:p>
          <a:p>
            <a:pPr lvl="2"/>
            <a:r>
              <a:rPr lang="en-US" dirty="0"/>
              <a:t>Present content from multiple docs, non-adjacent </a:t>
            </a:r>
            <a:r>
              <a:rPr lang="en-US" dirty="0" err="1"/>
              <a:t>sents</a:t>
            </a:r>
            <a:endParaRPr lang="en-US" dirty="0"/>
          </a:p>
          <a:p>
            <a:pPr lvl="1"/>
            <a:r>
              <a:rPr lang="en-US" dirty="0"/>
              <a:t>Improve content scoring</a:t>
            </a:r>
          </a:p>
          <a:p>
            <a:pPr lvl="2"/>
            <a:r>
              <a:rPr lang="en-US" dirty="0"/>
              <a:t>Remove distractors, boost scores: i.e. % signature terms in doc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98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Abstractive summaries:	</a:t>
            </a:r>
          </a:p>
          <a:p>
            <a:pPr lvl="1"/>
            <a:r>
              <a:rPr lang="en-US" dirty="0"/>
              <a:t>Complex Q-A: template-based methods</a:t>
            </a:r>
          </a:p>
          <a:p>
            <a:pPr lvl="1"/>
            <a:r>
              <a:rPr lang="en-US" dirty="0"/>
              <a:t>More generally: full NLG: concept-to-text</a:t>
            </a:r>
          </a:p>
        </p:txBody>
      </p:sp>
    </p:spTree>
    <p:extLst>
      <p:ext uri="{BB962C8B-B14F-4D97-AF65-F5344CB8AC3E}">
        <p14:creationId xmlns:p14="http://schemas.microsoft.com/office/powerpoint/2010/main" val="1345071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Abstractive summaries:	</a:t>
            </a:r>
          </a:p>
          <a:p>
            <a:pPr lvl="1"/>
            <a:r>
              <a:rPr lang="en-US" dirty="0"/>
              <a:t>Complex Q-A: template-based methods</a:t>
            </a:r>
          </a:p>
          <a:p>
            <a:pPr lvl="1"/>
            <a:r>
              <a:rPr lang="en-US" dirty="0"/>
              <a:t>More generally: full NLG: concept-to-text</a:t>
            </a:r>
          </a:p>
          <a:p>
            <a:r>
              <a:rPr lang="en-US" dirty="0"/>
              <a:t>Extractive summaries:</a:t>
            </a:r>
          </a:p>
          <a:p>
            <a:pPr lvl="1"/>
            <a:r>
              <a:rPr lang="en-US" dirty="0"/>
              <a:t>Sentence compression:</a:t>
            </a:r>
          </a:p>
          <a:p>
            <a:pPr lvl="2"/>
            <a:r>
              <a:rPr lang="en-US" dirty="0"/>
              <a:t>Remove “unnecessary” phrases:</a:t>
            </a:r>
          </a:p>
          <a:p>
            <a:pPr lvl="3"/>
            <a:r>
              <a:rPr lang="en-US" dirty="0"/>
              <a:t>Information? Readability?</a:t>
            </a:r>
          </a:p>
        </p:txBody>
      </p:sp>
    </p:spTree>
    <p:extLst>
      <p:ext uri="{BB962C8B-B14F-4D97-AF65-F5344CB8AC3E}">
        <p14:creationId xmlns:p14="http://schemas.microsoft.com/office/powerpoint/2010/main" val="1664652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Abstractive summaries:	</a:t>
            </a:r>
          </a:p>
          <a:p>
            <a:pPr lvl="1"/>
            <a:r>
              <a:rPr lang="en-US" dirty="0"/>
              <a:t>Complex Q-A: template-based methods</a:t>
            </a:r>
          </a:p>
          <a:p>
            <a:pPr lvl="1"/>
            <a:r>
              <a:rPr lang="en-US" dirty="0"/>
              <a:t>More generally: full NLG: concept-to-text</a:t>
            </a:r>
          </a:p>
          <a:p>
            <a:r>
              <a:rPr lang="en-US" dirty="0"/>
              <a:t>Extractive summaries:</a:t>
            </a:r>
          </a:p>
          <a:p>
            <a:pPr lvl="1"/>
            <a:r>
              <a:rPr lang="en-US" dirty="0"/>
              <a:t>Sentence compression:</a:t>
            </a:r>
          </a:p>
          <a:p>
            <a:pPr lvl="2"/>
            <a:r>
              <a:rPr lang="en-US" dirty="0"/>
              <a:t>Remove “unnecessary” phrases:</a:t>
            </a:r>
          </a:p>
          <a:p>
            <a:pPr lvl="3"/>
            <a:r>
              <a:rPr lang="en-US" dirty="0"/>
              <a:t>Information? Readability?</a:t>
            </a:r>
          </a:p>
          <a:p>
            <a:pPr lvl="1"/>
            <a:r>
              <a:rPr lang="en-US" dirty="0"/>
              <a:t>Sentence reformulation:	</a:t>
            </a:r>
          </a:p>
          <a:p>
            <a:pPr lvl="2"/>
            <a:r>
              <a:rPr lang="en-US" dirty="0"/>
              <a:t>Reference handling</a:t>
            </a:r>
          </a:p>
          <a:p>
            <a:pPr lvl="3"/>
            <a:r>
              <a:rPr lang="en-US" dirty="0"/>
              <a:t>Information? Readability?</a:t>
            </a:r>
          </a:p>
        </p:txBody>
      </p:sp>
    </p:spTree>
    <p:extLst>
      <p:ext uri="{BB962C8B-B14F-4D97-AF65-F5344CB8AC3E}">
        <p14:creationId xmlns:p14="http://schemas.microsoft.com/office/powerpoint/2010/main" val="379744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as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56" y="1600201"/>
            <a:ext cx="8474362" cy="4343400"/>
          </a:xfrm>
        </p:spPr>
        <p:txBody>
          <a:bodyPr>
            <a:normAutofit/>
          </a:bodyPr>
          <a:lstStyle/>
          <a:p>
            <a:r>
              <a:rPr lang="en-US" dirty="0"/>
              <a:t>Given a set of sentences to order</a:t>
            </a:r>
          </a:p>
          <a:p>
            <a:r>
              <a:rPr lang="en-US" dirty="0"/>
              <a:t>Define a local pairwise coherence score b/t sentences</a:t>
            </a:r>
          </a:p>
          <a:p>
            <a:r>
              <a:rPr lang="en-US" dirty="0"/>
              <a:t>Compute a total order optimizing local distances</a:t>
            </a:r>
          </a:p>
          <a:p>
            <a:r>
              <a:rPr lang="en-US" dirty="0"/>
              <a:t>Can we do this efficiently?</a:t>
            </a:r>
          </a:p>
          <a:p>
            <a:pPr lvl="1"/>
            <a:r>
              <a:rPr lang="en-US" dirty="0"/>
              <a:t>Optimal ordering of this type is equivalent to TSP</a:t>
            </a:r>
          </a:p>
          <a:p>
            <a:pPr lvl="2"/>
            <a:r>
              <a:rPr lang="en-US" dirty="0"/>
              <a:t>Traveling Salesperson Problem:  Given a list of cities and distances between cities, find the shortest route that visits each city exactly once and returns to the origin city.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12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Abstractive summaries:	</a:t>
            </a:r>
          </a:p>
          <a:p>
            <a:pPr lvl="1"/>
            <a:r>
              <a:rPr lang="en-US" dirty="0"/>
              <a:t>Complex Q-A: template-based methods</a:t>
            </a:r>
          </a:p>
          <a:p>
            <a:pPr lvl="1"/>
            <a:r>
              <a:rPr lang="en-US" dirty="0"/>
              <a:t>More generally: full NLG: concept-to-text</a:t>
            </a:r>
          </a:p>
          <a:p>
            <a:r>
              <a:rPr lang="en-US" dirty="0"/>
              <a:t>Extractive summaries:</a:t>
            </a:r>
          </a:p>
          <a:p>
            <a:pPr lvl="1"/>
            <a:r>
              <a:rPr lang="en-US" dirty="0"/>
              <a:t>Sentence compression:</a:t>
            </a:r>
          </a:p>
          <a:p>
            <a:pPr lvl="2"/>
            <a:r>
              <a:rPr lang="en-US" dirty="0"/>
              <a:t>Remove “unnecessary” phrases:</a:t>
            </a:r>
          </a:p>
          <a:p>
            <a:pPr lvl="3"/>
            <a:r>
              <a:rPr lang="en-US" dirty="0"/>
              <a:t>Information? Readability?</a:t>
            </a:r>
          </a:p>
          <a:p>
            <a:pPr lvl="1"/>
            <a:r>
              <a:rPr lang="en-US" dirty="0"/>
              <a:t>Sentence reformulation:	</a:t>
            </a:r>
          </a:p>
          <a:p>
            <a:pPr lvl="2"/>
            <a:r>
              <a:rPr lang="en-US" dirty="0"/>
              <a:t>Reference handling</a:t>
            </a:r>
          </a:p>
          <a:p>
            <a:pPr lvl="3"/>
            <a:r>
              <a:rPr lang="en-US" dirty="0"/>
              <a:t>Information? Readability?</a:t>
            </a:r>
          </a:p>
          <a:p>
            <a:pPr lvl="1"/>
            <a:r>
              <a:rPr lang="en-US" dirty="0"/>
              <a:t>Sentence fusion: Merge content from multiple </a:t>
            </a:r>
            <a:r>
              <a:rPr lang="en-US" dirty="0" err="1"/>
              <a:t>sents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7858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Linguistic Quality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76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tasks:</a:t>
            </a:r>
          </a:p>
          <a:p>
            <a:pPr lvl="1"/>
            <a:r>
              <a:rPr lang="en-US" dirty="0"/>
              <a:t>Take content as primary evaluation measure</a:t>
            </a:r>
          </a:p>
          <a:p>
            <a:pPr lvl="2"/>
            <a:r>
              <a:rPr lang="en-US" dirty="0"/>
              <a:t>ROUGE, Pyramid, (manual) Responsiveness</a:t>
            </a:r>
          </a:p>
          <a:p>
            <a:pPr lvl="1"/>
            <a:r>
              <a:rPr lang="en-US" dirty="0"/>
              <a:t>Linguistic quality also part of formal evaluation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023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tasks:</a:t>
            </a:r>
          </a:p>
          <a:p>
            <a:pPr lvl="1"/>
            <a:r>
              <a:rPr lang="en-US" dirty="0"/>
              <a:t>Take content as primary evaluation measure</a:t>
            </a:r>
          </a:p>
          <a:p>
            <a:pPr lvl="2"/>
            <a:r>
              <a:rPr lang="en-US" dirty="0"/>
              <a:t>ROUGE, Pyramid, (manual) Responsiveness</a:t>
            </a:r>
          </a:p>
          <a:p>
            <a:pPr lvl="1"/>
            <a:r>
              <a:rPr lang="en-US" dirty="0"/>
              <a:t>Linguistic quality also part of formal evaluation</a:t>
            </a:r>
          </a:p>
          <a:p>
            <a:pPr lvl="1"/>
            <a:endParaRPr lang="en-US" dirty="0"/>
          </a:p>
          <a:p>
            <a:r>
              <a:rPr lang="en-US" dirty="0"/>
              <a:t>TAC “Readability”:</a:t>
            </a:r>
          </a:p>
          <a:p>
            <a:pPr lvl="1"/>
            <a:r>
              <a:rPr lang="en-US" dirty="0"/>
              <a:t>Scored manually on 5-point </a:t>
            </a:r>
            <a:r>
              <a:rPr lang="en-US" dirty="0" err="1"/>
              <a:t>Likert</a:t>
            </a:r>
            <a:r>
              <a:rPr lang="en-US" dirty="0"/>
              <a:t> scale</a:t>
            </a:r>
          </a:p>
          <a:p>
            <a:pPr lvl="1"/>
            <a:r>
              <a:rPr lang="en-US" dirty="0"/>
              <a:t>Aims to capture readability, fluency</a:t>
            </a:r>
          </a:p>
          <a:p>
            <a:pPr lvl="2"/>
            <a:r>
              <a:rPr lang="en-US" dirty="0"/>
              <a:t>Independent of summary content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53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“Readability”?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/>
          </a:bodyPr>
          <a:lstStyle/>
          <a:p>
            <a:r>
              <a:rPr lang="en-US" dirty="0"/>
              <a:t>According to TAC,</a:t>
            </a:r>
          </a:p>
          <a:p>
            <a:r>
              <a:rPr lang="en-US" dirty="0"/>
              <a:t>Assessors consider (and rate 1-5) each of: </a:t>
            </a:r>
          </a:p>
          <a:p>
            <a:pPr lvl="1"/>
            <a:r>
              <a:rPr lang="en-US" dirty="0"/>
              <a:t>Grammaticality:</a:t>
            </a:r>
          </a:p>
          <a:p>
            <a:pPr lvl="2"/>
            <a:r>
              <a:rPr lang="en-US" dirty="0"/>
              <a:t>No fragments, datelines, ill-formed sentences,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34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“Readability”?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/>
          </a:bodyPr>
          <a:lstStyle/>
          <a:p>
            <a:r>
              <a:rPr lang="en-US" dirty="0"/>
              <a:t>According to TAC,</a:t>
            </a:r>
          </a:p>
          <a:p>
            <a:r>
              <a:rPr lang="en-US" dirty="0"/>
              <a:t>Assessors consider (and rate 1-5) each of: </a:t>
            </a:r>
          </a:p>
          <a:p>
            <a:pPr lvl="1"/>
            <a:r>
              <a:rPr lang="en-US" dirty="0"/>
              <a:t>Grammaticality:</a:t>
            </a:r>
          </a:p>
          <a:p>
            <a:pPr lvl="2"/>
            <a:r>
              <a:rPr lang="en-US" dirty="0"/>
              <a:t>No fragments, datelines, ill-formed sentences,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Non-redundancy:</a:t>
            </a:r>
          </a:p>
          <a:p>
            <a:pPr lvl="2"/>
            <a:r>
              <a:rPr lang="en-US" dirty="0"/>
              <a:t>No unnecessary repetition: includes content, sentences, or full NPs when pronoun is better</a:t>
            </a:r>
          </a:p>
        </p:txBody>
      </p:sp>
    </p:spTree>
    <p:extLst>
      <p:ext uri="{BB962C8B-B14F-4D97-AF65-F5344CB8AC3E}">
        <p14:creationId xmlns:p14="http://schemas.microsoft.com/office/powerpoint/2010/main" val="1222340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“Readability”?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/>
          </a:bodyPr>
          <a:lstStyle/>
          <a:p>
            <a:r>
              <a:rPr lang="en-US" dirty="0"/>
              <a:t>According to TAC,</a:t>
            </a:r>
          </a:p>
          <a:p>
            <a:r>
              <a:rPr lang="en-US" dirty="0"/>
              <a:t>Assessors consider (and rate 1-5) each of: </a:t>
            </a:r>
          </a:p>
          <a:p>
            <a:pPr lvl="1"/>
            <a:r>
              <a:rPr lang="en-US" dirty="0"/>
              <a:t>Grammaticality:</a:t>
            </a:r>
          </a:p>
          <a:p>
            <a:pPr lvl="2"/>
            <a:r>
              <a:rPr lang="en-US" dirty="0"/>
              <a:t>No fragments, datelines, ill-formed sentences,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Non-redundancy:</a:t>
            </a:r>
          </a:p>
          <a:p>
            <a:pPr lvl="2"/>
            <a:r>
              <a:rPr lang="en-US" dirty="0"/>
              <a:t>No unnecessary repetition: includes content, sentences, or full NPs when pronoun is better</a:t>
            </a:r>
          </a:p>
          <a:p>
            <a:pPr lvl="1"/>
            <a:r>
              <a:rPr lang="en-US" dirty="0"/>
              <a:t>Referential clarity:</a:t>
            </a:r>
          </a:p>
          <a:p>
            <a:pPr lvl="2"/>
            <a:r>
              <a:rPr lang="en-US" dirty="0"/>
              <a:t>Both presence/salience of antecedents, relevance of items</a:t>
            </a:r>
          </a:p>
        </p:txBody>
      </p:sp>
    </p:spTree>
    <p:extLst>
      <p:ext uri="{BB962C8B-B14F-4D97-AF65-F5344CB8AC3E}">
        <p14:creationId xmlns:p14="http://schemas.microsoft.com/office/powerpoint/2010/main" val="668329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“Readability”?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According to TAC,</a:t>
            </a:r>
          </a:p>
          <a:p>
            <a:r>
              <a:rPr lang="en-US" dirty="0"/>
              <a:t>Assessors consider (and rate 1-5) each of: </a:t>
            </a:r>
          </a:p>
          <a:p>
            <a:pPr lvl="1"/>
            <a:r>
              <a:rPr lang="en-US" dirty="0"/>
              <a:t>Grammaticality:</a:t>
            </a:r>
          </a:p>
          <a:p>
            <a:pPr lvl="2"/>
            <a:r>
              <a:rPr lang="en-US" dirty="0"/>
              <a:t>No fragments, datelines, ill-formed sentences,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Non-redundancy:</a:t>
            </a:r>
          </a:p>
          <a:p>
            <a:pPr lvl="2"/>
            <a:r>
              <a:rPr lang="en-US" dirty="0"/>
              <a:t>No unnecessary repetition: includes content, sentences, or full NPs when pronoun is better</a:t>
            </a:r>
          </a:p>
          <a:p>
            <a:pPr lvl="1"/>
            <a:r>
              <a:rPr lang="en-US" dirty="0"/>
              <a:t>Referential clarity:</a:t>
            </a:r>
          </a:p>
          <a:p>
            <a:pPr lvl="2"/>
            <a:r>
              <a:rPr lang="en-US" dirty="0"/>
              <a:t>Both presence/salience of antecedents, relevance of items</a:t>
            </a:r>
          </a:p>
          <a:p>
            <a:pPr lvl="1"/>
            <a:r>
              <a:rPr lang="en-US" dirty="0"/>
              <a:t>Focus:</a:t>
            </a:r>
          </a:p>
          <a:p>
            <a:pPr lvl="2"/>
            <a:r>
              <a:rPr lang="en-US" dirty="0"/>
              <a:t>Only content related to summary</a:t>
            </a:r>
          </a:p>
          <a:p>
            <a:pPr lvl="1"/>
            <a:r>
              <a:rPr lang="en-US" dirty="0"/>
              <a:t>Coherence:  “Well-structured”</a:t>
            </a:r>
          </a:p>
        </p:txBody>
      </p:sp>
    </p:spTree>
    <p:extLst>
      <p:ext uri="{BB962C8B-B14F-4D97-AF65-F5344CB8AC3E}">
        <p14:creationId xmlns:p14="http://schemas.microsoft.com/office/powerpoint/2010/main" val="2540925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98" y="1444532"/>
            <a:ext cx="7406800" cy="472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45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“Readability”?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/>
          <a:lstStyle/>
          <a:p>
            <a:r>
              <a:rPr lang="en-US" dirty="0"/>
              <a:t>Definition subsumes many phenomena, errors</a:t>
            </a:r>
          </a:p>
          <a:p>
            <a:r>
              <a:rPr lang="en-US" dirty="0"/>
              <a:t>What types of errors do these systems make?</a:t>
            </a:r>
          </a:p>
          <a:p>
            <a:r>
              <a:rPr lang="en-US" dirty="0"/>
              <a:t>What errors, issues are reflected in the scores?</a:t>
            </a:r>
          </a:p>
        </p:txBody>
      </p:sp>
    </p:spTree>
    <p:extLst>
      <p:ext uri="{BB962C8B-B14F-4D97-AF65-F5344CB8AC3E}">
        <p14:creationId xmlns:p14="http://schemas.microsoft.com/office/powerpoint/2010/main" val="363601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as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56" y="1600201"/>
            <a:ext cx="8474362" cy="4343400"/>
          </a:xfrm>
        </p:spPr>
        <p:txBody>
          <a:bodyPr>
            <a:normAutofit/>
          </a:bodyPr>
          <a:lstStyle/>
          <a:p>
            <a:r>
              <a:rPr lang="en-US" dirty="0"/>
              <a:t>Given a set of sentences to order</a:t>
            </a:r>
          </a:p>
          <a:p>
            <a:r>
              <a:rPr lang="en-US" dirty="0"/>
              <a:t>Define a local pairwise coherence score b/t sentences</a:t>
            </a:r>
          </a:p>
          <a:p>
            <a:r>
              <a:rPr lang="en-US" dirty="0"/>
              <a:t>Compute a total order optimizing local distances</a:t>
            </a:r>
          </a:p>
          <a:p>
            <a:r>
              <a:rPr lang="en-US" dirty="0"/>
              <a:t>Can we do this efficiently?</a:t>
            </a:r>
          </a:p>
          <a:p>
            <a:pPr lvl="1"/>
            <a:r>
              <a:rPr lang="en-US" dirty="0"/>
              <a:t>Optimal ordering of this type is equivalent to TSP</a:t>
            </a:r>
          </a:p>
          <a:p>
            <a:pPr lvl="2"/>
            <a:r>
              <a:rPr lang="en-US" dirty="0"/>
              <a:t>Traveling Salesperson Problem:  Given a list of cities and distances between cities, find the shortest route that visits each city exactly once and returns to the origin city.</a:t>
            </a:r>
          </a:p>
          <a:p>
            <a:pPr lvl="2"/>
            <a:r>
              <a:rPr lang="en-US" dirty="0"/>
              <a:t>TSP is NP-complete  (NP-hard)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90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“Readability”?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/>
          <a:lstStyle/>
          <a:p>
            <a:r>
              <a:rPr lang="en-US" dirty="0"/>
              <a:t>Definition subsumes many phenomena, errors</a:t>
            </a:r>
          </a:p>
          <a:p>
            <a:r>
              <a:rPr lang="en-US" dirty="0"/>
              <a:t>What types of errors do these systems make?</a:t>
            </a:r>
          </a:p>
          <a:p>
            <a:r>
              <a:rPr lang="en-US" dirty="0"/>
              <a:t>What errors, issues are reflected in the scores?</a:t>
            </a:r>
          </a:p>
          <a:p>
            <a:r>
              <a:rPr lang="en-US" dirty="0" err="1"/>
              <a:t>LQVSumm</a:t>
            </a:r>
            <a:r>
              <a:rPr lang="en-US" dirty="0"/>
              <a:t> (Friedrich et al, 2013)</a:t>
            </a:r>
          </a:p>
          <a:p>
            <a:pPr lvl="1"/>
            <a:r>
              <a:rPr lang="en-US" dirty="0"/>
              <a:t>Annotate linguistic “violations” in automatic summaries</a:t>
            </a:r>
          </a:p>
          <a:p>
            <a:pPr lvl="2"/>
            <a:r>
              <a:rPr lang="en-US" dirty="0"/>
              <a:t>TAC2011 data: ~2000 “peer” summaries</a:t>
            </a:r>
          </a:p>
          <a:p>
            <a:pPr lvl="2"/>
            <a:r>
              <a:rPr lang="en-US" dirty="0"/>
              <a:t>Categorize and tabulate</a:t>
            </a:r>
          </a:p>
          <a:p>
            <a:pPr lvl="1"/>
            <a:r>
              <a:rPr lang="en-US" dirty="0"/>
              <a:t>Assess correlation with Readability scores</a:t>
            </a:r>
          </a:p>
        </p:txBody>
      </p:sp>
    </p:spTree>
    <p:extLst>
      <p:ext uri="{BB962C8B-B14F-4D97-AF65-F5344CB8AC3E}">
        <p14:creationId xmlns:p14="http://schemas.microsoft.com/office/powerpoint/2010/main" val="3088573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91" y="1900383"/>
            <a:ext cx="6479918" cy="4518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381" y="6502831"/>
            <a:ext cx="416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Friedrich et al, 2013, p. 1591, Fig. 1</a:t>
            </a:r>
          </a:p>
        </p:txBody>
      </p:sp>
    </p:spTree>
    <p:extLst>
      <p:ext uri="{BB962C8B-B14F-4D97-AF65-F5344CB8AC3E}">
        <p14:creationId xmlns:p14="http://schemas.microsoft.com/office/powerpoint/2010/main" val="19751860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 Categories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33089" cy="4343400"/>
          </a:xfrm>
        </p:spPr>
        <p:txBody>
          <a:bodyPr/>
          <a:lstStyle/>
          <a:p>
            <a:r>
              <a:rPr lang="en-US" dirty="0"/>
              <a:t>Entity mentions:</a:t>
            </a:r>
          </a:p>
          <a:p>
            <a:pPr lvl="1"/>
            <a:r>
              <a:rPr lang="en-US" dirty="0"/>
              <a:t>Affect </a:t>
            </a:r>
            <a:r>
              <a:rPr lang="en-US" dirty="0" err="1"/>
              <a:t>coreference</a:t>
            </a:r>
            <a:r>
              <a:rPr lang="en-US" dirty="0"/>
              <a:t> and readability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941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 Categories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33089" cy="4343400"/>
          </a:xfrm>
        </p:spPr>
        <p:txBody>
          <a:bodyPr>
            <a:normAutofit/>
          </a:bodyPr>
          <a:lstStyle/>
          <a:p>
            <a:r>
              <a:rPr lang="en-US" dirty="0"/>
              <a:t>Entity mentions:</a:t>
            </a:r>
          </a:p>
          <a:p>
            <a:pPr lvl="1"/>
            <a:r>
              <a:rPr lang="en-US" dirty="0"/>
              <a:t>Affect </a:t>
            </a:r>
            <a:r>
              <a:rPr lang="en-US" dirty="0" err="1"/>
              <a:t>coreference</a:t>
            </a:r>
            <a:r>
              <a:rPr lang="en-US" dirty="0"/>
              <a:t> and readability</a:t>
            </a:r>
          </a:p>
          <a:p>
            <a:pPr lvl="1"/>
            <a:r>
              <a:rPr lang="en-US" dirty="0"/>
              <a:t>FM_EXPL: First mention w/o explanation</a:t>
            </a:r>
          </a:p>
          <a:p>
            <a:pPr lvl="1"/>
            <a:r>
              <a:rPr lang="en-US" dirty="0"/>
              <a:t>SM+EXPL: Subsequent Mention w/explanation</a:t>
            </a:r>
          </a:p>
        </p:txBody>
      </p:sp>
    </p:spTree>
    <p:extLst>
      <p:ext uri="{BB962C8B-B14F-4D97-AF65-F5344CB8AC3E}">
        <p14:creationId xmlns:p14="http://schemas.microsoft.com/office/powerpoint/2010/main" val="9971259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 Categories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33089" cy="4343400"/>
          </a:xfrm>
        </p:spPr>
        <p:txBody>
          <a:bodyPr>
            <a:normAutofit/>
          </a:bodyPr>
          <a:lstStyle/>
          <a:p>
            <a:r>
              <a:rPr lang="en-US" dirty="0"/>
              <a:t>Entity mentions:</a:t>
            </a:r>
          </a:p>
          <a:p>
            <a:pPr lvl="1"/>
            <a:r>
              <a:rPr lang="en-US" dirty="0"/>
              <a:t>Affect </a:t>
            </a:r>
            <a:r>
              <a:rPr lang="en-US" dirty="0" err="1"/>
              <a:t>coreference</a:t>
            </a:r>
            <a:r>
              <a:rPr lang="en-US" dirty="0"/>
              <a:t> and readability</a:t>
            </a:r>
          </a:p>
          <a:p>
            <a:pPr lvl="1"/>
            <a:r>
              <a:rPr lang="en-US" dirty="0"/>
              <a:t>FM_EXPL: First mention w/o explanation</a:t>
            </a:r>
          </a:p>
          <a:p>
            <a:pPr lvl="1"/>
            <a:r>
              <a:rPr lang="en-US" dirty="0"/>
              <a:t>SM+EXPL: Subsequent Mention w/explanation</a:t>
            </a:r>
          </a:p>
          <a:p>
            <a:pPr lvl="1"/>
            <a:r>
              <a:rPr lang="en-US" dirty="0"/>
              <a:t>DNP_REF: Definite NP w/o previous mention</a:t>
            </a:r>
          </a:p>
          <a:p>
            <a:pPr lvl="1"/>
            <a:r>
              <a:rPr lang="en-US" dirty="0"/>
              <a:t>INP+REF: Indefinite NP w/ previous mention</a:t>
            </a:r>
          </a:p>
        </p:txBody>
      </p:sp>
    </p:spTree>
    <p:extLst>
      <p:ext uri="{BB962C8B-B14F-4D97-AF65-F5344CB8AC3E}">
        <p14:creationId xmlns:p14="http://schemas.microsoft.com/office/powerpoint/2010/main" val="35827621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 Categories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33089" cy="4343400"/>
          </a:xfrm>
        </p:spPr>
        <p:txBody>
          <a:bodyPr>
            <a:normAutofit/>
          </a:bodyPr>
          <a:lstStyle/>
          <a:p>
            <a:r>
              <a:rPr lang="en-US" dirty="0"/>
              <a:t>Entity mentions:</a:t>
            </a:r>
          </a:p>
          <a:p>
            <a:pPr lvl="1"/>
            <a:r>
              <a:rPr lang="en-US" dirty="0"/>
              <a:t>Affect </a:t>
            </a:r>
            <a:r>
              <a:rPr lang="en-US" dirty="0" err="1"/>
              <a:t>coreference</a:t>
            </a:r>
            <a:r>
              <a:rPr lang="en-US" dirty="0"/>
              <a:t> and readability</a:t>
            </a:r>
          </a:p>
          <a:p>
            <a:pPr lvl="1"/>
            <a:r>
              <a:rPr lang="en-US" dirty="0"/>
              <a:t>FM_EXPL: First mention w/o explanation</a:t>
            </a:r>
          </a:p>
          <a:p>
            <a:pPr lvl="1"/>
            <a:r>
              <a:rPr lang="en-US" dirty="0"/>
              <a:t>SM+EXPL: Subsequent Mention w/explanation</a:t>
            </a:r>
          </a:p>
          <a:p>
            <a:pPr lvl="1"/>
            <a:r>
              <a:rPr lang="en-US" dirty="0"/>
              <a:t>DNP_REF: Definite NP w/o previous mention</a:t>
            </a:r>
          </a:p>
          <a:p>
            <a:pPr lvl="1"/>
            <a:r>
              <a:rPr lang="en-US" dirty="0"/>
              <a:t>INP+REF: Indefinite NP w/ previous mention</a:t>
            </a:r>
          </a:p>
          <a:p>
            <a:pPr lvl="1"/>
            <a:r>
              <a:rPr lang="en-US" dirty="0"/>
              <a:t>PRN+MISSA: Pronoun w/missing antecedent</a:t>
            </a:r>
          </a:p>
          <a:p>
            <a:pPr lvl="1"/>
            <a:r>
              <a:rPr lang="en-US" dirty="0"/>
              <a:t>PRN+MISSLA: Pronoun w/misleading antecedent</a:t>
            </a:r>
          </a:p>
        </p:txBody>
      </p:sp>
    </p:spTree>
    <p:extLst>
      <p:ext uri="{BB962C8B-B14F-4D97-AF65-F5344CB8AC3E}">
        <p14:creationId xmlns:p14="http://schemas.microsoft.com/office/powerpoint/2010/main" val="3222759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 Categories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33089" cy="4343400"/>
          </a:xfrm>
        </p:spPr>
        <p:txBody>
          <a:bodyPr>
            <a:normAutofit/>
          </a:bodyPr>
          <a:lstStyle/>
          <a:p>
            <a:r>
              <a:rPr lang="en-US" dirty="0"/>
              <a:t>Entity mentions:</a:t>
            </a:r>
          </a:p>
          <a:p>
            <a:pPr lvl="1"/>
            <a:r>
              <a:rPr lang="en-US" dirty="0"/>
              <a:t>Affect </a:t>
            </a:r>
            <a:r>
              <a:rPr lang="en-US" dirty="0" err="1"/>
              <a:t>coreference</a:t>
            </a:r>
            <a:r>
              <a:rPr lang="en-US" dirty="0"/>
              <a:t> and readability</a:t>
            </a:r>
          </a:p>
          <a:p>
            <a:pPr lvl="1"/>
            <a:r>
              <a:rPr lang="en-US" dirty="0"/>
              <a:t>FM_EXPL: First mention w/o explanation</a:t>
            </a:r>
          </a:p>
          <a:p>
            <a:pPr lvl="1"/>
            <a:r>
              <a:rPr lang="en-US" dirty="0"/>
              <a:t>SM+EXPL: Subsequent Mention w/explanation</a:t>
            </a:r>
          </a:p>
          <a:p>
            <a:pPr lvl="1"/>
            <a:r>
              <a:rPr lang="en-US" dirty="0"/>
              <a:t>DNP_REF: Definite NP w/o previous mention</a:t>
            </a:r>
          </a:p>
          <a:p>
            <a:pPr lvl="1"/>
            <a:r>
              <a:rPr lang="en-US" dirty="0"/>
              <a:t>INP+REF: Indefinite NP w/ previous mention</a:t>
            </a:r>
          </a:p>
          <a:p>
            <a:pPr lvl="1"/>
            <a:r>
              <a:rPr lang="en-US" dirty="0"/>
              <a:t>PRN+MISSA: Pronoun w/missing antecedent</a:t>
            </a:r>
          </a:p>
          <a:p>
            <a:pPr lvl="1"/>
            <a:r>
              <a:rPr lang="en-US" dirty="0"/>
              <a:t>PRN+MISSLA: Pronoun w/misleading antecedent</a:t>
            </a:r>
          </a:p>
          <a:p>
            <a:pPr lvl="1"/>
            <a:r>
              <a:rPr lang="en-US" dirty="0"/>
              <a:t>ACR_EXPL: Acronym w/o explanation</a:t>
            </a:r>
          </a:p>
        </p:txBody>
      </p:sp>
    </p:spTree>
    <p:extLst>
      <p:ext uri="{BB962C8B-B14F-4D97-AF65-F5344CB8AC3E}">
        <p14:creationId xmlns:p14="http://schemas.microsoft.com/office/powerpoint/2010/main" val="199959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as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do this practically?</a:t>
            </a:r>
          </a:p>
          <a:p>
            <a:pPr lvl="1"/>
            <a:r>
              <a:rPr lang="en-US" dirty="0"/>
              <a:t>DUC Summaries were 250 words, so 6-10 sentences</a:t>
            </a:r>
          </a:p>
          <a:p>
            <a:pPr lvl="2"/>
            <a:r>
              <a:rPr lang="en-US" dirty="0"/>
              <a:t>10 sentences have how many possible orders</a:t>
            </a:r>
          </a:p>
        </p:txBody>
      </p:sp>
    </p:spTree>
    <p:extLst>
      <p:ext uri="{BB962C8B-B14F-4D97-AF65-F5344CB8AC3E}">
        <p14:creationId xmlns:p14="http://schemas.microsoft.com/office/powerpoint/2010/main" val="259951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as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do this practically?</a:t>
            </a:r>
          </a:p>
          <a:p>
            <a:pPr lvl="1"/>
            <a:r>
              <a:rPr lang="en-US" dirty="0"/>
              <a:t>DUC summaries were 250 words, so 6-10 sentences</a:t>
            </a:r>
          </a:p>
          <a:p>
            <a:pPr lvl="2"/>
            <a:r>
              <a:rPr lang="en-US" dirty="0"/>
              <a:t>10 sentences have how many possible orders? O(n!)</a:t>
            </a:r>
          </a:p>
          <a:p>
            <a:pPr lvl="2"/>
            <a:r>
              <a:rPr lang="en-US" dirty="0"/>
              <a:t>Not impossible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Alternatively,</a:t>
            </a:r>
          </a:p>
        </p:txBody>
      </p:sp>
    </p:spTree>
    <p:extLst>
      <p:ext uri="{BB962C8B-B14F-4D97-AF65-F5344CB8AC3E}">
        <p14:creationId xmlns:p14="http://schemas.microsoft.com/office/powerpoint/2010/main" val="269943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as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do this practically?</a:t>
            </a:r>
          </a:p>
          <a:p>
            <a:pPr lvl="1"/>
            <a:r>
              <a:rPr lang="en-US" dirty="0"/>
              <a:t>DUC summaries were 250 words, so 6-10 sentences</a:t>
            </a:r>
          </a:p>
          <a:p>
            <a:pPr lvl="2"/>
            <a:r>
              <a:rPr lang="en-US" dirty="0"/>
              <a:t>10 sentences have how many possible orders? O(n!)</a:t>
            </a:r>
          </a:p>
          <a:p>
            <a:pPr lvl="2"/>
            <a:r>
              <a:rPr lang="en-US" dirty="0"/>
              <a:t>Not impossible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Alternatively,</a:t>
            </a:r>
          </a:p>
          <a:p>
            <a:pPr lvl="2"/>
            <a:r>
              <a:rPr lang="en-US" dirty="0"/>
              <a:t>Use an approximation methods</a:t>
            </a:r>
          </a:p>
          <a:p>
            <a:pPr lvl="2"/>
            <a:r>
              <a:rPr lang="en-US" dirty="0"/>
              <a:t>Take the best of a sample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1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CLASSY 2006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82" y="1600201"/>
            <a:ext cx="8843817" cy="4343400"/>
          </a:xfrm>
        </p:spPr>
        <p:txBody>
          <a:bodyPr>
            <a:normAutofit/>
          </a:bodyPr>
          <a:lstStyle/>
          <a:p>
            <a:r>
              <a:rPr lang="en-US" dirty="0"/>
              <a:t>Formulates ordering as TSP</a:t>
            </a:r>
          </a:p>
          <a:p>
            <a:r>
              <a:rPr lang="en-US" dirty="0"/>
              <a:t>Requires pairwise sentence distance measure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72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14032</TotalTime>
  <Words>2178</Words>
  <Application>Microsoft Macintosh PowerPoint</Application>
  <PresentationFormat>On-screen Show (4:3)</PresentationFormat>
  <Paragraphs>401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News Gothic MT</vt:lpstr>
      <vt:lpstr>Wingdings 2</vt:lpstr>
      <vt:lpstr>Breeze</vt:lpstr>
      <vt:lpstr>Optimization-Based &amp; Neural Information Ordering</vt:lpstr>
      <vt:lpstr>Roadmap </vt:lpstr>
      <vt:lpstr>Ordering as Optimization</vt:lpstr>
      <vt:lpstr>Ordering as Optimization</vt:lpstr>
      <vt:lpstr>Ordering as Optimization</vt:lpstr>
      <vt:lpstr>Ordering as TSP</vt:lpstr>
      <vt:lpstr>Ordering as TSP</vt:lpstr>
      <vt:lpstr>Ordering as TSP</vt:lpstr>
      <vt:lpstr>CLASSY 2006</vt:lpstr>
      <vt:lpstr>CLASSY 2006</vt:lpstr>
      <vt:lpstr>CLASSY 2006</vt:lpstr>
      <vt:lpstr>CLASSY 2006</vt:lpstr>
      <vt:lpstr>Practicalities of Ordering</vt:lpstr>
      <vt:lpstr>Practicalities of Ordering</vt:lpstr>
      <vt:lpstr>Practicalities of Ordering</vt:lpstr>
      <vt:lpstr>Practicalities of Ordering</vt:lpstr>
      <vt:lpstr>Neural Sentence Ordering</vt:lpstr>
      <vt:lpstr>AttOrderNet</vt:lpstr>
      <vt:lpstr>Architecture</vt:lpstr>
      <vt:lpstr>Problem Structure &amp; Model</vt:lpstr>
      <vt:lpstr>Paragraph Representation</vt:lpstr>
      <vt:lpstr>Decoding &amp; Training</vt:lpstr>
      <vt:lpstr>Decoding &amp; Training</vt:lpstr>
      <vt:lpstr>Pairwise Ranking</vt:lpstr>
      <vt:lpstr>Conclusions</vt:lpstr>
      <vt:lpstr>Content Realization: Linguistic Quality</vt:lpstr>
      <vt:lpstr>Roadmap</vt:lpstr>
      <vt:lpstr>Goals of  Content Realization</vt:lpstr>
      <vt:lpstr>Goals of  Content Realization</vt:lpstr>
      <vt:lpstr>Goals of  Content Realization</vt:lpstr>
      <vt:lpstr>Goals of  Content Realization</vt:lpstr>
      <vt:lpstr>Goals of  Content Realization</vt:lpstr>
      <vt:lpstr>Goals of  Content Realization</vt:lpstr>
      <vt:lpstr>Goals of  Content Realization</vt:lpstr>
      <vt:lpstr>Goals of  Content Realization</vt:lpstr>
      <vt:lpstr>Goals of  Content Realization</vt:lpstr>
      <vt:lpstr>Broad Approaches</vt:lpstr>
      <vt:lpstr>Broad Approaches</vt:lpstr>
      <vt:lpstr>Broad Approaches</vt:lpstr>
      <vt:lpstr>Broad Approaches</vt:lpstr>
      <vt:lpstr>Linguistic Quality</vt:lpstr>
      <vt:lpstr>Evaluation</vt:lpstr>
      <vt:lpstr>Evaluation</vt:lpstr>
      <vt:lpstr>What is “Readability”?</vt:lpstr>
      <vt:lpstr>What is “Readability”?</vt:lpstr>
      <vt:lpstr>What is “Readability”?</vt:lpstr>
      <vt:lpstr>What is “Readability”?</vt:lpstr>
      <vt:lpstr>Score Distributions</vt:lpstr>
      <vt:lpstr>What is “Readability”? II</vt:lpstr>
      <vt:lpstr>What is “Readability”? II</vt:lpstr>
      <vt:lpstr>Example</vt:lpstr>
      <vt:lpstr>Violation Categories </vt:lpstr>
      <vt:lpstr>Violation Categories </vt:lpstr>
      <vt:lpstr>Violation Categories </vt:lpstr>
      <vt:lpstr>Violation Categories </vt:lpstr>
      <vt:lpstr>Violation Categories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Entity- &amp; Topic-Based Information Ordering</dc:title>
  <dc:creator>Gina-Anne Levow</dc:creator>
  <cp:lastModifiedBy>Microsoft Office User</cp:lastModifiedBy>
  <cp:revision>36</cp:revision>
  <dcterms:created xsi:type="dcterms:W3CDTF">2015-05-06T01:22:13Z</dcterms:created>
  <dcterms:modified xsi:type="dcterms:W3CDTF">2020-05-07T19:57:13Z</dcterms:modified>
</cp:coreProperties>
</file>