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09" r:id="rId3"/>
    <p:sldId id="407" r:id="rId4"/>
    <p:sldId id="386" r:id="rId5"/>
    <p:sldId id="387" r:id="rId6"/>
    <p:sldId id="388" r:id="rId7"/>
    <p:sldId id="389" r:id="rId8"/>
    <p:sldId id="390" r:id="rId9"/>
    <p:sldId id="391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383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4" r:id="rId42"/>
    <p:sldId id="277" r:id="rId43"/>
    <p:sldId id="278" r:id="rId44"/>
    <p:sldId id="279" r:id="rId45"/>
    <p:sldId id="280" r:id="rId46"/>
    <p:sldId id="284" r:id="rId47"/>
    <p:sldId id="285" r:id="rId48"/>
    <p:sldId id="289" r:id="rId49"/>
    <p:sldId id="288" r:id="rId50"/>
    <p:sldId id="294" r:id="rId51"/>
    <p:sldId id="310" r:id="rId52"/>
    <p:sldId id="311" r:id="rId53"/>
    <p:sldId id="295" r:id="rId54"/>
    <p:sldId id="312" r:id="rId55"/>
    <p:sldId id="313" r:id="rId56"/>
    <p:sldId id="314" r:id="rId57"/>
    <p:sldId id="296" r:id="rId58"/>
    <p:sldId id="315" r:id="rId59"/>
    <p:sldId id="316" r:id="rId60"/>
    <p:sldId id="317" r:id="rId61"/>
    <p:sldId id="297" r:id="rId62"/>
    <p:sldId id="318" r:id="rId63"/>
    <p:sldId id="291" r:id="rId64"/>
    <p:sldId id="292" r:id="rId65"/>
    <p:sldId id="293" r:id="rId66"/>
    <p:sldId id="319" r:id="rId67"/>
    <p:sldId id="320" r:id="rId68"/>
    <p:sldId id="321" r:id="rId69"/>
    <p:sldId id="322" r:id="rId70"/>
    <p:sldId id="323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1D10-0ED6-A243-9BA1-62EEF726BA51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F27D-003B-744C-BDA0-77948AAD72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1D10-0ED6-A243-9BA1-62EEF726BA51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F27D-003B-744C-BDA0-77948AAD72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1D10-0ED6-A243-9BA1-62EEF726BA51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F27D-003B-744C-BDA0-77948AAD72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1D10-0ED6-A243-9BA1-62EEF726BA51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F27D-003B-744C-BDA0-77948AAD72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1D10-0ED6-A243-9BA1-62EEF726BA51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F27D-003B-744C-BDA0-77948AAD72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1D10-0ED6-A243-9BA1-62EEF726BA51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F27D-003B-744C-BDA0-77948AAD72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1D10-0ED6-A243-9BA1-62EEF726BA51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F27D-003B-744C-BDA0-77948AAD72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1D10-0ED6-A243-9BA1-62EEF726BA51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F27D-003B-744C-BDA0-77948AAD72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1D10-0ED6-A243-9BA1-62EEF726BA51}" type="datetimeFigureOut">
              <a:rPr lang="en-US" smtClean="0"/>
              <a:t>4/10/20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F27D-003B-744C-BDA0-77948AAD72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1D10-0ED6-A243-9BA1-62EEF726BA51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F27D-003B-744C-BDA0-77948AAD72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1D10-0ED6-A243-9BA1-62EEF726BA51}" type="datetimeFigureOut">
              <a:rPr lang="en-US" smtClean="0"/>
              <a:t>4/10/20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F27D-003B-744C-BDA0-77948AAD72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1D10-0ED6-A243-9BA1-62EEF726BA51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F27D-003B-744C-BDA0-77948AAD72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1931D10-0ED6-A243-9BA1-62EEF726BA51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FCB2F27D-003B-744C-BDA0-77948AAD72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818" y="1523999"/>
            <a:ext cx="7221114" cy="1724867"/>
          </a:xfrm>
        </p:spPr>
        <p:txBody>
          <a:bodyPr/>
          <a:lstStyle/>
          <a:p>
            <a:r>
              <a:rPr lang="en-US" dirty="0" smtClean="0"/>
              <a:t>Content Selection:</a:t>
            </a:r>
            <a:br>
              <a:rPr lang="en-US" dirty="0" smtClean="0"/>
            </a:br>
            <a:r>
              <a:rPr lang="en-US" dirty="0" smtClean="0"/>
              <a:t>Supervision &amp; Discourse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Ling573</a:t>
            </a:r>
          </a:p>
          <a:p>
            <a:r>
              <a:rPr lang="en-US" dirty="0" smtClean="0"/>
              <a:t>Systems &amp; Applications</a:t>
            </a:r>
          </a:p>
          <a:p>
            <a:r>
              <a:rPr lang="en-US" dirty="0" smtClean="0"/>
              <a:t>April </a:t>
            </a:r>
            <a:r>
              <a:rPr lang="en-US" dirty="0" smtClean="0"/>
              <a:t>14, 2020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53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92221" cy="4343400"/>
          </a:xfrm>
        </p:spPr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Become familiar with shared task summarization data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Implement initial base system with all components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Focus on content selection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Evaluate resulting summaries</a:t>
            </a:r>
          </a:p>
        </p:txBody>
      </p:sp>
    </p:spTree>
    <p:extLst>
      <p:ext uri="{BB962C8B-B14F-4D97-AF65-F5344CB8AC3E}">
        <p14:creationId xmlns:p14="http://schemas.microsoft.com/office/powerpoint/2010/main" val="379159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 2010 Shared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 data:</a:t>
            </a:r>
          </a:p>
          <a:p>
            <a:pPr lvl="1"/>
            <a:r>
              <a:rPr lang="en-US" dirty="0" smtClean="0"/>
              <a:t>Test Topic Statements:</a:t>
            </a:r>
          </a:p>
          <a:p>
            <a:pPr lvl="2"/>
            <a:r>
              <a:rPr lang="en-US" dirty="0" smtClean="0"/>
              <a:t>Brief topic description</a:t>
            </a:r>
          </a:p>
          <a:p>
            <a:pPr lvl="2"/>
            <a:r>
              <a:rPr lang="en-US" dirty="0" smtClean="0"/>
              <a:t>List of associated document identifiers from corpus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Document sets:</a:t>
            </a:r>
          </a:p>
          <a:p>
            <a:pPr lvl="2"/>
            <a:r>
              <a:rPr lang="en-US" dirty="0" smtClean="0"/>
              <a:t>Drawn from AQUAINT/AQUAINT-2 LDC corpora</a:t>
            </a:r>
          </a:p>
          <a:p>
            <a:pPr lvl="3"/>
            <a:r>
              <a:rPr lang="en-US" dirty="0" smtClean="0"/>
              <a:t>Available on </a:t>
            </a:r>
            <a:r>
              <a:rPr lang="en-US" dirty="0" err="1" smtClean="0"/>
              <a:t>patas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Summary results:</a:t>
            </a:r>
          </a:p>
          <a:p>
            <a:pPr lvl="2"/>
            <a:r>
              <a:rPr lang="en-US" dirty="0" smtClean="0"/>
              <a:t>Model summaries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93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&lt;topic id = "D0906B" category = "1"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&lt;title&gt; Rains and mudslides in Southern California &lt;/title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docsetA</a:t>
            </a:r>
            <a:r>
              <a:rPr lang="en-US" dirty="0"/>
              <a:t> id = "D0906B-A"&gt; </a:t>
            </a:r>
            <a:endParaRPr lang="en-US" dirty="0" smtClean="0"/>
          </a:p>
          <a:p>
            <a:pPr lvl="3"/>
            <a:r>
              <a:rPr lang="en-US" dirty="0" smtClean="0"/>
              <a:t>&lt;</a:t>
            </a:r>
            <a:r>
              <a:rPr lang="en-US" dirty="0"/>
              <a:t>doc id = "AFP_ENG_20050110.0079" /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&lt;doc id = "LTW_ENG_20050110.0006" /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&lt;doc id = "LTW_ENG_20050112.0156" /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&lt;doc id = "NYT_ENG_20050110.0340" /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&lt;doc id = "NYT_ENG_20050111.0349" /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&lt;doc id = "LTW_ENG_20050109.0001" /&gt; </a:t>
            </a:r>
            <a:endParaRPr lang="en-US" dirty="0" smtClean="0"/>
          </a:p>
          <a:p>
            <a:pPr lvl="3"/>
            <a:r>
              <a:rPr lang="en-US" dirty="0" smtClean="0"/>
              <a:t>&lt;</a:t>
            </a:r>
            <a:r>
              <a:rPr lang="en-US" dirty="0"/>
              <a:t>doc id = "LTW_ENG_20050110.0118" /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&lt;doc id = "NYT_ENG_20050110.0009" /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&lt;doc id = "NYT_ENG_20050111.0015" /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&lt;doc id = "NYT_ENG_20050112.0012" /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&lt;/</a:t>
            </a:r>
            <a:r>
              <a:rPr lang="en-US" dirty="0" err="1"/>
              <a:t>docset</a:t>
            </a:r>
            <a:r>
              <a:rPr lang="en-US" dirty="0"/>
              <a:t>&gt; &lt;</a:t>
            </a:r>
            <a:r>
              <a:rPr lang="en-US" dirty="0" err="1"/>
              <a:t>docsetB</a:t>
            </a:r>
            <a:r>
              <a:rPr lang="en-US" dirty="0"/>
              <a:t> id = "D0906B-B"&gt; </a:t>
            </a:r>
            <a:endParaRPr lang="en-US" dirty="0" smtClean="0"/>
          </a:p>
          <a:p>
            <a:pPr lvl="3"/>
            <a:r>
              <a:rPr lang="en-US" dirty="0" smtClean="0"/>
              <a:t>&lt;</a:t>
            </a:r>
            <a:r>
              <a:rPr lang="en-US" dirty="0"/>
              <a:t>doc id = "AFP_ENG_20050221.0700" </a:t>
            </a:r>
            <a:r>
              <a:rPr lang="en-US" dirty="0" smtClean="0"/>
              <a:t>/&gt;</a:t>
            </a:r>
          </a:p>
          <a:p>
            <a:pPr lvl="3"/>
            <a:r>
              <a:rPr lang="en-US" dirty="0" smtClean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43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&lt;DOC</a:t>
            </a:r>
            <a:r>
              <a:rPr lang="en-US" dirty="0" smtClean="0"/>
              <a:t>&gt;&lt;</a:t>
            </a:r>
            <a:r>
              <a:rPr lang="en-US" dirty="0"/>
              <a:t>DOCNO&gt; APW20000817.0002 &lt;/DOCNO</a:t>
            </a:r>
            <a:r>
              <a:rPr lang="en-US" dirty="0" smtClean="0"/>
              <a:t>&gt; </a:t>
            </a:r>
          </a:p>
          <a:p>
            <a:r>
              <a:rPr lang="en-US" dirty="0" smtClean="0"/>
              <a:t>&lt;</a:t>
            </a:r>
            <a:r>
              <a:rPr lang="en-US" dirty="0"/>
              <a:t>DOCTYPE&gt; NEWS STORY &lt;/DOCTYPE</a:t>
            </a:r>
            <a:r>
              <a:rPr lang="en-US" dirty="0" smtClean="0"/>
              <a:t>&gt;&lt;</a:t>
            </a:r>
            <a:r>
              <a:rPr lang="en-US" dirty="0"/>
              <a:t>DATE_TIME&gt; 2000-08-17 00:05 &lt;/DATE_TIME&gt;</a:t>
            </a:r>
          </a:p>
          <a:p>
            <a:r>
              <a:rPr lang="en-US" dirty="0"/>
              <a:t>&lt;BODY</a:t>
            </a:r>
            <a:r>
              <a:rPr lang="en-US" dirty="0" smtClean="0"/>
              <a:t>&gt; &lt;</a:t>
            </a:r>
            <a:r>
              <a:rPr lang="en-US" dirty="0"/>
              <a:t>HEADLINE&gt; 19 charged with drug trafficking  &lt;/HEADLINE&gt;</a:t>
            </a:r>
          </a:p>
          <a:p>
            <a:r>
              <a:rPr lang="en-US" dirty="0"/>
              <a:t>&lt;TEXT</a:t>
            </a:r>
            <a:r>
              <a:rPr lang="en-US" dirty="0" smtClean="0"/>
              <a:t>&gt;&lt;</a:t>
            </a:r>
            <a:r>
              <a:rPr lang="en-US" dirty="0"/>
              <a:t>P&gt;</a:t>
            </a:r>
          </a:p>
          <a:p>
            <a:r>
              <a:rPr lang="en-US" dirty="0"/>
              <a:t>	   UTICA, N.Y. (AP) - Nineteen people involved in a </a:t>
            </a:r>
            <a:r>
              <a:rPr lang="en-US" dirty="0" smtClean="0"/>
              <a:t>drug trafficking </a:t>
            </a:r>
            <a:r>
              <a:rPr lang="en-US" dirty="0"/>
              <a:t>ring in the Utica area were arrested early Wednesday</a:t>
            </a:r>
            <a:r>
              <a:rPr lang="en-US" dirty="0" smtClean="0"/>
              <a:t>, police </a:t>
            </a:r>
            <a:r>
              <a:rPr lang="en-US" dirty="0"/>
              <a:t>said.</a:t>
            </a:r>
          </a:p>
          <a:p>
            <a:r>
              <a:rPr lang="en-US" dirty="0"/>
              <a:t>&lt;/</a:t>
            </a:r>
            <a:r>
              <a:rPr lang="en-US" dirty="0" smtClean="0"/>
              <a:t>P&gt;&lt;</a:t>
            </a:r>
            <a:r>
              <a:rPr lang="en-US" dirty="0"/>
              <a:t>P&gt;</a:t>
            </a:r>
          </a:p>
          <a:p>
            <a:r>
              <a:rPr lang="en-US" dirty="0"/>
              <a:t>   Those arrested are linked to 22 others picked up in May </a:t>
            </a:r>
            <a:r>
              <a:rPr lang="en-US" dirty="0" smtClean="0"/>
              <a:t>and comprise </a:t>
            </a:r>
            <a:r>
              <a:rPr lang="en-US" dirty="0"/>
              <a:t>''a major cocaine, crack cocaine and </a:t>
            </a:r>
            <a:r>
              <a:rPr lang="en-US" dirty="0" smtClean="0"/>
              <a:t>marijuana distribution </a:t>
            </a:r>
            <a:r>
              <a:rPr lang="en-US" dirty="0"/>
              <a:t>organization,'' according to the U.S. Department </a:t>
            </a:r>
            <a:r>
              <a:rPr lang="en-US" dirty="0" smtClean="0"/>
              <a:t>of Justice</a:t>
            </a:r>
            <a:r>
              <a:rPr lang="en-US" dirty="0"/>
              <a:t>.</a:t>
            </a:r>
          </a:p>
          <a:p>
            <a:r>
              <a:rPr lang="en-US" dirty="0"/>
              <a:t>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19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files:</a:t>
            </a:r>
          </a:p>
          <a:p>
            <a:pPr lvl="1"/>
            <a:r>
              <a:rPr lang="en-US" dirty="0" smtClean="0"/>
              <a:t>Include both </a:t>
            </a:r>
            <a:r>
              <a:rPr lang="en-US" dirty="0" err="1" smtClean="0"/>
              <a:t>docsetA</a:t>
            </a:r>
            <a:r>
              <a:rPr lang="en-US" dirty="0" smtClean="0"/>
              <a:t> and </a:t>
            </a:r>
            <a:r>
              <a:rPr lang="en-US" dirty="0" err="1" smtClean="0"/>
              <a:t>docsetB</a:t>
            </a:r>
            <a:endParaRPr lang="en-US" dirty="0" smtClean="0"/>
          </a:p>
          <a:p>
            <a:pPr lvl="2"/>
            <a:r>
              <a:rPr lang="en-US" dirty="0" smtClean="0"/>
              <a:t>Use ONLY *</a:t>
            </a:r>
            <a:r>
              <a:rPr lang="en-US" dirty="0" err="1" smtClean="0"/>
              <a:t>docsetA</a:t>
            </a:r>
            <a:r>
              <a:rPr lang="en-US" dirty="0" smtClean="0"/>
              <a:t>*</a:t>
            </a:r>
          </a:p>
          <a:p>
            <a:pPr lvl="3"/>
            <a:r>
              <a:rPr lang="en-US" dirty="0" smtClean="0"/>
              <a:t>“B” used for update task</a:t>
            </a:r>
          </a:p>
          <a:p>
            <a:r>
              <a:rPr lang="en-US" dirty="0" smtClean="0"/>
              <a:t>IDs reference documents in AQUAINT corpora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4757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AQUAINT/AQUAINT-2 corpora</a:t>
            </a:r>
          </a:p>
          <a:p>
            <a:pPr lvl="1"/>
            <a:r>
              <a:rPr lang="en-US" dirty="0" smtClean="0"/>
              <a:t>Subset of </a:t>
            </a:r>
            <a:r>
              <a:rPr lang="en-US" dirty="0" err="1" smtClean="0"/>
              <a:t>Gigaword</a:t>
            </a:r>
            <a:endParaRPr lang="en-US" dirty="0" smtClean="0"/>
          </a:p>
          <a:p>
            <a:pPr lvl="2"/>
            <a:r>
              <a:rPr lang="en-US" dirty="0" smtClean="0"/>
              <a:t>Used </a:t>
            </a:r>
            <a:r>
              <a:rPr lang="en-US" dirty="0"/>
              <a:t>in many NLP shared </a:t>
            </a:r>
            <a:r>
              <a:rPr lang="en-US" dirty="0" smtClean="0"/>
              <a:t>tasks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Format is SGML </a:t>
            </a:r>
          </a:p>
          <a:p>
            <a:pPr lvl="2"/>
            <a:r>
              <a:rPr lang="en-US" dirty="0"/>
              <a:t>Not fully XML compliant</a:t>
            </a:r>
          </a:p>
          <a:p>
            <a:pPr lvl="3"/>
            <a:r>
              <a:rPr lang="en-US" dirty="0"/>
              <a:t>Includes non-compliant characters: e.g. with &amp;s</a:t>
            </a:r>
          </a:p>
          <a:p>
            <a:pPr lvl="3"/>
            <a:r>
              <a:rPr lang="en-US" dirty="0"/>
              <a:t>May not be “rooted”</a:t>
            </a:r>
          </a:p>
          <a:p>
            <a:pPr lvl="2"/>
            <a:r>
              <a:rPr lang="en-US" dirty="0"/>
              <a:t>Some differences between </a:t>
            </a:r>
            <a:r>
              <a:rPr lang="en-US" dirty="0" err="1" smtClean="0"/>
              <a:t>subcorpora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Span different date ranges</a:t>
            </a:r>
          </a:p>
        </p:txBody>
      </p:sp>
    </p:spTree>
    <p:extLst>
      <p:ext uri="{BB962C8B-B14F-4D97-AF65-F5344CB8AC3E}">
        <p14:creationId xmlns:p14="http://schemas.microsoft.com/office/powerpoint/2010/main" val="3884819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&amp;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SGML with XML tools</a:t>
            </a:r>
          </a:p>
          <a:p>
            <a:pPr lvl="1"/>
            <a:r>
              <a:rPr lang="en-US" dirty="0" err="1" smtClean="0"/>
              <a:t>Elementtree</a:t>
            </a:r>
            <a:r>
              <a:rPr lang="en-US" dirty="0" smtClean="0"/>
              <a:t> has recover mode:</a:t>
            </a:r>
          </a:p>
          <a:p>
            <a:pPr lvl="2"/>
            <a:r>
              <a:rPr lang="en-US" dirty="0"/>
              <a:t>E.g. </a:t>
            </a:r>
            <a:r>
              <a:rPr lang="en-US" dirty="0" smtClean="0"/>
              <a:t> </a:t>
            </a:r>
            <a:r>
              <a:rPr lang="en-US" dirty="0"/>
              <a:t>parser = </a:t>
            </a:r>
            <a:r>
              <a:rPr lang="en-US" dirty="0" err="1"/>
              <a:t>etree.XMLParser</a:t>
            </a:r>
            <a:r>
              <a:rPr lang="en-US" dirty="0"/>
              <a:t>(recover=True)                    </a:t>
            </a:r>
            <a:r>
              <a:rPr lang="en-US" dirty="0" err="1"/>
              <a:t>data_tree</a:t>
            </a:r>
            <a:r>
              <a:rPr lang="en-US" dirty="0"/>
              <a:t> = </a:t>
            </a:r>
            <a:r>
              <a:rPr lang="en-US" dirty="0" err="1"/>
              <a:t>etree.parse</a:t>
            </a:r>
            <a:r>
              <a:rPr lang="en-US" dirty="0"/>
              <a:t>(f, parser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Consider escaping &amp;-prefixed content</a:t>
            </a:r>
            <a:endParaRPr lang="en-US" dirty="0"/>
          </a:p>
          <a:p>
            <a:pPr lvl="1"/>
            <a:r>
              <a:rPr lang="en-US" dirty="0" smtClean="0"/>
              <a:t>Varied paragraph structure:</a:t>
            </a:r>
          </a:p>
          <a:p>
            <a:pPr lvl="2"/>
            <a:r>
              <a:rPr lang="en-US" dirty="0" smtClean="0"/>
              <a:t>.</a:t>
            </a:r>
            <a:r>
              <a:rPr lang="en-US" dirty="0" err="1"/>
              <a:t>xpath</a:t>
            </a:r>
            <a:r>
              <a:rPr lang="en-US" dirty="0"/>
              <a:t>(".//TEXT//P|.//TEXT")</a:t>
            </a:r>
            <a:endParaRPr lang="en-US" dirty="0" smtClean="0"/>
          </a:p>
          <a:p>
            <a:r>
              <a:rPr lang="en-US" dirty="0" smtClean="0"/>
              <a:t>Non-uniform corpora:</a:t>
            </a:r>
          </a:p>
          <a:p>
            <a:pPr lvl="1"/>
            <a:r>
              <a:rPr lang="en-US" dirty="0" smtClean="0"/>
              <a:t>You may hard-code corpus handling</a:t>
            </a:r>
          </a:p>
          <a:p>
            <a:pPr lvl="2"/>
            <a:r>
              <a:rPr lang="en-US" dirty="0" smtClean="0"/>
              <a:t>Or create configuration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0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Five young Amish girls were killed, shot by a lone gunman.</a:t>
            </a:r>
          </a:p>
          <a:p>
            <a:r>
              <a:rPr lang="en-US" dirty="0"/>
              <a:t>At about </a:t>
            </a:r>
            <a:r>
              <a:rPr lang="en-US" dirty="0" smtClean="0"/>
              <a:t>10:45</a:t>
            </a:r>
            <a:r>
              <a:rPr lang="en-US" dirty="0"/>
              <a:t>, on October 02, 2006, the gunman, Charles Carl Roberts IV, age 32, entered the Georgetown Amish School in Nickel Mines, Pennsylvania, a tiny village about 55 miles west of Philadelphia.</a:t>
            </a:r>
          </a:p>
          <a:p>
            <a:r>
              <a:rPr lang="en-US" dirty="0"/>
              <a:t>He let the boys and the adults go, before he tied up the girls, ages 6 to 13.</a:t>
            </a:r>
          </a:p>
          <a:p>
            <a:r>
              <a:rPr lang="en-US" dirty="0"/>
              <a:t>Police and emergency personnel rushed to the school but the gunman killed himself as they arrived.</a:t>
            </a:r>
          </a:p>
          <a:p>
            <a:r>
              <a:rPr lang="en-US" dirty="0"/>
              <a:t>His motive was unclear but in a cell call to his wife he talked about abusing two family members 20 years ago.</a:t>
            </a:r>
          </a:p>
        </p:txBody>
      </p:sp>
    </p:spTree>
    <p:extLst>
      <p:ext uri="{BB962C8B-B14F-4D97-AF65-F5344CB8AC3E}">
        <p14:creationId xmlns:p14="http://schemas.microsoft.com/office/powerpoint/2010/main" val="932019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end-to-end system</a:t>
            </a:r>
          </a:p>
          <a:p>
            <a:pPr lvl="1"/>
            <a:r>
              <a:rPr lang="en-US" dirty="0" smtClean="0"/>
              <a:t>From reading in topic files to summarization to </a:t>
            </a:r>
            <a:r>
              <a:rPr lang="en-US" dirty="0" err="1" smtClean="0"/>
              <a:t>eval</a:t>
            </a:r>
            <a:endParaRPr lang="en-US" dirty="0" smtClean="0"/>
          </a:p>
          <a:p>
            <a:r>
              <a:rPr lang="en-US" dirty="0" smtClean="0"/>
              <a:t>Need at least basic components for:</a:t>
            </a:r>
          </a:p>
          <a:p>
            <a:pPr lvl="1"/>
            <a:r>
              <a:rPr lang="en-US" dirty="0" smtClean="0"/>
              <a:t>Content selection</a:t>
            </a:r>
          </a:p>
          <a:p>
            <a:pPr lvl="1"/>
            <a:r>
              <a:rPr lang="en-US" dirty="0" smtClean="0"/>
              <a:t>Information ordering</a:t>
            </a:r>
          </a:p>
          <a:p>
            <a:pPr lvl="1"/>
            <a:r>
              <a:rPr lang="en-US" dirty="0" smtClean="0"/>
              <a:t>Content realization</a:t>
            </a:r>
          </a:p>
          <a:p>
            <a:r>
              <a:rPr lang="en-US" dirty="0" smtClean="0"/>
              <a:t>Focus on content selection for D2:</a:t>
            </a:r>
          </a:p>
          <a:p>
            <a:pPr lvl="1"/>
            <a:r>
              <a:rPr lang="en-US" dirty="0" smtClean="0"/>
              <a:t>Must be non-trivial (i.e. non-random/lead)</a:t>
            </a:r>
          </a:p>
          <a:p>
            <a:pPr lvl="1"/>
            <a:r>
              <a:rPr lang="en-US" dirty="0" smtClean="0"/>
              <a:t>Others can be minimal (i.e. “copy” for content real.)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39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 formatting:</a:t>
            </a:r>
          </a:p>
          <a:p>
            <a:pPr lvl="1"/>
            <a:r>
              <a:rPr lang="en-US" dirty="0" smtClean="0"/>
              <a:t>100 word summaries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Just ASCII, English sentences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 funny formatting (bullets,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May output on multiple lines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One file per topic summary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All topics in single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12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Content selection</a:t>
            </a:r>
          </a:p>
          <a:p>
            <a:pPr lvl="1"/>
            <a:r>
              <a:rPr lang="en-US" dirty="0" err="1" smtClean="0"/>
              <a:t>LexRank</a:t>
            </a:r>
            <a:r>
              <a:rPr lang="en-US" dirty="0"/>
              <a:t> </a:t>
            </a:r>
            <a:r>
              <a:rPr lang="en-US" dirty="0" smtClean="0"/>
              <a:t>+ example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Supervised content selection</a:t>
            </a:r>
            <a:endParaRPr lang="en-US" dirty="0"/>
          </a:p>
          <a:p>
            <a:pPr lvl="2"/>
            <a:r>
              <a:rPr lang="en-US" dirty="0" smtClean="0"/>
              <a:t>“CLASSY”: HMM methods 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Discourse structure</a:t>
            </a:r>
          </a:p>
          <a:p>
            <a:pPr lvl="2"/>
            <a:r>
              <a:rPr lang="en-US" dirty="0" smtClean="0"/>
              <a:t>Models of discourse structure</a:t>
            </a:r>
          </a:p>
          <a:p>
            <a:pPr lvl="2"/>
            <a:r>
              <a:rPr lang="en-US" dirty="0" smtClean="0"/>
              <a:t>Structure and relations for summarization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Graph-based selection </a:t>
            </a:r>
            <a:r>
              <a:rPr lang="en-US" dirty="0" err="1" smtClean="0"/>
              <a:t>redux</a:t>
            </a:r>
            <a:r>
              <a:rPr lang="en-US" dirty="0" smtClean="0"/>
              <a:t>: NN models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0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68261" cy="4343400"/>
          </a:xfrm>
        </p:spPr>
        <p:txBody>
          <a:bodyPr/>
          <a:lstStyle/>
          <a:p>
            <a:r>
              <a:rPr lang="en-US" dirty="0" smtClean="0"/>
              <a:t>Primarily using ROUGE</a:t>
            </a:r>
          </a:p>
          <a:p>
            <a:pPr lvl="1"/>
            <a:r>
              <a:rPr lang="en-US" dirty="0" smtClean="0"/>
              <a:t>Standard implementation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ROUGE-1, -2:</a:t>
            </a:r>
          </a:p>
          <a:p>
            <a:pPr lvl="2"/>
            <a:r>
              <a:rPr lang="en-US" dirty="0" smtClean="0"/>
              <a:t>Scores found to have best correlation with responsiveness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Primary metric: ROUGE Recall (“R”)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Store in results directory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47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&amp; Output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Topic id</a:t>
            </a:r>
            <a:r>
              <a:rPr lang="en-US" dirty="0"/>
              <a:t>=D0901A</a:t>
            </a:r>
            <a:endParaRPr lang="en-US" dirty="0" smtClean="0"/>
          </a:p>
          <a:p>
            <a:r>
              <a:rPr lang="en-US" dirty="0" smtClean="0"/>
              <a:t>Summary </a:t>
            </a:r>
            <a:r>
              <a:rPr lang="en-US" dirty="0"/>
              <a:t>file name: D0901-A.M.100.A.A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/>
              <a:t>. Split document id </a:t>
            </a:r>
            <a:r>
              <a:rPr lang="en-US" dirty="0" smtClean="0"/>
              <a:t>on: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id_part1=D0901 </a:t>
            </a:r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id_part2=</a:t>
            </a:r>
            <a:r>
              <a:rPr lang="en-US" dirty="0" smtClean="0"/>
              <a:t>A</a:t>
            </a:r>
          </a:p>
          <a:p>
            <a:r>
              <a:rPr lang="en-US" dirty="0" smtClean="0"/>
              <a:t>2</a:t>
            </a:r>
            <a:r>
              <a:rPr lang="en-US" dirty="0"/>
              <a:t>. Construct filename </a:t>
            </a:r>
            <a:r>
              <a:rPr lang="en-US" dirty="0" smtClean="0"/>
              <a:t>as: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[id_part1</a:t>
            </a:r>
            <a:r>
              <a:rPr lang="en-US" dirty="0" smtClean="0"/>
              <a:t>]- [</a:t>
            </a:r>
            <a:r>
              <a:rPr lang="en-US" dirty="0" err="1"/>
              <a:t>docset</a:t>
            </a:r>
            <a:r>
              <a:rPr lang="en-US" dirty="0"/>
              <a:t>].M.[</a:t>
            </a:r>
            <a:r>
              <a:rPr lang="en-US" dirty="0" err="1"/>
              <a:t>max_token_count</a:t>
            </a:r>
            <a:r>
              <a:rPr lang="en-US" dirty="0"/>
              <a:t>].[id_part2].[</a:t>
            </a:r>
            <a:r>
              <a:rPr lang="en-US" dirty="0" err="1" smtClean="0"/>
              <a:t>some_unique_alphanum</a:t>
            </a:r>
            <a:r>
              <a:rPr lang="en-US" dirty="0" smtClean="0"/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38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69391" y="2268045"/>
            <a:ext cx="861679" cy="52165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1898433" y="3395704"/>
            <a:ext cx="861679" cy="52165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9391" y="3395704"/>
            <a:ext cx="861679" cy="52165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>
          <a:xfrm flipH="1">
            <a:off x="2063494" y="2789695"/>
            <a:ext cx="1836737" cy="606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V="1">
            <a:off x="2760112" y="3628871"/>
            <a:ext cx="709279" cy="27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0"/>
            <a:endCxn id="4" idx="2"/>
          </p:cNvCxnSpPr>
          <p:nvPr/>
        </p:nvCxnSpPr>
        <p:spPr>
          <a:xfrm flipV="1">
            <a:off x="3900231" y="2789695"/>
            <a:ext cx="0" cy="606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26988" y="2789695"/>
            <a:ext cx="0" cy="606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50364" y="3395704"/>
            <a:ext cx="861679" cy="52165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</a:t>
            </a:r>
          </a:p>
        </p:txBody>
      </p:sp>
      <p:cxnSp>
        <p:nvCxnSpPr>
          <p:cNvPr id="32" name="Straight Arrow Connector 31"/>
          <p:cNvCxnSpPr>
            <a:stCxn id="30" idx="1"/>
            <a:endCxn id="7" idx="3"/>
          </p:cNvCxnSpPr>
          <p:nvPr/>
        </p:nvCxnSpPr>
        <p:spPr>
          <a:xfrm flipH="1">
            <a:off x="4331070" y="3656529"/>
            <a:ext cx="7192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22506" y="4597911"/>
            <a:ext cx="3677725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{1: {1: 0, 2: 1, 3: 1, 4: 0},</a:t>
            </a:r>
          </a:p>
          <a:p>
            <a:r>
              <a:rPr lang="mr-IN" dirty="0"/>
              <a:t>       2: {1: 0, 2: 0, 3: 1, 4: 0},</a:t>
            </a:r>
          </a:p>
          <a:p>
            <a:r>
              <a:rPr lang="mr-IN" dirty="0"/>
              <a:t>       3: {1: 1, 2: 0, 3: 0, 4: 0},</a:t>
            </a:r>
          </a:p>
          <a:p>
            <a:r>
              <a:rPr lang="mr-IN" dirty="0"/>
              <a:t>       4: {1: 0, 2: 0, 3: 1, 4: 0}</a:t>
            </a:r>
            <a:r>
              <a:rPr lang="mr-IN" dirty="0" smtClean="0"/>
              <a:t>}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 = {1: 10, 2: 10, 3: 10, 4:10}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84585" y="2268045"/>
            <a:ext cx="41269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000000"/>
                </a:solidFill>
              </a:rPr>
              <a:t>Pr</a:t>
            </a:r>
            <a:r>
              <a:rPr lang="en-US" sz="2200" dirty="0" smtClean="0">
                <a:solidFill>
                  <a:srgbClr val="000000"/>
                </a:solidFill>
              </a:rPr>
              <a:t>(A)=d/N + </a:t>
            </a:r>
            <a:r>
              <a:rPr lang="en-US" sz="2200" dirty="0" err="1" smtClean="0">
                <a:solidFill>
                  <a:srgbClr val="000000"/>
                </a:solidFill>
              </a:rPr>
              <a:t>Pr</a:t>
            </a:r>
            <a:r>
              <a:rPr lang="de-DE" sz="2200" dirty="0" smtClean="0">
                <a:solidFill>
                  <a:srgbClr val="000000"/>
                </a:solidFill>
              </a:rPr>
              <a:t>(C)/</a:t>
            </a:r>
            <a:r>
              <a:rPr lang="de-DE" sz="2200" dirty="0" err="1" smtClean="0">
                <a:solidFill>
                  <a:srgbClr val="000000"/>
                </a:solidFill>
              </a:rPr>
              <a:t>deg</a:t>
            </a:r>
            <a:r>
              <a:rPr lang="de-DE" sz="2200" dirty="0" smtClean="0">
                <a:solidFill>
                  <a:srgbClr val="000000"/>
                </a:solidFill>
              </a:rPr>
              <a:t>(C)</a:t>
            </a:r>
          </a:p>
          <a:p>
            <a:r>
              <a:rPr lang="de-DE" sz="2200" dirty="0" err="1" smtClean="0">
                <a:solidFill>
                  <a:srgbClr val="000000"/>
                </a:solidFill>
              </a:rPr>
              <a:t>Pr</a:t>
            </a:r>
            <a:r>
              <a:rPr lang="de-DE" sz="2200" dirty="0" smtClean="0">
                <a:solidFill>
                  <a:srgbClr val="000000"/>
                </a:solidFill>
              </a:rPr>
              <a:t>(C)=d/N + (</a:t>
            </a:r>
            <a:r>
              <a:rPr lang="de-DE" sz="2200" dirty="0" err="1" smtClean="0">
                <a:solidFill>
                  <a:srgbClr val="000000"/>
                </a:solidFill>
              </a:rPr>
              <a:t>Pr</a:t>
            </a:r>
            <a:r>
              <a:rPr lang="de-DE" sz="2200" dirty="0" smtClean="0">
                <a:solidFill>
                  <a:srgbClr val="000000"/>
                </a:solidFill>
              </a:rPr>
              <a:t>(A)/</a:t>
            </a:r>
            <a:r>
              <a:rPr lang="de-DE" sz="2200" dirty="0" err="1" smtClean="0">
                <a:solidFill>
                  <a:srgbClr val="000000"/>
                </a:solidFill>
              </a:rPr>
              <a:t>deg</a:t>
            </a:r>
            <a:r>
              <a:rPr lang="de-DE" sz="2200" dirty="0" smtClean="0">
                <a:solidFill>
                  <a:srgbClr val="000000"/>
                </a:solidFill>
              </a:rPr>
              <a:t>(A)+</a:t>
            </a:r>
          </a:p>
          <a:p>
            <a:r>
              <a:rPr lang="de-DE" sz="2200" dirty="0">
                <a:solidFill>
                  <a:srgbClr val="000000"/>
                </a:solidFill>
              </a:rPr>
              <a:t> </a:t>
            </a:r>
            <a:r>
              <a:rPr lang="de-DE" sz="2200" dirty="0" smtClean="0">
                <a:solidFill>
                  <a:srgbClr val="000000"/>
                </a:solidFill>
              </a:rPr>
              <a:t>                    </a:t>
            </a:r>
            <a:r>
              <a:rPr lang="de-DE" sz="2200" dirty="0" err="1" smtClean="0">
                <a:solidFill>
                  <a:srgbClr val="000000"/>
                </a:solidFill>
              </a:rPr>
              <a:t>Pr</a:t>
            </a:r>
            <a:r>
              <a:rPr lang="de-DE" sz="2200" dirty="0" smtClean="0">
                <a:solidFill>
                  <a:srgbClr val="000000"/>
                </a:solidFill>
              </a:rPr>
              <a:t>(B)/</a:t>
            </a:r>
            <a:r>
              <a:rPr lang="de-DE" sz="2200" dirty="0" err="1" smtClean="0">
                <a:solidFill>
                  <a:srgbClr val="000000"/>
                </a:solidFill>
              </a:rPr>
              <a:t>deg</a:t>
            </a:r>
            <a:r>
              <a:rPr lang="de-DE" sz="2200" dirty="0" smtClean="0">
                <a:solidFill>
                  <a:srgbClr val="000000"/>
                </a:solidFill>
              </a:rPr>
              <a:t>(B)+</a:t>
            </a:r>
          </a:p>
          <a:p>
            <a:r>
              <a:rPr lang="de-DE" sz="2200" dirty="0">
                <a:solidFill>
                  <a:srgbClr val="000000"/>
                </a:solidFill>
              </a:rPr>
              <a:t>	</a:t>
            </a:r>
            <a:r>
              <a:rPr lang="de-DE" sz="2200" dirty="0" smtClean="0">
                <a:solidFill>
                  <a:srgbClr val="000000"/>
                </a:solidFill>
              </a:rPr>
              <a:t>			</a:t>
            </a:r>
            <a:r>
              <a:rPr lang="de-DE" sz="2200" dirty="0" err="1" smtClean="0">
                <a:solidFill>
                  <a:srgbClr val="000000"/>
                </a:solidFill>
              </a:rPr>
              <a:t>Pr</a:t>
            </a:r>
            <a:r>
              <a:rPr lang="de-DE" sz="2200" dirty="0" smtClean="0">
                <a:solidFill>
                  <a:srgbClr val="000000"/>
                </a:solidFill>
              </a:rPr>
              <a:t>(D)/</a:t>
            </a:r>
            <a:r>
              <a:rPr lang="de-DE" sz="2200" dirty="0" err="1" smtClean="0">
                <a:solidFill>
                  <a:srgbClr val="000000"/>
                </a:solidFill>
              </a:rPr>
              <a:t>deg</a:t>
            </a:r>
            <a:r>
              <a:rPr lang="de-DE" sz="2200" dirty="0" smtClean="0">
                <a:solidFill>
                  <a:srgbClr val="000000"/>
                </a:solidFill>
              </a:rPr>
              <a:t>(D))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933778" y="3944291"/>
            <a:ext cx="978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0.0375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38963" y="1898713"/>
            <a:ext cx="1122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dirty="0"/>
              <a:t>0.37329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20168" y="3548022"/>
            <a:ext cx="978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0.1962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38963" y="3944291"/>
            <a:ext cx="1122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0.39492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00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“Clustering, Linguistics and Statistics for Summarization Yield”</a:t>
            </a:r>
          </a:p>
          <a:p>
            <a:pPr lvl="1"/>
            <a:r>
              <a:rPr lang="en-US" dirty="0" smtClean="0"/>
              <a:t>Conroy et al. 2000-2011</a:t>
            </a:r>
          </a:p>
          <a:p>
            <a:r>
              <a:rPr lang="en-US" dirty="0" smtClean="0"/>
              <a:t>Highlights:</a:t>
            </a:r>
          </a:p>
          <a:p>
            <a:pPr lvl="1"/>
            <a:r>
              <a:rPr lang="en-US" dirty="0" smtClean="0"/>
              <a:t>High performing system</a:t>
            </a:r>
          </a:p>
          <a:p>
            <a:pPr lvl="2"/>
            <a:r>
              <a:rPr lang="en-US" dirty="0" smtClean="0"/>
              <a:t>Often rank 1 in DUC/TAC, commonly used comparison</a:t>
            </a:r>
          </a:p>
          <a:p>
            <a:pPr lvl="1"/>
            <a:r>
              <a:rPr lang="en-US" dirty="0" smtClean="0"/>
              <a:t>Topic signature-type system (LLR)</a:t>
            </a:r>
          </a:p>
          <a:p>
            <a:pPr lvl="1"/>
            <a:r>
              <a:rPr lang="en-US" dirty="0" smtClean="0"/>
              <a:t>HMM-based content selection</a:t>
            </a:r>
          </a:p>
          <a:p>
            <a:pPr lvl="1"/>
            <a:r>
              <a:rPr lang="en-US" dirty="0" smtClean="0"/>
              <a:t>Redundancy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LLR for Weighting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Compute	weight for all cluster terms</a:t>
            </a:r>
          </a:p>
          <a:p>
            <a:pPr lvl="1"/>
            <a:r>
              <a:rPr lang="en-US" dirty="0" smtClean="0"/>
              <a:t>weight</a:t>
            </a:r>
            <a:r>
              <a:rPr lang="en-US" dirty="0"/>
              <a:t>(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 = 1 if -2log </a:t>
            </a:r>
            <a:r>
              <a:rPr lang="en-US" dirty="0" err="1"/>
              <a:t>λ</a:t>
            </a:r>
            <a:r>
              <a:rPr lang="en-US" dirty="0"/>
              <a:t>&gt; 10, 0 </a:t>
            </a:r>
            <a:r>
              <a:rPr lang="en-US" dirty="0" err="1"/>
              <a:t>o.w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that to compute sentence weights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 we use the weights?</a:t>
            </a:r>
          </a:p>
          <a:p>
            <a:pPr lvl="1"/>
            <a:r>
              <a:rPr lang="en-US" dirty="0" smtClean="0"/>
              <a:t>One option: directly rank sentences for extraction</a:t>
            </a:r>
          </a:p>
          <a:p>
            <a:r>
              <a:rPr lang="en-US" dirty="0" smtClean="0"/>
              <a:t>LLR-based systems historically perform well</a:t>
            </a:r>
          </a:p>
          <a:p>
            <a:pPr lvl="1"/>
            <a:r>
              <a:rPr lang="en-US" dirty="0" smtClean="0"/>
              <a:t>Better than </a:t>
            </a:r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r>
              <a:rPr lang="en-US" dirty="0" smtClean="0"/>
              <a:t> generally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268" y="3060699"/>
            <a:ext cx="4199024" cy="10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0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 Sentence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CLASSY strategy: Use LLR as feature in HMM </a:t>
            </a:r>
          </a:p>
          <a:p>
            <a:r>
              <a:rPr lang="en-US" dirty="0" smtClean="0"/>
              <a:t>How does HMM map to summarization?</a:t>
            </a:r>
          </a:p>
        </p:txBody>
      </p:sp>
    </p:spTree>
    <p:extLst>
      <p:ext uri="{BB962C8B-B14F-4D97-AF65-F5344CB8AC3E}">
        <p14:creationId xmlns:p14="http://schemas.microsoft.com/office/powerpoint/2010/main" val="213606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 Sentence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CLASSY strategy: Use LLR as feature in HMM </a:t>
            </a:r>
          </a:p>
          <a:p>
            <a:r>
              <a:rPr lang="en-US" dirty="0" smtClean="0"/>
              <a:t>How does HMM map to summarization?</a:t>
            </a:r>
          </a:p>
          <a:p>
            <a:pPr lvl="1"/>
            <a:r>
              <a:rPr lang="en-US" dirty="0" smtClean="0"/>
              <a:t>Key idea:</a:t>
            </a:r>
          </a:p>
          <a:p>
            <a:pPr lvl="2"/>
            <a:r>
              <a:rPr lang="en-US" dirty="0" smtClean="0"/>
              <a:t> Two classes of states: summary, non-summary</a:t>
            </a:r>
          </a:p>
          <a:p>
            <a:pPr lvl="1"/>
            <a:r>
              <a:rPr lang="en-US" dirty="0" smtClean="0"/>
              <a:t>Feature(s)?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99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 Sentence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CLASSY strategy: Use LLR as feature in HMM </a:t>
            </a:r>
          </a:p>
          <a:p>
            <a:r>
              <a:rPr lang="en-US" dirty="0" smtClean="0"/>
              <a:t>How does HMM map to summarization?</a:t>
            </a:r>
          </a:p>
          <a:p>
            <a:pPr lvl="1"/>
            <a:r>
              <a:rPr lang="en-US" dirty="0" smtClean="0"/>
              <a:t>Key idea:</a:t>
            </a:r>
          </a:p>
          <a:p>
            <a:pPr lvl="2"/>
            <a:r>
              <a:rPr lang="en-US" dirty="0" smtClean="0"/>
              <a:t> Two classes of states: summary, non-summary</a:t>
            </a:r>
          </a:p>
          <a:p>
            <a:pPr lvl="1"/>
            <a:r>
              <a:rPr lang="en-US" dirty="0" smtClean="0"/>
              <a:t>Feature(s)?: log(#sig+1) (tried: length, position,..)</a:t>
            </a:r>
          </a:p>
          <a:p>
            <a:pPr lvl="2"/>
            <a:r>
              <a:rPr lang="en-US" dirty="0" smtClean="0"/>
              <a:t>Lower cased, white-space tokenized (a-z), stopped</a:t>
            </a:r>
          </a:p>
          <a:p>
            <a:pPr lvl="1"/>
            <a:r>
              <a:rPr lang="en-US" dirty="0" smtClean="0"/>
              <a:t>Topology: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1980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 Sentence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CLASSY strategy: Use LLR as feature in HMM </a:t>
            </a:r>
          </a:p>
          <a:p>
            <a:r>
              <a:rPr lang="en-US" dirty="0" smtClean="0"/>
              <a:t>How does HMM map to summarization?</a:t>
            </a:r>
          </a:p>
          <a:p>
            <a:pPr lvl="1"/>
            <a:r>
              <a:rPr lang="en-US" dirty="0" smtClean="0"/>
              <a:t>Key idea:</a:t>
            </a:r>
          </a:p>
          <a:p>
            <a:pPr lvl="2"/>
            <a:r>
              <a:rPr lang="en-US" dirty="0" smtClean="0"/>
              <a:t> Two classes of states: summary, non-summary</a:t>
            </a:r>
          </a:p>
          <a:p>
            <a:pPr lvl="1"/>
            <a:r>
              <a:rPr lang="en-US" dirty="0" smtClean="0"/>
              <a:t>Feature(s)?: log(#sig+1) (tried: length, position,..)</a:t>
            </a:r>
          </a:p>
          <a:p>
            <a:pPr lvl="2"/>
            <a:r>
              <a:rPr lang="en-US" dirty="0" smtClean="0"/>
              <a:t>Lower cased, white-space tokenized (a-z), stopped</a:t>
            </a:r>
          </a:p>
          <a:p>
            <a:pPr lvl="1"/>
            <a:r>
              <a:rPr lang="en-US" dirty="0" smtClean="0"/>
              <a:t>Topology: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701" y="4780403"/>
            <a:ext cx="62357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67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 Sentence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CLASSY strategy: Use LLR as feature in HMM </a:t>
            </a:r>
          </a:p>
          <a:p>
            <a:r>
              <a:rPr lang="en-US" dirty="0" smtClean="0"/>
              <a:t>How does HMM map to summarization?</a:t>
            </a:r>
          </a:p>
          <a:p>
            <a:pPr lvl="1"/>
            <a:r>
              <a:rPr lang="en-US" dirty="0" smtClean="0"/>
              <a:t>Key idea:</a:t>
            </a:r>
          </a:p>
          <a:p>
            <a:pPr lvl="2"/>
            <a:r>
              <a:rPr lang="en-US" dirty="0" smtClean="0"/>
              <a:t> Two classes of states: summary, non-summary</a:t>
            </a:r>
          </a:p>
          <a:p>
            <a:pPr lvl="1"/>
            <a:r>
              <a:rPr lang="en-US" dirty="0" smtClean="0"/>
              <a:t>Feature(s)?: log(#sig+1) (tried: length, position,..)</a:t>
            </a:r>
          </a:p>
          <a:p>
            <a:pPr lvl="2"/>
            <a:r>
              <a:rPr lang="en-US" dirty="0" smtClean="0"/>
              <a:t>Lower cased, white-space tokenized (a-z), stopped</a:t>
            </a:r>
          </a:p>
          <a:p>
            <a:pPr lvl="1"/>
            <a:r>
              <a:rPr lang="en-US" dirty="0" smtClean="0"/>
              <a:t>Topology: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Select sentences with highest posterior (in “summary”)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281343"/>
            <a:ext cx="62357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0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07" y="1469358"/>
            <a:ext cx="6090540" cy="493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5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Matrix-based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412025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Redundancy minimizing selection</a:t>
            </a:r>
          </a:p>
          <a:p>
            <a:r>
              <a:rPr lang="en-US" dirty="0" smtClean="0"/>
              <a:t>Create term x sentence matrix</a:t>
            </a:r>
          </a:p>
          <a:p>
            <a:pPr lvl="1"/>
            <a:r>
              <a:rPr lang="en-US" dirty="0" smtClean="0"/>
              <a:t>If term in sentence, weight is nonzero</a:t>
            </a:r>
          </a:p>
        </p:txBody>
      </p:sp>
    </p:spTree>
    <p:extLst>
      <p:ext uri="{BB962C8B-B14F-4D97-AF65-F5344CB8AC3E}">
        <p14:creationId xmlns:p14="http://schemas.microsoft.com/office/powerpoint/2010/main" val="2787175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Matrix-based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412025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Redundancy minimizing selection</a:t>
            </a:r>
          </a:p>
          <a:p>
            <a:r>
              <a:rPr lang="en-US" dirty="0" smtClean="0"/>
              <a:t>Create term x sentence matrix</a:t>
            </a:r>
          </a:p>
          <a:p>
            <a:pPr lvl="1"/>
            <a:r>
              <a:rPr lang="en-US" dirty="0" smtClean="0"/>
              <a:t>If term in sentence, weight is nonzero</a:t>
            </a:r>
          </a:p>
          <a:p>
            <a:r>
              <a:rPr lang="en-US" dirty="0" smtClean="0"/>
              <a:t>Loop:</a:t>
            </a:r>
          </a:p>
          <a:p>
            <a:pPr lvl="1"/>
            <a:r>
              <a:rPr lang="en-US" dirty="0" smtClean="0"/>
              <a:t>Select highest scoring sentence</a:t>
            </a:r>
          </a:p>
          <a:p>
            <a:pPr lvl="2"/>
            <a:r>
              <a:rPr lang="en-US" dirty="0" smtClean="0"/>
              <a:t>Based on Euclidean norm</a:t>
            </a:r>
          </a:p>
        </p:txBody>
      </p:sp>
    </p:spTree>
    <p:extLst>
      <p:ext uri="{BB962C8B-B14F-4D97-AF65-F5344CB8AC3E}">
        <p14:creationId xmlns:p14="http://schemas.microsoft.com/office/powerpoint/2010/main" val="26438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Matrix-based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412025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Redundancy minimizing selection</a:t>
            </a:r>
          </a:p>
          <a:p>
            <a:r>
              <a:rPr lang="en-US" dirty="0" smtClean="0"/>
              <a:t>Create term x sentence matrix</a:t>
            </a:r>
          </a:p>
          <a:p>
            <a:pPr lvl="1"/>
            <a:r>
              <a:rPr lang="en-US" dirty="0" smtClean="0"/>
              <a:t>If term in sentence, weight is nonzero</a:t>
            </a:r>
          </a:p>
          <a:p>
            <a:r>
              <a:rPr lang="en-US" dirty="0" smtClean="0"/>
              <a:t>Loop:</a:t>
            </a:r>
          </a:p>
          <a:p>
            <a:pPr lvl="1"/>
            <a:r>
              <a:rPr lang="en-US" dirty="0" smtClean="0"/>
              <a:t>Select highest scoring sentence</a:t>
            </a:r>
          </a:p>
          <a:p>
            <a:pPr lvl="2"/>
            <a:r>
              <a:rPr lang="en-US" dirty="0" smtClean="0"/>
              <a:t>Based on Euclidean norm</a:t>
            </a:r>
          </a:p>
          <a:p>
            <a:pPr lvl="1"/>
            <a:r>
              <a:rPr lang="en-US" dirty="0" smtClean="0"/>
              <a:t>Subtract those components from remaining sentences</a:t>
            </a:r>
          </a:p>
          <a:p>
            <a:pPr lvl="1"/>
            <a:r>
              <a:rPr lang="en-US" dirty="0" smtClean="0"/>
              <a:t>Until enough sentences</a:t>
            </a:r>
          </a:p>
        </p:txBody>
      </p:sp>
    </p:spTree>
    <p:extLst>
      <p:ext uri="{BB962C8B-B14F-4D97-AF65-F5344CB8AC3E}">
        <p14:creationId xmlns:p14="http://schemas.microsoft.com/office/powerpoint/2010/main" val="1562302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Matrix-based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412025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Redundancy minimizing selection</a:t>
            </a:r>
          </a:p>
          <a:p>
            <a:r>
              <a:rPr lang="en-US" dirty="0" smtClean="0"/>
              <a:t>Create term x </a:t>
            </a:r>
            <a:r>
              <a:rPr lang="en-US" smtClean="0"/>
              <a:t>sentence matrix</a:t>
            </a:r>
          </a:p>
          <a:p>
            <a:pPr lvl="1"/>
            <a:r>
              <a:rPr lang="en-US" smtClean="0"/>
              <a:t>If </a:t>
            </a:r>
            <a:r>
              <a:rPr lang="en-US" dirty="0" smtClean="0"/>
              <a:t>term in sentence, weight is nonzero</a:t>
            </a:r>
          </a:p>
          <a:p>
            <a:r>
              <a:rPr lang="en-US" dirty="0" smtClean="0"/>
              <a:t>Loop:</a:t>
            </a:r>
          </a:p>
          <a:p>
            <a:pPr lvl="1"/>
            <a:r>
              <a:rPr lang="en-US" dirty="0" smtClean="0"/>
              <a:t>Select highest scoring sentence</a:t>
            </a:r>
          </a:p>
          <a:p>
            <a:pPr lvl="2"/>
            <a:r>
              <a:rPr lang="en-US" dirty="0" smtClean="0"/>
              <a:t>Based on Euclidean norm</a:t>
            </a:r>
          </a:p>
          <a:p>
            <a:pPr lvl="1"/>
            <a:r>
              <a:rPr lang="en-US" dirty="0" smtClean="0"/>
              <a:t>Subtract those components from remaining sentences</a:t>
            </a:r>
          </a:p>
          <a:p>
            <a:pPr lvl="1"/>
            <a:r>
              <a:rPr lang="en-US" dirty="0" smtClean="0"/>
              <a:t>Until enough sentences</a:t>
            </a:r>
          </a:p>
          <a:p>
            <a:r>
              <a:rPr lang="en-US" dirty="0" smtClean="0"/>
              <a:t>Effect: selects highly ranked but different sentences</a:t>
            </a:r>
          </a:p>
          <a:p>
            <a:pPr lvl="1"/>
            <a:r>
              <a:rPr lang="en-US" dirty="0" smtClean="0"/>
              <a:t>Relatively insensitive to weighting schemes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56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HMM and Matrix method select sentences</a:t>
            </a:r>
          </a:p>
          <a:p>
            <a:r>
              <a:rPr lang="en-US" dirty="0" smtClean="0"/>
              <a:t>Can combine to further improve</a:t>
            </a:r>
          </a:p>
        </p:txBody>
      </p:sp>
    </p:spTree>
    <p:extLst>
      <p:ext uri="{BB962C8B-B14F-4D97-AF65-F5344CB8AC3E}">
        <p14:creationId xmlns:p14="http://schemas.microsoft.com/office/powerpoint/2010/main" val="1328060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HMM and Matrix method select sentences</a:t>
            </a:r>
          </a:p>
          <a:p>
            <a:r>
              <a:rPr lang="en-US" dirty="0" smtClean="0"/>
              <a:t>Can combine to further improve</a:t>
            </a:r>
          </a:p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Use HMM method to compute sentence scores</a:t>
            </a:r>
          </a:p>
          <a:p>
            <a:pPr lvl="2"/>
            <a:r>
              <a:rPr lang="en-US" dirty="0" smtClean="0"/>
              <a:t>(e.g. rather than just weight based)</a:t>
            </a:r>
          </a:p>
          <a:p>
            <a:pPr lvl="3"/>
            <a:r>
              <a:rPr lang="en-US" dirty="0" smtClean="0"/>
              <a:t>Incorporates context information, prior states</a:t>
            </a:r>
          </a:p>
        </p:txBody>
      </p:sp>
    </p:spTree>
    <p:extLst>
      <p:ext uri="{BB962C8B-B14F-4D97-AF65-F5344CB8AC3E}">
        <p14:creationId xmlns:p14="http://schemas.microsoft.com/office/powerpoint/2010/main" val="782162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HMM and Matrix method select sentences</a:t>
            </a:r>
          </a:p>
          <a:p>
            <a:r>
              <a:rPr lang="en-US" dirty="0" smtClean="0"/>
              <a:t>Can combine to further improve</a:t>
            </a:r>
          </a:p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Use HMM method to compute sentence scores</a:t>
            </a:r>
          </a:p>
          <a:p>
            <a:pPr lvl="2"/>
            <a:r>
              <a:rPr lang="en-US" dirty="0" smtClean="0"/>
              <a:t>(e.g. rather than just weight based)</a:t>
            </a:r>
          </a:p>
          <a:p>
            <a:pPr lvl="3"/>
            <a:r>
              <a:rPr lang="en-US" dirty="0" smtClean="0"/>
              <a:t>Incorporates context information, prior states</a:t>
            </a:r>
          </a:p>
          <a:p>
            <a:pPr lvl="1"/>
            <a:r>
              <a:rPr lang="en-US" dirty="0" smtClean="0"/>
              <a:t>Loop:</a:t>
            </a:r>
          </a:p>
          <a:p>
            <a:pPr lvl="2"/>
            <a:r>
              <a:rPr lang="en-US" dirty="0" smtClean="0"/>
              <a:t>Select highest scoring sentence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2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Both HMM and Matrix method select sentences</a:t>
            </a:r>
          </a:p>
          <a:p>
            <a:r>
              <a:rPr lang="en-US" dirty="0" smtClean="0"/>
              <a:t>Can combine to further improve</a:t>
            </a:r>
          </a:p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Use HMM method to compute sentence scores</a:t>
            </a:r>
          </a:p>
          <a:p>
            <a:pPr lvl="2"/>
            <a:r>
              <a:rPr lang="en-US" dirty="0" smtClean="0"/>
              <a:t>(e.g. rather than just weight based)</a:t>
            </a:r>
          </a:p>
          <a:p>
            <a:pPr lvl="3"/>
            <a:r>
              <a:rPr lang="en-US" dirty="0" smtClean="0"/>
              <a:t>Incorporates context information, prior states</a:t>
            </a:r>
          </a:p>
          <a:p>
            <a:pPr lvl="1"/>
            <a:r>
              <a:rPr lang="en-US" dirty="0" smtClean="0"/>
              <a:t>Loop:</a:t>
            </a:r>
          </a:p>
          <a:p>
            <a:pPr lvl="2"/>
            <a:r>
              <a:rPr lang="en-US" dirty="0" smtClean="0"/>
              <a:t>Select highest scoring sentence</a:t>
            </a:r>
          </a:p>
          <a:p>
            <a:pPr lvl="2"/>
            <a:r>
              <a:rPr lang="en-US" dirty="0" smtClean="0"/>
              <a:t>Update matrix scores </a:t>
            </a:r>
          </a:p>
          <a:p>
            <a:pPr lvl="3"/>
            <a:r>
              <a:rPr lang="en-US" dirty="0" smtClean="0"/>
              <a:t>Exclude those with too low matrix scores</a:t>
            </a:r>
          </a:p>
          <a:p>
            <a:pPr lvl="2"/>
            <a:r>
              <a:rPr lang="en-US" dirty="0" smtClean="0"/>
              <a:t>Until enough sentences are found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4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Linguistic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Sentence manipulation (before selection):</a:t>
            </a:r>
          </a:p>
          <a:p>
            <a:pPr lvl="1"/>
            <a:r>
              <a:rPr lang="en-US" dirty="0" smtClean="0"/>
              <a:t>Remove uninteresting phrases based on POS tagging</a:t>
            </a:r>
          </a:p>
          <a:p>
            <a:pPr lvl="2"/>
            <a:r>
              <a:rPr lang="en-US" dirty="0" smtClean="0"/>
              <a:t>Gerund clauses, </a:t>
            </a:r>
            <a:r>
              <a:rPr lang="en-US" dirty="0" err="1" smtClean="0"/>
              <a:t>restr</a:t>
            </a:r>
            <a:r>
              <a:rPr lang="en-US" dirty="0" smtClean="0"/>
              <a:t>. rel. </a:t>
            </a:r>
            <a:r>
              <a:rPr lang="en-US" dirty="0" err="1" smtClean="0"/>
              <a:t>appos</a:t>
            </a:r>
            <a:r>
              <a:rPr lang="en-US" dirty="0" smtClean="0"/>
              <a:t>, </a:t>
            </a:r>
            <a:r>
              <a:rPr lang="en-US" dirty="0" err="1" smtClean="0"/>
              <a:t>attrib</a:t>
            </a:r>
            <a:r>
              <a:rPr lang="en-US" dirty="0" smtClean="0"/>
              <a:t>, lead adverbs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59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Linguistic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Sentence manipulation (before selection):</a:t>
            </a:r>
          </a:p>
          <a:p>
            <a:pPr lvl="1"/>
            <a:r>
              <a:rPr lang="en-US" dirty="0" smtClean="0"/>
              <a:t>Remove uninteresting phrases based on POS tagging</a:t>
            </a:r>
          </a:p>
          <a:p>
            <a:pPr lvl="2"/>
            <a:r>
              <a:rPr lang="en-US" dirty="0" smtClean="0"/>
              <a:t>Gerund clauses, </a:t>
            </a:r>
            <a:r>
              <a:rPr lang="en-US" dirty="0" err="1" smtClean="0"/>
              <a:t>restr</a:t>
            </a:r>
            <a:r>
              <a:rPr lang="en-US" dirty="0" smtClean="0"/>
              <a:t>. rel. </a:t>
            </a:r>
            <a:r>
              <a:rPr lang="en-US" dirty="0" err="1" smtClean="0"/>
              <a:t>appos</a:t>
            </a:r>
            <a:r>
              <a:rPr lang="en-US" dirty="0" smtClean="0"/>
              <a:t>, </a:t>
            </a:r>
            <a:r>
              <a:rPr lang="en-US" dirty="0" err="1" smtClean="0"/>
              <a:t>attrib</a:t>
            </a:r>
            <a:r>
              <a:rPr lang="en-US" dirty="0" smtClean="0"/>
              <a:t>, lead adverbs</a:t>
            </a:r>
          </a:p>
          <a:p>
            <a:pPr marL="349250" lvl="1" indent="0">
              <a:buNone/>
            </a:pPr>
            <a:endParaRPr lang="en-US" dirty="0"/>
          </a:p>
          <a:p>
            <a:r>
              <a:rPr lang="en-US" dirty="0" err="1" smtClean="0"/>
              <a:t>Coreference</a:t>
            </a:r>
            <a:r>
              <a:rPr lang="en-US" dirty="0" smtClean="0"/>
              <a:t> handling (Serif system)</a:t>
            </a:r>
          </a:p>
          <a:p>
            <a:pPr lvl="1"/>
            <a:r>
              <a:rPr lang="en-US" dirty="0" smtClean="0"/>
              <a:t>Created </a:t>
            </a:r>
            <a:r>
              <a:rPr lang="en-US" dirty="0" err="1" smtClean="0"/>
              <a:t>coref</a:t>
            </a:r>
            <a:r>
              <a:rPr lang="en-US" dirty="0" smtClean="0"/>
              <a:t> chains initially</a:t>
            </a:r>
          </a:p>
          <a:p>
            <a:pPr lvl="1"/>
            <a:r>
              <a:rPr lang="en-US" dirty="0" smtClean="0"/>
              <a:t>Replace all mentions with longest mention (# caps)</a:t>
            </a:r>
          </a:p>
          <a:p>
            <a:pPr lvl="1"/>
            <a:r>
              <a:rPr lang="en-US" dirty="0" smtClean="0"/>
              <a:t>Used only for sentence selection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48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think of matrix X as transition matrix of Markov chain</a:t>
            </a:r>
          </a:p>
          <a:p>
            <a:pPr lvl="1"/>
            <a:r>
              <a:rPr lang="en-US" dirty="0" smtClean="0"/>
              <a:t>i.e. X(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) is probability of transition from state </a:t>
            </a:r>
            <a:r>
              <a:rPr lang="en-US" dirty="0" err="1" smtClean="0"/>
              <a:t>i</a:t>
            </a:r>
            <a:r>
              <a:rPr lang="en-US" dirty="0" smtClean="0"/>
              <a:t> to j</a:t>
            </a:r>
          </a:p>
          <a:p>
            <a:r>
              <a:rPr lang="en-US" dirty="0" smtClean="0"/>
              <a:t>Will converge to a stationary distribution (r)</a:t>
            </a:r>
          </a:p>
          <a:p>
            <a:pPr lvl="2"/>
            <a:r>
              <a:rPr lang="en-US" dirty="0" smtClean="0"/>
              <a:t>Given certain properties (aperiodic, irreducible)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robability of ending up in each state via random walk</a:t>
            </a:r>
          </a:p>
          <a:p>
            <a:r>
              <a:rPr lang="en-US" dirty="0" smtClean="0"/>
              <a:t>Can compute iteratively to convergence via: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3"/>
            <a:r>
              <a:rPr lang="en-US" dirty="0" smtClean="0"/>
              <a:t>“Lexical PageRank” </a:t>
            </a:r>
            <a:r>
              <a:rPr lang="en-US" dirty="0" smtClean="0">
                <a:sym typeface="Wingdings"/>
              </a:rPr>
              <a:t> “</a:t>
            </a:r>
            <a:r>
              <a:rPr lang="en-US" dirty="0" err="1" smtClean="0">
                <a:sym typeface="Wingdings"/>
              </a:rPr>
              <a:t>LexRank</a:t>
            </a:r>
            <a:endParaRPr lang="en-US" dirty="0" smtClean="0"/>
          </a:p>
          <a:p>
            <a:pPr lvl="3"/>
            <a:r>
              <a:rPr lang="en-US" dirty="0" smtClean="0"/>
              <a:t>(power method computes eigenvector 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399378"/>
              </p:ext>
            </p:extLst>
          </p:nvPr>
        </p:nvGraphicFramePr>
        <p:xfrm>
          <a:off x="1327583" y="4218841"/>
          <a:ext cx="4002824" cy="973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879600" imgH="457200" progId="Equation.3">
                  <p:embed/>
                </p:oleObj>
              </mc:Choice>
              <mc:Fallback>
                <p:oleObj name="Equation" r:id="rId3" imgW="187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7583" y="4218841"/>
                        <a:ext cx="4002824" cy="973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3102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HMM, Matrix: both effective, better combined</a:t>
            </a:r>
          </a:p>
          <a:p>
            <a:endParaRPr lang="en-US" dirty="0"/>
          </a:p>
          <a:p>
            <a:r>
              <a:rPr lang="en-US" dirty="0" smtClean="0"/>
              <a:t>Linguistic pre-processing improves</a:t>
            </a:r>
          </a:p>
          <a:p>
            <a:pPr lvl="1"/>
            <a:r>
              <a:rPr lang="en-US" dirty="0" smtClean="0"/>
              <a:t>Best ROUGE-1,ROUGE-2 in DUC</a:t>
            </a:r>
          </a:p>
          <a:p>
            <a:r>
              <a:rPr lang="en-US" dirty="0" err="1" smtClean="0"/>
              <a:t>Coref</a:t>
            </a:r>
            <a:r>
              <a:rPr lang="en-US" dirty="0" smtClean="0"/>
              <a:t> handling improves:</a:t>
            </a:r>
          </a:p>
          <a:p>
            <a:pPr lvl="1"/>
            <a:r>
              <a:rPr lang="en-US" dirty="0" smtClean="0"/>
              <a:t>Best ROUGE-3, ROUGE-4; 2</a:t>
            </a:r>
            <a:r>
              <a:rPr lang="en-US" baseline="30000" dirty="0" smtClean="0"/>
              <a:t>nd</a:t>
            </a:r>
            <a:r>
              <a:rPr lang="en-US" dirty="0" smtClean="0"/>
              <a:t> ROUGE-2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41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Discourse Structure for</a:t>
            </a:r>
            <a:br>
              <a:rPr lang="en-US" dirty="0" smtClean="0"/>
            </a:br>
            <a:r>
              <a:rPr lang="en-US" dirty="0" smtClean="0"/>
              <a:t>Content Selection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357741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Cohesion – repetition, </a:t>
            </a:r>
            <a:r>
              <a:rPr lang="en-US" dirty="0" err="1" smtClean="0"/>
              <a:t>etc</a:t>
            </a:r>
            <a:r>
              <a:rPr lang="en-US" dirty="0" smtClean="0"/>
              <a:t> – does not imply coherence</a:t>
            </a:r>
          </a:p>
          <a:p>
            <a:r>
              <a:rPr lang="en-US" dirty="0" smtClean="0"/>
              <a:t>Coherence relations:</a:t>
            </a:r>
          </a:p>
          <a:p>
            <a:pPr lvl="1"/>
            <a:r>
              <a:rPr lang="en-US" dirty="0" smtClean="0"/>
              <a:t>Possible meaning relations between </a:t>
            </a:r>
            <a:r>
              <a:rPr lang="en-US" dirty="0" err="1" smtClean="0"/>
              <a:t>utts</a:t>
            </a:r>
            <a:r>
              <a:rPr lang="en-US" dirty="0" smtClean="0"/>
              <a:t> in discourse</a:t>
            </a:r>
          </a:p>
        </p:txBody>
      </p:sp>
    </p:spTree>
    <p:extLst>
      <p:ext uri="{BB962C8B-B14F-4D97-AF65-F5344CB8AC3E}">
        <p14:creationId xmlns:p14="http://schemas.microsoft.com/office/powerpoint/2010/main" val="374809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357741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Cohesion – repetition, </a:t>
            </a:r>
            <a:r>
              <a:rPr lang="en-US" dirty="0" err="1" smtClean="0"/>
              <a:t>etc</a:t>
            </a:r>
            <a:r>
              <a:rPr lang="en-US" dirty="0" smtClean="0"/>
              <a:t> – does not imply coherence</a:t>
            </a:r>
          </a:p>
          <a:p>
            <a:r>
              <a:rPr lang="en-US" dirty="0" smtClean="0"/>
              <a:t>Coherence relations:</a:t>
            </a:r>
          </a:p>
          <a:p>
            <a:pPr lvl="1"/>
            <a:r>
              <a:rPr lang="en-US" dirty="0" smtClean="0"/>
              <a:t>Possible meaning relations between </a:t>
            </a:r>
            <a:r>
              <a:rPr lang="en-US" dirty="0" err="1" smtClean="0"/>
              <a:t>utts</a:t>
            </a:r>
            <a:r>
              <a:rPr lang="en-US" dirty="0" smtClean="0"/>
              <a:t> in discourse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b="1" dirty="0" smtClean="0"/>
              <a:t>Result: </a:t>
            </a:r>
            <a:r>
              <a:rPr lang="en-US" dirty="0" smtClean="0"/>
              <a:t>Infer state of S</a:t>
            </a:r>
            <a:r>
              <a:rPr lang="en-US" baseline="-25000" dirty="0" smtClean="0"/>
              <a:t>0</a:t>
            </a:r>
            <a:r>
              <a:rPr lang="en-US" dirty="0" smtClean="0"/>
              <a:t> cause state in S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 lvl="3"/>
            <a:r>
              <a:rPr lang="en-US" dirty="0" smtClean="0"/>
              <a:t>The Tin Woodman was caught in the rain. His joints rusted.</a:t>
            </a:r>
          </a:p>
        </p:txBody>
      </p:sp>
    </p:spTree>
    <p:extLst>
      <p:ext uri="{BB962C8B-B14F-4D97-AF65-F5344CB8AC3E}">
        <p14:creationId xmlns:p14="http://schemas.microsoft.com/office/powerpoint/2010/main" val="4137145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357741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Cohesion – repetition, </a:t>
            </a:r>
            <a:r>
              <a:rPr lang="en-US" dirty="0" err="1" smtClean="0"/>
              <a:t>etc</a:t>
            </a:r>
            <a:r>
              <a:rPr lang="en-US" dirty="0" smtClean="0"/>
              <a:t> – does not imply coherence</a:t>
            </a:r>
          </a:p>
          <a:p>
            <a:r>
              <a:rPr lang="en-US" dirty="0" smtClean="0"/>
              <a:t>Coherence relations:</a:t>
            </a:r>
          </a:p>
          <a:p>
            <a:pPr lvl="1"/>
            <a:r>
              <a:rPr lang="en-US" dirty="0" smtClean="0"/>
              <a:t>Possible meaning relations between </a:t>
            </a:r>
            <a:r>
              <a:rPr lang="en-US" dirty="0" err="1" smtClean="0"/>
              <a:t>utts</a:t>
            </a:r>
            <a:r>
              <a:rPr lang="en-US" dirty="0" smtClean="0"/>
              <a:t> in discourse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b="1" dirty="0" smtClean="0"/>
              <a:t>Result: </a:t>
            </a:r>
            <a:r>
              <a:rPr lang="en-US" dirty="0" smtClean="0"/>
              <a:t>Infer state of S</a:t>
            </a:r>
            <a:r>
              <a:rPr lang="en-US" baseline="-25000" dirty="0" smtClean="0"/>
              <a:t>0</a:t>
            </a:r>
            <a:r>
              <a:rPr lang="en-US" dirty="0" smtClean="0"/>
              <a:t> cause state in S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 lvl="3"/>
            <a:r>
              <a:rPr lang="en-US" dirty="0" smtClean="0"/>
              <a:t>The Tin Woodman was caught in the rain. His joints rusted.</a:t>
            </a:r>
          </a:p>
          <a:p>
            <a:pPr lvl="2"/>
            <a:r>
              <a:rPr lang="en-US" b="1" dirty="0" smtClean="0"/>
              <a:t>Explanation</a:t>
            </a:r>
            <a:r>
              <a:rPr lang="en-US" dirty="0" smtClean="0"/>
              <a:t>: Infer state in S</a:t>
            </a:r>
            <a:r>
              <a:rPr lang="en-US" baseline="-25000" dirty="0" smtClean="0"/>
              <a:t>1</a:t>
            </a:r>
            <a:r>
              <a:rPr lang="en-US" dirty="0" smtClean="0"/>
              <a:t> causes state in S</a:t>
            </a:r>
            <a:r>
              <a:rPr lang="en-US" baseline="-25000" dirty="0" smtClean="0"/>
              <a:t>0</a:t>
            </a:r>
          </a:p>
          <a:p>
            <a:pPr lvl="3"/>
            <a:r>
              <a:rPr lang="en-US" dirty="0" smtClean="0"/>
              <a:t>John hid Bill’s car keys. He was drunk.</a:t>
            </a:r>
          </a:p>
        </p:txBody>
      </p:sp>
    </p:spTree>
    <p:extLst>
      <p:ext uri="{BB962C8B-B14F-4D97-AF65-F5344CB8AC3E}">
        <p14:creationId xmlns:p14="http://schemas.microsoft.com/office/powerpoint/2010/main" val="2378768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357741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Cohesion – repetition, </a:t>
            </a:r>
            <a:r>
              <a:rPr lang="en-US" dirty="0" err="1" smtClean="0"/>
              <a:t>etc</a:t>
            </a:r>
            <a:r>
              <a:rPr lang="en-US" dirty="0" smtClean="0"/>
              <a:t> – does not imply coherence</a:t>
            </a:r>
          </a:p>
          <a:p>
            <a:r>
              <a:rPr lang="en-US" dirty="0" smtClean="0"/>
              <a:t>Coherence relations:</a:t>
            </a:r>
          </a:p>
          <a:p>
            <a:pPr lvl="1"/>
            <a:r>
              <a:rPr lang="en-US" dirty="0" smtClean="0"/>
              <a:t>Possible meaning relations between </a:t>
            </a:r>
            <a:r>
              <a:rPr lang="en-US" dirty="0" err="1" smtClean="0"/>
              <a:t>utts</a:t>
            </a:r>
            <a:r>
              <a:rPr lang="en-US" dirty="0" smtClean="0"/>
              <a:t> in discourse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b="1" dirty="0" smtClean="0"/>
              <a:t>Result: </a:t>
            </a:r>
            <a:r>
              <a:rPr lang="en-US" dirty="0" smtClean="0"/>
              <a:t>Infer state of S</a:t>
            </a:r>
            <a:r>
              <a:rPr lang="en-US" baseline="-25000" dirty="0" smtClean="0"/>
              <a:t>0</a:t>
            </a:r>
            <a:r>
              <a:rPr lang="en-US" dirty="0" smtClean="0"/>
              <a:t> cause state in S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 lvl="3"/>
            <a:r>
              <a:rPr lang="en-US" dirty="0" smtClean="0"/>
              <a:t>The Tin Woodman was caught in the rain. His joints rusted.</a:t>
            </a:r>
          </a:p>
          <a:p>
            <a:pPr lvl="2"/>
            <a:r>
              <a:rPr lang="en-US" b="1" dirty="0" smtClean="0"/>
              <a:t>Explanation</a:t>
            </a:r>
            <a:r>
              <a:rPr lang="en-US" dirty="0" smtClean="0"/>
              <a:t>: Infer state in S</a:t>
            </a:r>
            <a:r>
              <a:rPr lang="en-US" baseline="-25000" dirty="0" smtClean="0"/>
              <a:t>1</a:t>
            </a:r>
            <a:r>
              <a:rPr lang="en-US" dirty="0" smtClean="0"/>
              <a:t> causes state in S</a:t>
            </a:r>
            <a:r>
              <a:rPr lang="en-US" baseline="-25000" dirty="0" smtClean="0"/>
              <a:t>0</a:t>
            </a:r>
          </a:p>
          <a:p>
            <a:pPr lvl="3"/>
            <a:r>
              <a:rPr lang="en-US" dirty="0" smtClean="0"/>
              <a:t>John hid Bill’s car keys. He was drunk.</a:t>
            </a:r>
          </a:p>
          <a:p>
            <a:pPr lvl="2"/>
            <a:r>
              <a:rPr lang="en-US" b="1" dirty="0" smtClean="0"/>
              <a:t>Elaboration</a:t>
            </a:r>
            <a:r>
              <a:rPr lang="en-US" dirty="0" smtClean="0"/>
              <a:t>: Infer same prop. from S</a:t>
            </a:r>
            <a:r>
              <a:rPr lang="en-US" baseline="-25000" dirty="0" smtClean="0"/>
              <a:t>0</a:t>
            </a:r>
            <a:r>
              <a:rPr lang="en-US" dirty="0" smtClean="0"/>
              <a:t> and S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Dorothy was from Kansas. She lived in the great Kansas prairie.</a:t>
            </a:r>
          </a:p>
          <a:p>
            <a:pPr lvl="1"/>
            <a:r>
              <a:rPr lang="en-US" dirty="0" smtClean="0"/>
              <a:t>Pair of locally coherent clauses: discourse 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05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Rhetorical Structure Theory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Mann &amp; Thompson (1987)</a:t>
            </a:r>
          </a:p>
          <a:p>
            <a:r>
              <a:rPr lang="en-US"/>
              <a:t>Goal: Identify hierarchical structure of text</a:t>
            </a:r>
          </a:p>
          <a:p>
            <a:pPr lvl="1"/>
            <a:r>
              <a:rPr lang="en-US"/>
              <a:t>Cover wide range of TEXT types</a:t>
            </a:r>
          </a:p>
          <a:p>
            <a:pPr lvl="2"/>
            <a:r>
              <a:rPr lang="en-US"/>
              <a:t>Language contrasts</a:t>
            </a:r>
          </a:p>
          <a:p>
            <a:pPr lvl="1"/>
            <a:r>
              <a:rPr lang="en-US"/>
              <a:t>Relational propositions (intentions)</a:t>
            </a:r>
          </a:p>
          <a:p>
            <a:r>
              <a:rPr lang="en-US"/>
              <a:t>Derives from functional relations b/t clauses</a:t>
            </a:r>
          </a:p>
        </p:txBody>
      </p:sp>
    </p:spTree>
    <p:extLst>
      <p:ext uri="{BB962C8B-B14F-4D97-AF65-F5344CB8AC3E}">
        <p14:creationId xmlns:p14="http://schemas.microsoft.com/office/powerpoint/2010/main" val="250399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RST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Relations: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Hold b/t two text spans, nucleus and </a:t>
            </a:r>
            <a:r>
              <a:rPr lang="en-US" sz="2400" dirty="0" smtClean="0"/>
              <a:t>satellite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Nucleus core element, satellite </a:t>
            </a:r>
            <a:r>
              <a:rPr lang="en-US" dirty="0" smtClean="0"/>
              <a:t>peripheral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sz="2000" dirty="0"/>
              <a:t>Constraints on each, </a:t>
            </a:r>
            <a:r>
              <a:rPr lang="en-US" sz="2000" dirty="0" smtClean="0"/>
              <a:t>between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Units: Elementary discourse units (EDUs), e.g. clauses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 lvl="2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34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RST Relations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686800" cy="2151737"/>
          </a:xfrm>
        </p:spPr>
        <p:txBody>
          <a:bodyPr>
            <a:normAutofit/>
          </a:bodyPr>
          <a:lstStyle/>
          <a:p>
            <a:r>
              <a:rPr lang="en-US" sz="2800" dirty="0"/>
              <a:t>Evidence </a:t>
            </a:r>
          </a:p>
          <a:p>
            <a:pPr lvl="2"/>
            <a:r>
              <a:rPr lang="en-US" sz="2000" dirty="0" smtClean="0"/>
              <a:t>The </a:t>
            </a:r>
            <a:r>
              <a:rPr lang="en-US" sz="2000" dirty="0"/>
              <a:t>program really works. (N)</a:t>
            </a:r>
          </a:p>
          <a:p>
            <a:pPr lvl="2"/>
            <a:r>
              <a:rPr lang="en-US" sz="2000" dirty="0"/>
              <a:t>I entered all my info and it matched my results. (S) </a:t>
            </a: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2819400" y="5715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2590800" y="6553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2724150" y="655320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3352800" y="6553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733800" y="655320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2</a:t>
            </a:r>
          </a:p>
        </p:txBody>
      </p:sp>
      <p:cxnSp>
        <p:nvCxnSpPr>
          <p:cNvPr id="30730" name="AutoShape 10"/>
          <p:cNvCxnSpPr>
            <a:cxnSpLocks noChangeShapeType="1"/>
          </p:cNvCxnSpPr>
          <p:nvPr/>
        </p:nvCxnSpPr>
        <p:spPr bwMode="auto">
          <a:xfrm rot="16200000" flipH="1" flipV="1">
            <a:off x="3352006" y="6049169"/>
            <a:ext cx="1588" cy="1009650"/>
          </a:xfrm>
          <a:prstGeom prst="curvedConnector3">
            <a:avLst>
              <a:gd name="adj1" fmla="val -38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3565525" y="5726113"/>
            <a:ext cx="846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Evidence</a:t>
            </a:r>
          </a:p>
        </p:txBody>
      </p:sp>
      <p:pic>
        <p:nvPicPr>
          <p:cNvPr id="11" name="Picture 1027" descr="un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30770"/>
            <a:ext cx="7315200" cy="148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48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RST Relations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Core of RST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RST analysis requires building tree of relations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Relations include: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Circumstance</a:t>
            </a:r>
            <a:r>
              <a:rPr lang="en-US" dirty="0"/>
              <a:t>, </a:t>
            </a:r>
            <a:r>
              <a:rPr lang="en-US" dirty="0" err="1"/>
              <a:t>Solutionhood</a:t>
            </a:r>
            <a:r>
              <a:rPr lang="en-US" dirty="0"/>
              <a:t>, Elaboration. Background, Enablement, Motivation, Evidence,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Captured in: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RST </a:t>
            </a:r>
            <a:r>
              <a:rPr lang="en-US" dirty="0" err="1" smtClean="0"/>
              <a:t>treebank</a:t>
            </a:r>
            <a:r>
              <a:rPr lang="en-US" dirty="0" smtClean="0"/>
              <a:t>: corpus of WSJ articles with analysis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RST parsers: </a:t>
            </a:r>
            <a:r>
              <a:rPr lang="en-US" dirty="0" err="1" smtClean="0"/>
              <a:t>Marcu</a:t>
            </a:r>
            <a:r>
              <a:rPr lang="en-US" dirty="0" smtClean="0"/>
              <a:t>, </a:t>
            </a:r>
            <a:r>
              <a:rPr lang="en-US" dirty="0" err="1" smtClean="0"/>
              <a:t>Peng</a:t>
            </a:r>
            <a:r>
              <a:rPr lang="en-US" dirty="0" smtClean="0"/>
              <a:t> and </a:t>
            </a:r>
            <a:r>
              <a:rPr lang="en-US" dirty="0" err="1" smtClean="0"/>
              <a:t>Hirst</a:t>
            </a:r>
            <a:r>
              <a:rPr lang="en-US" dirty="0"/>
              <a:t> </a:t>
            </a:r>
            <a:r>
              <a:rPr lang="en-US" dirty="0" smtClean="0"/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75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LexRank</a:t>
            </a:r>
            <a:r>
              <a:rPr lang="en-US" dirty="0" smtClean="0"/>
              <a:t> Score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earlier graph: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36" y="2247900"/>
            <a:ext cx="6312657" cy="369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3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GraphBank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discourse structure model</a:t>
            </a:r>
          </a:p>
          <a:p>
            <a:pPr lvl="1"/>
            <a:r>
              <a:rPr lang="en-US" dirty="0" smtClean="0"/>
              <a:t>Wolf &amp; Gibson, 2005</a:t>
            </a:r>
          </a:p>
        </p:txBody>
      </p:sp>
    </p:spTree>
    <p:extLst>
      <p:ext uri="{BB962C8B-B14F-4D97-AF65-F5344CB8AC3E}">
        <p14:creationId xmlns:p14="http://schemas.microsoft.com/office/powerpoint/2010/main" val="77149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GraphBank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discourse structure model</a:t>
            </a:r>
          </a:p>
          <a:p>
            <a:pPr lvl="1"/>
            <a:r>
              <a:rPr lang="en-US" dirty="0" smtClean="0"/>
              <a:t>Wolf &amp; Gibson, 2005</a:t>
            </a:r>
          </a:p>
          <a:p>
            <a:r>
              <a:rPr lang="en-US" dirty="0" smtClean="0"/>
              <a:t>Key difference:</a:t>
            </a:r>
          </a:p>
          <a:p>
            <a:pPr lvl="1"/>
            <a:r>
              <a:rPr lang="en-US" dirty="0" smtClean="0"/>
              <a:t>Analysis of text need not be tree-structure, like RST</a:t>
            </a:r>
          </a:p>
          <a:p>
            <a:pPr lvl="1"/>
            <a:r>
              <a:rPr lang="en-US" dirty="0" smtClean="0"/>
              <a:t>Can be arbitrary graph, allowing crossing dependency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4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GraphBank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discourse structure model</a:t>
            </a:r>
          </a:p>
          <a:p>
            <a:pPr lvl="1"/>
            <a:r>
              <a:rPr lang="en-US" dirty="0" smtClean="0"/>
              <a:t>Wolf &amp; Gibson, 2005</a:t>
            </a:r>
          </a:p>
          <a:p>
            <a:r>
              <a:rPr lang="en-US" dirty="0" smtClean="0"/>
              <a:t>Key difference:</a:t>
            </a:r>
          </a:p>
          <a:p>
            <a:pPr lvl="1"/>
            <a:r>
              <a:rPr lang="en-US" dirty="0" smtClean="0"/>
              <a:t>Analysis of text need not be tree-structure, like RST</a:t>
            </a:r>
          </a:p>
          <a:p>
            <a:pPr lvl="1"/>
            <a:r>
              <a:rPr lang="en-US" dirty="0" smtClean="0"/>
              <a:t>Can be arbitrary graph, allowing crossing dependency</a:t>
            </a:r>
          </a:p>
          <a:p>
            <a:pPr lvl="1"/>
            <a:endParaRPr lang="en-US" dirty="0"/>
          </a:p>
          <a:p>
            <a:r>
              <a:rPr lang="en-US" dirty="0" smtClean="0"/>
              <a:t>Similar relations among spans (clauses)</a:t>
            </a:r>
          </a:p>
          <a:p>
            <a:pPr lvl="1"/>
            <a:r>
              <a:rPr lang="en-US" dirty="0" smtClean="0"/>
              <a:t>Slightly different inventory</a:t>
            </a:r>
          </a:p>
        </p:txBody>
      </p:sp>
    </p:spTree>
    <p:extLst>
      <p:ext uri="{BB962C8B-B14F-4D97-AF65-F5344CB8AC3E}">
        <p14:creationId xmlns:p14="http://schemas.microsoft.com/office/powerpoint/2010/main" val="272363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Penn Discourse Treebank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PDTB (Prasad et al, 2008)</a:t>
            </a:r>
          </a:p>
          <a:p>
            <a:pPr lvl="1"/>
            <a:r>
              <a:rPr lang="en-US" dirty="0" smtClean="0"/>
              <a:t>“Theory-neutral” discourse model</a:t>
            </a:r>
          </a:p>
          <a:p>
            <a:pPr lvl="1"/>
            <a:r>
              <a:rPr lang="en-US" dirty="0" smtClean="0"/>
              <a:t>No stipulation of overall structure, identifies local </a:t>
            </a:r>
            <a:r>
              <a:rPr lang="en-US" dirty="0" err="1" smtClean="0"/>
              <a:t>rels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7618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Penn Discourse Treebank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PDTB (Prasad et al, 2008)</a:t>
            </a:r>
          </a:p>
          <a:p>
            <a:pPr lvl="1"/>
            <a:r>
              <a:rPr lang="en-US" dirty="0" smtClean="0"/>
              <a:t>“Theory-neutral” discourse model</a:t>
            </a:r>
          </a:p>
          <a:p>
            <a:pPr lvl="1"/>
            <a:r>
              <a:rPr lang="en-US" dirty="0" smtClean="0"/>
              <a:t>No stipulation of overall structure, identifies local </a:t>
            </a:r>
            <a:r>
              <a:rPr lang="en-US" dirty="0" err="1" smtClean="0"/>
              <a:t>rels</a:t>
            </a:r>
            <a:endParaRPr lang="en-US" dirty="0" smtClean="0"/>
          </a:p>
          <a:p>
            <a:r>
              <a:rPr lang="en-US" dirty="0" smtClean="0"/>
              <a:t>Two types of annotation:</a:t>
            </a:r>
          </a:p>
          <a:p>
            <a:pPr lvl="1"/>
            <a:r>
              <a:rPr lang="en-US" dirty="0" smtClean="0"/>
              <a:t>Explicit: triggered by lexical markers (‘but’) b/t spans</a:t>
            </a:r>
          </a:p>
          <a:p>
            <a:pPr lvl="2"/>
            <a:r>
              <a:rPr lang="en-US" dirty="0" smtClean="0"/>
              <a:t>Arg2: syntactically bound to discourse connective, </a:t>
            </a:r>
            <a:r>
              <a:rPr lang="en-US" dirty="0" err="1" smtClean="0"/>
              <a:t>ow</a:t>
            </a:r>
            <a:r>
              <a:rPr lang="en-US" dirty="0" smtClean="0"/>
              <a:t> Arg1</a:t>
            </a:r>
          </a:p>
        </p:txBody>
      </p:sp>
    </p:spTree>
    <p:extLst>
      <p:ext uri="{BB962C8B-B14F-4D97-AF65-F5344CB8AC3E}">
        <p14:creationId xmlns:p14="http://schemas.microsoft.com/office/powerpoint/2010/main" val="47998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Penn Discourse Treebank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PDTB (Prasad et al, 2008)</a:t>
            </a:r>
          </a:p>
          <a:p>
            <a:pPr lvl="1"/>
            <a:r>
              <a:rPr lang="en-US" dirty="0" smtClean="0"/>
              <a:t>“Theory-neutral” discourse model</a:t>
            </a:r>
          </a:p>
          <a:p>
            <a:pPr lvl="1"/>
            <a:r>
              <a:rPr lang="en-US" dirty="0" smtClean="0"/>
              <a:t>No stipulation of overall structure, identifies local </a:t>
            </a:r>
            <a:r>
              <a:rPr lang="en-US" dirty="0" err="1" smtClean="0"/>
              <a:t>rels</a:t>
            </a:r>
            <a:endParaRPr lang="en-US" dirty="0" smtClean="0"/>
          </a:p>
          <a:p>
            <a:r>
              <a:rPr lang="en-US" dirty="0" smtClean="0"/>
              <a:t>Two types of annotation:</a:t>
            </a:r>
          </a:p>
          <a:p>
            <a:pPr lvl="1"/>
            <a:r>
              <a:rPr lang="en-US" dirty="0" smtClean="0"/>
              <a:t>Explicit: triggered by lexical markers (‘but’) b/t spans</a:t>
            </a:r>
          </a:p>
          <a:p>
            <a:pPr lvl="2"/>
            <a:r>
              <a:rPr lang="en-US" dirty="0" smtClean="0"/>
              <a:t>Arg2: syntactically bound to discourse connective, </a:t>
            </a:r>
            <a:r>
              <a:rPr lang="en-US" dirty="0" err="1" smtClean="0"/>
              <a:t>ow</a:t>
            </a:r>
            <a:r>
              <a:rPr lang="en-US" dirty="0" smtClean="0"/>
              <a:t> Arg1</a:t>
            </a:r>
          </a:p>
          <a:p>
            <a:pPr lvl="1"/>
            <a:r>
              <a:rPr lang="en-US" dirty="0" smtClean="0"/>
              <a:t>Implicit: Adjacent sentences assumed related </a:t>
            </a:r>
          </a:p>
          <a:p>
            <a:pPr lvl="2"/>
            <a:r>
              <a:rPr lang="en-US" dirty="0" smtClean="0"/>
              <a:t>Arg1: first sentence in sequence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10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Penn Discourse Treebank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PDTB (Prasad et al, 2008)</a:t>
            </a:r>
          </a:p>
          <a:p>
            <a:pPr lvl="1"/>
            <a:r>
              <a:rPr lang="en-US" dirty="0" smtClean="0"/>
              <a:t>“Theory-neutral” discourse model</a:t>
            </a:r>
          </a:p>
          <a:p>
            <a:pPr lvl="1"/>
            <a:r>
              <a:rPr lang="en-US" dirty="0" smtClean="0"/>
              <a:t>No stipulation of overall structure, identifies local </a:t>
            </a:r>
            <a:r>
              <a:rPr lang="en-US" dirty="0" err="1" smtClean="0"/>
              <a:t>rels</a:t>
            </a:r>
            <a:endParaRPr lang="en-US" dirty="0" smtClean="0"/>
          </a:p>
          <a:p>
            <a:r>
              <a:rPr lang="en-US" dirty="0" smtClean="0"/>
              <a:t>Two types of annotation:</a:t>
            </a:r>
          </a:p>
          <a:p>
            <a:pPr lvl="1"/>
            <a:r>
              <a:rPr lang="en-US" dirty="0" smtClean="0"/>
              <a:t>Explicit: triggered by lexical markers (‘but’) b/t spans</a:t>
            </a:r>
          </a:p>
          <a:p>
            <a:pPr lvl="2"/>
            <a:r>
              <a:rPr lang="en-US" dirty="0" smtClean="0"/>
              <a:t>Arg2: syntactically bound to discourse connective, </a:t>
            </a:r>
            <a:r>
              <a:rPr lang="en-US" dirty="0" err="1" smtClean="0"/>
              <a:t>ow</a:t>
            </a:r>
            <a:r>
              <a:rPr lang="en-US" dirty="0" smtClean="0"/>
              <a:t> Arg1</a:t>
            </a:r>
          </a:p>
          <a:p>
            <a:pPr lvl="1"/>
            <a:r>
              <a:rPr lang="en-US" dirty="0" smtClean="0"/>
              <a:t>Implicit: Adjacent sentences assumed related </a:t>
            </a:r>
          </a:p>
          <a:p>
            <a:pPr lvl="2"/>
            <a:r>
              <a:rPr lang="en-US" dirty="0" smtClean="0"/>
              <a:t>Arg1: first sentence in sequence</a:t>
            </a:r>
          </a:p>
          <a:p>
            <a:r>
              <a:rPr lang="en-US" dirty="0" smtClean="0"/>
              <a:t>Senses/Relations:</a:t>
            </a:r>
          </a:p>
          <a:p>
            <a:pPr lvl="1"/>
            <a:r>
              <a:rPr lang="en-US" dirty="0" smtClean="0"/>
              <a:t>Comparison, Contingency, Expansion, Temporal</a:t>
            </a:r>
          </a:p>
          <a:p>
            <a:pPr lvl="2"/>
            <a:r>
              <a:rPr lang="en-US" dirty="0" smtClean="0"/>
              <a:t>Broken down into finer-grained senses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19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Discourse &amp;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Intuitively, discourse should be useful</a:t>
            </a:r>
          </a:p>
          <a:p>
            <a:pPr lvl="1"/>
            <a:r>
              <a:rPr lang="en-US" dirty="0" smtClean="0"/>
              <a:t>Selection, ordering, realization</a:t>
            </a:r>
          </a:p>
        </p:txBody>
      </p:sp>
    </p:spTree>
    <p:extLst>
      <p:ext uri="{BB962C8B-B14F-4D97-AF65-F5344CB8AC3E}">
        <p14:creationId xmlns:p14="http://schemas.microsoft.com/office/powerpoint/2010/main" val="43438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Discourse &amp;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Intuitively, discourse should be useful</a:t>
            </a:r>
          </a:p>
          <a:p>
            <a:pPr lvl="1"/>
            <a:r>
              <a:rPr lang="en-US" dirty="0" smtClean="0"/>
              <a:t>Selection, ordering, realization</a:t>
            </a:r>
          </a:p>
          <a:p>
            <a:r>
              <a:rPr lang="en-US" dirty="0" smtClean="0"/>
              <a:t>Selection:</a:t>
            </a:r>
          </a:p>
          <a:p>
            <a:pPr lvl="1"/>
            <a:r>
              <a:rPr lang="en-US" dirty="0" smtClean="0"/>
              <a:t>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51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Discourse &amp;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Intuitively, discourse should be useful</a:t>
            </a:r>
          </a:p>
          <a:p>
            <a:pPr lvl="1"/>
            <a:r>
              <a:rPr lang="en-US" dirty="0" smtClean="0"/>
              <a:t>Selection, ordering, realization</a:t>
            </a:r>
          </a:p>
          <a:p>
            <a:r>
              <a:rPr lang="en-US" dirty="0" smtClean="0"/>
              <a:t>Selection:</a:t>
            </a:r>
          </a:p>
          <a:p>
            <a:pPr lvl="1"/>
            <a:r>
              <a:rPr lang="en-US" dirty="0" smtClean="0"/>
              <a:t>Sense: some relations more important </a:t>
            </a:r>
          </a:p>
          <a:p>
            <a:pPr lvl="2"/>
            <a:r>
              <a:rPr lang="en-US" dirty="0" smtClean="0"/>
              <a:t>E.g. cause </a:t>
            </a:r>
            <a:r>
              <a:rPr lang="en-US" dirty="0" err="1" smtClean="0"/>
              <a:t>vs</a:t>
            </a:r>
            <a:r>
              <a:rPr lang="en-US" dirty="0" smtClean="0"/>
              <a:t> elaboration</a:t>
            </a:r>
          </a:p>
          <a:p>
            <a:pPr lvl="1"/>
            <a:r>
              <a:rPr lang="en-US" dirty="0" smtClean="0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err="1" smtClean="0"/>
              <a:t>LexRank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LexRank</a:t>
            </a:r>
            <a:r>
              <a:rPr lang="en-US" dirty="0" smtClean="0"/>
              <a:t> ignores similarity scores</a:t>
            </a:r>
          </a:p>
          <a:p>
            <a:pPr lvl="1"/>
            <a:r>
              <a:rPr lang="en-US" dirty="0" smtClean="0"/>
              <a:t>Except for initial </a:t>
            </a:r>
            <a:r>
              <a:rPr lang="en-US" dirty="0" err="1" smtClean="0"/>
              <a:t>thresholding</a:t>
            </a:r>
            <a:r>
              <a:rPr lang="en-US" dirty="0" smtClean="0"/>
              <a:t> of adjacency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2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Discourse &amp;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Intuitively, discourse should be useful</a:t>
            </a:r>
          </a:p>
          <a:p>
            <a:pPr lvl="1"/>
            <a:r>
              <a:rPr lang="en-US" dirty="0" smtClean="0"/>
              <a:t>Selection, ordering, realization</a:t>
            </a:r>
          </a:p>
          <a:p>
            <a:r>
              <a:rPr lang="en-US" dirty="0" smtClean="0"/>
              <a:t>Selection:</a:t>
            </a:r>
          </a:p>
          <a:p>
            <a:pPr lvl="1"/>
            <a:r>
              <a:rPr lang="en-US" dirty="0" smtClean="0"/>
              <a:t>Sense: some relations more important </a:t>
            </a:r>
          </a:p>
          <a:p>
            <a:pPr lvl="2"/>
            <a:r>
              <a:rPr lang="en-US" dirty="0" smtClean="0"/>
              <a:t>E.g. cause </a:t>
            </a:r>
            <a:r>
              <a:rPr lang="en-US" dirty="0" err="1" smtClean="0"/>
              <a:t>vs</a:t>
            </a:r>
            <a:r>
              <a:rPr lang="en-US" dirty="0" smtClean="0"/>
              <a:t> elaboration</a:t>
            </a:r>
          </a:p>
          <a:p>
            <a:pPr lvl="1"/>
            <a:r>
              <a:rPr lang="en-US" dirty="0" smtClean="0"/>
              <a:t>Structure: some information more core</a:t>
            </a:r>
          </a:p>
          <a:p>
            <a:pPr lvl="2"/>
            <a:r>
              <a:rPr lang="en-US" dirty="0" smtClean="0"/>
              <a:t>Nucleus </a:t>
            </a:r>
            <a:r>
              <a:rPr lang="en-US" dirty="0" err="1" smtClean="0"/>
              <a:t>vs</a:t>
            </a:r>
            <a:r>
              <a:rPr lang="en-US" dirty="0" smtClean="0"/>
              <a:t> satellite, promotion, centrality</a:t>
            </a:r>
          </a:p>
          <a:p>
            <a:r>
              <a:rPr lang="en-US" dirty="0" smtClean="0"/>
              <a:t>Compare these, contrast with lexical info	</a:t>
            </a:r>
          </a:p>
          <a:p>
            <a:pPr lvl="1"/>
            <a:r>
              <a:rPr lang="en-US" dirty="0" smtClean="0"/>
              <a:t>Louis et al,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27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Association with extractive summary sentences</a:t>
            </a:r>
          </a:p>
          <a:p>
            <a:pPr lvl="1"/>
            <a:r>
              <a:rPr lang="en-US" dirty="0" smtClean="0"/>
              <a:t>Statistical analysis</a:t>
            </a:r>
          </a:p>
          <a:p>
            <a:pPr lvl="2"/>
            <a:r>
              <a:rPr lang="en-US" dirty="0" smtClean="0"/>
              <a:t>Chi-squared (categorical), t-test (continuous)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1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Association with extractive summary sentences</a:t>
            </a:r>
          </a:p>
          <a:p>
            <a:pPr lvl="1"/>
            <a:r>
              <a:rPr lang="en-US" dirty="0" smtClean="0"/>
              <a:t>Statistical analysis</a:t>
            </a:r>
          </a:p>
          <a:p>
            <a:pPr lvl="2"/>
            <a:r>
              <a:rPr lang="en-US" dirty="0" smtClean="0"/>
              <a:t>Chi-squared (categorical), t-test (continuous)</a:t>
            </a:r>
          </a:p>
          <a:p>
            <a:pPr lvl="2"/>
            <a:endParaRPr lang="en-US" dirty="0"/>
          </a:p>
          <a:p>
            <a:r>
              <a:rPr lang="en-US" dirty="0" smtClean="0"/>
              <a:t>Classification: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2"/>
            <a:r>
              <a:rPr lang="en-US" dirty="0" smtClean="0"/>
              <a:t>Different ensembles of features</a:t>
            </a:r>
          </a:p>
          <a:p>
            <a:pPr lvl="1"/>
            <a:r>
              <a:rPr lang="en-US" dirty="0" smtClean="0"/>
              <a:t>Classification F-measure</a:t>
            </a:r>
          </a:p>
          <a:p>
            <a:pPr lvl="1"/>
            <a:r>
              <a:rPr lang="en-US" dirty="0" smtClean="0"/>
              <a:t>ROUGE over summary sentences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17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 </a:t>
            </a:r>
            <a:r>
              <a:rPr lang="en-US" dirty="0" smtClean="0"/>
              <a:t>Parsing</a:t>
            </a:r>
            <a:endParaRPr lang="en-US" sz="28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and apply classifiers for</a:t>
            </a:r>
          </a:p>
          <a:p>
            <a:pPr lvl="1"/>
            <a:r>
              <a:rPr lang="en-US" dirty="0"/>
              <a:t>Segmentation and parsing of </a:t>
            </a:r>
            <a:r>
              <a:rPr lang="en-US" dirty="0" smtClean="0"/>
              <a:t>discourse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 </a:t>
            </a:r>
            <a:r>
              <a:rPr lang="en-US" dirty="0" smtClean="0"/>
              <a:t>Parsing</a:t>
            </a:r>
            <a:endParaRPr lang="en-US" sz="28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and apply classifiers for</a:t>
            </a:r>
          </a:p>
          <a:p>
            <a:pPr lvl="1"/>
            <a:r>
              <a:rPr lang="en-US" dirty="0"/>
              <a:t>Segmentation and parsing of </a:t>
            </a:r>
            <a:r>
              <a:rPr lang="en-US" dirty="0" smtClean="0"/>
              <a:t>discourse</a:t>
            </a:r>
            <a:endParaRPr lang="en-US" dirty="0"/>
          </a:p>
          <a:p>
            <a:r>
              <a:rPr lang="en-US" dirty="0"/>
              <a:t>Assign coherence relations between </a:t>
            </a:r>
            <a:r>
              <a:rPr lang="en-US" dirty="0" smtClean="0"/>
              <a:t>spans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1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 </a:t>
            </a:r>
            <a:r>
              <a:rPr lang="en-US" dirty="0" smtClean="0"/>
              <a:t>Parsing</a:t>
            </a:r>
            <a:endParaRPr lang="en-US" sz="28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and apply classifiers for</a:t>
            </a:r>
          </a:p>
          <a:p>
            <a:pPr lvl="1"/>
            <a:r>
              <a:rPr lang="en-US" dirty="0"/>
              <a:t>Segmentation and parsing of </a:t>
            </a:r>
            <a:r>
              <a:rPr lang="en-US" dirty="0" smtClean="0"/>
              <a:t>discourse</a:t>
            </a:r>
            <a:endParaRPr lang="en-US" dirty="0"/>
          </a:p>
          <a:p>
            <a:r>
              <a:rPr lang="en-US" dirty="0"/>
              <a:t>Assign coherence relations between spans</a:t>
            </a:r>
          </a:p>
          <a:p>
            <a:r>
              <a:rPr lang="en-US" dirty="0"/>
              <a:t>Create a representation over whole text =&gt; </a:t>
            </a:r>
            <a:r>
              <a:rPr lang="en-US" dirty="0" smtClean="0"/>
              <a:t>parse</a:t>
            </a:r>
            <a:endParaRPr lang="en-US" dirty="0"/>
          </a:p>
          <a:p>
            <a:r>
              <a:rPr lang="en-US" dirty="0"/>
              <a:t>Discourse structure</a:t>
            </a:r>
          </a:p>
          <a:p>
            <a:pPr lvl="1"/>
            <a:r>
              <a:rPr lang="en-US" dirty="0"/>
              <a:t>RST trees</a:t>
            </a:r>
          </a:p>
          <a:p>
            <a:pPr lvl="2"/>
            <a:r>
              <a:rPr lang="en-US" dirty="0"/>
              <a:t>Fine-grained, hierarchical structure</a:t>
            </a:r>
          </a:p>
          <a:p>
            <a:pPr lvl="3"/>
            <a:r>
              <a:rPr lang="en-US" dirty="0"/>
              <a:t>Clause-based </a:t>
            </a:r>
            <a:r>
              <a:rPr lang="en-US" dirty="0" smtClean="0"/>
              <a:t>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04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Discourse Structure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1. [Mr. Watkins said] 2. [volume on </a:t>
            </a:r>
            <a:r>
              <a:rPr lang="en-US" dirty="0" err="1"/>
              <a:t>Interprovincial’s</a:t>
            </a:r>
            <a:r>
              <a:rPr lang="en-US" dirty="0"/>
              <a:t> </a:t>
            </a:r>
            <a:r>
              <a:rPr lang="en-US" dirty="0" smtClean="0"/>
              <a:t>system is </a:t>
            </a:r>
            <a:r>
              <a:rPr lang="en-US" dirty="0"/>
              <a:t>down about 2% since January] 3. [and is expected </a:t>
            </a:r>
            <a:r>
              <a:rPr lang="en-US" dirty="0" smtClean="0"/>
              <a:t>to fall </a:t>
            </a:r>
            <a:r>
              <a:rPr lang="en-US" dirty="0"/>
              <a:t>further,] 4. [making expansion unnecessary until </a:t>
            </a:r>
            <a:r>
              <a:rPr lang="en-US" dirty="0" smtClean="0"/>
              <a:t>perhaps the </a:t>
            </a:r>
            <a:r>
              <a:rPr lang="en-US" dirty="0"/>
              <a:t>mid-1990s.]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132" y="3154227"/>
            <a:ext cx="5180112" cy="296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21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Discourse Structure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Satellite penalty:</a:t>
            </a:r>
          </a:p>
          <a:p>
            <a:pPr lvl="1"/>
            <a:r>
              <a:rPr lang="en-US" dirty="0" smtClean="0"/>
              <a:t>For each EDU: # of satellite nodes b/t it and root</a:t>
            </a:r>
          </a:p>
          <a:p>
            <a:pPr lvl="2"/>
            <a:r>
              <a:rPr lang="en-US" dirty="0" smtClean="0"/>
              <a:t>1 satellite in tree: (1), one step to root: penalty =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82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Discourse Structure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Satellite penalty:</a:t>
            </a:r>
          </a:p>
          <a:p>
            <a:pPr lvl="1"/>
            <a:r>
              <a:rPr lang="en-US" dirty="0" smtClean="0"/>
              <a:t>For each EDU: # of satellite nodes b/t it and root</a:t>
            </a:r>
          </a:p>
          <a:p>
            <a:pPr lvl="2"/>
            <a:r>
              <a:rPr lang="en-US" dirty="0" smtClean="0"/>
              <a:t>1 satellite in tree: (1), one step to root: penalty = 1</a:t>
            </a:r>
          </a:p>
          <a:p>
            <a:r>
              <a:rPr lang="en-US" dirty="0" smtClean="0"/>
              <a:t>Promotion set:</a:t>
            </a:r>
          </a:p>
          <a:p>
            <a:pPr lvl="1"/>
            <a:r>
              <a:rPr lang="en-US" dirty="0" smtClean="0"/>
              <a:t>Nuclear units at some level of tree</a:t>
            </a:r>
          </a:p>
          <a:p>
            <a:pPr lvl="2"/>
            <a:r>
              <a:rPr lang="en-US" dirty="0" smtClean="0"/>
              <a:t>At leaves, EDUs are themselves nuclear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221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Discourse Structure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Satellite penalty:</a:t>
            </a:r>
          </a:p>
          <a:p>
            <a:pPr lvl="1"/>
            <a:r>
              <a:rPr lang="en-US" dirty="0" smtClean="0"/>
              <a:t>For each EDU: # of satellite nodes b/t it and root</a:t>
            </a:r>
          </a:p>
          <a:p>
            <a:pPr lvl="2"/>
            <a:r>
              <a:rPr lang="en-US" dirty="0" smtClean="0"/>
              <a:t>1 satellite in tree: (1), one step to root: penalty = 1</a:t>
            </a:r>
          </a:p>
          <a:p>
            <a:r>
              <a:rPr lang="en-US" dirty="0" smtClean="0"/>
              <a:t>Promotion set:</a:t>
            </a:r>
          </a:p>
          <a:p>
            <a:pPr lvl="1"/>
            <a:r>
              <a:rPr lang="en-US" dirty="0" smtClean="0"/>
              <a:t>Nuclear units at some level of tree</a:t>
            </a:r>
          </a:p>
          <a:p>
            <a:pPr lvl="2"/>
            <a:r>
              <a:rPr lang="en-US" dirty="0" smtClean="0"/>
              <a:t>At leaves, EDUs are themselves nuclear	</a:t>
            </a:r>
          </a:p>
          <a:p>
            <a:r>
              <a:rPr lang="en-US" dirty="0" smtClean="0"/>
              <a:t>Depth score:</a:t>
            </a:r>
          </a:p>
          <a:p>
            <a:pPr lvl="1"/>
            <a:r>
              <a:rPr lang="en-US" dirty="0" smtClean="0"/>
              <a:t>Distance from lowest tree level to EDU’s highest rank</a:t>
            </a:r>
          </a:p>
          <a:p>
            <a:pPr lvl="2"/>
            <a:r>
              <a:rPr lang="en-US" dirty="0" smtClean="0"/>
              <a:t>2,3,4: score= 4; 1: score= 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4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err="1" smtClean="0"/>
              <a:t>LexRank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LexRank</a:t>
            </a:r>
            <a:r>
              <a:rPr lang="en-US" dirty="0" smtClean="0"/>
              <a:t> ignores similarity scores</a:t>
            </a:r>
          </a:p>
          <a:p>
            <a:pPr lvl="1"/>
            <a:r>
              <a:rPr lang="en-US" dirty="0" smtClean="0"/>
              <a:t>Except for initial </a:t>
            </a:r>
            <a:r>
              <a:rPr lang="en-US" dirty="0" err="1" smtClean="0"/>
              <a:t>thresholding</a:t>
            </a:r>
            <a:r>
              <a:rPr lang="en-US" dirty="0" smtClean="0"/>
              <a:t> of adjacency</a:t>
            </a:r>
          </a:p>
          <a:p>
            <a:r>
              <a:rPr lang="en-US" dirty="0" smtClean="0"/>
              <a:t>Could just use weights directly (rather than degree)</a:t>
            </a:r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207928"/>
              </p:ext>
            </p:extLst>
          </p:nvPr>
        </p:nvGraphicFramePr>
        <p:xfrm>
          <a:off x="1752600" y="3225162"/>
          <a:ext cx="5255318" cy="108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2819400" imgH="584200" progId="Equation.3">
                  <p:embed/>
                </p:oleObj>
              </mc:Choice>
              <mc:Fallback>
                <p:oleObj name="Equation" r:id="rId3" imgW="28194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3225162"/>
                        <a:ext cx="5255318" cy="1088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554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Discourse Structure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Satellite penalty:</a:t>
            </a:r>
          </a:p>
          <a:p>
            <a:pPr lvl="1"/>
            <a:r>
              <a:rPr lang="en-US" dirty="0" smtClean="0"/>
              <a:t>For each EDU: # of satellite nodes b/t it and root</a:t>
            </a:r>
          </a:p>
          <a:p>
            <a:pPr lvl="2"/>
            <a:r>
              <a:rPr lang="en-US" dirty="0" smtClean="0"/>
              <a:t>1 satellite in tree: (1), one step to root: penalty = 1</a:t>
            </a:r>
          </a:p>
          <a:p>
            <a:r>
              <a:rPr lang="en-US" dirty="0" smtClean="0"/>
              <a:t>Promotion set:</a:t>
            </a:r>
          </a:p>
          <a:p>
            <a:pPr lvl="1"/>
            <a:r>
              <a:rPr lang="en-US" dirty="0" smtClean="0"/>
              <a:t>Nuclear units at some level of tree</a:t>
            </a:r>
          </a:p>
          <a:p>
            <a:pPr lvl="2"/>
            <a:r>
              <a:rPr lang="en-US" dirty="0" smtClean="0"/>
              <a:t>At leaves, EDUs are themselves nuclear	</a:t>
            </a:r>
          </a:p>
          <a:p>
            <a:r>
              <a:rPr lang="en-US" dirty="0" smtClean="0"/>
              <a:t>Depth score:</a:t>
            </a:r>
          </a:p>
          <a:p>
            <a:pPr lvl="1"/>
            <a:r>
              <a:rPr lang="en-US" dirty="0" smtClean="0"/>
              <a:t>Distance from lowest tree level to EDU’s highest rank</a:t>
            </a:r>
          </a:p>
          <a:p>
            <a:pPr lvl="2"/>
            <a:r>
              <a:rPr lang="en-US" dirty="0" smtClean="0"/>
              <a:t>2,3,4: score= 4; 1: score= 3</a:t>
            </a:r>
          </a:p>
          <a:p>
            <a:r>
              <a:rPr lang="en-US" dirty="0" smtClean="0"/>
              <a:t>Promotion score:</a:t>
            </a:r>
          </a:p>
          <a:p>
            <a:pPr lvl="1"/>
            <a:r>
              <a:rPr lang="en-US" dirty="0" smtClean="0"/>
              <a:t># of levels span is promoted:</a:t>
            </a:r>
          </a:p>
          <a:p>
            <a:pPr lvl="2"/>
            <a:r>
              <a:rPr lang="en-US" dirty="0" smtClean="0"/>
              <a:t> 1: score = 0; 4: score = 2; 2,3: score = 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</a:t>
            </a:r>
            <a:r>
              <a:rPr lang="en-US" dirty="0" err="1" smtClean="0"/>
              <a:t>vs</a:t>
            </a:r>
            <a:r>
              <a:rPr lang="en-US" dirty="0" smtClean="0"/>
              <a:t> Centroid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Captures information </a:t>
            </a:r>
            <a:r>
              <a:rPr lang="en-US" dirty="0" err="1" smtClean="0"/>
              <a:t>subsumption</a:t>
            </a:r>
            <a:endParaRPr lang="en-US" dirty="0" smtClean="0"/>
          </a:p>
          <a:p>
            <a:pPr lvl="1"/>
            <a:r>
              <a:rPr lang="en-US" dirty="0" smtClean="0"/>
              <a:t>Highly ranked sentences have greatest overlap w/</a:t>
            </a:r>
            <a:r>
              <a:rPr lang="en-US" dirty="0" err="1" smtClean="0"/>
              <a:t>adj</a:t>
            </a:r>
            <a:endParaRPr lang="en-US" dirty="0" smtClean="0"/>
          </a:p>
          <a:p>
            <a:pPr lvl="1"/>
            <a:r>
              <a:rPr lang="en-US" dirty="0" smtClean="0"/>
              <a:t>Will promote those sentences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78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</a:t>
            </a:r>
            <a:r>
              <a:rPr lang="en-US" dirty="0" err="1" smtClean="0"/>
              <a:t>vs</a:t>
            </a:r>
            <a:r>
              <a:rPr lang="en-US" dirty="0" smtClean="0"/>
              <a:t> Centroid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Captures information </a:t>
            </a:r>
            <a:r>
              <a:rPr lang="en-US" dirty="0" err="1" smtClean="0"/>
              <a:t>subsumption</a:t>
            </a:r>
            <a:endParaRPr lang="en-US" dirty="0" smtClean="0"/>
          </a:p>
          <a:p>
            <a:pPr lvl="1"/>
            <a:r>
              <a:rPr lang="en-US" dirty="0" smtClean="0"/>
              <a:t>Highly ranked sentences have greatest overlap w/</a:t>
            </a:r>
            <a:r>
              <a:rPr lang="en-US" dirty="0" err="1" smtClean="0"/>
              <a:t>adj</a:t>
            </a:r>
            <a:endParaRPr lang="en-US" dirty="0" smtClean="0"/>
          </a:p>
          <a:p>
            <a:pPr lvl="1"/>
            <a:r>
              <a:rPr lang="en-US" dirty="0" smtClean="0"/>
              <a:t>Will promote those sentences</a:t>
            </a:r>
          </a:p>
          <a:p>
            <a:pPr lvl="1"/>
            <a:endParaRPr lang="en-US" dirty="0"/>
          </a:p>
          <a:p>
            <a:r>
              <a:rPr lang="en-US" dirty="0" smtClean="0"/>
              <a:t>Reduces impact of spurious high-IDF terms</a:t>
            </a:r>
          </a:p>
          <a:p>
            <a:pPr lvl="1"/>
            <a:r>
              <a:rPr lang="en-US" dirty="0" smtClean="0"/>
              <a:t>Rare terms get very high weight (reduce TF)</a:t>
            </a:r>
          </a:p>
          <a:p>
            <a:pPr lvl="1"/>
            <a:r>
              <a:rPr lang="en-US" dirty="0" smtClean="0"/>
              <a:t>Lead to selection of sentences w/high IDF terms</a:t>
            </a:r>
          </a:p>
          <a:p>
            <a:pPr lvl="1"/>
            <a:r>
              <a:rPr lang="en-US" dirty="0" smtClean="0"/>
              <a:t>Effect minimized in </a:t>
            </a:r>
            <a:r>
              <a:rPr lang="en-US" dirty="0" err="1" smtClean="0"/>
              <a:t>LexRank</a:t>
            </a:r>
            <a:endParaRPr lang="en-US" dirty="0" smtClean="0"/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/>
              <a:t>Continuous LR &gt; LR &gt; degree</a:t>
            </a:r>
          </a:p>
          <a:p>
            <a:pPr lvl="1"/>
            <a:r>
              <a:rPr lang="en-US" dirty="0" smtClean="0"/>
              <a:t>Common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5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17970</TotalTime>
  <Words>3075</Words>
  <Application>Microsoft Macintosh PowerPoint</Application>
  <PresentationFormat>On-screen Show (4:3)</PresentationFormat>
  <Paragraphs>541</Paragraphs>
  <Slides>70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2" baseType="lpstr">
      <vt:lpstr>Breeze</vt:lpstr>
      <vt:lpstr>Microsoft Equation</vt:lpstr>
      <vt:lpstr>Content Selection: Supervision &amp; Discourse</vt:lpstr>
      <vt:lpstr>Roadmap</vt:lpstr>
      <vt:lpstr>Example Graph</vt:lpstr>
      <vt:lpstr>LexRank</vt:lpstr>
      <vt:lpstr>LexRank Score Example</vt:lpstr>
      <vt:lpstr>Continuous LexRank</vt:lpstr>
      <vt:lpstr>Continuous LexRank</vt:lpstr>
      <vt:lpstr>Advantages vs Centroid</vt:lpstr>
      <vt:lpstr>Advantages vs Centroid</vt:lpstr>
      <vt:lpstr>Deliverable #2</vt:lpstr>
      <vt:lpstr>TAC 2010 Shared Task</vt:lpstr>
      <vt:lpstr>Topics</vt:lpstr>
      <vt:lpstr>Documents</vt:lpstr>
      <vt:lpstr>Notes</vt:lpstr>
      <vt:lpstr>Notes</vt:lpstr>
      <vt:lpstr>Tips &amp; Tricks</vt:lpstr>
      <vt:lpstr>Model Summaries</vt:lpstr>
      <vt:lpstr>Initial System</vt:lpstr>
      <vt:lpstr>Summaries</vt:lpstr>
      <vt:lpstr>Summarization Evaluation</vt:lpstr>
      <vt:lpstr>Model &amp; Output Names</vt:lpstr>
      <vt:lpstr>PowerPoint Presentation</vt:lpstr>
      <vt:lpstr>CLASSY</vt:lpstr>
      <vt:lpstr>Using LLR for Weighting</vt:lpstr>
      <vt:lpstr>HMM Sentence Selection</vt:lpstr>
      <vt:lpstr>HMM Sentence Selection</vt:lpstr>
      <vt:lpstr>HMM Sentence Selection</vt:lpstr>
      <vt:lpstr>HMM Sentence Selection</vt:lpstr>
      <vt:lpstr>HMM Sentence Selection</vt:lpstr>
      <vt:lpstr>Matrix-based Selection</vt:lpstr>
      <vt:lpstr>Matrix-based Selection</vt:lpstr>
      <vt:lpstr>Matrix-based Selection</vt:lpstr>
      <vt:lpstr>Matrix-based Selection</vt:lpstr>
      <vt:lpstr>Combining Approaches</vt:lpstr>
      <vt:lpstr>Combining Approaches</vt:lpstr>
      <vt:lpstr>Combining Approaches</vt:lpstr>
      <vt:lpstr>Combining Approaches</vt:lpstr>
      <vt:lpstr>Other Linguistic Processing</vt:lpstr>
      <vt:lpstr>Other Linguistic Processing</vt:lpstr>
      <vt:lpstr>Outcomes</vt:lpstr>
      <vt:lpstr>Discourse Structure for Content Selection</vt:lpstr>
      <vt:lpstr>Text Coherence</vt:lpstr>
      <vt:lpstr>Text Coherence</vt:lpstr>
      <vt:lpstr>Text Coherence</vt:lpstr>
      <vt:lpstr>Text Coherence</vt:lpstr>
      <vt:lpstr>Rhetorical Structure Theory</vt:lpstr>
      <vt:lpstr>Components of RST</vt:lpstr>
      <vt:lpstr>RST Relations</vt:lpstr>
      <vt:lpstr>RST Relations</vt:lpstr>
      <vt:lpstr>GraphBank </vt:lpstr>
      <vt:lpstr>GraphBank </vt:lpstr>
      <vt:lpstr>GraphBank </vt:lpstr>
      <vt:lpstr>Penn Discourse Treebank</vt:lpstr>
      <vt:lpstr>Penn Discourse Treebank</vt:lpstr>
      <vt:lpstr>Penn Discourse Treebank</vt:lpstr>
      <vt:lpstr>Penn Discourse Treebank</vt:lpstr>
      <vt:lpstr>Discourse &amp; Summarization</vt:lpstr>
      <vt:lpstr>Discourse &amp; Summarization</vt:lpstr>
      <vt:lpstr>Discourse &amp; Summarization</vt:lpstr>
      <vt:lpstr>Discourse &amp; Summarization</vt:lpstr>
      <vt:lpstr>Framework</vt:lpstr>
      <vt:lpstr>Framework</vt:lpstr>
      <vt:lpstr>RST Parsing</vt:lpstr>
      <vt:lpstr>RST Parsing</vt:lpstr>
      <vt:lpstr>RST Parsing</vt:lpstr>
      <vt:lpstr>Discourse Structure Example</vt:lpstr>
      <vt:lpstr>Discourse Structure Features</vt:lpstr>
      <vt:lpstr>Discourse Structure Features</vt:lpstr>
      <vt:lpstr>Discourse Structure Features</vt:lpstr>
      <vt:lpstr>Discourse Structure Features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Gina-Anne Levow</dc:creator>
  <cp:lastModifiedBy>Gina-Anne Levow</cp:lastModifiedBy>
  <cp:revision>38</cp:revision>
  <cp:lastPrinted>2015-04-16T20:27:10Z</cp:lastPrinted>
  <dcterms:created xsi:type="dcterms:W3CDTF">2015-04-15T02:40:42Z</dcterms:created>
  <dcterms:modified xsi:type="dcterms:W3CDTF">2020-04-14T19:47:41Z</dcterms:modified>
</cp:coreProperties>
</file>