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3" r:id="rId12"/>
    <p:sldId id="414" r:id="rId13"/>
    <p:sldId id="415" r:id="rId14"/>
    <p:sldId id="416" r:id="rId15"/>
    <p:sldId id="419" r:id="rId16"/>
    <p:sldId id="420" r:id="rId17"/>
    <p:sldId id="276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68" r:id="rId50"/>
    <p:sldId id="369" r:id="rId51"/>
    <p:sldId id="370" r:id="rId52"/>
    <p:sldId id="371" r:id="rId53"/>
    <p:sldId id="372" r:id="rId54"/>
    <p:sldId id="373" r:id="rId55"/>
    <p:sldId id="387" r:id="rId56"/>
    <p:sldId id="389" r:id="rId57"/>
    <p:sldId id="374" r:id="rId58"/>
    <p:sldId id="390" r:id="rId59"/>
    <p:sldId id="375" r:id="rId60"/>
    <p:sldId id="391" r:id="rId61"/>
    <p:sldId id="392" r:id="rId62"/>
    <p:sldId id="393" r:id="rId63"/>
    <p:sldId id="376" r:id="rId64"/>
    <p:sldId id="394" r:id="rId65"/>
    <p:sldId id="395" r:id="rId66"/>
    <p:sldId id="377" r:id="rId67"/>
    <p:sldId id="378" r:id="rId68"/>
    <p:sldId id="379" r:id="rId69"/>
    <p:sldId id="380" r:id="rId70"/>
    <p:sldId id="396" r:id="rId71"/>
    <p:sldId id="381" r:id="rId72"/>
    <p:sldId id="382" r:id="rId73"/>
    <p:sldId id="383" r:id="rId74"/>
    <p:sldId id="397" r:id="rId75"/>
    <p:sldId id="398" r:id="rId76"/>
    <p:sldId id="384" r:id="rId77"/>
    <p:sldId id="385" r:id="rId78"/>
    <p:sldId id="399" r:id="rId79"/>
    <p:sldId id="400" r:id="rId80"/>
    <p:sldId id="386" r:id="rId81"/>
    <p:sldId id="316" r:id="rId82"/>
    <p:sldId id="317" r:id="rId83"/>
    <p:sldId id="334" r:id="rId84"/>
    <p:sldId id="335" r:id="rId85"/>
    <p:sldId id="318" r:id="rId86"/>
    <p:sldId id="336" r:id="rId87"/>
    <p:sldId id="337" r:id="rId88"/>
    <p:sldId id="338" r:id="rId89"/>
    <p:sldId id="319" r:id="rId90"/>
    <p:sldId id="320" r:id="rId91"/>
    <p:sldId id="321" r:id="rId92"/>
    <p:sldId id="322" r:id="rId93"/>
    <p:sldId id="323" r:id="rId94"/>
    <p:sldId id="324" r:id="rId95"/>
    <p:sldId id="325" r:id="rId96"/>
    <p:sldId id="326" r:id="rId97"/>
    <p:sldId id="327" r:id="rId98"/>
    <p:sldId id="328" r:id="rId99"/>
    <p:sldId id="329" r:id="rId100"/>
    <p:sldId id="330" r:id="rId101"/>
    <p:sldId id="331" r:id="rId102"/>
    <p:sldId id="332" r:id="rId103"/>
    <p:sldId id="333" r:id="rId10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BB0D80E-F2F0-EF43-BF79-4DD324165FC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F875978-BE91-B045-A732-E61E0C21BD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&amp; Graph Structure for</a:t>
            </a:r>
            <a:br>
              <a:rPr lang="en-US" dirty="0" smtClean="0"/>
            </a:br>
            <a:r>
              <a:rPr lang="en-US" dirty="0" smtClean="0"/>
              <a:t>Content Selection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NLP Systems &amp; Applications</a:t>
            </a:r>
          </a:p>
          <a:p>
            <a:r>
              <a:rPr lang="en-US" dirty="0" smtClean="0"/>
              <a:t>Ling 573</a:t>
            </a:r>
          </a:p>
          <a:p>
            <a:r>
              <a:rPr lang="en-US" dirty="0" smtClean="0"/>
              <a:t>April 16,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7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 Relations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Core of RST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RST analysis requires building tree of relations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Relations include: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Circumstance</a:t>
            </a:r>
            <a:r>
              <a:rPr lang="en-US" dirty="0"/>
              <a:t>, </a:t>
            </a:r>
            <a:r>
              <a:rPr lang="en-US" dirty="0" err="1"/>
              <a:t>Solutionhood</a:t>
            </a:r>
            <a:r>
              <a:rPr lang="en-US" dirty="0"/>
              <a:t>, Elaboration. Background, Enablement, Motivation, Evidence,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Captured in: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RST </a:t>
            </a:r>
            <a:r>
              <a:rPr lang="en-US" dirty="0" err="1" smtClean="0"/>
              <a:t>treebank</a:t>
            </a:r>
            <a:r>
              <a:rPr lang="en-US" dirty="0" smtClean="0"/>
              <a:t>: corpus of WSJ articles with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RST parsers: </a:t>
            </a:r>
            <a:r>
              <a:rPr lang="en-US" dirty="0" err="1" smtClean="0"/>
              <a:t>Marcu</a:t>
            </a:r>
            <a:r>
              <a:rPr lang="en-US" dirty="0" smtClean="0"/>
              <a:t>, </a:t>
            </a:r>
            <a:r>
              <a:rPr lang="en-US" dirty="0" err="1" smtClean="0"/>
              <a:t>Peng</a:t>
            </a:r>
            <a:r>
              <a:rPr lang="en-US" dirty="0" smtClean="0"/>
              <a:t> and </a:t>
            </a:r>
            <a:r>
              <a:rPr lang="en-US" dirty="0" err="1" smtClean="0"/>
              <a:t>Hirst</a:t>
            </a:r>
            <a:r>
              <a:rPr lang="en-US" dirty="0"/>
              <a:t>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1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r>
              <a:rPr lang="en-US" dirty="0" smtClean="0"/>
              <a:t>CLASSY HMM: </a:t>
            </a:r>
          </a:p>
          <a:p>
            <a:pPr lvl="1"/>
            <a:r>
              <a:rPr lang="en-US" dirty="0" smtClean="0"/>
              <a:t>Add question overlap feature to HMM vector</a:t>
            </a:r>
          </a:p>
          <a:p>
            <a:pPr lvl="2"/>
            <a:r>
              <a:rPr lang="en-US" dirty="0" smtClean="0"/>
              <a:t>Log (# query tokens in sentence + 1)</a:t>
            </a:r>
          </a:p>
          <a:p>
            <a:pPr lvl="3"/>
            <a:r>
              <a:rPr lang="en-US" dirty="0" smtClean="0"/>
              <a:t>Query tokens: tagged as noun, verb, </a:t>
            </a:r>
            <a:r>
              <a:rPr lang="en-US" dirty="0" err="1" smtClean="0"/>
              <a:t>adj</a:t>
            </a:r>
            <a:r>
              <a:rPr lang="en-US" dirty="0" smtClean="0"/>
              <a:t>, </a:t>
            </a:r>
            <a:r>
              <a:rPr lang="en-US" dirty="0" err="1" smtClean="0"/>
              <a:t>adv</a:t>
            </a:r>
            <a:r>
              <a:rPr lang="en-US" dirty="0" smtClean="0"/>
              <a:t>, or proper nouns</a:t>
            </a:r>
          </a:p>
          <a:p>
            <a:pPr lvl="1"/>
            <a:r>
              <a:rPr lang="en-US" dirty="0" smtClean="0"/>
              <a:t>Other, more aggressive approach detrimental</a:t>
            </a:r>
          </a:p>
          <a:p>
            <a:r>
              <a:rPr lang="en-US" dirty="0" err="1" smtClean="0"/>
              <a:t>FastSumm</a:t>
            </a:r>
            <a:r>
              <a:rPr lang="en-US" dirty="0" smtClean="0"/>
              <a:t>:  SVM regression on sentences</a:t>
            </a:r>
          </a:p>
          <a:p>
            <a:pPr lvl="1"/>
            <a:r>
              <a:rPr lang="en-US" dirty="0" smtClean="0"/>
              <a:t>Adds topic title frequency feature:</a:t>
            </a:r>
          </a:p>
          <a:p>
            <a:pPr lvl="2"/>
            <a:r>
              <a:rPr lang="en-US" dirty="0" smtClean="0"/>
              <a:t>Proportion of words in sent which appear in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95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Many similar strategies:</a:t>
            </a:r>
          </a:p>
          <a:p>
            <a:pPr lvl="1"/>
            <a:r>
              <a:rPr lang="en-US" dirty="0" smtClean="0"/>
              <a:t>Features, weighting, ranking: overlap based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592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Many similar strategies:</a:t>
            </a:r>
          </a:p>
          <a:p>
            <a:pPr lvl="1"/>
            <a:r>
              <a:rPr lang="en-US" dirty="0" smtClean="0"/>
              <a:t>Features, weighting, ranking: overlap based</a:t>
            </a:r>
          </a:p>
          <a:p>
            <a:r>
              <a:rPr lang="en-US" dirty="0" smtClean="0"/>
              <a:t>Actual evaluation impact:</a:t>
            </a:r>
          </a:p>
          <a:p>
            <a:pPr lvl="1"/>
            <a:r>
              <a:rPr lang="en-US" dirty="0" smtClean="0"/>
              <a:t>Not necessarily very large (e.g. 0.003 ROUGE)</a:t>
            </a:r>
          </a:p>
          <a:p>
            <a:pPr lvl="2"/>
            <a:r>
              <a:rPr lang="en-US" dirty="0" smtClean="0"/>
              <a:t>But can be useful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758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Many similar strategies:</a:t>
            </a:r>
          </a:p>
          <a:p>
            <a:pPr lvl="1"/>
            <a:r>
              <a:rPr lang="en-US" dirty="0" smtClean="0"/>
              <a:t>Features, weighting, ranking: overlap based</a:t>
            </a:r>
          </a:p>
          <a:p>
            <a:r>
              <a:rPr lang="en-US" dirty="0" smtClean="0"/>
              <a:t>Actual evaluation impact:</a:t>
            </a:r>
          </a:p>
          <a:p>
            <a:pPr lvl="1"/>
            <a:r>
              <a:rPr lang="en-US" dirty="0" smtClean="0"/>
              <a:t>Not necessarily very large (e.g. 0.003 ROUGE)</a:t>
            </a:r>
          </a:p>
          <a:p>
            <a:pPr lvl="2"/>
            <a:r>
              <a:rPr lang="en-US" dirty="0" smtClean="0"/>
              <a:t>But can be useful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Aggressive approaches can have large negative impact</a:t>
            </a:r>
          </a:p>
          <a:p>
            <a:pPr lvl="2"/>
            <a:r>
              <a:rPr lang="en-US" dirty="0" smtClean="0"/>
              <a:t>I.e. explicitly adding NER spans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4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Discourse Treebank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PDTB (Prasad et al, 2008)</a:t>
            </a:r>
          </a:p>
          <a:p>
            <a:pPr lvl="1"/>
            <a:r>
              <a:rPr lang="en-US" dirty="0" smtClean="0"/>
              <a:t>“Theory-neutral” discourse model</a:t>
            </a:r>
          </a:p>
          <a:p>
            <a:pPr lvl="1"/>
            <a:r>
              <a:rPr lang="en-US" dirty="0" smtClean="0"/>
              <a:t>No stipulation of overall structure, identifies local </a:t>
            </a:r>
            <a:r>
              <a:rPr lang="en-US" dirty="0" err="1" smtClean="0"/>
              <a:t>rels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670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Discourse Treebank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PDTB (Prasad et al, 2008)</a:t>
            </a:r>
          </a:p>
          <a:p>
            <a:pPr lvl="1"/>
            <a:r>
              <a:rPr lang="en-US" dirty="0" smtClean="0"/>
              <a:t>“Theory-neutral” discourse model</a:t>
            </a:r>
          </a:p>
          <a:p>
            <a:pPr lvl="1"/>
            <a:r>
              <a:rPr lang="en-US" dirty="0" smtClean="0"/>
              <a:t>No stipulation of overall structure, identifies local </a:t>
            </a:r>
            <a:r>
              <a:rPr lang="en-US" dirty="0" err="1" smtClean="0"/>
              <a:t>rels</a:t>
            </a:r>
            <a:endParaRPr lang="en-US" dirty="0" smtClean="0"/>
          </a:p>
          <a:p>
            <a:r>
              <a:rPr lang="en-US" dirty="0" smtClean="0"/>
              <a:t>Two types of annotation:</a:t>
            </a:r>
          </a:p>
          <a:p>
            <a:pPr lvl="1"/>
            <a:r>
              <a:rPr lang="en-US" dirty="0" smtClean="0"/>
              <a:t>Explicit: triggered by lexical markers (‘but’) b/t spans</a:t>
            </a:r>
          </a:p>
          <a:p>
            <a:pPr lvl="2"/>
            <a:r>
              <a:rPr lang="en-US" dirty="0" smtClean="0"/>
              <a:t>Arg2: syntactically bound to discourse connective, </a:t>
            </a:r>
            <a:r>
              <a:rPr lang="en-US" dirty="0" err="1" smtClean="0"/>
              <a:t>ow</a:t>
            </a:r>
            <a:r>
              <a:rPr lang="en-US" dirty="0" smtClean="0"/>
              <a:t> Arg1</a:t>
            </a:r>
          </a:p>
        </p:txBody>
      </p:sp>
    </p:spTree>
    <p:extLst>
      <p:ext uri="{BB962C8B-B14F-4D97-AF65-F5344CB8AC3E}">
        <p14:creationId xmlns:p14="http://schemas.microsoft.com/office/powerpoint/2010/main" val="33340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Discourse Treebank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PDTB (Prasad et al, 2008)</a:t>
            </a:r>
          </a:p>
          <a:p>
            <a:pPr lvl="1"/>
            <a:r>
              <a:rPr lang="en-US" dirty="0" smtClean="0"/>
              <a:t>“Theory-neutral” discourse model</a:t>
            </a:r>
          </a:p>
          <a:p>
            <a:pPr lvl="1"/>
            <a:r>
              <a:rPr lang="en-US" dirty="0" smtClean="0"/>
              <a:t>No stipulation of overall structure, identifies local </a:t>
            </a:r>
            <a:r>
              <a:rPr lang="en-US" dirty="0" err="1" smtClean="0"/>
              <a:t>rels</a:t>
            </a:r>
            <a:endParaRPr lang="en-US" dirty="0" smtClean="0"/>
          </a:p>
          <a:p>
            <a:r>
              <a:rPr lang="en-US" dirty="0" smtClean="0"/>
              <a:t>Two types of annotation:</a:t>
            </a:r>
          </a:p>
          <a:p>
            <a:pPr lvl="1"/>
            <a:r>
              <a:rPr lang="en-US" dirty="0" smtClean="0"/>
              <a:t>Explicit: triggered by lexical markers (‘but’) b/t spans</a:t>
            </a:r>
          </a:p>
          <a:p>
            <a:pPr lvl="2"/>
            <a:r>
              <a:rPr lang="en-US" dirty="0" smtClean="0"/>
              <a:t>Arg2: syntactically bound to discourse connective, </a:t>
            </a:r>
            <a:r>
              <a:rPr lang="en-US" dirty="0" err="1" smtClean="0"/>
              <a:t>ow</a:t>
            </a:r>
            <a:r>
              <a:rPr lang="en-US" dirty="0" smtClean="0"/>
              <a:t> Arg1</a:t>
            </a:r>
          </a:p>
          <a:p>
            <a:pPr lvl="1"/>
            <a:r>
              <a:rPr lang="en-US" dirty="0" smtClean="0"/>
              <a:t>Implicit: Adjacent sentences assumed related </a:t>
            </a:r>
          </a:p>
          <a:p>
            <a:pPr lvl="2"/>
            <a:r>
              <a:rPr lang="en-US" dirty="0" smtClean="0"/>
              <a:t>Arg1: first sentence in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0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Discourse Treebank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PDTB (Prasad et al, 2008)</a:t>
            </a:r>
          </a:p>
          <a:p>
            <a:pPr lvl="1"/>
            <a:r>
              <a:rPr lang="en-US" dirty="0" smtClean="0"/>
              <a:t>“Theory-neutral” discourse model</a:t>
            </a:r>
          </a:p>
          <a:p>
            <a:pPr lvl="1"/>
            <a:r>
              <a:rPr lang="en-US" dirty="0" smtClean="0"/>
              <a:t>No stipulation of overall structure, identifies local </a:t>
            </a:r>
            <a:r>
              <a:rPr lang="en-US" dirty="0" err="1" smtClean="0"/>
              <a:t>rels</a:t>
            </a:r>
            <a:endParaRPr lang="en-US" dirty="0" smtClean="0"/>
          </a:p>
          <a:p>
            <a:r>
              <a:rPr lang="en-US" dirty="0" smtClean="0"/>
              <a:t>Two types of annotation:</a:t>
            </a:r>
          </a:p>
          <a:p>
            <a:pPr lvl="1"/>
            <a:r>
              <a:rPr lang="en-US" dirty="0" smtClean="0"/>
              <a:t>Explicit: triggered by lexical markers (‘but’) b/t spans</a:t>
            </a:r>
          </a:p>
          <a:p>
            <a:pPr lvl="2"/>
            <a:r>
              <a:rPr lang="en-US" dirty="0" smtClean="0"/>
              <a:t>Arg2: syntactically bound to discourse connective, </a:t>
            </a:r>
            <a:r>
              <a:rPr lang="en-US" dirty="0" err="1" smtClean="0"/>
              <a:t>ow</a:t>
            </a:r>
            <a:r>
              <a:rPr lang="en-US" dirty="0" smtClean="0"/>
              <a:t> Arg1</a:t>
            </a:r>
          </a:p>
          <a:p>
            <a:pPr lvl="1"/>
            <a:r>
              <a:rPr lang="en-US" dirty="0" smtClean="0"/>
              <a:t>Implicit: Adjacent sentences assumed related </a:t>
            </a:r>
          </a:p>
          <a:p>
            <a:pPr lvl="2"/>
            <a:r>
              <a:rPr lang="en-US" dirty="0" smtClean="0"/>
              <a:t>Arg1: first sentence in sequence</a:t>
            </a:r>
          </a:p>
          <a:p>
            <a:r>
              <a:rPr lang="en-US" dirty="0" smtClean="0"/>
              <a:t>Senses/Relations:</a:t>
            </a:r>
          </a:p>
          <a:p>
            <a:pPr lvl="1"/>
            <a:r>
              <a:rPr lang="en-US" dirty="0" smtClean="0"/>
              <a:t>Comparison, Contingency, Expansion, Temporal</a:t>
            </a:r>
          </a:p>
          <a:p>
            <a:pPr lvl="2"/>
            <a:r>
              <a:rPr lang="en-US" dirty="0" smtClean="0"/>
              <a:t>Broken down into finer-grained senses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9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&amp;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discourse should be useful</a:t>
            </a:r>
          </a:p>
          <a:p>
            <a:pPr lvl="1"/>
            <a:r>
              <a:rPr lang="en-US" dirty="0" smtClean="0"/>
              <a:t>Selection, ordering, realization</a:t>
            </a:r>
          </a:p>
          <a:p>
            <a:r>
              <a:rPr lang="en-US" dirty="0" smtClean="0"/>
              <a:t>Selection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8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&amp;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discourse should be useful</a:t>
            </a:r>
          </a:p>
          <a:p>
            <a:pPr lvl="1"/>
            <a:r>
              <a:rPr lang="en-US" dirty="0" smtClean="0"/>
              <a:t>Selection, ordering, realization</a:t>
            </a:r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Sense: some relations more important </a:t>
            </a:r>
          </a:p>
          <a:p>
            <a:pPr lvl="2"/>
            <a:r>
              <a:rPr lang="en-US" dirty="0" smtClean="0"/>
              <a:t>E.g. cause </a:t>
            </a:r>
            <a:r>
              <a:rPr lang="en-US" dirty="0" err="1" smtClean="0"/>
              <a:t>vs</a:t>
            </a:r>
            <a:r>
              <a:rPr lang="en-US" dirty="0" smtClean="0"/>
              <a:t> elaboration</a:t>
            </a:r>
          </a:p>
          <a:p>
            <a:pPr lvl="1"/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&amp;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discourse should be useful</a:t>
            </a:r>
          </a:p>
          <a:p>
            <a:pPr lvl="1"/>
            <a:r>
              <a:rPr lang="en-US" dirty="0" smtClean="0"/>
              <a:t>Selection, ordering, realization</a:t>
            </a:r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Sense: some relations more important </a:t>
            </a:r>
          </a:p>
          <a:p>
            <a:pPr lvl="2"/>
            <a:r>
              <a:rPr lang="en-US" dirty="0" smtClean="0"/>
              <a:t>E.g. cause </a:t>
            </a:r>
            <a:r>
              <a:rPr lang="en-US" dirty="0" err="1" smtClean="0"/>
              <a:t>vs</a:t>
            </a:r>
            <a:r>
              <a:rPr lang="en-US" dirty="0" smtClean="0"/>
              <a:t> elaboration</a:t>
            </a:r>
          </a:p>
          <a:p>
            <a:pPr lvl="1"/>
            <a:r>
              <a:rPr lang="en-US" dirty="0" smtClean="0"/>
              <a:t>Structure: some information more core</a:t>
            </a:r>
          </a:p>
          <a:p>
            <a:pPr lvl="2"/>
            <a:r>
              <a:rPr lang="en-US" dirty="0" smtClean="0"/>
              <a:t>Nucleus </a:t>
            </a:r>
            <a:r>
              <a:rPr lang="en-US" dirty="0" err="1" smtClean="0"/>
              <a:t>vs</a:t>
            </a:r>
            <a:r>
              <a:rPr lang="en-US" dirty="0" smtClean="0"/>
              <a:t> satellite, promotion, centrality</a:t>
            </a:r>
          </a:p>
          <a:p>
            <a:r>
              <a:rPr lang="en-US" dirty="0" smtClean="0"/>
              <a:t>Compare these, contrast with lexical info	</a:t>
            </a:r>
          </a:p>
          <a:p>
            <a:pPr lvl="1"/>
            <a:r>
              <a:rPr lang="en-US" dirty="0" smtClean="0"/>
              <a:t>Louis et al,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1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Structure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[Mr. Watkins said] 2. [volume on </a:t>
            </a:r>
            <a:r>
              <a:rPr lang="en-US" dirty="0" err="1"/>
              <a:t>Interprovincial’s</a:t>
            </a:r>
            <a:r>
              <a:rPr lang="en-US" dirty="0"/>
              <a:t> </a:t>
            </a:r>
            <a:r>
              <a:rPr lang="en-US" dirty="0" smtClean="0"/>
              <a:t>system is </a:t>
            </a:r>
            <a:r>
              <a:rPr lang="en-US" dirty="0"/>
              <a:t>down about 2% since January] 3. [and is expected </a:t>
            </a:r>
            <a:r>
              <a:rPr lang="en-US" dirty="0" smtClean="0"/>
              <a:t>to fall </a:t>
            </a:r>
            <a:r>
              <a:rPr lang="en-US" dirty="0"/>
              <a:t>further,] 4. [making expansion unnecessary until </a:t>
            </a:r>
            <a:r>
              <a:rPr lang="en-US" dirty="0" smtClean="0"/>
              <a:t>perhaps the </a:t>
            </a:r>
            <a:r>
              <a:rPr lang="en-US" dirty="0"/>
              <a:t>mid-1990s.]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32" y="3154227"/>
            <a:ext cx="5180112" cy="29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Structure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Satellite penalty:</a:t>
            </a:r>
          </a:p>
          <a:p>
            <a:pPr lvl="1"/>
            <a:r>
              <a:rPr lang="en-US" dirty="0" smtClean="0"/>
              <a:t>For each EDU: # of satellite nodes b/t it and root</a:t>
            </a:r>
          </a:p>
          <a:p>
            <a:pPr lvl="2"/>
            <a:r>
              <a:rPr lang="en-US" dirty="0" smtClean="0"/>
              <a:t>1 satellite in tree: (1), one step to root: penalty 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4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Discourse cues for summarization:</a:t>
            </a:r>
          </a:p>
          <a:p>
            <a:pPr lvl="1"/>
            <a:r>
              <a:rPr lang="en-US" dirty="0" smtClean="0"/>
              <a:t>Structure and Sense</a:t>
            </a:r>
          </a:p>
          <a:p>
            <a:r>
              <a:rPr lang="en-US" dirty="0" smtClean="0"/>
              <a:t>Discourse Graphs:</a:t>
            </a:r>
          </a:p>
          <a:p>
            <a:pPr lvl="1"/>
            <a:r>
              <a:rPr lang="en-US" dirty="0" smtClean="0"/>
              <a:t>Graph construction and application</a:t>
            </a:r>
          </a:p>
          <a:p>
            <a:pPr lvl="1"/>
            <a:endParaRPr lang="en-US" dirty="0"/>
          </a:p>
          <a:p>
            <a:r>
              <a:rPr lang="en-US" dirty="0" smtClean="0"/>
              <a:t>Neural models in summarization:</a:t>
            </a:r>
          </a:p>
          <a:p>
            <a:pPr lvl="1"/>
            <a:r>
              <a:rPr lang="en-US" dirty="0" smtClean="0"/>
              <a:t>Notes </a:t>
            </a:r>
          </a:p>
          <a:p>
            <a:pPr lvl="1"/>
            <a:r>
              <a:rPr lang="en-US" dirty="0" smtClean="0"/>
              <a:t>Neural graph models</a:t>
            </a:r>
          </a:p>
        </p:txBody>
      </p:sp>
    </p:spTree>
    <p:extLst>
      <p:ext uri="{BB962C8B-B14F-4D97-AF65-F5344CB8AC3E}">
        <p14:creationId xmlns:p14="http://schemas.microsoft.com/office/powerpoint/2010/main" val="162003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Structure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Satellite penalty:</a:t>
            </a:r>
          </a:p>
          <a:p>
            <a:pPr lvl="1"/>
            <a:r>
              <a:rPr lang="en-US" dirty="0" smtClean="0"/>
              <a:t>For each EDU: # of satellite nodes b/t it and root</a:t>
            </a:r>
          </a:p>
          <a:p>
            <a:pPr lvl="2"/>
            <a:r>
              <a:rPr lang="en-US" dirty="0" smtClean="0"/>
              <a:t>1 satellite in tree: (1), one step to root: penalty = 1</a:t>
            </a:r>
          </a:p>
          <a:p>
            <a:r>
              <a:rPr lang="en-US" dirty="0" smtClean="0"/>
              <a:t>Promotion set:</a:t>
            </a:r>
          </a:p>
          <a:p>
            <a:pPr lvl="1"/>
            <a:r>
              <a:rPr lang="en-US" dirty="0" smtClean="0"/>
              <a:t>Nuclear units at some level of tree</a:t>
            </a:r>
          </a:p>
          <a:p>
            <a:pPr lvl="2"/>
            <a:r>
              <a:rPr lang="en-US" dirty="0" smtClean="0"/>
              <a:t>At leaves, EDUs are themselves nuclear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9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Structure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Satellite penalty:</a:t>
            </a:r>
          </a:p>
          <a:p>
            <a:pPr lvl="1"/>
            <a:r>
              <a:rPr lang="en-US" dirty="0" smtClean="0"/>
              <a:t>For each EDU: # of satellite nodes b/t it and root</a:t>
            </a:r>
          </a:p>
          <a:p>
            <a:pPr lvl="2"/>
            <a:r>
              <a:rPr lang="en-US" dirty="0" smtClean="0"/>
              <a:t>1 satellite in tree: (1), one step to root: penalty = 1</a:t>
            </a:r>
          </a:p>
          <a:p>
            <a:r>
              <a:rPr lang="en-US" dirty="0" smtClean="0"/>
              <a:t>Promotion set:</a:t>
            </a:r>
          </a:p>
          <a:p>
            <a:pPr lvl="1"/>
            <a:r>
              <a:rPr lang="en-US" dirty="0" smtClean="0"/>
              <a:t>Nuclear units at some level of tree</a:t>
            </a:r>
          </a:p>
          <a:p>
            <a:pPr lvl="2"/>
            <a:r>
              <a:rPr lang="en-US" dirty="0" smtClean="0"/>
              <a:t>At leaves, EDUs are themselves nuclear	</a:t>
            </a:r>
          </a:p>
          <a:p>
            <a:r>
              <a:rPr lang="en-US" dirty="0" smtClean="0"/>
              <a:t>Depth score:</a:t>
            </a:r>
          </a:p>
          <a:p>
            <a:pPr lvl="1"/>
            <a:r>
              <a:rPr lang="en-US" dirty="0" smtClean="0"/>
              <a:t>Distance from lowest tree level to EDU’s highest rank</a:t>
            </a:r>
          </a:p>
          <a:p>
            <a:pPr lvl="2"/>
            <a:r>
              <a:rPr lang="en-US" dirty="0" smtClean="0"/>
              <a:t>2,3,4: score= 4; 1: score=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3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Structure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Satellite penalty:</a:t>
            </a:r>
          </a:p>
          <a:p>
            <a:pPr lvl="1"/>
            <a:r>
              <a:rPr lang="en-US" dirty="0" smtClean="0"/>
              <a:t>For each EDU: # of satellite nodes b/t it and root</a:t>
            </a:r>
          </a:p>
          <a:p>
            <a:pPr lvl="2"/>
            <a:r>
              <a:rPr lang="en-US" dirty="0" smtClean="0"/>
              <a:t>1 satellite in tree: (1), one step to root: penalty = 1</a:t>
            </a:r>
          </a:p>
          <a:p>
            <a:r>
              <a:rPr lang="en-US" dirty="0" smtClean="0"/>
              <a:t>Promotion set:</a:t>
            </a:r>
          </a:p>
          <a:p>
            <a:pPr lvl="1"/>
            <a:r>
              <a:rPr lang="en-US" dirty="0" smtClean="0"/>
              <a:t>Nuclear units at some level of tree</a:t>
            </a:r>
          </a:p>
          <a:p>
            <a:pPr lvl="2"/>
            <a:r>
              <a:rPr lang="en-US" dirty="0" smtClean="0"/>
              <a:t>At leaves, EDUs are themselves nuclear	</a:t>
            </a:r>
          </a:p>
          <a:p>
            <a:r>
              <a:rPr lang="en-US" dirty="0" smtClean="0"/>
              <a:t>Depth score:</a:t>
            </a:r>
          </a:p>
          <a:p>
            <a:pPr lvl="1"/>
            <a:r>
              <a:rPr lang="en-US" dirty="0" smtClean="0"/>
              <a:t>Distance from lowest tree level to EDU’s highest rank</a:t>
            </a:r>
          </a:p>
          <a:p>
            <a:pPr lvl="2"/>
            <a:r>
              <a:rPr lang="en-US" dirty="0" smtClean="0"/>
              <a:t>2,3,4: score= 4; 1: score= 3</a:t>
            </a:r>
          </a:p>
          <a:p>
            <a:r>
              <a:rPr lang="en-US" dirty="0" smtClean="0"/>
              <a:t>Promotion score:</a:t>
            </a:r>
          </a:p>
          <a:p>
            <a:pPr lvl="1"/>
            <a:r>
              <a:rPr lang="en-US" dirty="0" smtClean="0"/>
              <a:t># of levels span is promoted:</a:t>
            </a:r>
          </a:p>
          <a:p>
            <a:pPr lvl="2"/>
            <a:r>
              <a:rPr lang="en-US" dirty="0" smtClean="0"/>
              <a:t> 1: score = 0; 4: score = 2; 2,3: score =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1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Sentence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feature has:</a:t>
            </a:r>
          </a:p>
          <a:p>
            <a:pPr lvl="1"/>
            <a:r>
              <a:rPr lang="en-US" dirty="0" smtClean="0"/>
              <a:t>Raw score</a:t>
            </a:r>
          </a:p>
          <a:p>
            <a:pPr lvl="1"/>
            <a:r>
              <a:rPr lang="en-US" dirty="0" smtClean="0"/>
              <a:t>Normalized score: Raw/</a:t>
            </a:r>
            <a:r>
              <a:rPr lang="en-US" dirty="0" err="1" smtClean="0"/>
              <a:t>sentence_length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9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Sentence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feature has:</a:t>
            </a:r>
          </a:p>
          <a:p>
            <a:pPr lvl="1"/>
            <a:r>
              <a:rPr lang="en-US" dirty="0" smtClean="0"/>
              <a:t>Raw score</a:t>
            </a:r>
          </a:p>
          <a:p>
            <a:pPr lvl="1"/>
            <a:r>
              <a:rPr lang="en-US" dirty="0" smtClean="0"/>
              <a:t>Normalized score: Raw/</a:t>
            </a:r>
            <a:r>
              <a:rPr lang="en-US" dirty="0" err="1" smtClean="0"/>
              <a:t>sentence_length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Sentence score for a feature:</a:t>
            </a:r>
          </a:p>
          <a:p>
            <a:pPr lvl="1"/>
            <a:r>
              <a:rPr lang="en-US" dirty="0" smtClean="0"/>
              <a:t>Max over EDUs in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4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Capture specific relations on spans</a:t>
            </a:r>
          </a:p>
          <a:p>
            <a:r>
              <a:rPr lang="en-US" dirty="0" smtClean="0"/>
              <a:t>Binary features over tuple of:</a:t>
            </a:r>
          </a:p>
          <a:p>
            <a:pPr lvl="1"/>
            <a:r>
              <a:rPr lang="en-US" dirty="0" smtClean="0"/>
              <a:t>Implicit </a:t>
            </a:r>
            <a:r>
              <a:rPr lang="en-US" dirty="0" err="1" smtClean="0"/>
              <a:t>vs</a:t>
            </a:r>
            <a:r>
              <a:rPr lang="en-US" dirty="0" smtClean="0"/>
              <a:t> Explicit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Name of relation that holds</a:t>
            </a:r>
          </a:p>
          <a:p>
            <a:pPr lvl="2"/>
            <a:r>
              <a:rPr lang="en-US" dirty="0" smtClean="0"/>
              <a:t>Top-level or second level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relation is between sentences,</a:t>
            </a:r>
          </a:p>
          <a:p>
            <a:pPr lvl="2"/>
            <a:r>
              <a:rPr lang="en-US" dirty="0" smtClean="0"/>
              <a:t>Indicate whether Arg1 or Arg2</a:t>
            </a:r>
          </a:p>
          <a:p>
            <a:r>
              <a:rPr lang="en-US" dirty="0" smtClean="0"/>
              <a:t>E.g. </a:t>
            </a:r>
            <a:r>
              <a:rPr lang="en-US" dirty="0"/>
              <a:t>“</a:t>
            </a:r>
            <a:r>
              <a:rPr lang="en-US" dirty="0" smtClean="0"/>
              <a:t>contains Arg1 </a:t>
            </a:r>
            <a:r>
              <a:rPr lang="en-US" dirty="0"/>
              <a:t>of Implicit Restatement </a:t>
            </a:r>
            <a:r>
              <a:rPr lang="en-US" dirty="0" smtClean="0"/>
              <a:t>relation”</a:t>
            </a:r>
          </a:p>
          <a:p>
            <a:r>
              <a:rPr lang="en-US" dirty="0" smtClean="0"/>
              <a:t>Also, # of relations, distance b/t </a:t>
            </a:r>
            <a:r>
              <a:rPr lang="en-US" dirty="0" err="1" smtClean="0"/>
              <a:t>args</a:t>
            </a:r>
            <a:r>
              <a:rPr lang="en-US" dirty="0" smtClean="0"/>
              <a:t> w/in sentence</a:t>
            </a:r>
          </a:p>
        </p:txBody>
      </p:sp>
    </p:spTree>
    <p:extLst>
      <p:ext uri="{BB962C8B-B14F-4D97-AF65-F5344CB8AC3E}">
        <p14:creationId xmlns:p14="http://schemas.microsoft.com/office/powerpoint/2010/main" val="391295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addition, its machines are easier to operate, so </a:t>
            </a:r>
            <a:r>
              <a:rPr lang="en-US" dirty="0" smtClean="0"/>
              <a:t>customers require </a:t>
            </a:r>
            <a:r>
              <a:rPr lang="en-US" dirty="0"/>
              <a:t>less assistance from software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Is there an explicit discourse marker?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6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addition, its machines are easier to operate, so </a:t>
            </a:r>
            <a:r>
              <a:rPr lang="en-US" dirty="0" smtClean="0"/>
              <a:t>customers require </a:t>
            </a:r>
            <a:r>
              <a:rPr lang="en-US" dirty="0"/>
              <a:t>less assistance from software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Is there an explicit discourse marker?</a:t>
            </a:r>
          </a:p>
          <a:p>
            <a:pPr lvl="1"/>
            <a:r>
              <a:rPr lang="en-US" dirty="0" smtClean="0"/>
              <a:t>Yes, ‘so’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Discourse relation?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5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addition, its machines are easier to operate, so </a:t>
            </a:r>
            <a:r>
              <a:rPr lang="en-US" dirty="0" smtClean="0"/>
              <a:t>customers require </a:t>
            </a:r>
            <a:r>
              <a:rPr lang="en-US" dirty="0"/>
              <a:t>less assistance from software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Is there an explicit discourse marker?</a:t>
            </a:r>
          </a:p>
          <a:p>
            <a:pPr lvl="1"/>
            <a:r>
              <a:rPr lang="en-US" dirty="0" smtClean="0"/>
              <a:t>Yes, ‘so’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Discourse relation?</a:t>
            </a:r>
          </a:p>
          <a:p>
            <a:pPr lvl="1"/>
            <a:r>
              <a:rPr lang="en-US" dirty="0" smtClean="0"/>
              <a:t>‘Contingency’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4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(1</a:t>
            </a:r>
            <a:r>
              <a:rPr lang="en-US" dirty="0" smtClean="0"/>
              <a:t>) Wednesday’s </a:t>
            </a:r>
            <a:r>
              <a:rPr lang="en-US" dirty="0"/>
              <a:t>dominant issue was Yasuda &amp; Marine Insurance</a:t>
            </a:r>
            <a:r>
              <a:rPr lang="en-US" dirty="0" smtClean="0"/>
              <a:t>, which </a:t>
            </a:r>
            <a:r>
              <a:rPr lang="en-US" dirty="0"/>
              <a:t>continued to surge on rumors of </a:t>
            </a:r>
            <a:r>
              <a:rPr lang="en-US" dirty="0" smtClean="0"/>
              <a:t>speculative buying</a:t>
            </a:r>
            <a:r>
              <a:rPr lang="en-US" dirty="0"/>
              <a:t>. (2) It ended the day up 80 yen to 1880 yen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there a discourse marker?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40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57741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Cohesion – repetition, </a:t>
            </a:r>
            <a:r>
              <a:rPr lang="en-US" dirty="0" err="1" smtClean="0"/>
              <a:t>etc</a:t>
            </a:r>
            <a:r>
              <a:rPr lang="en-US" dirty="0" smtClean="0"/>
              <a:t> – does not imply coherence</a:t>
            </a:r>
          </a:p>
          <a:p>
            <a:r>
              <a:rPr lang="en-US" dirty="0" smtClean="0"/>
              <a:t>Coherence relations:</a:t>
            </a:r>
          </a:p>
          <a:p>
            <a:pPr lvl="1"/>
            <a:r>
              <a:rPr lang="en-US" dirty="0" smtClean="0"/>
              <a:t>Possible meaning relations between </a:t>
            </a:r>
            <a:r>
              <a:rPr lang="en-US" dirty="0" err="1" smtClean="0"/>
              <a:t>utts</a:t>
            </a:r>
            <a:r>
              <a:rPr lang="en-US" dirty="0" smtClean="0"/>
              <a:t> in discourse</a:t>
            </a:r>
          </a:p>
        </p:txBody>
      </p:sp>
    </p:spTree>
    <p:extLst>
      <p:ext uri="{BB962C8B-B14F-4D97-AF65-F5344CB8AC3E}">
        <p14:creationId xmlns:p14="http://schemas.microsoft.com/office/powerpoint/2010/main" val="412906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smtClean="0"/>
              <a:t>1) Wednesday’s </a:t>
            </a:r>
            <a:r>
              <a:rPr lang="en-US" dirty="0"/>
              <a:t>dominant issue was Yasuda &amp; Marine Insurance</a:t>
            </a:r>
            <a:r>
              <a:rPr lang="en-US" dirty="0" smtClean="0"/>
              <a:t>, which </a:t>
            </a:r>
            <a:r>
              <a:rPr lang="en-US" dirty="0"/>
              <a:t>continued to surge on rumors of </a:t>
            </a:r>
            <a:r>
              <a:rPr lang="en-US" dirty="0" smtClean="0"/>
              <a:t>speculative buying</a:t>
            </a:r>
            <a:r>
              <a:rPr lang="en-US" dirty="0"/>
              <a:t>. (2) It ended the day up 80 yen to 1880 yen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there a discourse marker?</a:t>
            </a:r>
          </a:p>
          <a:p>
            <a:pPr lvl="1"/>
            <a:r>
              <a:rPr lang="en-US" dirty="0" smtClean="0"/>
              <a:t>No </a:t>
            </a:r>
          </a:p>
          <a:p>
            <a:r>
              <a:rPr lang="en-US" dirty="0" smtClean="0"/>
              <a:t>Is there a relation?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4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(1</a:t>
            </a:r>
            <a:r>
              <a:rPr lang="en-US" dirty="0" smtClean="0"/>
              <a:t>) Wednesday’s </a:t>
            </a:r>
            <a:r>
              <a:rPr lang="en-US" dirty="0"/>
              <a:t>dominant issue was Yasuda &amp; Marine Insurance</a:t>
            </a:r>
            <a:r>
              <a:rPr lang="en-US" dirty="0" smtClean="0"/>
              <a:t>, which </a:t>
            </a:r>
            <a:r>
              <a:rPr lang="en-US" dirty="0"/>
              <a:t>continued to surge on rumors of </a:t>
            </a:r>
            <a:r>
              <a:rPr lang="en-US" dirty="0" smtClean="0"/>
              <a:t>speculative buying</a:t>
            </a:r>
            <a:r>
              <a:rPr lang="en-US" dirty="0"/>
              <a:t>. (2) It ended the day up 80 yen to 1880 yen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there a discourse marker?</a:t>
            </a:r>
          </a:p>
          <a:p>
            <a:pPr lvl="1"/>
            <a:r>
              <a:rPr lang="en-US" dirty="0" smtClean="0"/>
              <a:t>No </a:t>
            </a:r>
          </a:p>
          <a:p>
            <a:r>
              <a:rPr lang="en-US" dirty="0" smtClean="0"/>
              <a:t>Is there a relation?</a:t>
            </a:r>
          </a:p>
          <a:p>
            <a:pPr lvl="1"/>
            <a:r>
              <a:rPr lang="en-US" dirty="0" smtClean="0"/>
              <a:t>Implicit (by definition)</a:t>
            </a:r>
          </a:p>
          <a:p>
            <a:r>
              <a:rPr lang="en-US" dirty="0" smtClean="0"/>
              <a:t>What relation?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2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(1</a:t>
            </a:r>
            <a:r>
              <a:rPr lang="en-US" dirty="0" smtClean="0"/>
              <a:t>) Wednesday’s </a:t>
            </a:r>
            <a:r>
              <a:rPr lang="en-US" dirty="0"/>
              <a:t>dominant issue was Yasuda &amp; Marine Insurance</a:t>
            </a:r>
            <a:r>
              <a:rPr lang="en-US" dirty="0" smtClean="0"/>
              <a:t>, which </a:t>
            </a:r>
            <a:r>
              <a:rPr lang="en-US" dirty="0"/>
              <a:t>continued to surge on rumors of </a:t>
            </a:r>
            <a:r>
              <a:rPr lang="en-US" dirty="0" smtClean="0"/>
              <a:t>speculative buying</a:t>
            </a:r>
            <a:r>
              <a:rPr lang="en-US" dirty="0"/>
              <a:t>. (2) It ended the day up 80 yen to 1880 yen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there a discourse marker?</a:t>
            </a:r>
          </a:p>
          <a:p>
            <a:pPr lvl="1"/>
            <a:r>
              <a:rPr lang="en-US" dirty="0" smtClean="0"/>
              <a:t>No </a:t>
            </a:r>
          </a:p>
          <a:p>
            <a:r>
              <a:rPr lang="en-US" dirty="0" smtClean="0"/>
              <a:t>Is there a relation?</a:t>
            </a:r>
          </a:p>
          <a:p>
            <a:pPr lvl="1"/>
            <a:r>
              <a:rPr lang="en-US" dirty="0" smtClean="0"/>
              <a:t>Implicit (by definition)</a:t>
            </a:r>
          </a:p>
          <a:p>
            <a:r>
              <a:rPr lang="en-US" dirty="0" smtClean="0"/>
              <a:t>What relation?</a:t>
            </a:r>
          </a:p>
          <a:p>
            <a:pPr lvl="1"/>
            <a:r>
              <a:rPr lang="en-US" dirty="0" smtClean="0"/>
              <a:t>Expansion (or more specifically (level 2) restatement)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Args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2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(</a:t>
            </a:r>
            <a:r>
              <a:rPr lang="en-US" dirty="0" smtClean="0"/>
              <a:t>1 )</a:t>
            </a:r>
            <a:r>
              <a:rPr lang="en-US" dirty="0"/>
              <a:t>Wednesday’s dominant issue was Yasuda &amp; Marine Insurance</a:t>
            </a:r>
            <a:r>
              <a:rPr lang="en-US" dirty="0" smtClean="0"/>
              <a:t>, which </a:t>
            </a:r>
            <a:r>
              <a:rPr lang="en-US" dirty="0"/>
              <a:t>continued to surge on rumors of </a:t>
            </a:r>
            <a:r>
              <a:rPr lang="en-US" dirty="0" smtClean="0"/>
              <a:t>speculative buying</a:t>
            </a:r>
            <a:r>
              <a:rPr lang="en-US" dirty="0"/>
              <a:t>. (2) It ended the day up 80 yen to 1880 yen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there a discourse marker?</a:t>
            </a:r>
          </a:p>
          <a:p>
            <a:pPr lvl="1"/>
            <a:r>
              <a:rPr lang="en-US" dirty="0" smtClean="0"/>
              <a:t>No </a:t>
            </a:r>
          </a:p>
          <a:p>
            <a:r>
              <a:rPr lang="en-US" dirty="0" smtClean="0"/>
              <a:t>Is there a relation?</a:t>
            </a:r>
          </a:p>
          <a:p>
            <a:pPr lvl="1"/>
            <a:r>
              <a:rPr lang="en-US" dirty="0" smtClean="0"/>
              <a:t>Implicit (by definition)</a:t>
            </a:r>
          </a:p>
          <a:p>
            <a:r>
              <a:rPr lang="en-US" dirty="0" smtClean="0"/>
              <a:t>What relation?</a:t>
            </a:r>
          </a:p>
          <a:p>
            <a:pPr lvl="1"/>
            <a:r>
              <a:rPr lang="en-US" dirty="0" smtClean="0"/>
              <a:t>Expansion (or more specifically (level 2) restatement)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Args</a:t>
            </a:r>
            <a:r>
              <a:rPr lang="en-US" dirty="0" smtClean="0"/>
              <a:t>? (1) is Arg1; (2) is Arg2 (by definition)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Non-discourse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features: </a:t>
            </a:r>
          </a:p>
        </p:txBody>
      </p:sp>
    </p:spTree>
    <p:extLst>
      <p:ext uri="{BB962C8B-B14F-4D97-AF65-F5344CB8AC3E}">
        <p14:creationId xmlns:p14="http://schemas.microsoft.com/office/powerpoint/2010/main" val="142957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Non-discourse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features: </a:t>
            </a:r>
          </a:p>
          <a:p>
            <a:pPr lvl="1"/>
            <a:r>
              <a:rPr lang="en-US" dirty="0" smtClean="0"/>
              <a:t>Sentence length</a:t>
            </a:r>
          </a:p>
          <a:p>
            <a:pPr lvl="1"/>
            <a:r>
              <a:rPr lang="en-US" dirty="0" smtClean="0"/>
              <a:t>Sentence position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Probabilities of words in sent: mean, sum, product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# of signature words (LLR)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7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4825" cy="4343400"/>
          </a:xfrm>
        </p:spPr>
        <p:txBody>
          <a:bodyPr/>
          <a:lstStyle/>
          <a:p>
            <a:r>
              <a:rPr lang="en-US" dirty="0" smtClean="0"/>
              <a:t>Associated with summary sentences</a:t>
            </a:r>
          </a:p>
          <a:p>
            <a:pPr lvl="1"/>
            <a:r>
              <a:rPr lang="en-US" dirty="0" smtClean="0"/>
              <a:t>Structure: depth score, promotion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6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4825" cy="4343400"/>
          </a:xfrm>
        </p:spPr>
        <p:txBody>
          <a:bodyPr/>
          <a:lstStyle/>
          <a:p>
            <a:r>
              <a:rPr lang="en-US" dirty="0" smtClean="0"/>
              <a:t>Associated with summary sentences</a:t>
            </a:r>
          </a:p>
          <a:p>
            <a:pPr lvl="1"/>
            <a:r>
              <a:rPr lang="en-US" dirty="0" smtClean="0"/>
              <a:t>Structure: depth score, promotion score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Semantic: Arg1 of Explicit Expansion, Implicit Contingency, Implicit Expansion, distance to </a:t>
            </a:r>
            <a:r>
              <a:rPr lang="en-US" dirty="0" err="1" smtClean="0"/>
              <a:t>arg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4825" cy="4343400"/>
          </a:xfrm>
        </p:spPr>
        <p:txBody>
          <a:bodyPr/>
          <a:lstStyle/>
          <a:p>
            <a:r>
              <a:rPr lang="en-US" dirty="0" smtClean="0"/>
              <a:t>Associated with summary sentences</a:t>
            </a:r>
          </a:p>
          <a:p>
            <a:pPr lvl="1"/>
            <a:r>
              <a:rPr lang="en-US" dirty="0" smtClean="0"/>
              <a:t>Structure: depth score, promotion score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Semantic: Arg1 of Explicit Expansion, Implicit Contingency, Implicit Expansion, distance to </a:t>
            </a:r>
            <a:r>
              <a:rPr lang="en-US" dirty="0" err="1" smtClean="0"/>
              <a:t>arg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Non-discourse: length, 1</a:t>
            </a:r>
            <a:r>
              <a:rPr lang="en-US" baseline="30000" dirty="0" smtClean="0"/>
              <a:t>st</a:t>
            </a:r>
            <a:r>
              <a:rPr lang="en-US" dirty="0" smtClean="0"/>
              <a:t> in </a:t>
            </a:r>
            <a:r>
              <a:rPr lang="en-US" dirty="0" err="1" smtClean="0"/>
              <a:t>para</a:t>
            </a:r>
            <a:r>
              <a:rPr lang="en-US" dirty="0" smtClean="0"/>
              <a:t>, offset from end of </a:t>
            </a:r>
            <a:r>
              <a:rPr lang="en-US" dirty="0" err="1" smtClean="0"/>
              <a:t>para</a:t>
            </a:r>
            <a:r>
              <a:rPr lang="en-US" dirty="0" smtClean="0"/>
              <a:t>, # signature terms; mean, sum word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1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Associated with non-summary sentences</a:t>
            </a:r>
          </a:p>
          <a:p>
            <a:pPr lvl="1"/>
            <a:r>
              <a:rPr lang="en-US" dirty="0" smtClean="0"/>
              <a:t>Structural: satellite penalty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57741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Cohesion – repetition, </a:t>
            </a:r>
            <a:r>
              <a:rPr lang="en-US" dirty="0" err="1" smtClean="0"/>
              <a:t>etc</a:t>
            </a:r>
            <a:r>
              <a:rPr lang="en-US" dirty="0" smtClean="0"/>
              <a:t> – does not imply coherence</a:t>
            </a:r>
          </a:p>
          <a:p>
            <a:r>
              <a:rPr lang="en-US" dirty="0" smtClean="0"/>
              <a:t>Coherence relations:</a:t>
            </a:r>
          </a:p>
          <a:p>
            <a:pPr lvl="1"/>
            <a:r>
              <a:rPr lang="en-US" dirty="0" smtClean="0"/>
              <a:t>Possible meaning relations between </a:t>
            </a:r>
            <a:r>
              <a:rPr lang="en-US" dirty="0" err="1" smtClean="0"/>
              <a:t>utts</a:t>
            </a:r>
            <a:r>
              <a:rPr lang="en-US" dirty="0" smtClean="0"/>
              <a:t> in discourse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b="1" dirty="0" smtClean="0"/>
              <a:t>Result: </a:t>
            </a:r>
            <a:r>
              <a:rPr lang="en-US" dirty="0" smtClean="0"/>
              <a:t>Infer state of S</a:t>
            </a:r>
            <a:r>
              <a:rPr lang="en-US" baseline="-25000" dirty="0" smtClean="0"/>
              <a:t>0</a:t>
            </a:r>
            <a:r>
              <a:rPr lang="en-US" dirty="0" smtClean="0"/>
              <a:t> cause state in S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3"/>
            <a:r>
              <a:rPr lang="en-US" dirty="0" smtClean="0"/>
              <a:t>The Tin Woodman was caught in the rain. His joints rusted.</a:t>
            </a:r>
          </a:p>
        </p:txBody>
      </p:sp>
    </p:spTree>
    <p:extLst>
      <p:ext uri="{BB962C8B-B14F-4D97-AF65-F5344CB8AC3E}">
        <p14:creationId xmlns:p14="http://schemas.microsoft.com/office/powerpoint/2010/main" val="421024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Associated with non-summary sentences</a:t>
            </a:r>
          </a:p>
          <a:p>
            <a:pPr lvl="1"/>
            <a:r>
              <a:rPr lang="en-US" dirty="0" smtClean="0"/>
              <a:t>Structural: satellite penalty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Semantic: Explicit expansion, explicit contingency, Arg2 of implicit temporal, implicit contingency,…</a:t>
            </a:r>
          </a:p>
          <a:p>
            <a:pPr lvl="2"/>
            <a:r>
              <a:rPr lang="en-US" dirty="0" smtClean="0"/>
              <a:t># shared relations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2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Associated with non-summary sentences</a:t>
            </a:r>
          </a:p>
          <a:p>
            <a:pPr lvl="1"/>
            <a:r>
              <a:rPr lang="en-US" dirty="0" smtClean="0"/>
              <a:t>Structural: satellite penalty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Semantic: Explicit expansion, explicit contingency, Arg2 of implicit temporal, implicit contingency,…</a:t>
            </a:r>
          </a:p>
          <a:p>
            <a:pPr lvl="2"/>
            <a:r>
              <a:rPr lang="en-US" dirty="0" smtClean="0"/>
              <a:t># shared relations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Non-discourse: offset from </a:t>
            </a:r>
            <a:r>
              <a:rPr lang="en-US" dirty="0" err="1" smtClean="0"/>
              <a:t>para</a:t>
            </a:r>
            <a:r>
              <a:rPr lang="en-US" dirty="0" smtClean="0"/>
              <a:t>, article beginning; sent.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2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Non-discourse features good cues to summary</a:t>
            </a:r>
          </a:p>
          <a:p>
            <a:r>
              <a:rPr lang="en-US" dirty="0" smtClean="0"/>
              <a:t>Structural features match intuition</a:t>
            </a:r>
          </a:p>
          <a:p>
            <a:endParaRPr lang="en-US" dirty="0"/>
          </a:p>
          <a:p>
            <a:r>
              <a:rPr lang="en-US" dirty="0" smtClean="0"/>
              <a:t>Semantic features: </a:t>
            </a:r>
          </a:p>
        </p:txBody>
      </p:sp>
    </p:spTree>
    <p:extLst>
      <p:ext uri="{BB962C8B-B14F-4D97-AF65-F5344CB8AC3E}">
        <p14:creationId xmlns:p14="http://schemas.microsoft.com/office/powerpoint/2010/main" val="285512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Non-discourse features good cues to summary</a:t>
            </a:r>
          </a:p>
          <a:p>
            <a:r>
              <a:rPr lang="en-US" dirty="0" smtClean="0"/>
              <a:t>Structural features match intuition</a:t>
            </a:r>
          </a:p>
          <a:p>
            <a:endParaRPr lang="en-US" dirty="0"/>
          </a:p>
          <a:p>
            <a:r>
              <a:rPr lang="en-US" dirty="0" smtClean="0"/>
              <a:t>Semantic features: </a:t>
            </a:r>
          </a:p>
          <a:p>
            <a:pPr lvl="1"/>
            <a:r>
              <a:rPr lang="en-US" dirty="0" smtClean="0"/>
              <a:t>Relatively few useful for selecting summary sentences</a:t>
            </a:r>
          </a:p>
          <a:p>
            <a:pPr lvl="2"/>
            <a:r>
              <a:rPr lang="en-US" dirty="0" smtClean="0"/>
              <a:t>Most associated with non-summary, but most sentences are non-summary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8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52" y="3717224"/>
            <a:ext cx="7471875" cy="26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8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best: </a:t>
            </a:r>
          </a:p>
          <a:p>
            <a:pPr lvl="1"/>
            <a:r>
              <a:rPr lang="en-US" dirty="0" smtClean="0"/>
              <a:t>Alone and in combination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52" y="3717224"/>
            <a:ext cx="7471875" cy="26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9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best: </a:t>
            </a:r>
          </a:p>
          <a:p>
            <a:pPr lvl="1"/>
            <a:r>
              <a:rPr lang="en-US" dirty="0" smtClean="0"/>
              <a:t>Alone and in combination</a:t>
            </a:r>
          </a:p>
          <a:p>
            <a:r>
              <a:rPr lang="en-US" dirty="0" smtClean="0"/>
              <a:t>Best overall combine all types</a:t>
            </a:r>
          </a:p>
          <a:p>
            <a:pPr lvl="1"/>
            <a:r>
              <a:rPr lang="en-US" dirty="0" smtClean="0"/>
              <a:t>Both F-1 and ROUGE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52" y="3717224"/>
            <a:ext cx="7471875" cy="26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6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Page-Rank-based centrality computed over:</a:t>
            </a:r>
          </a:p>
          <a:p>
            <a:pPr lvl="1"/>
            <a:r>
              <a:rPr lang="en-US" dirty="0" smtClean="0"/>
              <a:t>RST link structure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Graphbank</a:t>
            </a:r>
            <a:r>
              <a:rPr lang="en-US" dirty="0" smtClean="0"/>
              <a:t> link structure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LexRank</a:t>
            </a:r>
            <a:r>
              <a:rPr lang="en-US" dirty="0" smtClean="0"/>
              <a:t> (sentence cosine similarity)</a:t>
            </a:r>
          </a:p>
        </p:txBody>
      </p:sp>
    </p:spTree>
    <p:extLst>
      <p:ext uri="{BB962C8B-B14F-4D97-AF65-F5344CB8AC3E}">
        <p14:creationId xmlns:p14="http://schemas.microsoft.com/office/powerpoint/2010/main" val="215217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Page-Rank-based centrality computed over:</a:t>
            </a:r>
          </a:p>
          <a:p>
            <a:pPr lvl="1"/>
            <a:r>
              <a:rPr lang="en-US" dirty="0" smtClean="0"/>
              <a:t>RST link structure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r>
              <a:rPr lang="en-US" dirty="0" err="1" smtClean="0"/>
              <a:t>LexRank</a:t>
            </a:r>
            <a:r>
              <a:rPr lang="en-US" dirty="0" smtClean="0"/>
              <a:t> (sentence cosine similarity)</a:t>
            </a:r>
          </a:p>
          <a:p>
            <a:r>
              <a:rPr lang="en-US" dirty="0" smtClean="0"/>
              <a:t>Quite similar:</a:t>
            </a:r>
          </a:p>
          <a:p>
            <a:pPr lvl="1"/>
            <a:r>
              <a:rPr lang="en-US" dirty="0" smtClean="0"/>
              <a:t>F1: LR &gt; </a:t>
            </a:r>
            <a:r>
              <a:rPr lang="en-US" dirty="0" smtClean="0"/>
              <a:t>RST</a:t>
            </a:r>
            <a:endParaRPr lang="en-US" dirty="0" smtClean="0"/>
          </a:p>
          <a:p>
            <a:pPr lvl="1"/>
            <a:r>
              <a:rPr lang="en-US" dirty="0" smtClean="0"/>
              <a:t>ROUGE: RST &gt; </a:t>
            </a:r>
            <a:r>
              <a:rPr lang="en-US" dirty="0" smtClean="0"/>
              <a:t>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3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7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57741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Cohesion – repetition, </a:t>
            </a:r>
            <a:r>
              <a:rPr lang="en-US" dirty="0" err="1" smtClean="0"/>
              <a:t>etc</a:t>
            </a:r>
            <a:r>
              <a:rPr lang="en-US" dirty="0" smtClean="0"/>
              <a:t> – does not imply coherence</a:t>
            </a:r>
          </a:p>
          <a:p>
            <a:r>
              <a:rPr lang="en-US" dirty="0" smtClean="0"/>
              <a:t>Coherence relations:</a:t>
            </a:r>
          </a:p>
          <a:p>
            <a:pPr lvl="1"/>
            <a:r>
              <a:rPr lang="en-US" dirty="0" smtClean="0"/>
              <a:t>Possible meaning relations between </a:t>
            </a:r>
            <a:r>
              <a:rPr lang="en-US" dirty="0" err="1" smtClean="0"/>
              <a:t>utts</a:t>
            </a:r>
            <a:r>
              <a:rPr lang="en-US" dirty="0" smtClean="0"/>
              <a:t> in discourse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b="1" dirty="0" smtClean="0"/>
              <a:t>Result: </a:t>
            </a:r>
            <a:r>
              <a:rPr lang="en-US" dirty="0" smtClean="0"/>
              <a:t>Infer state of S</a:t>
            </a:r>
            <a:r>
              <a:rPr lang="en-US" baseline="-25000" dirty="0" smtClean="0"/>
              <a:t>0</a:t>
            </a:r>
            <a:r>
              <a:rPr lang="en-US" dirty="0" smtClean="0"/>
              <a:t> cause state in S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3"/>
            <a:r>
              <a:rPr lang="en-US" dirty="0" smtClean="0"/>
              <a:t>The Tin Woodman was caught in the rain. His joints rusted.</a:t>
            </a:r>
          </a:p>
          <a:p>
            <a:pPr lvl="2"/>
            <a:r>
              <a:rPr lang="en-US" b="1" dirty="0" smtClean="0"/>
              <a:t>Explanation</a:t>
            </a:r>
            <a:r>
              <a:rPr lang="en-US" dirty="0" smtClean="0"/>
              <a:t>: Infer state in S</a:t>
            </a:r>
            <a:r>
              <a:rPr lang="en-US" baseline="-25000" dirty="0" smtClean="0"/>
              <a:t>1</a:t>
            </a:r>
            <a:r>
              <a:rPr lang="en-US" dirty="0" smtClean="0"/>
              <a:t> causes state in S</a:t>
            </a:r>
            <a:r>
              <a:rPr lang="en-US" baseline="-25000" dirty="0" smtClean="0"/>
              <a:t>0</a:t>
            </a:r>
          </a:p>
          <a:p>
            <a:pPr lvl="3"/>
            <a:r>
              <a:rPr lang="en-US" dirty="0" smtClean="0"/>
              <a:t>John hid Bill’s car keys. He was drunk.</a:t>
            </a:r>
          </a:p>
        </p:txBody>
      </p:sp>
    </p:spTree>
    <p:extLst>
      <p:ext uri="{BB962C8B-B14F-4D97-AF65-F5344CB8AC3E}">
        <p14:creationId xmlns:p14="http://schemas.microsoft.com/office/powerpoint/2010/main" val="322187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document, short (100 </a:t>
            </a:r>
            <a:r>
              <a:rPr lang="en-US" dirty="0" err="1" smtClean="0"/>
              <a:t>wd</a:t>
            </a:r>
            <a:r>
              <a:rPr lang="en-US" dirty="0" smtClean="0"/>
              <a:t>) summaries</a:t>
            </a:r>
          </a:p>
          <a:p>
            <a:pPr lvl="1"/>
            <a:r>
              <a:rPr lang="en-US" dirty="0" smtClean="0"/>
              <a:t>What about multi-document?  Longer?</a:t>
            </a:r>
          </a:p>
          <a:p>
            <a:pPr lvl="1"/>
            <a:endParaRPr lang="en-US" dirty="0" smtClean="0"/>
          </a:p>
          <a:p>
            <a:r>
              <a:rPr lang="en-US" dirty="0"/>
              <a:t>Structure relatively better, </a:t>
            </a:r>
            <a:r>
              <a:rPr lang="en-US" dirty="0" smtClean="0"/>
              <a:t>all contribute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821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document, short (100 </a:t>
            </a:r>
            <a:r>
              <a:rPr lang="en-US" dirty="0" err="1" smtClean="0"/>
              <a:t>wd</a:t>
            </a:r>
            <a:r>
              <a:rPr lang="en-US" dirty="0" smtClean="0"/>
              <a:t>) summaries</a:t>
            </a:r>
          </a:p>
          <a:p>
            <a:pPr lvl="1"/>
            <a:r>
              <a:rPr lang="en-US" dirty="0" smtClean="0"/>
              <a:t>What about multi-document?  Longer?</a:t>
            </a:r>
          </a:p>
          <a:p>
            <a:pPr lvl="1"/>
            <a:endParaRPr lang="en-US" dirty="0" smtClean="0"/>
          </a:p>
          <a:p>
            <a:r>
              <a:rPr lang="en-US" dirty="0"/>
              <a:t>Structure relatively better, </a:t>
            </a:r>
            <a:r>
              <a:rPr lang="en-US" dirty="0" smtClean="0"/>
              <a:t>all contribute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Manually labeled discourse structure, relations</a:t>
            </a:r>
          </a:p>
          <a:p>
            <a:pPr lvl="1"/>
            <a:r>
              <a:rPr lang="en-US" dirty="0" smtClean="0"/>
              <a:t>Some automatic systems, but not perfect</a:t>
            </a:r>
          </a:p>
          <a:p>
            <a:pPr lvl="2"/>
            <a:r>
              <a:rPr lang="en-US" dirty="0" smtClean="0"/>
              <a:t>However, better at structure than relation ID</a:t>
            </a:r>
          </a:p>
          <a:p>
            <a:pPr lvl="3"/>
            <a:r>
              <a:rPr lang="en-US" dirty="0" smtClean="0"/>
              <a:t>Esp. implicit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02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Discourse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Christenson et al, 2013</a:t>
            </a:r>
          </a:p>
          <a:p>
            <a:r>
              <a:rPr lang="en-US" dirty="0" smtClean="0"/>
              <a:t>Key elements:</a:t>
            </a:r>
          </a:p>
          <a:p>
            <a:pPr lvl="1"/>
            <a:r>
              <a:rPr lang="en-US" dirty="0" smtClean="0"/>
              <a:t>Create multi-document discourse graphs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Weight connections based on “approximate” discourse relations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Joint handling of salience and coherence</a:t>
            </a:r>
          </a:p>
        </p:txBody>
      </p:sp>
    </p:spTree>
    <p:extLst>
      <p:ext uri="{BB962C8B-B14F-4D97-AF65-F5344CB8AC3E}">
        <p14:creationId xmlns:p14="http://schemas.microsoft.com/office/powerpoint/2010/main" val="91341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Louis et al, 2010</a:t>
            </a:r>
          </a:p>
          <a:p>
            <a:endParaRPr lang="en-US" dirty="0" smtClean="0"/>
          </a:p>
          <a:p>
            <a:r>
              <a:rPr lang="en-US" dirty="0" smtClean="0"/>
              <a:t>Relations defined on </a:t>
            </a:r>
            <a:r>
              <a:rPr lang="en-US" b="1" dirty="0" smtClean="0"/>
              <a:t>single</a:t>
            </a:r>
            <a:r>
              <a:rPr lang="en-US" dirty="0" smtClean="0"/>
              <a:t> document</a:t>
            </a:r>
          </a:p>
          <a:p>
            <a:r>
              <a:rPr lang="en-US" dirty="0" smtClean="0"/>
              <a:t>Relations extracted </a:t>
            </a:r>
            <a:r>
              <a:rPr lang="en-US" b="1" dirty="0" smtClean="0"/>
              <a:t>manually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Selection and ordering independent</a:t>
            </a:r>
          </a:p>
          <a:p>
            <a:pPr lvl="1"/>
            <a:r>
              <a:rPr lang="en-US" dirty="0" smtClean="0"/>
              <a:t>Salience and coherence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447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structure:</a:t>
            </a:r>
          </a:p>
          <a:p>
            <a:pPr lvl="1"/>
            <a:r>
              <a:rPr lang="en-US" dirty="0" smtClean="0"/>
              <a:t>Nodes: sentences</a:t>
            </a:r>
          </a:p>
          <a:p>
            <a:pPr lvl="1"/>
            <a:r>
              <a:rPr lang="en-US" dirty="0" smtClean="0"/>
              <a:t>Edges: Edge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s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baseline="-25000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if </a:t>
            </a:r>
            <a:r>
              <a:rPr lang="en-US" dirty="0" err="1" smtClean="0">
                <a:sym typeface="Wingdings"/>
              </a:rPr>
              <a:t>s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can immediately follow </a:t>
            </a:r>
            <a:r>
              <a:rPr lang="en-US" dirty="0" err="1" smtClean="0">
                <a:sym typeface="Wingdings"/>
              </a:rPr>
              <a:t>s</a:t>
            </a:r>
            <a:r>
              <a:rPr lang="en-US" baseline="-25000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</a:t>
            </a:r>
          </a:p>
          <a:p>
            <a:pPr lvl="2"/>
            <a:r>
              <a:rPr lang="en-US" dirty="0" smtClean="0">
                <a:sym typeface="Wingdings"/>
              </a:rPr>
              <a:t>In a coherent summary</a:t>
            </a:r>
          </a:p>
        </p:txBody>
      </p:sp>
    </p:spTree>
    <p:extLst>
      <p:ext uri="{BB962C8B-B14F-4D97-AF65-F5344CB8AC3E}">
        <p14:creationId xmlns:p14="http://schemas.microsoft.com/office/powerpoint/2010/main" val="9016023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structure:</a:t>
            </a:r>
          </a:p>
          <a:p>
            <a:pPr lvl="1"/>
            <a:r>
              <a:rPr lang="en-US" dirty="0" smtClean="0"/>
              <a:t>Nodes: sentences</a:t>
            </a:r>
          </a:p>
          <a:p>
            <a:pPr lvl="1"/>
            <a:r>
              <a:rPr lang="en-US" dirty="0" smtClean="0"/>
              <a:t>Edges: Edge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s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baseline="-25000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if </a:t>
            </a:r>
            <a:r>
              <a:rPr lang="en-US" dirty="0" err="1" smtClean="0">
                <a:sym typeface="Wingdings"/>
              </a:rPr>
              <a:t>s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can immediately follow </a:t>
            </a:r>
            <a:r>
              <a:rPr lang="en-US" dirty="0" err="1" smtClean="0">
                <a:sym typeface="Wingdings"/>
              </a:rPr>
              <a:t>s</a:t>
            </a:r>
            <a:r>
              <a:rPr lang="en-US" baseline="-25000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</a:t>
            </a:r>
          </a:p>
          <a:p>
            <a:pPr lvl="2"/>
            <a:r>
              <a:rPr lang="en-US" dirty="0" smtClean="0">
                <a:sym typeface="Wingdings"/>
              </a:rPr>
              <a:t>In a coherent summary</a:t>
            </a:r>
          </a:p>
          <a:p>
            <a:r>
              <a:rPr lang="en-US" dirty="0" smtClean="0">
                <a:sym typeface="Wingdings"/>
              </a:rPr>
              <a:t>Like PDTB, adjacency implies a relation b/t </a:t>
            </a:r>
            <a:r>
              <a:rPr lang="en-US" dirty="0" err="1" smtClean="0">
                <a:sym typeface="Wingdings"/>
              </a:rPr>
              <a:t>sents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However, no effort to identify specific relations	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How can we tell?</a:t>
            </a:r>
          </a:p>
        </p:txBody>
      </p:sp>
    </p:spTree>
    <p:extLst>
      <p:ext uri="{BB962C8B-B14F-4D97-AF65-F5344CB8AC3E}">
        <p14:creationId xmlns:p14="http://schemas.microsoft.com/office/powerpoint/2010/main" val="13862711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structure:</a:t>
            </a:r>
          </a:p>
          <a:p>
            <a:pPr lvl="1"/>
            <a:r>
              <a:rPr lang="en-US" dirty="0" smtClean="0"/>
              <a:t>Nodes: sentences</a:t>
            </a:r>
          </a:p>
          <a:p>
            <a:pPr lvl="1"/>
            <a:r>
              <a:rPr lang="en-US" dirty="0" smtClean="0"/>
              <a:t>Edges: Edge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s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baseline="-25000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if </a:t>
            </a:r>
            <a:r>
              <a:rPr lang="en-US" dirty="0" err="1" smtClean="0">
                <a:sym typeface="Wingdings"/>
              </a:rPr>
              <a:t>s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can immediately follow </a:t>
            </a:r>
            <a:r>
              <a:rPr lang="en-US" dirty="0" err="1" smtClean="0">
                <a:sym typeface="Wingdings"/>
              </a:rPr>
              <a:t>s</a:t>
            </a:r>
            <a:r>
              <a:rPr lang="en-US" baseline="-25000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</a:t>
            </a:r>
          </a:p>
          <a:p>
            <a:pPr lvl="2"/>
            <a:r>
              <a:rPr lang="en-US" dirty="0" smtClean="0">
                <a:sym typeface="Wingdings"/>
              </a:rPr>
              <a:t>In a coherent summary</a:t>
            </a:r>
          </a:p>
          <a:p>
            <a:r>
              <a:rPr lang="en-US" dirty="0" smtClean="0">
                <a:sym typeface="Wingdings"/>
              </a:rPr>
              <a:t>Like PDTB, adjacency implies a relation b/t </a:t>
            </a:r>
            <a:r>
              <a:rPr lang="en-US" dirty="0" err="1" smtClean="0">
                <a:sym typeface="Wingdings"/>
              </a:rPr>
              <a:t>sents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However, no effort to identify specific relations	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How can we tell?</a:t>
            </a:r>
          </a:p>
          <a:p>
            <a:pPr lvl="1"/>
            <a:r>
              <a:rPr lang="en-US" dirty="0" smtClean="0">
                <a:sym typeface="Wingdings"/>
              </a:rPr>
              <a:t>Specific textual cues</a:t>
            </a:r>
          </a:p>
        </p:txBody>
      </p:sp>
    </p:spTree>
    <p:extLst>
      <p:ext uri="{BB962C8B-B14F-4D97-AF65-F5344CB8AC3E}">
        <p14:creationId xmlns:p14="http://schemas.microsoft.com/office/powerpoint/2010/main" val="36958935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Textual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err="1" smtClean="0"/>
              <a:t>Deverbal</a:t>
            </a:r>
            <a:r>
              <a:rPr lang="en-US" dirty="0" smtClean="0"/>
              <a:t> noun references:</a:t>
            </a:r>
          </a:p>
          <a:p>
            <a:pPr lvl="1"/>
            <a:r>
              <a:rPr lang="en-US" dirty="0" smtClean="0"/>
              <a:t>Event mentions often have “X exploded”</a:t>
            </a:r>
            <a:r>
              <a:rPr lang="mr-IN" dirty="0" smtClean="0"/>
              <a:t>…</a:t>
            </a:r>
            <a:r>
              <a:rPr lang="en-US" dirty="0" smtClean="0"/>
              <a:t> “the explosion”</a:t>
            </a:r>
          </a:p>
          <a:p>
            <a:pPr lvl="1"/>
            <a:r>
              <a:rPr lang="en-US" dirty="0" smtClean="0"/>
              <a:t>Generate candidate pairs from </a:t>
            </a:r>
            <a:r>
              <a:rPr lang="en-US" dirty="0" err="1" smtClean="0"/>
              <a:t>WordNet</a:t>
            </a:r>
            <a:endParaRPr lang="en-US" dirty="0" smtClean="0"/>
          </a:p>
          <a:p>
            <a:pPr lvl="2"/>
            <a:r>
              <a:rPr lang="en-US" dirty="0" smtClean="0"/>
              <a:t>V </a:t>
            </a:r>
            <a:r>
              <a:rPr lang="en-US" dirty="0" smtClean="0">
                <a:sym typeface="Wingdings"/>
              </a:rPr>
              <a:t> N via “derivationally related” links</a:t>
            </a:r>
          </a:p>
          <a:p>
            <a:pPr lvl="1"/>
            <a:r>
              <a:rPr lang="en-US" dirty="0" smtClean="0"/>
              <a:t>Filter overly generic pairs</a:t>
            </a:r>
          </a:p>
          <a:p>
            <a:pPr lvl="2"/>
            <a:r>
              <a:rPr lang="en-US" dirty="0" smtClean="0"/>
              <a:t>Collect co-occurrences in large corpus</a:t>
            </a:r>
          </a:p>
          <a:p>
            <a:pPr lvl="2"/>
            <a:r>
              <a:rPr lang="en-US" dirty="0" smtClean="0"/>
              <a:t>C = # (</a:t>
            </a:r>
            <a:r>
              <a:rPr lang="en-US" dirty="0" err="1" smtClean="0"/>
              <a:t>v,n</a:t>
            </a:r>
            <a:r>
              <a:rPr lang="en-US" dirty="0" smtClean="0"/>
              <a:t>); score = (C/#v)*(C/# (</a:t>
            </a:r>
            <a:r>
              <a:rPr lang="en-US" dirty="0" err="1" smtClean="0"/>
              <a:t>v,other_n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2806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Textual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err="1" smtClean="0"/>
              <a:t>Deverbal</a:t>
            </a:r>
            <a:r>
              <a:rPr lang="en-US" dirty="0" smtClean="0"/>
              <a:t> noun references:</a:t>
            </a:r>
          </a:p>
          <a:p>
            <a:pPr lvl="1"/>
            <a:r>
              <a:rPr lang="en-US" dirty="0" smtClean="0"/>
              <a:t>Event mentions often have “X exploded”</a:t>
            </a:r>
            <a:r>
              <a:rPr lang="mr-IN" dirty="0" smtClean="0"/>
              <a:t>…</a:t>
            </a:r>
            <a:r>
              <a:rPr lang="en-US" dirty="0" smtClean="0"/>
              <a:t> “the explosion”</a:t>
            </a:r>
          </a:p>
          <a:p>
            <a:pPr lvl="1"/>
            <a:r>
              <a:rPr lang="en-US" dirty="0" smtClean="0"/>
              <a:t>Generate candidate pairs from </a:t>
            </a:r>
            <a:r>
              <a:rPr lang="en-US" dirty="0" err="1" smtClean="0"/>
              <a:t>WordNet</a:t>
            </a:r>
            <a:endParaRPr lang="en-US" dirty="0" smtClean="0"/>
          </a:p>
          <a:p>
            <a:pPr lvl="2"/>
            <a:r>
              <a:rPr lang="en-US" dirty="0" smtClean="0"/>
              <a:t>V </a:t>
            </a:r>
            <a:r>
              <a:rPr lang="en-US" dirty="0" smtClean="0">
                <a:sym typeface="Wingdings"/>
              </a:rPr>
              <a:t> N via “derivationally related” links</a:t>
            </a:r>
          </a:p>
          <a:p>
            <a:pPr lvl="1"/>
            <a:r>
              <a:rPr lang="en-US" dirty="0" smtClean="0"/>
              <a:t>Filter overly generic pairs</a:t>
            </a:r>
          </a:p>
          <a:p>
            <a:pPr lvl="2"/>
            <a:r>
              <a:rPr lang="en-US" dirty="0" smtClean="0"/>
              <a:t>Collect co-occurrences in large corpus</a:t>
            </a:r>
          </a:p>
          <a:p>
            <a:pPr lvl="2"/>
            <a:r>
              <a:rPr lang="en-US" dirty="0" smtClean="0"/>
              <a:t>C = # (</a:t>
            </a:r>
            <a:r>
              <a:rPr lang="en-US" dirty="0" err="1" smtClean="0"/>
              <a:t>v,n</a:t>
            </a:r>
            <a:r>
              <a:rPr lang="en-US" dirty="0" smtClean="0"/>
              <a:t>); score = (C/#v)*(C/# (</a:t>
            </a:r>
            <a:r>
              <a:rPr lang="en-US" dirty="0" err="1" smtClean="0"/>
              <a:t>v,other_n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Event/entity continuation:</a:t>
            </a:r>
          </a:p>
          <a:p>
            <a:pPr lvl="1"/>
            <a:r>
              <a:rPr lang="en-US" dirty="0" smtClean="0"/>
              <a:t>Same event/entity references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385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Textual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Discourse markers</a:t>
            </a:r>
          </a:p>
          <a:p>
            <a:pPr lvl="1"/>
            <a:r>
              <a:rPr lang="en-US" dirty="0" smtClean="0"/>
              <a:t>Presence of explicit discourse markers in </a:t>
            </a:r>
            <a:r>
              <a:rPr lang="en-US" dirty="0" err="1" smtClean="0"/>
              <a:t>adj</a:t>
            </a:r>
            <a:r>
              <a:rPr lang="en-US" dirty="0" smtClean="0"/>
              <a:t> </a:t>
            </a:r>
            <a:r>
              <a:rPr lang="en-US" dirty="0" err="1" smtClean="0"/>
              <a:t>sents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57741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Cohesion – repetition, </a:t>
            </a:r>
            <a:r>
              <a:rPr lang="en-US" dirty="0" err="1" smtClean="0"/>
              <a:t>etc</a:t>
            </a:r>
            <a:r>
              <a:rPr lang="en-US" dirty="0" smtClean="0"/>
              <a:t> – does not imply coherence</a:t>
            </a:r>
          </a:p>
          <a:p>
            <a:r>
              <a:rPr lang="en-US" dirty="0" smtClean="0"/>
              <a:t>Coherence relations:</a:t>
            </a:r>
          </a:p>
          <a:p>
            <a:pPr lvl="1"/>
            <a:r>
              <a:rPr lang="en-US" dirty="0" smtClean="0"/>
              <a:t>Possible meaning relations between </a:t>
            </a:r>
            <a:r>
              <a:rPr lang="en-US" dirty="0" err="1" smtClean="0"/>
              <a:t>utts</a:t>
            </a:r>
            <a:r>
              <a:rPr lang="en-US" dirty="0" smtClean="0"/>
              <a:t> in discourse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b="1" dirty="0" smtClean="0"/>
              <a:t>Result: </a:t>
            </a:r>
            <a:r>
              <a:rPr lang="en-US" dirty="0" smtClean="0"/>
              <a:t>Infer state of S</a:t>
            </a:r>
            <a:r>
              <a:rPr lang="en-US" baseline="-25000" dirty="0" smtClean="0"/>
              <a:t>0</a:t>
            </a:r>
            <a:r>
              <a:rPr lang="en-US" dirty="0" smtClean="0"/>
              <a:t> cause state in S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3"/>
            <a:r>
              <a:rPr lang="en-US" dirty="0" smtClean="0"/>
              <a:t>The Tin Woodman was caught in the rain. His joints rusted.</a:t>
            </a:r>
          </a:p>
          <a:p>
            <a:pPr lvl="2"/>
            <a:r>
              <a:rPr lang="en-US" b="1" dirty="0" smtClean="0"/>
              <a:t>Explanation</a:t>
            </a:r>
            <a:r>
              <a:rPr lang="en-US" dirty="0" smtClean="0"/>
              <a:t>: Infer state in S</a:t>
            </a:r>
            <a:r>
              <a:rPr lang="en-US" baseline="-25000" dirty="0" smtClean="0"/>
              <a:t>1</a:t>
            </a:r>
            <a:r>
              <a:rPr lang="en-US" dirty="0" smtClean="0"/>
              <a:t> causes state in S</a:t>
            </a:r>
            <a:r>
              <a:rPr lang="en-US" baseline="-25000" dirty="0" smtClean="0"/>
              <a:t>0</a:t>
            </a:r>
          </a:p>
          <a:p>
            <a:pPr lvl="3"/>
            <a:r>
              <a:rPr lang="en-US" dirty="0" smtClean="0"/>
              <a:t>John hid Bill’s car keys. He was drunk.</a:t>
            </a:r>
          </a:p>
          <a:p>
            <a:pPr lvl="2"/>
            <a:r>
              <a:rPr lang="en-US" b="1" dirty="0" smtClean="0"/>
              <a:t>Elaboration</a:t>
            </a:r>
            <a:r>
              <a:rPr lang="en-US" dirty="0" smtClean="0"/>
              <a:t>: Infer same prop. from S</a:t>
            </a:r>
            <a:r>
              <a:rPr lang="en-US" baseline="-25000" dirty="0" smtClean="0"/>
              <a:t>0</a:t>
            </a:r>
            <a:r>
              <a:rPr lang="en-US" dirty="0" smtClean="0"/>
              <a:t> and S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Dorothy was from Kansas. She lived in the great Kansas prairie.</a:t>
            </a:r>
          </a:p>
          <a:p>
            <a:pPr lvl="1"/>
            <a:r>
              <a:rPr lang="en-US" dirty="0" smtClean="0"/>
              <a:t>Pair of locally coherent clauses: discourse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Textual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Discourse markers</a:t>
            </a:r>
          </a:p>
          <a:p>
            <a:pPr lvl="1"/>
            <a:r>
              <a:rPr lang="en-US" dirty="0" smtClean="0"/>
              <a:t>Presence of explicit discourse markers in </a:t>
            </a:r>
            <a:r>
              <a:rPr lang="en-US" dirty="0" err="1" smtClean="0"/>
              <a:t>adj</a:t>
            </a:r>
            <a:r>
              <a:rPr lang="en-US" dirty="0" smtClean="0"/>
              <a:t> </a:t>
            </a:r>
            <a:r>
              <a:rPr lang="en-US" dirty="0" err="1" smtClean="0"/>
              <a:t>sents</a:t>
            </a:r>
            <a:endParaRPr lang="en-US" dirty="0" smtClean="0"/>
          </a:p>
          <a:p>
            <a:r>
              <a:rPr lang="en-US" dirty="0" smtClean="0"/>
              <a:t>Inferred edges: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s,s</a:t>
            </a:r>
            <a:r>
              <a:rPr lang="en-US" dirty="0" smtClean="0"/>
              <a:t>’’) </a:t>
            </a:r>
            <a:r>
              <a:rPr lang="en-US" dirty="0" smtClean="0">
                <a:sym typeface="Wingdings"/>
              </a:rPr>
              <a:t> (</a:t>
            </a:r>
            <a:r>
              <a:rPr lang="en-US" dirty="0" err="1" smtClean="0">
                <a:sym typeface="Wingdings"/>
              </a:rPr>
              <a:t>s,s</a:t>
            </a:r>
            <a:r>
              <a:rPr lang="en-US" dirty="0" smtClean="0">
                <a:sym typeface="Wingdings"/>
              </a:rPr>
              <a:t>’) if s’’ and s’ are “similar”</a:t>
            </a:r>
          </a:p>
          <a:p>
            <a:pPr lvl="1"/>
            <a:r>
              <a:rPr lang="en-US" dirty="0" smtClean="0">
                <a:sym typeface="Wingdings"/>
              </a:rPr>
              <a:t>“similar” = have equivalent relation tuple</a:t>
            </a:r>
          </a:p>
          <a:p>
            <a:pPr lvl="2"/>
            <a:r>
              <a:rPr lang="en-US" dirty="0" smtClean="0">
                <a:sym typeface="Wingdings"/>
              </a:rPr>
              <a:t>Equivalent if verbs and at least one </a:t>
            </a:r>
            <a:r>
              <a:rPr lang="en-US" dirty="0" err="1" smtClean="0">
                <a:sym typeface="Wingdings"/>
              </a:rPr>
              <a:t>arg</a:t>
            </a:r>
            <a:r>
              <a:rPr lang="en-US" dirty="0" smtClean="0">
                <a:sym typeface="Wingdings"/>
              </a:rPr>
              <a:t> are synonyms</a:t>
            </a:r>
          </a:p>
        </p:txBody>
      </p:sp>
    </p:spTree>
    <p:extLst>
      <p:ext uri="{BB962C8B-B14F-4D97-AF65-F5344CB8AC3E}">
        <p14:creationId xmlns:p14="http://schemas.microsoft.com/office/powerpoint/2010/main" val="27995295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Textual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Discourse markers</a:t>
            </a:r>
          </a:p>
          <a:p>
            <a:pPr lvl="1"/>
            <a:r>
              <a:rPr lang="en-US" dirty="0" smtClean="0"/>
              <a:t>Presence of explicit discourse markers in </a:t>
            </a:r>
            <a:r>
              <a:rPr lang="en-US" dirty="0" err="1" smtClean="0"/>
              <a:t>adj</a:t>
            </a:r>
            <a:r>
              <a:rPr lang="en-US" dirty="0" smtClean="0"/>
              <a:t> </a:t>
            </a:r>
            <a:r>
              <a:rPr lang="en-US" dirty="0" err="1" smtClean="0"/>
              <a:t>sents</a:t>
            </a:r>
            <a:endParaRPr lang="en-US" dirty="0" smtClean="0"/>
          </a:p>
          <a:p>
            <a:r>
              <a:rPr lang="en-US" dirty="0" smtClean="0"/>
              <a:t>Inferred edges: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s,s</a:t>
            </a:r>
            <a:r>
              <a:rPr lang="en-US" dirty="0" smtClean="0"/>
              <a:t>’’) </a:t>
            </a:r>
            <a:r>
              <a:rPr lang="en-US" dirty="0" smtClean="0">
                <a:sym typeface="Wingdings"/>
              </a:rPr>
              <a:t> (</a:t>
            </a:r>
            <a:r>
              <a:rPr lang="en-US" dirty="0" err="1" smtClean="0">
                <a:sym typeface="Wingdings"/>
              </a:rPr>
              <a:t>s,s</a:t>
            </a:r>
            <a:r>
              <a:rPr lang="en-US" dirty="0" smtClean="0">
                <a:sym typeface="Wingdings"/>
              </a:rPr>
              <a:t>’) if s’’ and s’ are “similar”</a:t>
            </a:r>
          </a:p>
          <a:p>
            <a:pPr lvl="1"/>
            <a:r>
              <a:rPr lang="en-US" dirty="0" smtClean="0">
                <a:sym typeface="Wingdings"/>
              </a:rPr>
              <a:t>“similar” = have equivalent relation tuple</a:t>
            </a:r>
          </a:p>
          <a:p>
            <a:pPr lvl="2"/>
            <a:r>
              <a:rPr lang="en-US" dirty="0" smtClean="0">
                <a:sym typeface="Wingdings"/>
              </a:rPr>
              <a:t>Equivalent if verbs and at least one </a:t>
            </a:r>
            <a:r>
              <a:rPr lang="en-US" dirty="0" err="1" smtClean="0">
                <a:sym typeface="Wingdings"/>
              </a:rPr>
              <a:t>arg</a:t>
            </a:r>
            <a:r>
              <a:rPr lang="en-US" dirty="0" smtClean="0">
                <a:sym typeface="Wingdings"/>
              </a:rPr>
              <a:t> are synonyms</a:t>
            </a:r>
          </a:p>
          <a:p>
            <a:r>
              <a:rPr lang="en-US" dirty="0" err="1" smtClean="0">
                <a:sym typeface="Wingdings"/>
              </a:rPr>
              <a:t>Coreferent</a:t>
            </a:r>
            <a:r>
              <a:rPr lang="en-US" dirty="0" smtClean="0">
                <a:sym typeface="Wingdings"/>
              </a:rPr>
              <a:t> mentions:</a:t>
            </a:r>
          </a:p>
          <a:p>
            <a:pPr lvl="1"/>
            <a:r>
              <a:rPr lang="en-US" dirty="0" smtClean="0">
                <a:sym typeface="Wingdings"/>
              </a:rPr>
              <a:t>Add edges for </a:t>
            </a:r>
            <a:r>
              <a:rPr lang="en-US" dirty="0" err="1" smtClean="0">
                <a:sym typeface="Wingdings"/>
              </a:rPr>
              <a:t>coreferent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prons</a:t>
            </a:r>
            <a:r>
              <a:rPr lang="en-US" dirty="0" smtClean="0">
                <a:sym typeface="Wingdings"/>
              </a:rPr>
              <a:t> using </a:t>
            </a:r>
            <a:r>
              <a:rPr lang="en-US" dirty="0" err="1" smtClean="0">
                <a:sym typeface="Wingdings"/>
              </a:rPr>
              <a:t>CoreNLP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730763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Textual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Discourse markers</a:t>
            </a:r>
          </a:p>
          <a:p>
            <a:pPr lvl="1"/>
            <a:r>
              <a:rPr lang="en-US" dirty="0" smtClean="0"/>
              <a:t>Presence of explicit discourse markers in </a:t>
            </a:r>
            <a:r>
              <a:rPr lang="en-US" dirty="0" err="1" smtClean="0"/>
              <a:t>adj</a:t>
            </a:r>
            <a:r>
              <a:rPr lang="en-US" dirty="0" smtClean="0"/>
              <a:t> </a:t>
            </a:r>
            <a:r>
              <a:rPr lang="en-US" dirty="0" err="1" smtClean="0"/>
              <a:t>sents</a:t>
            </a:r>
            <a:endParaRPr lang="en-US" dirty="0" smtClean="0"/>
          </a:p>
          <a:p>
            <a:r>
              <a:rPr lang="en-US" dirty="0" smtClean="0"/>
              <a:t>Inferred edges: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s,s</a:t>
            </a:r>
            <a:r>
              <a:rPr lang="en-US" dirty="0" smtClean="0"/>
              <a:t>’’) </a:t>
            </a:r>
            <a:r>
              <a:rPr lang="en-US" dirty="0" smtClean="0">
                <a:sym typeface="Wingdings"/>
              </a:rPr>
              <a:t> (</a:t>
            </a:r>
            <a:r>
              <a:rPr lang="en-US" dirty="0" err="1" smtClean="0">
                <a:sym typeface="Wingdings"/>
              </a:rPr>
              <a:t>s,s</a:t>
            </a:r>
            <a:r>
              <a:rPr lang="en-US" dirty="0" smtClean="0">
                <a:sym typeface="Wingdings"/>
              </a:rPr>
              <a:t>’) if s’’ and s’ are “similar”</a:t>
            </a:r>
          </a:p>
          <a:p>
            <a:pPr lvl="1"/>
            <a:r>
              <a:rPr lang="en-US" dirty="0" smtClean="0">
                <a:sym typeface="Wingdings"/>
              </a:rPr>
              <a:t>“similar” = have equivalent relation tuple</a:t>
            </a:r>
          </a:p>
          <a:p>
            <a:pPr lvl="2"/>
            <a:r>
              <a:rPr lang="en-US" dirty="0" smtClean="0">
                <a:sym typeface="Wingdings"/>
              </a:rPr>
              <a:t>Equivalent if verbs and at least one </a:t>
            </a:r>
            <a:r>
              <a:rPr lang="en-US" dirty="0" err="1" smtClean="0">
                <a:sym typeface="Wingdings"/>
              </a:rPr>
              <a:t>arg</a:t>
            </a:r>
            <a:r>
              <a:rPr lang="en-US" dirty="0" smtClean="0">
                <a:sym typeface="Wingdings"/>
              </a:rPr>
              <a:t> are synonyms</a:t>
            </a:r>
          </a:p>
          <a:p>
            <a:r>
              <a:rPr lang="en-US" dirty="0" err="1" smtClean="0">
                <a:sym typeface="Wingdings"/>
              </a:rPr>
              <a:t>Coreferent</a:t>
            </a:r>
            <a:r>
              <a:rPr lang="en-US" dirty="0" smtClean="0">
                <a:sym typeface="Wingdings"/>
              </a:rPr>
              <a:t> mentions:</a:t>
            </a:r>
          </a:p>
          <a:p>
            <a:pPr lvl="1"/>
            <a:r>
              <a:rPr lang="en-US" dirty="0" smtClean="0">
                <a:sym typeface="Wingdings"/>
              </a:rPr>
              <a:t>Add edges for </a:t>
            </a:r>
            <a:r>
              <a:rPr lang="en-US" dirty="0" err="1" smtClean="0">
                <a:sym typeface="Wingdings"/>
              </a:rPr>
              <a:t>coreferent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prons</a:t>
            </a:r>
            <a:r>
              <a:rPr lang="en-US" dirty="0" smtClean="0">
                <a:sym typeface="Wingdings"/>
              </a:rPr>
              <a:t> using </a:t>
            </a:r>
            <a:r>
              <a:rPr lang="en-US" dirty="0" err="1" smtClean="0">
                <a:sym typeface="Wingdings"/>
              </a:rPr>
              <a:t>CoreNLP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Increment weight for each condition that holds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59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7159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Candidate summaries scored based on:</a:t>
            </a:r>
          </a:p>
          <a:p>
            <a:pPr lvl="1"/>
            <a:r>
              <a:rPr lang="en-US" dirty="0" smtClean="0"/>
              <a:t>Coherence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Salience: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32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7159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Candidate summaries scored based on:</a:t>
            </a:r>
          </a:p>
          <a:p>
            <a:pPr lvl="1"/>
            <a:r>
              <a:rPr lang="en-US" dirty="0" smtClean="0"/>
              <a:t>Coherence:  Sum of weights b/t </a:t>
            </a:r>
            <a:r>
              <a:rPr lang="en-US" dirty="0" err="1" smtClean="0"/>
              <a:t>adj</a:t>
            </a:r>
            <a:r>
              <a:rPr lang="en-US" dirty="0" smtClean="0"/>
              <a:t> </a:t>
            </a:r>
            <a:r>
              <a:rPr lang="en-US" dirty="0" err="1" smtClean="0"/>
              <a:t>sents</a:t>
            </a:r>
            <a:r>
              <a:rPr lang="en-US" dirty="0" smtClean="0"/>
              <a:t>  (</a:t>
            </a:r>
            <a:r>
              <a:rPr lang="en-US" dirty="0" err="1" smtClean="0"/>
              <a:t>pos</a:t>
            </a:r>
            <a:r>
              <a:rPr lang="en-US" dirty="0" smtClean="0"/>
              <a:t> &amp; </a:t>
            </a:r>
            <a:r>
              <a:rPr lang="en-US" dirty="0" err="1" smtClean="0"/>
              <a:t>neg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Salience: Learned regression score based on features</a:t>
            </a:r>
          </a:p>
          <a:p>
            <a:pPr lvl="2"/>
            <a:r>
              <a:rPr lang="en-US" dirty="0" smtClean="0"/>
              <a:t>Inc. position, length, # of </a:t>
            </a:r>
            <a:r>
              <a:rPr lang="en-US" dirty="0" err="1" smtClean="0"/>
              <a:t>sents</a:t>
            </a:r>
            <a:r>
              <a:rPr lang="en-US" dirty="0" smtClean="0"/>
              <a:t> in which PN, N, V appear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66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71595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Candidate summaries scored based on:</a:t>
            </a:r>
          </a:p>
          <a:p>
            <a:pPr lvl="1"/>
            <a:r>
              <a:rPr lang="en-US" dirty="0" smtClean="0"/>
              <a:t>Coherence:  Sum of weights b/t </a:t>
            </a:r>
            <a:r>
              <a:rPr lang="en-US" dirty="0" err="1" smtClean="0"/>
              <a:t>adj</a:t>
            </a:r>
            <a:r>
              <a:rPr lang="en-US" dirty="0" smtClean="0"/>
              <a:t> </a:t>
            </a:r>
            <a:r>
              <a:rPr lang="en-US" dirty="0" err="1" smtClean="0"/>
              <a:t>sents</a:t>
            </a:r>
            <a:r>
              <a:rPr lang="en-US" dirty="0" smtClean="0"/>
              <a:t>  (</a:t>
            </a:r>
            <a:r>
              <a:rPr lang="en-US" dirty="0" err="1" smtClean="0"/>
              <a:t>pos</a:t>
            </a:r>
            <a:r>
              <a:rPr lang="en-US" dirty="0" smtClean="0"/>
              <a:t> &amp; </a:t>
            </a:r>
            <a:r>
              <a:rPr lang="en-US" dirty="0" err="1" smtClean="0"/>
              <a:t>neg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Salience: Learned regression score based on features</a:t>
            </a:r>
          </a:p>
          <a:p>
            <a:pPr lvl="2"/>
            <a:r>
              <a:rPr lang="en-US" dirty="0" smtClean="0"/>
              <a:t>Inc. position, length, # of </a:t>
            </a:r>
            <a:r>
              <a:rPr lang="en-US" dirty="0" err="1" smtClean="0"/>
              <a:t>sents</a:t>
            </a:r>
            <a:r>
              <a:rPr lang="en-US" dirty="0" smtClean="0"/>
              <a:t> in which PN, N, V appear</a:t>
            </a:r>
          </a:p>
          <a:p>
            <a:pPr lvl="2"/>
            <a:endParaRPr lang="en-US" dirty="0"/>
          </a:p>
          <a:p>
            <a:r>
              <a:rPr lang="en-US" dirty="0" smtClean="0"/>
              <a:t>Hard constraint on redundancy</a:t>
            </a:r>
          </a:p>
          <a:p>
            <a:pPr lvl="1"/>
            <a:r>
              <a:rPr lang="en-US" dirty="0" smtClean="0"/>
              <a:t>No pairs of sentences in summary can be redundant</a:t>
            </a:r>
          </a:p>
          <a:p>
            <a:pPr lvl="2"/>
            <a:r>
              <a:rPr lang="en-US" dirty="0" smtClean="0"/>
              <a:t>By relation tuple overlap</a:t>
            </a:r>
          </a:p>
          <a:p>
            <a:r>
              <a:rPr lang="en-US" dirty="0" smtClean="0"/>
              <a:t>Hard constraint on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316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Summarization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203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 and caveats</a:t>
            </a:r>
          </a:p>
          <a:p>
            <a:endParaRPr lang="en-US" dirty="0" smtClean="0"/>
          </a:p>
          <a:p>
            <a:r>
              <a:rPr lang="en-US" dirty="0" smtClean="0"/>
              <a:t>Neural extractive models</a:t>
            </a:r>
          </a:p>
          <a:p>
            <a:endParaRPr lang="en-US" dirty="0"/>
          </a:p>
          <a:p>
            <a:r>
              <a:rPr lang="en-US" dirty="0" smtClean="0"/>
              <a:t>Neural graph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106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and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Recent developments in neural network methods</a:t>
            </a:r>
          </a:p>
          <a:p>
            <a:r>
              <a:rPr lang="en-US" dirty="0" smtClean="0"/>
              <a:t>NN generation of extended text is hard</a:t>
            </a:r>
          </a:p>
          <a:p>
            <a:pPr lvl="1"/>
            <a:r>
              <a:rPr lang="en-US" dirty="0" smtClean="0"/>
              <a:t>Tricky to generate specific lengths</a:t>
            </a:r>
          </a:p>
          <a:p>
            <a:r>
              <a:rPr lang="en-US" dirty="0" smtClean="0"/>
              <a:t>Resources for large-scale training</a:t>
            </a:r>
          </a:p>
          <a:p>
            <a:pPr lvl="1"/>
            <a:r>
              <a:rPr lang="en-US" dirty="0" smtClean="0"/>
              <a:t>Most systems use CNN/</a:t>
            </a:r>
            <a:r>
              <a:rPr lang="en-US" dirty="0" err="1" smtClean="0"/>
              <a:t>DailyMail</a:t>
            </a:r>
            <a:r>
              <a:rPr lang="en-US" dirty="0" smtClean="0"/>
              <a:t> (&amp; variants)</a:t>
            </a:r>
          </a:p>
          <a:p>
            <a:pPr lvl="2"/>
            <a:r>
              <a:rPr lang="en-US" dirty="0" smtClean="0"/>
              <a:t>News stories with “highlights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ACL 2019: “Multi-News”</a:t>
            </a:r>
          </a:p>
          <a:p>
            <a:pPr lvl="2"/>
            <a:r>
              <a:rPr lang="en-US" dirty="0" err="1" smtClean="0"/>
              <a:t>Multidocument</a:t>
            </a:r>
            <a:r>
              <a:rPr lang="en-US" dirty="0" smtClean="0"/>
              <a:t> news summaries, professionally written; 55K </a:t>
            </a:r>
            <a:r>
              <a:rPr lang="en-US" dirty="0" err="1" smtClean="0"/>
              <a:t>summ</a:t>
            </a:r>
            <a:endParaRPr lang="en-US" dirty="0" smtClean="0"/>
          </a:p>
          <a:p>
            <a:r>
              <a:rPr lang="en-US" dirty="0" smtClean="0"/>
              <a:t>Lines of work:</a:t>
            </a:r>
          </a:p>
          <a:p>
            <a:pPr lvl="1"/>
            <a:r>
              <a:rPr lang="en-US" dirty="0" smtClean="0"/>
              <a:t>Sentence compression/headline generation</a:t>
            </a:r>
          </a:p>
          <a:p>
            <a:pPr lvl="1"/>
            <a:r>
              <a:rPr lang="en-US" dirty="0" smtClean="0"/>
              <a:t>Single document summarization</a:t>
            </a:r>
            <a:endParaRPr lang="en-US" dirty="0"/>
          </a:p>
          <a:p>
            <a:pPr lvl="1"/>
            <a:r>
              <a:rPr lang="en-US" dirty="0" smtClean="0"/>
              <a:t>Relatively few multi-document summarization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001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 Neural Multi-</a:t>
            </a:r>
            <a:r>
              <a:rPr lang="en-US" dirty="0"/>
              <a:t>D</a:t>
            </a:r>
            <a:r>
              <a:rPr lang="en-US" dirty="0" smtClean="0"/>
              <a:t>ocument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Yasunaga</a:t>
            </a:r>
            <a:r>
              <a:rPr lang="en-US" dirty="0" smtClean="0"/>
              <a:t> et al, 2017</a:t>
            </a:r>
          </a:p>
          <a:p>
            <a:r>
              <a:rPr lang="en-US" dirty="0" smtClean="0"/>
              <a:t>Challenges for NN-MDS:</a:t>
            </a:r>
          </a:p>
          <a:p>
            <a:pPr lvl="1"/>
            <a:r>
              <a:rPr lang="en-US" dirty="0" smtClean="0"/>
              <a:t>Lack of large-scale training data for MDS</a:t>
            </a:r>
          </a:p>
          <a:p>
            <a:pPr lvl="2"/>
            <a:r>
              <a:rPr lang="en-US" dirty="0" smtClean="0"/>
              <a:t>CNN/</a:t>
            </a:r>
            <a:r>
              <a:rPr lang="en-US" dirty="0" err="1" smtClean="0"/>
              <a:t>DailyNews</a:t>
            </a:r>
            <a:r>
              <a:rPr lang="en-US" dirty="0" smtClean="0"/>
              <a:t> sets are single document “highlights”</a:t>
            </a:r>
          </a:p>
          <a:p>
            <a:pPr lvl="1"/>
            <a:r>
              <a:rPr lang="en-US" dirty="0" smtClean="0"/>
              <a:t>Difficult to model multi-document relations via RNN encoder-decoder methods</a:t>
            </a:r>
          </a:p>
        </p:txBody>
      </p:sp>
    </p:spTree>
    <p:extLst>
      <p:ext uri="{BB962C8B-B14F-4D97-AF65-F5344CB8AC3E}">
        <p14:creationId xmlns:p14="http://schemas.microsoft.com/office/powerpoint/2010/main" val="319954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Rhetorical Structure Theory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Mann &amp; Thompson (1987)</a:t>
            </a:r>
          </a:p>
          <a:p>
            <a:r>
              <a:rPr lang="en-US"/>
              <a:t>Goal: Identify hierarchical structure of text</a:t>
            </a:r>
          </a:p>
          <a:p>
            <a:pPr lvl="1"/>
            <a:r>
              <a:rPr lang="en-US"/>
              <a:t>Cover wide range of TEXT types</a:t>
            </a:r>
          </a:p>
          <a:p>
            <a:pPr lvl="2"/>
            <a:r>
              <a:rPr lang="en-US"/>
              <a:t>Language contrasts</a:t>
            </a:r>
          </a:p>
          <a:p>
            <a:pPr lvl="1"/>
            <a:r>
              <a:rPr lang="en-US"/>
              <a:t>Relational propositions (intentions)</a:t>
            </a:r>
          </a:p>
          <a:p>
            <a:r>
              <a:rPr lang="en-US"/>
              <a:t>Derives from functional relations b/t clauses</a:t>
            </a:r>
          </a:p>
        </p:txBody>
      </p:sp>
    </p:spTree>
    <p:extLst>
      <p:ext uri="{BB962C8B-B14F-4D97-AF65-F5344CB8AC3E}">
        <p14:creationId xmlns:p14="http://schemas.microsoft.com/office/powerpoint/2010/main" val="103607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 Neural Multi-</a:t>
            </a:r>
            <a:r>
              <a:rPr lang="en-US" dirty="0"/>
              <a:t>D</a:t>
            </a:r>
            <a:r>
              <a:rPr lang="en-US" dirty="0" smtClean="0"/>
              <a:t>ocument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Yasunaga</a:t>
            </a:r>
            <a:r>
              <a:rPr lang="en-US" dirty="0" smtClean="0"/>
              <a:t> et al, 2017</a:t>
            </a:r>
          </a:p>
          <a:p>
            <a:r>
              <a:rPr lang="en-US" dirty="0" smtClean="0"/>
              <a:t>Challenges for NN-MDS:</a:t>
            </a:r>
          </a:p>
          <a:p>
            <a:pPr lvl="1"/>
            <a:r>
              <a:rPr lang="en-US" dirty="0" smtClean="0"/>
              <a:t>Lack of large-scale training data for MDS</a:t>
            </a:r>
          </a:p>
          <a:p>
            <a:pPr lvl="2"/>
            <a:r>
              <a:rPr lang="en-US" dirty="0" smtClean="0"/>
              <a:t>CNN/</a:t>
            </a:r>
            <a:r>
              <a:rPr lang="en-US" dirty="0" err="1" smtClean="0"/>
              <a:t>DailyNews</a:t>
            </a:r>
            <a:r>
              <a:rPr lang="en-US" dirty="0" smtClean="0"/>
              <a:t> sets are single document “highlights”</a:t>
            </a:r>
          </a:p>
          <a:p>
            <a:pPr lvl="1"/>
            <a:r>
              <a:rPr lang="en-US" dirty="0" smtClean="0"/>
              <a:t>Difficult to model multi-document relations via RNN encoder-decoder methods</a:t>
            </a:r>
          </a:p>
          <a:p>
            <a:r>
              <a:rPr lang="en-US" dirty="0" smtClean="0"/>
              <a:t>Strategy:</a:t>
            </a:r>
          </a:p>
          <a:p>
            <a:pPr lvl="1"/>
            <a:r>
              <a:rPr lang="en-US" dirty="0" smtClean="0"/>
              <a:t>Salience estimation, sentence selection w/o decoder</a:t>
            </a:r>
          </a:p>
          <a:p>
            <a:pPr lvl="1"/>
            <a:r>
              <a:rPr lang="en-US" dirty="0" smtClean="0"/>
              <a:t>Sentence relation graphs capture multi-doc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701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64" y="107576"/>
            <a:ext cx="8506515" cy="1336956"/>
          </a:xfrm>
        </p:spPr>
        <p:txBody>
          <a:bodyPr/>
          <a:lstStyle/>
          <a:p>
            <a:r>
              <a:rPr lang="en-US" dirty="0" smtClean="0"/>
              <a:t>Sentence Salience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0" y="1600201"/>
            <a:ext cx="8662757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each cluster of documents</a:t>
            </a:r>
          </a:p>
          <a:p>
            <a:pPr lvl="1"/>
            <a:r>
              <a:rPr lang="en-US" dirty="0" smtClean="0"/>
              <a:t>Create sentence relation graph	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GRU to create initial sentence </a:t>
            </a:r>
            <a:r>
              <a:rPr lang="en-US" dirty="0" err="1" smtClean="0"/>
              <a:t>embeddings</a:t>
            </a:r>
            <a:r>
              <a:rPr lang="en-US" dirty="0" smtClean="0"/>
              <a:t> (</a:t>
            </a:r>
            <a:r>
              <a:rPr lang="en-US" dirty="0" err="1" smtClean="0"/>
              <a:t>GRU</a:t>
            </a:r>
            <a:r>
              <a:rPr lang="en-US" baseline="30000" dirty="0" err="1" smtClean="0"/>
              <a:t>sent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Apply Graph Convolutional Networks (GCN) to create final sentence </a:t>
            </a:r>
            <a:r>
              <a:rPr lang="en-US" dirty="0" err="1" smtClean="0"/>
              <a:t>embeddings</a:t>
            </a:r>
            <a:r>
              <a:rPr lang="en-US" dirty="0" smtClean="0"/>
              <a:t> informed by graph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GRU over all </a:t>
            </a:r>
            <a:r>
              <a:rPr lang="en-US" dirty="0" err="1" smtClean="0"/>
              <a:t>sents</a:t>
            </a:r>
            <a:r>
              <a:rPr lang="en-US" dirty="0" smtClean="0"/>
              <a:t> for cluster embedding (</a:t>
            </a:r>
            <a:r>
              <a:rPr lang="en-US" dirty="0" err="1" smtClean="0"/>
              <a:t>GRU</a:t>
            </a:r>
            <a:r>
              <a:rPr lang="en-US" baseline="30000" dirty="0" err="1" smtClean="0"/>
              <a:t>doc</a:t>
            </a:r>
            <a:r>
              <a:rPr lang="en-US" dirty="0"/>
              <a:t>)</a:t>
            </a:r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r>
              <a:rPr lang="en-US" dirty="0" smtClean="0"/>
              <a:t>Use cluster &amp; sentence </a:t>
            </a:r>
            <a:r>
              <a:rPr lang="en-US" dirty="0" err="1" smtClean="0"/>
              <a:t>embeddings</a:t>
            </a:r>
            <a:r>
              <a:rPr lang="en-US" dirty="0" smtClean="0"/>
              <a:t> for sentence salience</a:t>
            </a:r>
          </a:p>
          <a:p>
            <a:pPr lvl="1"/>
            <a:endParaRPr lang="en-US" baseline="30000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540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4530" b="-24530"/>
          <a:stretch>
            <a:fillRect/>
          </a:stretch>
        </p:blipFill>
        <p:spPr>
          <a:xfrm>
            <a:off x="5557" y="1600200"/>
            <a:ext cx="8843638" cy="4627931"/>
          </a:xfrm>
        </p:spPr>
      </p:pic>
    </p:spTree>
    <p:extLst>
      <p:ext uri="{BB962C8B-B14F-4D97-AF65-F5344CB8AC3E}">
        <p14:creationId xmlns:p14="http://schemas.microsoft.com/office/powerpoint/2010/main" val="17684277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Relation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 smtClean="0"/>
              <a:t> style: </a:t>
            </a:r>
          </a:p>
          <a:p>
            <a:pPr lvl="1"/>
            <a:r>
              <a:rPr lang="en-US" dirty="0" smtClean="0"/>
              <a:t>Edge if nodes have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&gt; threshold (0.2)</a:t>
            </a:r>
          </a:p>
        </p:txBody>
      </p:sp>
    </p:spTree>
    <p:extLst>
      <p:ext uri="{BB962C8B-B14F-4D97-AF65-F5344CB8AC3E}">
        <p14:creationId xmlns:p14="http://schemas.microsoft.com/office/powerpoint/2010/main" val="9756239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Relation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 smtClean="0"/>
              <a:t> style: </a:t>
            </a:r>
          </a:p>
          <a:p>
            <a:pPr lvl="1"/>
            <a:r>
              <a:rPr lang="en-US" dirty="0" smtClean="0"/>
              <a:t>Edge if nodes have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&gt; threshold (0.2)</a:t>
            </a:r>
          </a:p>
          <a:p>
            <a:r>
              <a:rPr lang="en-US" dirty="0" smtClean="0"/>
              <a:t>ADG (Approximate Discourse Graph)</a:t>
            </a:r>
            <a:r>
              <a:rPr lang="en-US" sz="1800" dirty="0" smtClean="0"/>
              <a:t>(Christensen </a:t>
            </a:r>
            <a:r>
              <a:rPr lang="en-US" sz="1800" dirty="0" err="1" smtClean="0"/>
              <a:t>ea</a:t>
            </a:r>
            <a:r>
              <a:rPr lang="en-US" sz="1800" dirty="0" smtClean="0"/>
              <a:t> </a:t>
            </a:r>
            <a:r>
              <a:rPr lang="mr-IN" sz="1800" dirty="0" smtClean="0"/>
              <a:t>’</a:t>
            </a:r>
            <a:r>
              <a:rPr lang="en-US" sz="1800" dirty="0" smtClean="0"/>
              <a:t>13)</a:t>
            </a:r>
          </a:p>
          <a:p>
            <a:pPr lvl="1"/>
            <a:r>
              <a:rPr lang="en-US" dirty="0" smtClean="0"/>
              <a:t>Edges weighted by </a:t>
            </a:r>
            <a:r>
              <a:rPr lang="en-US" dirty="0"/>
              <a:t>#</a:t>
            </a:r>
            <a:r>
              <a:rPr lang="en-US" dirty="0" smtClean="0"/>
              <a:t> </a:t>
            </a:r>
            <a:r>
              <a:rPr lang="en-US" dirty="0" smtClean="0"/>
              <a:t>of discourse relation indicators</a:t>
            </a:r>
          </a:p>
          <a:p>
            <a:pPr lvl="2"/>
            <a:r>
              <a:rPr lang="en-US" dirty="0" smtClean="0"/>
              <a:t>E.g. discourse markers, co-referent mentions,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3"/>
            <a:r>
              <a:rPr lang="en-US" dirty="0" smtClean="0"/>
              <a:t>N.B. edge weights discrete (0.5), and often 1</a:t>
            </a:r>
          </a:p>
        </p:txBody>
      </p:sp>
    </p:spTree>
    <p:extLst>
      <p:ext uri="{BB962C8B-B14F-4D97-AF65-F5344CB8AC3E}">
        <p14:creationId xmlns:p14="http://schemas.microsoft.com/office/powerpoint/2010/main" val="4079747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Relation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 smtClean="0"/>
              <a:t> style: </a:t>
            </a:r>
          </a:p>
          <a:p>
            <a:pPr lvl="1"/>
            <a:r>
              <a:rPr lang="en-US" dirty="0" smtClean="0"/>
              <a:t>Edge if nodes have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&gt; threshold (0.2)</a:t>
            </a:r>
          </a:p>
          <a:p>
            <a:r>
              <a:rPr lang="en-US" dirty="0" smtClean="0"/>
              <a:t>ADG (Approximate Discourse Graph)</a:t>
            </a:r>
            <a:r>
              <a:rPr lang="en-US" sz="1800" dirty="0" smtClean="0"/>
              <a:t>(Christensen </a:t>
            </a:r>
            <a:r>
              <a:rPr lang="en-US" sz="1800" dirty="0" err="1" smtClean="0"/>
              <a:t>ea</a:t>
            </a:r>
            <a:r>
              <a:rPr lang="en-US" sz="1800" dirty="0" smtClean="0"/>
              <a:t> </a:t>
            </a:r>
            <a:r>
              <a:rPr lang="mr-IN" sz="1800" dirty="0" smtClean="0"/>
              <a:t>’</a:t>
            </a:r>
            <a:r>
              <a:rPr lang="en-US" sz="1800" dirty="0" smtClean="0"/>
              <a:t>13)</a:t>
            </a:r>
          </a:p>
          <a:p>
            <a:pPr lvl="1"/>
            <a:r>
              <a:rPr lang="en-US" dirty="0" smtClean="0"/>
              <a:t>Edges weighted by </a:t>
            </a:r>
            <a:r>
              <a:rPr lang="en-US" dirty="0"/>
              <a:t>#</a:t>
            </a:r>
            <a:r>
              <a:rPr lang="en-US" dirty="0" smtClean="0"/>
              <a:t> </a:t>
            </a:r>
            <a:r>
              <a:rPr lang="en-US" dirty="0" smtClean="0"/>
              <a:t>of discourse relation indicators</a:t>
            </a:r>
          </a:p>
          <a:p>
            <a:pPr lvl="2"/>
            <a:r>
              <a:rPr lang="en-US" dirty="0" smtClean="0"/>
              <a:t>E.g. discourse markers, co-referent mentions,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3"/>
            <a:r>
              <a:rPr lang="en-US" dirty="0" smtClean="0"/>
              <a:t>N.B. edge weights discrete (0.5), and often 1</a:t>
            </a:r>
          </a:p>
          <a:p>
            <a:r>
              <a:rPr lang="en-US" dirty="0" smtClean="0"/>
              <a:t>PDG (Personalized Discourse Graph)</a:t>
            </a:r>
          </a:p>
          <a:p>
            <a:pPr lvl="1"/>
            <a:r>
              <a:rPr lang="en-US" dirty="0" smtClean="0"/>
              <a:t>Computes sentence score via regression</a:t>
            </a:r>
          </a:p>
          <a:p>
            <a:pPr lvl="1"/>
            <a:r>
              <a:rPr lang="en-US" dirty="0" smtClean="0"/>
              <a:t>Used as multiplier on ADG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501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 to discourse coherence and doc salience</a:t>
            </a:r>
          </a:p>
          <a:p>
            <a:pPr lvl="1"/>
            <a:r>
              <a:rPr lang="en-US" dirty="0" smtClean="0"/>
              <a:t>Position in document</a:t>
            </a:r>
          </a:p>
          <a:p>
            <a:pPr lvl="1"/>
            <a:r>
              <a:rPr lang="en-US" dirty="0" smtClean="0"/>
              <a:t>In 1</a:t>
            </a:r>
            <a:r>
              <a:rPr lang="en-US" baseline="30000" dirty="0" smtClean="0"/>
              <a:t>st</a:t>
            </a:r>
            <a:r>
              <a:rPr lang="en-US" dirty="0" smtClean="0"/>
              <a:t> 3 sentences?</a:t>
            </a:r>
          </a:p>
          <a:p>
            <a:pPr lvl="1"/>
            <a:r>
              <a:rPr lang="en-US" dirty="0" smtClean="0"/>
              <a:t># Proper nouns</a:t>
            </a:r>
          </a:p>
          <a:p>
            <a:pPr lvl="1"/>
            <a:r>
              <a:rPr lang="en-US" dirty="0" smtClean="0"/>
              <a:t>&gt; 20 tokens in sentence?</a:t>
            </a:r>
          </a:p>
          <a:p>
            <a:pPr lvl="1"/>
            <a:r>
              <a:rPr lang="en-US" dirty="0" smtClean="0"/>
              <a:t>Sentence length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Coreferent</a:t>
            </a:r>
            <a:r>
              <a:rPr lang="en-US" dirty="0" smtClean="0"/>
              <a:t> verbal mentions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Coreferent</a:t>
            </a:r>
            <a:r>
              <a:rPr lang="en-US" dirty="0" smtClean="0"/>
              <a:t> common noun mentions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Coreferent</a:t>
            </a:r>
            <a:r>
              <a:rPr lang="en-US" dirty="0" smtClean="0"/>
              <a:t> proper noun mentions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874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49645"/>
          </a:xfrm>
        </p:spPr>
        <p:txBody>
          <a:bodyPr>
            <a:normAutofit/>
          </a:bodyPr>
          <a:lstStyle/>
          <a:p>
            <a:r>
              <a:rPr lang="en-US" dirty="0" smtClean="0"/>
              <a:t>Graph Convolution Network (GCN) </a:t>
            </a:r>
            <a:r>
              <a:rPr lang="en-US" sz="1800" dirty="0" smtClean="0"/>
              <a:t>(</a:t>
            </a:r>
            <a:r>
              <a:rPr lang="en-US" sz="1800" dirty="0" err="1" smtClean="0"/>
              <a:t>Kipf</a:t>
            </a:r>
            <a:r>
              <a:rPr lang="en-US" sz="1800" dirty="0" smtClean="0"/>
              <a:t>, Welling ‘17)</a:t>
            </a:r>
          </a:p>
          <a:p>
            <a:pPr lvl="1"/>
            <a:r>
              <a:rPr lang="en-US" dirty="0" smtClean="0"/>
              <a:t>Z = f(X,A)=H</a:t>
            </a:r>
            <a:r>
              <a:rPr lang="en-US" baseline="30000" dirty="0" smtClean="0"/>
              <a:t>(L)</a:t>
            </a:r>
          </a:p>
          <a:p>
            <a:pPr lvl="2"/>
            <a:r>
              <a:rPr lang="en-US" dirty="0" smtClean="0"/>
              <a:t>where X = sentence node </a:t>
            </a:r>
            <a:r>
              <a:rPr lang="en-US" dirty="0" err="1" smtClean="0"/>
              <a:t>embeddings</a:t>
            </a:r>
            <a:endParaRPr lang="en-US" dirty="0"/>
          </a:p>
          <a:p>
            <a:pPr lvl="3"/>
            <a:r>
              <a:rPr lang="en-US" dirty="0" smtClean="0"/>
              <a:t>Final hidden state of sentence GRU</a:t>
            </a:r>
          </a:p>
          <a:p>
            <a:pPr lvl="2"/>
            <a:r>
              <a:rPr lang="en-US" dirty="0" smtClean="0"/>
              <a:t>A = adjacency matrix of nodes, edges, weights</a:t>
            </a:r>
          </a:p>
          <a:p>
            <a:pPr lvl="2"/>
            <a:r>
              <a:rPr lang="en-US" dirty="0" smtClean="0"/>
              <a:t>Output is high-level hidden features for each node,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5748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49645"/>
          </a:xfrm>
        </p:spPr>
        <p:txBody>
          <a:bodyPr>
            <a:normAutofit/>
          </a:bodyPr>
          <a:lstStyle/>
          <a:p>
            <a:r>
              <a:rPr lang="en-US" dirty="0" smtClean="0"/>
              <a:t>Graph Convolution Network (GCN) </a:t>
            </a:r>
            <a:r>
              <a:rPr lang="en-US" sz="1800" dirty="0" smtClean="0"/>
              <a:t>(</a:t>
            </a:r>
            <a:r>
              <a:rPr lang="en-US" sz="1800" dirty="0" err="1" smtClean="0"/>
              <a:t>Kipf</a:t>
            </a:r>
            <a:r>
              <a:rPr lang="en-US" sz="1800" dirty="0" smtClean="0"/>
              <a:t>, Welling ‘17)</a:t>
            </a:r>
          </a:p>
          <a:p>
            <a:pPr lvl="1"/>
            <a:r>
              <a:rPr lang="en-US" dirty="0" smtClean="0"/>
              <a:t>Z = f(X,A)=H</a:t>
            </a:r>
            <a:r>
              <a:rPr lang="en-US" baseline="30000" dirty="0" smtClean="0"/>
              <a:t>(L)</a:t>
            </a:r>
          </a:p>
          <a:p>
            <a:pPr lvl="2"/>
            <a:r>
              <a:rPr lang="en-US" dirty="0" smtClean="0"/>
              <a:t>where X = sentence node </a:t>
            </a:r>
            <a:r>
              <a:rPr lang="en-US" dirty="0" err="1" smtClean="0"/>
              <a:t>embeddings</a:t>
            </a:r>
            <a:endParaRPr lang="en-US" dirty="0"/>
          </a:p>
          <a:p>
            <a:pPr lvl="3"/>
            <a:r>
              <a:rPr lang="en-US" dirty="0" smtClean="0"/>
              <a:t>Final hidden state of sentence GRU</a:t>
            </a:r>
          </a:p>
          <a:p>
            <a:pPr lvl="2"/>
            <a:r>
              <a:rPr lang="en-US" dirty="0" smtClean="0"/>
              <a:t>A = adjacency matrix of nodes, edges, weights</a:t>
            </a:r>
          </a:p>
          <a:p>
            <a:pPr lvl="2"/>
            <a:r>
              <a:rPr lang="en-US" dirty="0" smtClean="0"/>
              <a:t>Output is high-level hidden features for each node,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r>
              <a:rPr lang="en-US" dirty="0" smtClean="0"/>
              <a:t>Cluster embedding: C</a:t>
            </a:r>
          </a:p>
          <a:p>
            <a:pPr lvl="1"/>
            <a:r>
              <a:rPr lang="en-US" dirty="0" smtClean="0"/>
              <a:t>Average over document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lvl="2"/>
            <a:r>
              <a:rPr lang="en-US" dirty="0" smtClean="0"/>
              <a:t>Final hidden state of sentence sequence GRU</a:t>
            </a:r>
          </a:p>
        </p:txBody>
      </p:sp>
    </p:spTree>
    <p:extLst>
      <p:ext uri="{BB962C8B-B14F-4D97-AF65-F5344CB8AC3E}">
        <p14:creationId xmlns:p14="http://schemas.microsoft.com/office/powerpoint/2010/main" val="21566458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4964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Graph Convolution Network (GCN) </a:t>
            </a:r>
            <a:r>
              <a:rPr lang="en-US" sz="1800" dirty="0" smtClean="0"/>
              <a:t>(</a:t>
            </a:r>
            <a:r>
              <a:rPr lang="en-US" sz="1800" dirty="0" err="1" smtClean="0"/>
              <a:t>Kipf</a:t>
            </a:r>
            <a:r>
              <a:rPr lang="en-US" sz="1800" dirty="0" smtClean="0"/>
              <a:t>, Welling ‘17)</a:t>
            </a:r>
          </a:p>
          <a:p>
            <a:pPr lvl="1"/>
            <a:r>
              <a:rPr lang="en-US" dirty="0" smtClean="0"/>
              <a:t>Z = f(X,A)=H</a:t>
            </a:r>
            <a:r>
              <a:rPr lang="en-US" baseline="30000" dirty="0" smtClean="0"/>
              <a:t>(L)</a:t>
            </a:r>
          </a:p>
          <a:p>
            <a:pPr lvl="2"/>
            <a:r>
              <a:rPr lang="en-US" dirty="0" smtClean="0"/>
              <a:t>where X = sentence node </a:t>
            </a:r>
            <a:r>
              <a:rPr lang="en-US" dirty="0" err="1" smtClean="0"/>
              <a:t>embeddings</a:t>
            </a:r>
            <a:endParaRPr lang="en-US" dirty="0"/>
          </a:p>
          <a:p>
            <a:pPr lvl="3"/>
            <a:r>
              <a:rPr lang="en-US" dirty="0" smtClean="0"/>
              <a:t>Final hidden state of sentence GRU</a:t>
            </a:r>
          </a:p>
          <a:p>
            <a:pPr lvl="2"/>
            <a:r>
              <a:rPr lang="en-US" dirty="0" smtClean="0"/>
              <a:t>A = adjacency matrix of nodes, edges, weights</a:t>
            </a:r>
          </a:p>
          <a:p>
            <a:pPr lvl="2"/>
            <a:r>
              <a:rPr lang="en-US" dirty="0" smtClean="0"/>
              <a:t>Output is high-level hidden features for each node,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r>
              <a:rPr lang="en-US" dirty="0" smtClean="0"/>
              <a:t>Cluster embedding: C</a:t>
            </a:r>
          </a:p>
          <a:p>
            <a:pPr lvl="1"/>
            <a:r>
              <a:rPr lang="en-US" dirty="0" smtClean="0"/>
              <a:t>Average over document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lvl="2"/>
            <a:r>
              <a:rPr lang="en-US" dirty="0" smtClean="0"/>
              <a:t>Final hidden state of sentence sequence GRU</a:t>
            </a:r>
          </a:p>
          <a:p>
            <a:r>
              <a:rPr lang="en-US" dirty="0" smtClean="0"/>
              <a:t>Salience score computed from cluster &amp; graph </a:t>
            </a:r>
            <a:r>
              <a:rPr lang="en-US" dirty="0" err="1" smtClean="0"/>
              <a:t>sents</a:t>
            </a:r>
            <a:endParaRPr lang="en-US" dirty="0" smtClean="0"/>
          </a:p>
          <a:p>
            <a:r>
              <a:rPr lang="en-US" dirty="0" smtClean="0"/>
              <a:t>f(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)=</a:t>
            </a:r>
            <a:r>
              <a:rPr lang="en-US" dirty="0" err="1" smtClean="0"/>
              <a:t>v</a:t>
            </a:r>
            <a:r>
              <a:rPr lang="en-US" baseline="30000" dirty="0" err="1" smtClean="0"/>
              <a:t>T</a:t>
            </a:r>
            <a:r>
              <a:rPr lang="en-US" dirty="0" smtClean="0"/>
              <a:t>(W</a:t>
            </a:r>
            <a:r>
              <a:rPr lang="en-US" baseline="-25000" dirty="0" smtClean="0"/>
              <a:t>1</a:t>
            </a:r>
            <a:r>
              <a:rPr lang="en-US" dirty="0" smtClean="0"/>
              <a:t>C+W</a:t>
            </a:r>
            <a:r>
              <a:rPr lang="en-US" baseline="-25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171762"/>
              </p:ext>
            </p:extLst>
          </p:nvPr>
        </p:nvGraphicFramePr>
        <p:xfrm>
          <a:off x="4108375" y="5801955"/>
          <a:ext cx="3349943" cy="9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1943100" imgH="546100" progId="Equation.3">
                  <p:embed/>
                </p:oleObj>
              </mc:Choice>
              <mc:Fallback>
                <p:oleObj name="Equation" r:id="rId3" imgW="1943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8375" y="5801955"/>
                        <a:ext cx="3349943" cy="94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01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RST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Relations: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Hold b/t two text spans, nucleus and </a:t>
            </a:r>
            <a:r>
              <a:rPr lang="en-US" sz="2400" dirty="0" smtClean="0"/>
              <a:t>satellite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dirty="0"/>
              <a:t>Nucleus core element, satellite </a:t>
            </a:r>
            <a:r>
              <a:rPr lang="en-US" dirty="0" smtClean="0"/>
              <a:t>peripheral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Units</a:t>
            </a:r>
            <a:r>
              <a:rPr lang="en-US" dirty="0"/>
              <a:t>: Elementary discourse units (EDUs)</a:t>
            </a:r>
            <a:r>
              <a:rPr lang="en-US" dirty="0" smtClean="0"/>
              <a:t>,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dirty="0"/>
              <a:t>e.g. clauses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5947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2114" r="-42114"/>
          <a:stretch>
            <a:fillRect/>
          </a:stretch>
        </p:blipFill>
        <p:spPr>
          <a:xfrm>
            <a:off x="-1" y="1067049"/>
            <a:ext cx="9470571" cy="5790951"/>
          </a:xfrm>
        </p:spPr>
      </p:pic>
    </p:spTree>
    <p:extLst>
      <p:ext uri="{BB962C8B-B14F-4D97-AF65-F5344CB8AC3E}">
        <p14:creationId xmlns:p14="http://schemas.microsoft.com/office/powerpoint/2010/main" val="2612238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Orientation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0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(aka ”query-focused”, “guided”)</a:t>
            </a:r>
          </a:p>
          <a:p>
            <a:r>
              <a:rPr lang="en-US" dirty="0" smtClean="0"/>
              <a:t>Motivations:</a:t>
            </a:r>
          </a:p>
          <a:p>
            <a:pPr lvl="1"/>
            <a:r>
              <a:rPr lang="en-US" dirty="0" smtClean="0"/>
              <a:t>Extrinsic task </a:t>
            </a:r>
            <a:r>
              <a:rPr lang="en-US" dirty="0" err="1" smtClean="0"/>
              <a:t>vs</a:t>
            </a:r>
            <a:r>
              <a:rPr lang="en-US" dirty="0" smtClean="0"/>
              <a:t>  generic</a:t>
            </a:r>
          </a:p>
          <a:p>
            <a:pPr lvl="2"/>
            <a:r>
              <a:rPr lang="en-US" dirty="0" smtClean="0"/>
              <a:t>Why are we creating this summary?</a:t>
            </a:r>
          </a:p>
          <a:p>
            <a:pPr lvl="3"/>
            <a:r>
              <a:rPr lang="en-US" dirty="0" smtClean="0"/>
              <a:t>Viewed as complex question answering (</a:t>
            </a:r>
            <a:r>
              <a:rPr lang="en-US" dirty="0" err="1" smtClean="0"/>
              <a:t>vs</a:t>
            </a:r>
            <a:r>
              <a:rPr lang="en-US" dirty="0" smtClean="0"/>
              <a:t> factoid)</a:t>
            </a:r>
          </a:p>
        </p:txBody>
      </p:sp>
    </p:spTree>
    <p:extLst>
      <p:ext uri="{BB962C8B-B14F-4D97-AF65-F5344CB8AC3E}">
        <p14:creationId xmlns:p14="http://schemas.microsoft.com/office/powerpoint/2010/main" val="39570432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(aka ”query-focused”, “guided”)</a:t>
            </a:r>
          </a:p>
          <a:p>
            <a:r>
              <a:rPr lang="en-US" dirty="0" smtClean="0"/>
              <a:t>Motivations:</a:t>
            </a:r>
          </a:p>
          <a:p>
            <a:pPr lvl="1"/>
            <a:r>
              <a:rPr lang="en-US" dirty="0" smtClean="0"/>
              <a:t>Extrinsic task </a:t>
            </a:r>
            <a:r>
              <a:rPr lang="en-US" dirty="0" err="1" smtClean="0"/>
              <a:t>vs</a:t>
            </a:r>
            <a:r>
              <a:rPr lang="en-US" dirty="0" smtClean="0"/>
              <a:t>  generic</a:t>
            </a:r>
          </a:p>
          <a:p>
            <a:pPr lvl="2"/>
            <a:r>
              <a:rPr lang="en-US" dirty="0" smtClean="0"/>
              <a:t>Why are we creating this summary?</a:t>
            </a:r>
          </a:p>
          <a:p>
            <a:pPr lvl="3"/>
            <a:r>
              <a:rPr lang="en-US" dirty="0" smtClean="0"/>
              <a:t>Viewed as complex question answering (</a:t>
            </a:r>
            <a:r>
              <a:rPr lang="en-US" dirty="0" err="1" smtClean="0"/>
              <a:t>vs</a:t>
            </a:r>
            <a:r>
              <a:rPr lang="en-US" dirty="0" smtClean="0"/>
              <a:t> factoid)</a:t>
            </a:r>
          </a:p>
          <a:p>
            <a:pPr lvl="1"/>
            <a:r>
              <a:rPr lang="en-US" dirty="0" smtClean="0"/>
              <a:t>High variation in human summaries</a:t>
            </a:r>
          </a:p>
          <a:p>
            <a:pPr lvl="2"/>
            <a:r>
              <a:rPr lang="en-US" dirty="0" smtClean="0"/>
              <a:t>Depending on perspective different content focused</a:t>
            </a:r>
          </a:p>
        </p:txBody>
      </p:sp>
    </p:spTree>
    <p:extLst>
      <p:ext uri="{BB962C8B-B14F-4D97-AF65-F5344CB8AC3E}">
        <p14:creationId xmlns:p14="http://schemas.microsoft.com/office/powerpoint/2010/main" val="7051926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(aka ”query-focused”, “guided”)</a:t>
            </a:r>
          </a:p>
          <a:p>
            <a:r>
              <a:rPr lang="en-US" dirty="0" smtClean="0"/>
              <a:t>Motivations:</a:t>
            </a:r>
          </a:p>
          <a:p>
            <a:pPr lvl="1"/>
            <a:r>
              <a:rPr lang="en-US" dirty="0" smtClean="0"/>
              <a:t>Extrinsic task </a:t>
            </a:r>
            <a:r>
              <a:rPr lang="en-US" dirty="0" err="1" smtClean="0"/>
              <a:t>vs</a:t>
            </a:r>
            <a:r>
              <a:rPr lang="en-US" dirty="0" smtClean="0"/>
              <a:t>  generic</a:t>
            </a:r>
          </a:p>
          <a:p>
            <a:pPr lvl="2"/>
            <a:r>
              <a:rPr lang="en-US" dirty="0" smtClean="0"/>
              <a:t>Why are we creating this summary?</a:t>
            </a:r>
          </a:p>
          <a:p>
            <a:pPr lvl="3"/>
            <a:r>
              <a:rPr lang="en-US" dirty="0" smtClean="0"/>
              <a:t>Viewed as complex question answering (</a:t>
            </a:r>
            <a:r>
              <a:rPr lang="en-US" dirty="0" err="1" smtClean="0"/>
              <a:t>vs</a:t>
            </a:r>
            <a:r>
              <a:rPr lang="en-US" dirty="0" smtClean="0"/>
              <a:t> factoid)</a:t>
            </a:r>
          </a:p>
          <a:p>
            <a:pPr lvl="1"/>
            <a:r>
              <a:rPr lang="en-US" dirty="0" smtClean="0"/>
              <a:t>High variation in human summaries</a:t>
            </a:r>
          </a:p>
          <a:p>
            <a:pPr lvl="2"/>
            <a:r>
              <a:rPr lang="en-US" dirty="0" smtClean="0"/>
              <a:t>Depending on perspective different content focused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Target response to specific question, topic in docs</a:t>
            </a:r>
          </a:p>
          <a:p>
            <a:pPr lvl="2"/>
            <a:r>
              <a:rPr lang="en-US" dirty="0" smtClean="0"/>
              <a:t>Later TACs identify topic categories and aspects</a:t>
            </a:r>
          </a:p>
          <a:p>
            <a:pPr lvl="3"/>
            <a:r>
              <a:rPr lang="en-US" dirty="0" err="1" smtClean="0"/>
              <a:t>E.g</a:t>
            </a:r>
            <a:r>
              <a:rPr lang="en-US" dirty="0" smtClean="0"/>
              <a:t> Natural disasters: who, what, where, when..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494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Query-focused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sentences relevant  to query </a:t>
            </a:r>
          </a:p>
          <a:p>
            <a:pPr lvl="1"/>
            <a:r>
              <a:rPr lang="en-US" dirty="0" smtClean="0"/>
              <a:t>Rather than uniform jump</a:t>
            </a:r>
          </a:p>
        </p:txBody>
      </p:sp>
    </p:spTree>
    <p:extLst>
      <p:ext uri="{BB962C8B-B14F-4D97-AF65-F5344CB8AC3E}">
        <p14:creationId xmlns:p14="http://schemas.microsoft.com/office/powerpoint/2010/main" val="686762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Query-focused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sentences relevant  to query </a:t>
            </a:r>
          </a:p>
          <a:p>
            <a:pPr lvl="1"/>
            <a:r>
              <a:rPr lang="en-US" dirty="0" smtClean="0"/>
              <a:t>Rather than uniform jump</a:t>
            </a:r>
          </a:p>
          <a:p>
            <a:r>
              <a:rPr lang="en-US" dirty="0" smtClean="0"/>
              <a:t>How do we measure relevance?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030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Query-focused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sentences relevant  to query </a:t>
            </a:r>
          </a:p>
          <a:p>
            <a:pPr lvl="1"/>
            <a:r>
              <a:rPr lang="en-US" dirty="0" smtClean="0"/>
              <a:t>Rather than uniform jump</a:t>
            </a:r>
          </a:p>
          <a:p>
            <a:r>
              <a:rPr lang="en-US" dirty="0" smtClean="0"/>
              <a:t>How do we measure relevance?</a:t>
            </a:r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-like measure over sentences &amp; query</a:t>
            </a:r>
          </a:p>
          <a:p>
            <a:pPr lvl="2"/>
            <a:r>
              <a:rPr lang="en-US" dirty="0" smtClean="0"/>
              <a:t>Compute sentence-level “</a:t>
            </a:r>
            <a:r>
              <a:rPr lang="en-US" dirty="0" err="1" smtClean="0"/>
              <a:t>idf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N = # of sentences in cluster; </a:t>
            </a:r>
            <a:r>
              <a:rPr lang="en-US" dirty="0" err="1" smtClean="0"/>
              <a:t>sf</a:t>
            </a:r>
            <a:r>
              <a:rPr lang="en-US" baseline="-25000" dirty="0" err="1" smtClean="0"/>
              <a:t>w</a:t>
            </a:r>
            <a:r>
              <a:rPr lang="en-US" baseline="-25000" dirty="0" smtClean="0"/>
              <a:t> </a:t>
            </a:r>
            <a:r>
              <a:rPr lang="en-US" dirty="0" smtClean="0"/>
              <a:t>= # of sentences with w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48628"/>
              </p:ext>
            </p:extLst>
          </p:nvPr>
        </p:nvGraphicFramePr>
        <p:xfrm>
          <a:off x="1512455" y="4158669"/>
          <a:ext cx="2874818" cy="109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1270000" imgH="482600" progId="Equation.3">
                  <p:embed/>
                </p:oleObj>
              </mc:Choice>
              <mc:Fallback>
                <p:oleObj name="Equation" r:id="rId3" imgW="1270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2455" y="4158669"/>
                        <a:ext cx="2874818" cy="1092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3234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Query-focused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sentences relevant  to query </a:t>
            </a:r>
          </a:p>
          <a:p>
            <a:pPr lvl="1"/>
            <a:r>
              <a:rPr lang="en-US" dirty="0" smtClean="0"/>
              <a:t>Rather than uniform jump</a:t>
            </a:r>
          </a:p>
          <a:p>
            <a:r>
              <a:rPr lang="en-US" dirty="0" smtClean="0"/>
              <a:t>How do we measure relevance?</a:t>
            </a:r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-like measure over sentences &amp; query</a:t>
            </a:r>
          </a:p>
          <a:p>
            <a:pPr lvl="2"/>
            <a:r>
              <a:rPr lang="en-US" dirty="0" smtClean="0"/>
              <a:t>Compute sentence-level “</a:t>
            </a:r>
            <a:r>
              <a:rPr lang="en-US" dirty="0" err="1" smtClean="0"/>
              <a:t>idf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N = # of sentences in cluster; </a:t>
            </a:r>
            <a:r>
              <a:rPr lang="en-US" dirty="0" err="1" smtClean="0"/>
              <a:t>sf</a:t>
            </a:r>
            <a:r>
              <a:rPr lang="en-US" baseline="-25000" dirty="0" err="1" smtClean="0"/>
              <a:t>w</a:t>
            </a:r>
            <a:r>
              <a:rPr lang="en-US" baseline="-25000" dirty="0" smtClean="0"/>
              <a:t> </a:t>
            </a:r>
            <a:r>
              <a:rPr lang="en-US" dirty="0" smtClean="0"/>
              <a:t>= # of sentences with w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105394"/>
              </p:ext>
            </p:extLst>
          </p:nvPr>
        </p:nvGraphicFramePr>
        <p:xfrm>
          <a:off x="1512455" y="4158669"/>
          <a:ext cx="2874818" cy="109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3" imgW="1270000" imgH="482600" progId="Equation.3">
                  <p:embed/>
                </p:oleObj>
              </mc:Choice>
              <mc:Fallback>
                <p:oleObj name="Equation" r:id="rId3" imgW="1270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2455" y="4158669"/>
                        <a:ext cx="2874818" cy="1092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006289"/>
              </p:ext>
            </p:extLst>
          </p:nvPr>
        </p:nvGraphicFramePr>
        <p:xfrm>
          <a:off x="1313294" y="5474969"/>
          <a:ext cx="6500379" cy="93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5" imgW="2730500" imgH="393700" progId="Equation.3">
                  <p:embed/>
                </p:oleObj>
              </mc:Choice>
              <mc:Fallback>
                <p:oleObj name="Equation" r:id="rId5" imgW="2730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3294" y="5474969"/>
                        <a:ext cx="6500379" cy="937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4202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 err="1" smtClean="0"/>
              <a:t>LexRank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original similarity weighting w/query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4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 Relations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2151737"/>
          </a:xfrm>
        </p:spPr>
        <p:txBody>
          <a:bodyPr>
            <a:normAutofit/>
          </a:bodyPr>
          <a:lstStyle/>
          <a:p>
            <a:r>
              <a:rPr lang="en-US" sz="2800" dirty="0"/>
              <a:t>Evidence 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program really works. (N)</a:t>
            </a:r>
          </a:p>
          <a:p>
            <a:pPr lvl="2"/>
            <a:r>
              <a:rPr lang="en-US" sz="2000" dirty="0"/>
              <a:t>I entered all my info and it matched my results. (S) 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2819400" y="5715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5908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724150" y="65532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352800" y="6553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733800" y="65532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</a:p>
        </p:txBody>
      </p:sp>
      <p:cxnSp>
        <p:nvCxnSpPr>
          <p:cNvPr id="30730" name="AutoShape 10"/>
          <p:cNvCxnSpPr>
            <a:cxnSpLocks noChangeShapeType="1"/>
          </p:cNvCxnSpPr>
          <p:nvPr/>
        </p:nvCxnSpPr>
        <p:spPr bwMode="auto">
          <a:xfrm rot="16200000" flipH="1" flipV="1">
            <a:off x="3352006" y="6049169"/>
            <a:ext cx="1588" cy="1009650"/>
          </a:xfrm>
          <a:prstGeom prst="curvedConnector3">
            <a:avLst>
              <a:gd name="adj1" fmla="val -38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565525" y="5726113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Evidence</a:t>
            </a:r>
          </a:p>
        </p:txBody>
      </p:sp>
      <p:pic>
        <p:nvPicPr>
          <p:cNvPr id="11" name="Picture 1027" descr="un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0770"/>
            <a:ext cx="7315200" cy="148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13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 err="1" smtClean="0"/>
              <a:t>LexRank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original similarity weighting w/query</a:t>
            </a:r>
          </a:p>
          <a:p>
            <a:pPr lvl="1"/>
            <a:r>
              <a:rPr lang="en-US" dirty="0" smtClean="0"/>
              <a:t>Mixture model of query relevance, sentence similarity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601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 err="1" smtClean="0"/>
              <a:t>LexRank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original similarity weighting w/query</a:t>
            </a:r>
          </a:p>
          <a:p>
            <a:pPr lvl="1"/>
            <a:r>
              <a:rPr lang="en-US" dirty="0" smtClean="0"/>
              <a:t>Mixture model of query relevance, sentence similarity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 controls ‘bias’: i.e. relative weighting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433077"/>
              </p:ext>
            </p:extLst>
          </p:nvPr>
        </p:nvGraphicFramePr>
        <p:xfrm>
          <a:off x="1015999" y="2637559"/>
          <a:ext cx="6587669" cy="96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3556000" imgH="520700" progId="Equation.3">
                  <p:embed/>
                </p:oleObj>
              </mc:Choice>
              <mc:Fallback>
                <p:oleObj name="Equation" r:id="rId3" imgW="355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5999" y="2637559"/>
                        <a:ext cx="6587669" cy="964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2009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&amp;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Similarity threshold: filters adjacency matrix</a:t>
            </a:r>
          </a:p>
          <a:p>
            <a:pPr lvl="1"/>
            <a:r>
              <a:rPr lang="en-US" dirty="0" smtClean="0"/>
              <a:t>Question bias: Weights emphasis on question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604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&amp;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Similarity threshold: filters adjacency matrix</a:t>
            </a:r>
          </a:p>
          <a:p>
            <a:pPr lvl="1"/>
            <a:r>
              <a:rPr lang="en-US" dirty="0" smtClean="0"/>
              <a:t>Question bias: Weights emphasis on question focus</a:t>
            </a:r>
            <a:endParaRPr lang="en-US" dirty="0"/>
          </a:p>
          <a:p>
            <a:r>
              <a:rPr lang="en-US" dirty="0" smtClean="0"/>
              <a:t>Parameter sweep:</a:t>
            </a:r>
          </a:p>
          <a:p>
            <a:pPr lvl="1"/>
            <a:r>
              <a:rPr lang="en-US" dirty="0" smtClean="0"/>
              <a:t>Best similarity threshold: 0.14-0.2</a:t>
            </a:r>
          </a:p>
          <a:p>
            <a:pPr lvl="2"/>
            <a:r>
              <a:rPr lang="en-US" dirty="0" smtClean="0"/>
              <a:t>As before</a:t>
            </a:r>
          </a:p>
          <a:p>
            <a:pPr lvl="1"/>
            <a:r>
              <a:rPr lang="en-US" dirty="0" smtClean="0"/>
              <a:t>Best question bias: high: 0.8-0.95</a:t>
            </a:r>
          </a:p>
        </p:txBody>
      </p:sp>
    </p:spTree>
    <p:extLst>
      <p:ext uri="{BB962C8B-B14F-4D97-AF65-F5344CB8AC3E}">
        <p14:creationId xmlns:p14="http://schemas.microsoft.com/office/powerpoint/2010/main" val="39362823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&amp;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Similarity threshold: filters adjacency matrix</a:t>
            </a:r>
          </a:p>
          <a:p>
            <a:pPr lvl="1"/>
            <a:r>
              <a:rPr lang="en-US" dirty="0" smtClean="0"/>
              <a:t>Question bias: Weights emphasis on question focus</a:t>
            </a:r>
            <a:endParaRPr lang="en-US" dirty="0"/>
          </a:p>
          <a:p>
            <a:r>
              <a:rPr lang="en-US" dirty="0" smtClean="0"/>
              <a:t>Parameter sweep:</a:t>
            </a:r>
          </a:p>
          <a:p>
            <a:pPr lvl="1"/>
            <a:r>
              <a:rPr lang="en-US" dirty="0" smtClean="0"/>
              <a:t>Best similarity threshold: 0.14-0.2</a:t>
            </a:r>
          </a:p>
          <a:p>
            <a:pPr lvl="2"/>
            <a:r>
              <a:rPr lang="en-US" dirty="0" smtClean="0"/>
              <a:t>As before</a:t>
            </a:r>
          </a:p>
          <a:p>
            <a:pPr lvl="1"/>
            <a:r>
              <a:rPr lang="en-US" dirty="0" smtClean="0"/>
              <a:t>Best question bias: high: 0.8-0.95</a:t>
            </a:r>
          </a:p>
          <a:p>
            <a:r>
              <a:rPr lang="en-US" dirty="0" smtClean="0"/>
              <a:t>Question bias in </a:t>
            </a:r>
            <a:r>
              <a:rPr lang="en-US" dirty="0" err="1" smtClean="0"/>
              <a:t>LexRank</a:t>
            </a:r>
            <a:r>
              <a:rPr lang="en-US" dirty="0" smtClean="0"/>
              <a:t> can improve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42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943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r>
              <a:rPr lang="en-US" dirty="0" smtClean="0"/>
              <a:t>CLASSY HMM: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066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r>
              <a:rPr lang="en-US" dirty="0" smtClean="0"/>
              <a:t>CLASSY HMM: </a:t>
            </a:r>
          </a:p>
          <a:p>
            <a:pPr lvl="1"/>
            <a:r>
              <a:rPr lang="en-US" dirty="0" smtClean="0"/>
              <a:t>Add question overlap feature to HMM vector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954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r>
              <a:rPr lang="en-US" dirty="0" smtClean="0"/>
              <a:t>CLASSY HMM: </a:t>
            </a:r>
          </a:p>
          <a:p>
            <a:pPr lvl="1"/>
            <a:r>
              <a:rPr lang="en-US" dirty="0" smtClean="0"/>
              <a:t>Add question overlap feature to HMM vector</a:t>
            </a:r>
          </a:p>
          <a:p>
            <a:pPr lvl="2"/>
            <a:r>
              <a:rPr lang="en-US" dirty="0" smtClean="0"/>
              <a:t>Log (# query tokens in sentence + 1)</a:t>
            </a:r>
          </a:p>
          <a:p>
            <a:pPr lvl="3"/>
            <a:r>
              <a:rPr lang="en-US" dirty="0" smtClean="0"/>
              <a:t>Query tokens: tagged as noun, verb, </a:t>
            </a:r>
            <a:r>
              <a:rPr lang="en-US" dirty="0" err="1" smtClean="0"/>
              <a:t>adj</a:t>
            </a:r>
            <a:r>
              <a:rPr lang="en-US" dirty="0" smtClean="0"/>
              <a:t>, </a:t>
            </a:r>
            <a:r>
              <a:rPr lang="en-US" dirty="0" err="1" smtClean="0"/>
              <a:t>adv</a:t>
            </a:r>
            <a:r>
              <a:rPr lang="en-US" dirty="0" smtClean="0"/>
              <a:t>, or proper nouns</a:t>
            </a:r>
          </a:p>
        </p:txBody>
      </p:sp>
    </p:spTree>
    <p:extLst>
      <p:ext uri="{BB962C8B-B14F-4D97-AF65-F5344CB8AC3E}">
        <p14:creationId xmlns:p14="http://schemas.microsoft.com/office/powerpoint/2010/main" val="37116083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r>
              <a:rPr lang="en-US" dirty="0" smtClean="0"/>
              <a:t>CLASSY HMM: </a:t>
            </a:r>
          </a:p>
          <a:p>
            <a:pPr lvl="1"/>
            <a:r>
              <a:rPr lang="en-US" dirty="0" smtClean="0"/>
              <a:t>Add question overlap feature to HMM vector</a:t>
            </a:r>
          </a:p>
          <a:p>
            <a:pPr lvl="2"/>
            <a:r>
              <a:rPr lang="en-US" dirty="0" smtClean="0"/>
              <a:t>Log (# query tokens in sentence + 1)</a:t>
            </a:r>
          </a:p>
          <a:p>
            <a:pPr lvl="3"/>
            <a:r>
              <a:rPr lang="en-US" dirty="0" smtClean="0"/>
              <a:t>Query tokens: tagged as noun, verb, </a:t>
            </a:r>
            <a:r>
              <a:rPr lang="en-US" dirty="0" err="1" smtClean="0"/>
              <a:t>adj</a:t>
            </a:r>
            <a:r>
              <a:rPr lang="en-US" dirty="0" smtClean="0"/>
              <a:t>, </a:t>
            </a:r>
            <a:r>
              <a:rPr lang="en-US" dirty="0" err="1" smtClean="0"/>
              <a:t>adv</a:t>
            </a:r>
            <a:r>
              <a:rPr lang="en-US" dirty="0" smtClean="0"/>
              <a:t>, or proper nouns</a:t>
            </a:r>
          </a:p>
          <a:p>
            <a:pPr lvl="1"/>
            <a:r>
              <a:rPr lang="en-US" dirty="0" smtClean="0"/>
              <a:t>Other, more aggressive approach detrimental</a:t>
            </a:r>
          </a:p>
          <a:p>
            <a:r>
              <a:rPr lang="en-US" dirty="0" err="1" smtClean="0"/>
              <a:t>FastSumm</a:t>
            </a:r>
            <a:r>
              <a:rPr lang="en-US" dirty="0" smtClean="0"/>
              <a:t>:  SVM regression on sentences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6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16143</TotalTime>
  <Words>4103</Words>
  <Application>Microsoft Macintosh PowerPoint</Application>
  <PresentationFormat>On-screen Show (4:3)</PresentationFormat>
  <Paragraphs>699</Paragraphs>
  <Slides>103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5" baseType="lpstr">
      <vt:lpstr>Breeze</vt:lpstr>
      <vt:lpstr>Equation</vt:lpstr>
      <vt:lpstr>Discourse &amp; Graph Structure for Content Selection</vt:lpstr>
      <vt:lpstr>Roadmap</vt:lpstr>
      <vt:lpstr>Text Coherence</vt:lpstr>
      <vt:lpstr>Text Coherence</vt:lpstr>
      <vt:lpstr>Text Coherence</vt:lpstr>
      <vt:lpstr>Text Coherence</vt:lpstr>
      <vt:lpstr>Rhetorical Structure Theory</vt:lpstr>
      <vt:lpstr>Components of RST</vt:lpstr>
      <vt:lpstr>RST Relations</vt:lpstr>
      <vt:lpstr>RST Relations</vt:lpstr>
      <vt:lpstr>Penn Discourse Treebank</vt:lpstr>
      <vt:lpstr>Penn Discourse Treebank</vt:lpstr>
      <vt:lpstr>Penn Discourse Treebank</vt:lpstr>
      <vt:lpstr>Penn Discourse Treebank</vt:lpstr>
      <vt:lpstr>Discourse &amp; Summarization</vt:lpstr>
      <vt:lpstr>Discourse &amp; Summarization</vt:lpstr>
      <vt:lpstr>Discourse &amp; Summarization</vt:lpstr>
      <vt:lpstr>Discourse Structure Example</vt:lpstr>
      <vt:lpstr>Discourse Structure Features</vt:lpstr>
      <vt:lpstr>Discourse Structure Features</vt:lpstr>
      <vt:lpstr>Discourse Structure Features</vt:lpstr>
      <vt:lpstr>Discourse Structure Features</vt:lpstr>
      <vt:lpstr>Converting to Sentence Level</vt:lpstr>
      <vt:lpstr>Converting to Sentence Level</vt:lpstr>
      <vt:lpstr>“Semantic” Features </vt:lpstr>
      <vt:lpstr>Example I</vt:lpstr>
      <vt:lpstr>Example I</vt:lpstr>
      <vt:lpstr>Example I</vt:lpstr>
      <vt:lpstr>Example II</vt:lpstr>
      <vt:lpstr>Example II</vt:lpstr>
      <vt:lpstr>Example II</vt:lpstr>
      <vt:lpstr>Example II</vt:lpstr>
      <vt:lpstr>Example II</vt:lpstr>
      <vt:lpstr>Non-discourse Features</vt:lpstr>
      <vt:lpstr>Non-discourse Features</vt:lpstr>
      <vt:lpstr>Significant Features</vt:lpstr>
      <vt:lpstr>Significant Features</vt:lpstr>
      <vt:lpstr>Significant Features</vt:lpstr>
      <vt:lpstr>Significant Features</vt:lpstr>
      <vt:lpstr>Significant Features</vt:lpstr>
      <vt:lpstr>Significant Features</vt:lpstr>
      <vt:lpstr>Observations</vt:lpstr>
      <vt:lpstr>Observations</vt:lpstr>
      <vt:lpstr>Evaluation</vt:lpstr>
      <vt:lpstr>Evaluation</vt:lpstr>
      <vt:lpstr>Evaluation</vt:lpstr>
      <vt:lpstr>Graph-Based Comparison</vt:lpstr>
      <vt:lpstr>Graph-Based Comparison</vt:lpstr>
      <vt:lpstr>Notes</vt:lpstr>
      <vt:lpstr>Notes</vt:lpstr>
      <vt:lpstr>Notes</vt:lpstr>
      <vt:lpstr>Approximate Discourse Graphs</vt:lpstr>
      <vt:lpstr>Limits of prior work</vt:lpstr>
      <vt:lpstr>Graph Construction</vt:lpstr>
      <vt:lpstr>Graph Construction</vt:lpstr>
      <vt:lpstr>Graph Construction</vt:lpstr>
      <vt:lpstr>Textual cues</vt:lpstr>
      <vt:lpstr>Textual cues</vt:lpstr>
      <vt:lpstr>Textual Cues</vt:lpstr>
      <vt:lpstr>Textual Cues</vt:lpstr>
      <vt:lpstr>Textual Cues</vt:lpstr>
      <vt:lpstr>Textual Cues</vt:lpstr>
      <vt:lpstr>Scoring Summaries</vt:lpstr>
      <vt:lpstr>Scoring Summaries</vt:lpstr>
      <vt:lpstr>Scoring Summaries</vt:lpstr>
      <vt:lpstr>Neural Summarization</vt:lpstr>
      <vt:lpstr>Roadmap</vt:lpstr>
      <vt:lpstr>Notes and Caveats</vt:lpstr>
      <vt:lpstr>Graph-based Neural Multi-Document Summarization</vt:lpstr>
      <vt:lpstr>Graph-based Neural Multi-Document Summarization</vt:lpstr>
      <vt:lpstr>Sentence Salience Estimation</vt:lpstr>
      <vt:lpstr>Architecture</vt:lpstr>
      <vt:lpstr>Sentence Relation Graphs</vt:lpstr>
      <vt:lpstr>Sentence Relation Graphs</vt:lpstr>
      <vt:lpstr>Sentence Relation Graphs</vt:lpstr>
      <vt:lpstr>PDG factors</vt:lpstr>
      <vt:lpstr>Next Steps</vt:lpstr>
      <vt:lpstr>Next Steps</vt:lpstr>
      <vt:lpstr>Next Steps</vt:lpstr>
      <vt:lpstr>Results</vt:lpstr>
      <vt:lpstr>Topic Orientation</vt:lpstr>
      <vt:lpstr>Key Idea</vt:lpstr>
      <vt:lpstr>Key Idea</vt:lpstr>
      <vt:lpstr>Key Idea</vt:lpstr>
      <vt:lpstr>Query-focused LexRank</vt:lpstr>
      <vt:lpstr>Query-focused LexRank</vt:lpstr>
      <vt:lpstr>Query-focused LexRank</vt:lpstr>
      <vt:lpstr>Query-focused LexRank</vt:lpstr>
      <vt:lpstr>Updated LexRank Model</vt:lpstr>
      <vt:lpstr>Updated LexRank Model</vt:lpstr>
      <vt:lpstr>Updated LexRank Model</vt:lpstr>
      <vt:lpstr>Tuning &amp; Assessment</vt:lpstr>
      <vt:lpstr>Tuning &amp; Assessment</vt:lpstr>
      <vt:lpstr>Tuning &amp; Assessment</vt:lpstr>
      <vt:lpstr>Other Strategies</vt:lpstr>
      <vt:lpstr>Other Strategies</vt:lpstr>
      <vt:lpstr>Other Strategies</vt:lpstr>
      <vt:lpstr>Other Strategies</vt:lpstr>
      <vt:lpstr>Other Strategies</vt:lpstr>
      <vt:lpstr>Other Strategies</vt:lpstr>
      <vt:lpstr>Overview</vt:lpstr>
      <vt:lpstr>Overview</vt:lpstr>
      <vt:lpstr>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Discourse Structure for Content Selection</dc:title>
  <dc:creator>Gina-Anne Levow</dc:creator>
  <cp:lastModifiedBy>Gina-Anne Levow</cp:lastModifiedBy>
  <cp:revision>17</cp:revision>
  <dcterms:created xsi:type="dcterms:W3CDTF">2017-04-13T04:39:37Z</dcterms:created>
  <dcterms:modified xsi:type="dcterms:W3CDTF">2020-04-16T19:48:39Z</dcterms:modified>
</cp:coreProperties>
</file>