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05ea7ba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805ea7baf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05da9ef5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805da9ef5e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05da9ef5e_2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05da9ef5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Potential pitfalls include adverbs like forcibly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14.png"/><Relationship Id="rId7"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5.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7" name="Google Shape;97;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8" name="Google Shape;98;p15"/>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MockingBird</a:t>
            </a:r>
            <a:endParaRPr/>
          </a:p>
        </p:txBody>
      </p:sp>
      <p:sp>
        <p:nvSpPr>
          <p:cNvPr id="99" name="Google Shape;99;p15"/>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FFFF"/>
              </a:buClr>
              <a:buSzPts val="1500"/>
              <a:buNone/>
            </a:pPr>
            <a:r>
              <a:rPr lang="en-US" sz="1500">
                <a:solidFill>
                  <a:srgbClr val="FFFFFF"/>
                </a:solidFill>
              </a:rPr>
              <a:t>A BASIC TOPIC-FOCUSED MULTI-DOCUMENT SUMMARIZATION SYSTEM</a:t>
            </a:r>
            <a:endParaRPr/>
          </a:p>
          <a:p>
            <a:pPr indent="0" lvl="0" marL="0" rtl="0" algn="ctr">
              <a:lnSpc>
                <a:spcPct val="90000"/>
              </a:lnSpc>
              <a:spcBef>
                <a:spcPts val="1000"/>
              </a:spcBef>
              <a:spcAft>
                <a:spcPts val="0"/>
              </a:spcAft>
              <a:buClr>
                <a:srgbClr val="FFFFFF"/>
              </a:buClr>
              <a:buSzPts val="1500"/>
              <a:buNone/>
            </a:pPr>
            <a:r>
              <a:rPr lang="en-US" sz="1500">
                <a:solidFill>
                  <a:srgbClr val="FFFFFF"/>
                </a:solidFill>
              </a:rPr>
              <a:t>Daniel Campos, Sicong Huang, Shunjie Wang, Simola Nayak, and Hayley Luke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Sentence Embeddings</a:t>
            </a:r>
            <a:endParaRPr/>
          </a:p>
        </p:txBody>
      </p:sp>
      <p:pic>
        <p:nvPicPr>
          <p:cNvPr id="195" name="Google Shape;195;p24"/>
          <p:cNvPicPr preferRelativeResize="0"/>
          <p:nvPr>
            <p:ph idx="1" type="body"/>
          </p:nvPr>
        </p:nvPicPr>
        <p:blipFill rotWithShape="1">
          <a:blip r:embed="rId3">
            <a:alphaModFix/>
          </a:blip>
          <a:srcRect b="0" l="0" r="9510" t="0"/>
          <a:stretch/>
        </p:blipFill>
        <p:spPr>
          <a:xfrm>
            <a:off x="3320901" y="1886625"/>
            <a:ext cx="5022600" cy="422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199" name="Shape 199"/>
        <p:cNvGrpSpPr/>
        <p:nvPr/>
      </p:nvGrpSpPr>
      <p:grpSpPr>
        <a:xfrm>
          <a:off x="0" y="0"/>
          <a:ext cx="0" cy="0"/>
          <a:chOff x="0" y="0"/>
          <a:chExt cx="0" cy="0"/>
        </a:xfrm>
      </p:grpSpPr>
      <p:sp>
        <p:nvSpPr>
          <p:cNvPr id="200" name="Google Shape;200;p25"/>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25"/>
          <p:cNvSpPr txBox="1"/>
          <p:nvPr>
            <p:ph type="title"/>
          </p:nvPr>
        </p:nvSpPr>
        <p:spPr>
          <a:xfrm>
            <a:off x="643468" y="623392"/>
            <a:ext cx="3363974" cy="160706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US" sz="2800"/>
              <a:t>Biased Lexrank</a:t>
            </a:r>
            <a:endParaRPr/>
          </a:p>
        </p:txBody>
      </p:sp>
      <p:sp>
        <p:nvSpPr>
          <p:cNvPr id="202" name="Google Shape;202;p25"/>
          <p:cNvSpPr txBox="1"/>
          <p:nvPr>
            <p:ph idx="1" type="body"/>
          </p:nvPr>
        </p:nvSpPr>
        <p:spPr>
          <a:xfrm>
            <a:off x="643468" y="2638043"/>
            <a:ext cx="3363974" cy="341562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Char char="•"/>
            </a:pPr>
            <a:r>
              <a:rPr lang="en-US" sz="2000"/>
              <a:t>Getting the LexRank for a given sentence s in topic t:</a:t>
            </a:r>
            <a:endParaRPr/>
          </a:p>
          <a:p>
            <a:pPr indent="-228600" lvl="0" marL="228600" rtl="0" algn="l">
              <a:lnSpc>
                <a:spcPct val="90000"/>
              </a:lnSpc>
              <a:spcBef>
                <a:spcPts val="1000"/>
              </a:spcBef>
              <a:spcAft>
                <a:spcPts val="0"/>
              </a:spcAft>
              <a:buClr>
                <a:schemeClr val="lt1"/>
              </a:buClr>
              <a:buSzPts val="2000"/>
              <a:buChar char="•"/>
            </a:pPr>
            <a:r>
              <a:rPr lang="en-US" sz="2000"/>
              <a:t>D is how much importance the topic has(0.7 for our experiments)</a:t>
            </a:r>
            <a:endParaRPr/>
          </a:p>
          <a:p>
            <a:pPr indent="-228600" lvl="0" marL="228600" rtl="0" algn="l">
              <a:lnSpc>
                <a:spcPct val="90000"/>
              </a:lnSpc>
              <a:spcBef>
                <a:spcPts val="1000"/>
              </a:spcBef>
              <a:spcAft>
                <a:spcPts val="0"/>
              </a:spcAft>
              <a:buClr>
                <a:schemeClr val="lt1"/>
              </a:buClr>
              <a:buSzPts val="2000"/>
              <a:buChar char="•"/>
            </a:pPr>
            <a:r>
              <a:rPr lang="en-US" sz="2000"/>
              <a:t>S is all possible sentences</a:t>
            </a:r>
            <a:endParaRPr/>
          </a:p>
        </p:txBody>
      </p:sp>
      <p:pic>
        <p:nvPicPr>
          <p:cNvPr id="203" name="Google Shape;203;p25"/>
          <p:cNvPicPr preferRelativeResize="0"/>
          <p:nvPr/>
        </p:nvPicPr>
        <p:blipFill rotWithShape="1">
          <a:blip r:embed="rId3">
            <a:alphaModFix/>
          </a:blip>
          <a:srcRect b="0" l="0" r="0" t="0"/>
          <a:stretch/>
        </p:blipFill>
        <p:spPr>
          <a:xfrm>
            <a:off x="5297763" y="1442082"/>
            <a:ext cx="6250769" cy="38129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207" name="Shape 207"/>
        <p:cNvGrpSpPr/>
        <p:nvPr/>
      </p:nvGrpSpPr>
      <p:grpSpPr>
        <a:xfrm>
          <a:off x="0" y="0"/>
          <a:ext cx="0" cy="0"/>
          <a:chOff x="0" y="0"/>
          <a:chExt cx="0" cy="0"/>
        </a:xfrm>
      </p:grpSpPr>
      <p:sp>
        <p:nvSpPr>
          <p:cNvPr id="208" name="Google Shape;208;p2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2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0" name="Google Shape;210;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1" name="Google Shape;211;p2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Power Iteration</a:t>
            </a:r>
            <a:endParaRPr/>
          </a:p>
        </p:txBody>
      </p:sp>
      <p:sp>
        <p:nvSpPr>
          <p:cNvPr id="212" name="Google Shape;212;p2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Use LexRank to calculate probability for each sentence. Start with uniform probability</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Iterate using equation 1 until converge(epsilon value 0.3 for us)</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The final probability distribution is a rank of how salient sentences are.</a:t>
            </a:r>
            <a:endParaRPr/>
          </a:p>
          <a:p>
            <a:pPr indent="-76200" lvl="0" marL="228600" rtl="0" algn="l">
              <a:lnSpc>
                <a:spcPct val="90000"/>
              </a:lnSpc>
              <a:spcBef>
                <a:spcPts val="1000"/>
              </a:spcBef>
              <a:spcAft>
                <a:spcPts val="0"/>
              </a:spcAft>
              <a:buClr>
                <a:schemeClr val="dk1"/>
              </a:buClr>
              <a:buSzPts val="2400"/>
              <a:buNone/>
            </a:pPr>
            <a:r>
              <a:t/>
            </a:r>
            <a:endParaRPr sz="2400">
              <a:solidFill>
                <a:srgbClr val="000000"/>
              </a:solidFill>
            </a:endParaRPr>
          </a:p>
        </p:txBody>
      </p:sp>
      <p:pic>
        <p:nvPicPr>
          <p:cNvPr id="213" name="Google Shape;213;p26"/>
          <p:cNvPicPr preferRelativeResize="0"/>
          <p:nvPr/>
        </p:nvPicPr>
        <p:blipFill rotWithShape="1">
          <a:blip r:embed="rId4">
            <a:alphaModFix/>
          </a:blip>
          <a:srcRect b="0" l="0" r="0" t="0"/>
          <a:stretch/>
        </p:blipFill>
        <p:spPr>
          <a:xfrm>
            <a:off x="6393713" y="4630188"/>
            <a:ext cx="4523750" cy="12880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217" name="Shape 217"/>
        <p:cNvGrpSpPr/>
        <p:nvPr/>
      </p:nvGrpSpPr>
      <p:grpSpPr>
        <a:xfrm>
          <a:off x="0" y="0"/>
          <a:ext cx="0" cy="0"/>
          <a:chOff x="0" y="0"/>
          <a:chExt cx="0" cy="0"/>
        </a:xfrm>
      </p:grpSpPr>
      <p:sp>
        <p:nvSpPr>
          <p:cNvPr id="218" name="Google Shape;218;p27"/>
          <p:cNvSpPr/>
          <p:nvPr/>
        </p:nvSpPr>
        <p:spPr>
          <a:xfrm>
            <a:off x="321564" y="320040"/>
            <a:ext cx="11548872" cy="6217920"/>
          </a:xfrm>
          <a:prstGeom prst="rect">
            <a:avLst/>
          </a:prstGeom>
          <a:solidFill>
            <a:schemeClr val="dk1">
              <a:alpha val="13725"/>
            </a:schemeClr>
          </a:solidFill>
          <a:ln cap="sq" cmpd="thinThick" w="127000">
            <a:solidFill>
              <a:srgbClr val="262626">
                <a:alpha val="1490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27"/>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Sentence Selection</a:t>
            </a:r>
            <a:endParaRPr/>
          </a:p>
        </p:txBody>
      </p:sp>
      <p:sp>
        <p:nvSpPr>
          <p:cNvPr id="220" name="Google Shape;220;p27"/>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Iterative approach</a:t>
            </a:r>
            <a:endParaRPr/>
          </a:p>
          <a:p>
            <a:pPr indent="-228600" lvl="1" marL="685800" rtl="0" algn="l">
              <a:lnSpc>
                <a:spcPct val="90000"/>
              </a:lnSpc>
              <a:spcBef>
                <a:spcPts val="500"/>
              </a:spcBef>
              <a:spcAft>
                <a:spcPts val="0"/>
              </a:spcAft>
              <a:buClr>
                <a:schemeClr val="dk1"/>
              </a:buClr>
              <a:buSzPts val="2400"/>
              <a:buChar char="•"/>
            </a:pPr>
            <a:r>
              <a:rPr lang="en-US"/>
              <a:t>Sort sentences by Lexrank score</a:t>
            </a:r>
            <a:endParaRPr/>
          </a:p>
          <a:p>
            <a:pPr indent="-228600" lvl="1" marL="685800" rtl="0" algn="l">
              <a:lnSpc>
                <a:spcPct val="90000"/>
              </a:lnSpc>
              <a:spcBef>
                <a:spcPts val="500"/>
              </a:spcBef>
              <a:spcAft>
                <a:spcPts val="0"/>
              </a:spcAft>
              <a:buClr>
                <a:schemeClr val="dk1"/>
              </a:buClr>
              <a:buSzPts val="2400"/>
              <a:buChar char="•"/>
            </a:pPr>
            <a:r>
              <a:rPr lang="en-US"/>
              <a:t>Select sentences that do make summary over 100 words</a:t>
            </a:r>
            <a:endParaRPr/>
          </a:p>
          <a:p>
            <a:pPr indent="-228600" lvl="1" marL="685800" rtl="0" algn="l">
              <a:lnSpc>
                <a:spcPct val="90000"/>
              </a:lnSpc>
              <a:spcBef>
                <a:spcPts val="500"/>
              </a:spcBef>
              <a:spcAft>
                <a:spcPts val="0"/>
              </a:spcAft>
              <a:buClr>
                <a:schemeClr val="dk1"/>
              </a:buClr>
              <a:buSzPts val="2400"/>
              <a:buChar char="•"/>
            </a:pPr>
            <a:r>
              <a:rPr lang="en-US"/>
              <a:t>Select sentences that do not have &gt; 0.6 cosine similarity to sentence in summary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p28"/>
          <p:cNvSpPr/>
          <p:nvPr/>
        </p:nvSpPr>
        <p:spPr>
          <a:xfrm>
            <a:off x="321564" y="320040"/>
            <a:ext cx="11548872" cy="6217920"/>
          </a:xfrm>
          <a:prstGeom prst="rect">
            <a:avLst/>
          </a:prstGeom>
          <a:solidFill>
            <a:schemeClr val="dk1">
              <a:alpha val="13725"/>
            </a:schemeClr>
          </a:solidFill>
          <a:ln cap="sq" cmpd="thinThick" w="127000">
            <a:solidFill>
              <a:srgbClr val="262626">
                <a:alpha val="1490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8"/>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Information Ordering</a:t>
            </a:r>
            <a:endParaRPr/>
          </a:p>
        </p:txBody>
      </p:sp>
      <p:cxnSp>
        <p:nvCxnSpPr>
          <p:cNvPr id="227" name="Google Shape;227;p28"/>
          <p:cNvCxnSpPr/>
          <p:nvPr/>
        </p:nvCxnSpPr>
        <p:spPr>
          <a:xfrm>
            <a:off x="897636" y="1957388"/>
            <a:ext cx="10396728" cy="0"/>
          </a:xfrm>
          <a:prstGeom prst="straightConnector1">
            <a:avLst/>
          </a:prstGeom>
          <a:noFill/>
          <a:ln cap="flat" cmpd="sng" w="22225">
            <a:solidFill>
              <a:srgbClr val="7F7F7F"/>
            </a:solidFill>
            <a:prstDash val="solid"/>
            <a:miter lim="800000"/>
            <a:headEnd len="sm" w="sm" type="none"/>
            <a:tailEnd len="sm" w="sm" type="none"/>
          </a:ln>
        </p:spPr>
      </p:cxnSp>
      <p:sp>
        <p:nvSpPr>
          <p:cNvPr id="228" name="Google Shape;228;p28"/>
          <p:cNvSpPr txBox="1"/>
          <p:nvPr>
            <p:ph idx="1" type="body"/>
          </p:nvPr>
        </p:nvSpPr>
        <p:spPr>
          <a:xfrm>
            <a:off x="838200" y="2269173"/>
            <a:ext cx="10515600" cy="3659988"/>
          </a:xfrm>
          <a:prstGeom prst="rect">
            <a:avLst/>
          </a:prstGeom>
          <a:noFill/>
          <a:ln>
            <a:noFill/>
          </a:ln>
        </p:spPr>
        <p:txBody>
          <a:bodyPr anchorCtr="0" anchor="t" bIns="45700" lIns="91425" spcFirstLastPara="1" rIns="91425" wrap="square" tIns="45700">
            <a:noAutofit/>
          </a:bodyPr>
          <a:lstStyle/>
          <a:p>
            <a:pPr indent="-506476" lvl="1" marL="457200" rtl="0" algn="l">
              <a:lnSpc>
                <a:spcPct val="90000"/>
              </a:lnSpc>
              <a:spcBef>
                <a:spcPts val="0"/>
              </a:spcBef>
              <a:spcAft>
                <a:spcPts val="0"/>
              </a:spcAft>
              <a:buClr>
                <a:schemeClr val="dk1"/>
              </a:buClr>
              <a:buSzPts val="2576"/>
              <a:buChar char="•"/>
            </a:pPr>
            <a:r>
              <a:rPr lang="en-US"/>
              <a:t>Entity grid and feature vectors </a:t>
            </a:r>
            <a:r>
              <a:rPr lang="en-US" sz="2200"/>
              <a:t>(</a:t>
            </a:r>
            <a:r>
              <a:rPr lang="en-US" sz="2200">
                <a:latin typeface="Arial"/>
                <a:ea typeface="Arial"/>
                <a:cs typeface="Arial"/>
                <a:sym typeface="Arial"/>
              </a:rPr>
              <a:t>Barzilay and Lapata, 2008)</a:t>
            </a:r>
            <a:endParaRPr sz="2200">
              <a:latin typeface="Arial"/>
              <a:ea typeface="Arial"/>
              <a:cs typeface="Arial"/>
              <a:sym typeface="Arial"/>
            </a:endParaRPr>
          </a:p>
          <a:p>
            <a:pPr indent="-438150" lvl="1" marL="457200" rtl="0" algn="l">
              <a:lnSpc>
                <a:spcPct val="90000"/>
              </a:lnSpc>
              <a:spcBef>
                <a:spcPts val="0"/>
              </a:spcBef>
              <a:spcAft>
                <a:spcPts val="0"/>
              </a:spcAft>
              <a:buSzPts val="1500"/>
              <a:buFont typeface="Arial"/>
              <a:buChar char="•"/>
            </a:pPr>
            <a:r>
              <a:rPr lang="en-US" sz="1500">
                <a:latin typeface="Arial"/>
                <a:ea typeface="Arial"/>
                <a:cs typeface="Arial"/>
                <a:sym typeface="Arial"/>
              </a:rPr>
              <a:t>Using spaCy pre-trained models for identifying nouns (entities) and their dependency tags (for identifying subject, object, etc.)</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438150" lvl="0" marL="457200" rtl="0" algn="l">
              <a:lnSpc>
                <a:spcPct val="90000"/>
              </a:lnSpc>
              <a:spcBef>
                <a:spcPts val="0"/>
              </a:spcBef>
              <a:spcAft>
                <a:spcPts val="0"/>
              </a:spcAft>
              <a:buSzPts val="1500"/>
              <a:buFont typeface="Arial"/>
              <a:buChar char="•"/>
            </a:pPr>
            <a:r>
              <a:rPr lang="en-US" sz="1500">
                <a:latin typeface="Arial"/>
                <a:ea typeface="Arial"/>
                <a:cs typeface="Arial"/>
                <a:sym typeface="Arial"/>
              </a:rPr>
              <a:t>Vectorize using bigram transitions in {S, O, X, –}</a:t>
            </a:r>
            <a:r>
              <a:rPr baseline="30000" lang="en-US" sz="1500">
                <a:latin typeface="Arial"/>
                <a:ea typeface="Arial"/>
                <a:cs typeface="Arial"/>
                <a:sym typeface="Arial"/>
              </a:rPr>
              <a:t>2</a:t>
            </a:r>
            <a:r>
              <a:rPr lang="en-US" sz="1500">
                <a:latin typeface="Arial"/>
                <a:ea typeface="Arial"/>
                <a:cs typeface="Arial"/>
                <a:sym typeface="Arial"/>
              </a:rPr>
              <a:t> as features. </a:t>
            </a:r>
            <a:endParaRPr sz="1500">
              <a:latin typeface="Arial"/>
              <a:ea typeface="Arial"/>
              <a:cs typeface="Arial"/>
              <a:sym typeface="Arial"/>
            </a:endParaRPr>
          </a:p>
          <a:p>
            <a:pPr indent="-293624" lvl="1" marL="781200" rtl="0" algn="l">
              <a:lnSpc>
                <a:spcPct val="90000"/>
              </a:lnSpc>
              <a:spcBef>
                <a:spcPts val="1160"/>
              </a:spcBef>
              <a:spcAft>
                <a:spcPts val="0"/>
              </a:spcAft>
              <a:buClr>
                <a:schemeClr val="dk1"/>
              </a:buClr>
              <a:buSzPts val="2576"/>
              <a:buNone/>
            </a:pPr>
            <a:r>
              <a:t/>
            </a:r>
            <a:endParaRPr/>
          </a:p>
        </p:txBody>
      </p:sp>
      <p:pic>
        <p:nvPicPr>
          <p:cNvPr id="229" name="Google Shape;229;p28"/>
          <p:cNvPicPr preferRelativeResize="0"/>
          <p:nvPr/>
        </p:nvPicPr>
        <p:blipFill>
          <a:blip r:embed="rId3">
            <a:alphaModFix/>
          </a:blip>
          <a:stretch>
            <a:fillRect/>
          </a:stretch>
        </p:blipFill>
        <p:spPr>
          <a:xfrm>
            <a:off x="3708119" y="3222325"/>
            <a:ext cx="4881725" cy="1753675"/>
          </a:xfrm>
          <a:prstGeom prst="rect">
            <a:avLst/>
          </a:prstGeom>
          <a:noFill/>
          <a:ln>
            <a:noFill/>
          </a:ln>
        </p:spPr>
      </p:pic>
      <p:pic>
        <p:nvPicPr>
          <p:cNvPr id="230" name="Google Shape;230;p28"/>
          <p:cNvPicPr preferRelativeResize="0"/>
          <p:nvPr/>
        </p:nvPicPr>
        <p:blipFill>
          <a:blip r:embed="rId4">
            <a:alphaModFix/>
          </a:blip>
          <a:stretch>
            <a:fillRect/>
          </a:stretch>
        </p:blipFill>
        <p:spPr>
          <a:xfrm>
            <a:off x="2795534" y="5478750"/>
            <a:ext cx="6600926" cy="92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4" name="Shape 234"/>
        <p:cNvGrpSpPr/>
        <p:nvPr/>
      </p:nvGrpSpPr>
      <p:grpSpPr>
        <a:xfrm>
          <a:off x="0" y="0"/>
          <a:ext cx="0" cy="0"/>
          <a:chOff x="0" y="0"/>
          <a:chExt cx="0" cy="0"/>
        </a:xfrm>
      </p:grpSpPr>
      <p:sp>
        <p:nvSpPr>
          <p:cNvPr id="235" name="Google Shape;235;p29"/>
          <p:cNvSpPr/>
          <p:nvPr/>
        </p:nvSpPr>
        <p:spPr>
          <a:xfrm>
            <a:off x="321564" y="320040"/>
            <a:ext cx="11548800" cy="6217800"/>
          </a:xfrm>
          <a:prstGeom prst="rect">
            <a:avLst/>
          </a:prstGeom>
          <a:solidFill>
            <a:schemeClr val="dk1">
              <a:alpha val="13730"/>
            </a:schemeClr>
          </a:solidFill>
          <a:ln cap="sq" cmpd="thinThick" w="127000">
            <a:solidFill>
              <a:srgbClr val="262626">
                <a:alpha val="149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29"/>
          <p:cNvSpPr txBox="1"/>
          <p:nvPr>
            <p:ph type="title"/>
          </p:nvPr>
        </p:nvSpPr>
        <p:spPr>
          <a:xfrm>
            <a:off x="838200" y="6318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Information Ordering</a:t>
            </a:r>
            <a:endParaRPr/>
          </a:p>
        </p:txBody>
      </p:sp>
      <p:cxnSp>
        <p:nvCxnSpPr>
          <p:cNvPr id="237" name="Google Shape;237;p29"/>
          <p:cNvCxnSpPr/>
          <p:nvPr/>
        </p:nvCxnSpPr>
        <p:spPr>
          <a:xfrm>
            <a:off x="897636" y="1957388"/>
            <a:ext cx="10396800" cy="0"/>
          </a:xfrm>
          <a:prstGeom prst="straightConnector1">
            <a:avLst/>
          </a:prstGeom>
          <a:noFill/>
          <a:ln cap="flat" cmpd="sng" w="22225">
            <a:solidFill>
              <a:srgbClr val="7F7F7F"/>
            </a:solidFill>
            <a:prstDash val="solid"/>
            <a:miter lim="800000"/>
            <a:headEnd len="sm" w="sm" type="none"/>
            <a:tailEnd len="sm" w="sm" type="none"/>
          </a:ln>
        </p:spPr>
      </p:cxnSp>
      <p:sp>
        <p:nvSpPr>
          <p:cNvPr id="238" name="Google Shape;238;p29"/>
          <p:cNvSpPr txBox="1"/>
          <p:nvPr>
            <p:ph idx="1" type="body"/>
          </p:nvPr>
        </p:nvSpPr>
        <p:spPr>
          <a:xfrm>
            <a:off x="838200" y="2269173"/>
            <a:ext cx="10515600" cy="3660000"/>
          </a:xfrm>
          <a:prstGeom prst="rect">
            <a:avLst/>
          </a:prstGeom>
          <a:noFill/>
          <a:ln>
            <a:noFill/>
          </a:ln>
        </p:spPr>
        <p:txBody>
          <a:bodyPr anchorCtr="0" anchor="t" bIns="45700" lIns="91425" spcFirstLastPara="1" rIns="91425" wrap="square" tIns="45700">
            <a:noAutofit/>
          </a:bodyPr>
          <a:lstStyle/>
          <a:p>
            <a:pPr indent="-277876" lvl="0" marL="228600" rtl="0" algn="l">
              <a:lnSpc>
                <a:spcPct val="90000"/>
              </a:lnSpc>
              <a:spcBef>
                <a:spcPts val="0"/>
              </a:spcBef>
              <a:spcAft>
                <a:spcPts val="0"/>
              </a:spcAft>
              <a:buClr>
                <a:schemeClr val="dk1"/>
              </a:buClr>
              <a:buSzPts val="2576"/>
              <a:buChar char="•"/>
            </a:pPr>
            <a:r>
              <a:rPr lang="en-US"/>
              <a:t>Training and decoding</a:t>
            </a:r>
            <a:endParaRPr/>
          </a:p>
          <a:p>
            <a:pPr indent="-407924" lvl="1" marL="781199" rtl="0" algn="l">
              <a:lnSpc>
                <a:spcPct val="90000"/>
              </a:lnSpc>
              <a:spcBef>
                <a:spcPts val="0"/>
              </a:spcBef>
              <a:spcAft>
                <a:spcPts val="0"/>
              </a:spcAft>
              <a:buSzPts val="1800"/>
              <a:buChar char="•"/>
            </a:pPr>
            <a:r>
              <a:rPr lang="en-US"/>
              <a:t>SVM</a:t>
            </a:r>
            <a:r>
              <a:rPr baseline="30000" lang="en-US"/>
              <a:t>rank</a:t>
            </a:r>
            <a:r>
              <a:rPr lang="en-US"/>
              <a:t> (Joachims, 2006)</a:t>
            </a:r>
            <a:endParaRPr/>
          </a:p>
          <a:p>
            <a:pPr indent="-407924" lvl="1" marL="781199" rtl="0" algn="l">
              <a:lnSpc>
                <a:spcPct val="90000"/>
              </a:lnSpc>
              <a:spcBef>
                <a:spcPts val="0"/>
              </a:spcBef>
              <a:spcAft>
                <a:spcPts val="0"/>
              </a:spcAft>
              <a:buSzPts val="1800"/>
              <a:buChar char="•"/>
            </a:pPr>
            <a:r>
              <a:rPr lang="en-US"/>
              <a:t>80 random documents from TAC 2009 human-created model summaries</a:t>
            </a:r>
            <a:endParaRPr/>
          </a:p>
          <a:p>
            <a:pPr indent="-407924" lvl="1" marL="781199" rtl="0" algn="l">
              <a:lnSpc>
                <a:spcPct val="90000"/>
              </a:lnSpc>
              <a:spcBef>
                <a:spcPts val="0"/>
              </a:spcBef>
              <a:spcAft>
                <a:spcPts val="0"/>
              </a:spcAft>
              <a:buSzPts val="1800"/>
              <a:buChar char="•"/>
            </a:pPr>
            <a:r>
              <a:rPr lang="en-US"/>
              <a:t>Up to 20 permutations for each document, pair each permutation with gold ordering, ~1600 pairs in total.</a:t>
            </a:r>
            <a:endParaRPr/>
          </a:p>
          <a:p>
            <a:pPr indent="-409575" lvl="1" marL="781050" rtl="0" algn="l">
              <a:lnSpc>
                <a:spcPct val="90000"/>
              </a:lnSpc>
              <a:spcBef>
                <a:spcPts val="0"/>
              </a:spcBef>
              <a:spcAft>
                <a:spcPts val="0"/>
              </a:spcAft>
              <a:buSzPts val="1800"/>
              <a:buChar char="•"/>
            </a:pPr>
            <a:r>
              <a:rPr lang="en-US"/>
              <a:t>Create entity grids and vectorize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317500" lvl="0" marL="742950" rtl="0" algn="l">
              <a:lnSpc>
                <a:spcPct val="90000"/>
              </a:lnSpc>
              <a:spcBef>
                <a:spcPts val="0"/>
              </a:spcBef>
              <a:spcAft>
                <a:spcPts val="0"/>
              </a:spcAft>
              <a:buSzPts val="1400"/>
              <a:buChar char="•"/>
            </a:pPr>
            <a:r>
              <a:rPr lang="en-US" sz="2400"/>
              <a:t>For prediction, provide a number of candidate orderings, one of which is chronological ordering, and rank them using trained SVM ranking model.</a:t>
            </a:r>
            <a:endParaRPr sz="2400"/>
          </a:p>
        </p:txBody>
      </p:sp>
      <p:pic>
        <p:nvPicPr>
          <p:cNvPr id="239" name="Google Shape;239;p29"/>
          <p:cNvPicPr preferRelativeResize="0"/>
          <p:nvPr/>
        </p:nvPicPr>
        <p:blipFill>
          <a:blip r:embed="rId3">
            <a:alphaModFix/>
          </a:blip>
          <a:stretch>
            <a:fillRect/>
          </a:stretch>
        </p:blipFill>
        <p:spPr>
          <a:xfrm>
            <a:off x="1528763" y="4406325"/>
            <a:ext cx="9134475" cy="66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3" name="Shape 243"/>
        <p:cNvGrpSpPr/>
        <p:nvPr/>
      </p:nvGrpSpPr>
      <p:grpSpPr>
        <a:xfrm>
          <a:off x="0" y="0"/>
          <a:ext cx="0" cy="0"/>
          <a:chOff x="0" y="0"/>
          <a:chExt cx="0" cy="0"/>
        </a:xfrm>
      </p:grpSpPr>
      <p:sp>
        <p:nvSpPr>
          <p:cNvPr id="244" name="Google Shape;244;p30"/>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30"/>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6" name="Google Shape;246;p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7" name="Google Shape;247;p30"/>
          <p:cNvSpPr txBox="1"/>
          <p:nvPr>
            <p:ph type="title"/>
          </p:nvPr>
        </p:nvSpPr>
        <p:spPr>
          <a:xfrm>
            <a:off x="640079" y="2053641"/>
            <a:ext cx="3669300" cy="276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Future Improvements:</a:t>
            </a:r>
            <a:br>
              <a:rPr lang="en-US">
                <a:solidFill>
                  <a:srgbClr val="FFFFFF"/>
                </a:solidFill>
              </a:rPr>
            </a:br>
            <a:r>
              <a:rPr lang="en-US">
                <a:solidFill>
                  <a:srgbClr val="FFFFFF"/>
                </a:solidFill>
              </a:rPr>
              <a:t>Content Realization</a:t>
            </a:r>
            <a:endParaRPr/>
          </a:p>
        </p:txBody>
      </p:sp>
      <p:sp>
        <p:nvSpPr>
          <p:cNvPr id="248" name="Google Shape;248;p30"/>
          <p:cNvSpPr txBox="1"/>
          <p:nvPr>
            <p:ph idx="1" type="body"/>
          </p:nvPr>
        </p:nvSpPr>
        <p:spPr>
          <a:xfrm>
            <a:off x="6090574" y="801866"/>
            <a:ext cx="5306100" cy="5230500"/>
          </a:xfrm>
          <a:prstGeom prst="rect">
            <a:avLst/>
          </a:prstGeom>
          <a:noFill/>
          <a:ln>
            <a:noFill/>
          </a:ln>
        </p:spPr>
        <p:txBody>
          <a:bodyPr anchorCtr="0" anchor="ctr" bIns="45700" lIns="91425" spcFirstLastPara="1" rIns="91425" wrap="square" tIns="45700">
            <a:noAutofit/>
          </a:bodyPr>
          <a:lstStyle/>
          <a:p>
            <a:pPr indent="-254000" lvl="0" marL="228600" rtl="0" algn="l">
              <a:lnSpc>
                <a:spcPct val="90000"/>
              </a:lnSpc>
              <a:spcBef>
                <a:spcPts val="0"/>
              </a:spcBef>
              <a:spcAft>
                <a:spcPts val="0"/>
              </a:spcAft>
              <a:buClr>
                <a:srgbClr val="000000"/>
              </a:buClr>
              <a:buSzPts val="2800"/>
              <a:buChar char="•"/>
            </a:pPr>
            <a:r>
              <a:rPr lang="en-US">
                <a:solidFill>
                  <a:srgbClr val="000000"/>
                </a:solidFill>
              </a:rPr>
              <a:t>Remove cruft not caught by preprocessing: bylines, datelines, captions, stray tags</a:t>
            </a:r>
            <a:endParaRPr/>
          </a:p>
          <a:p>
            <a:pPr indent="-190500" lvl="0" marL="228600" rtl="0" algn="l">
              <a:lnSpc>
                <a:spcPct val="90000"/>
              </a:lnSpc>
              <a:spcBef>
                <a:spcPts val="0"/>
              </a:spcBef>
              <a:spcAft>
                <a:spcPts val="0"/>
              </a:spcAft>
              <a:buSzPts val="1800"/>
              <a:buChar char="•"/>
            </a:pPr>
            <a:r>
              <a:rPr lang="en-US"/>
              <a:t>Parse candidate sentences and remove gratuitous modifiers</a:t>
            </a:r>
            <a:endParaRPr/>
          </a:p>
          <a:p>
            <a:pPr indent="-228600" lvl="0" marL="228600" rtl="0" algn="l">
              <a:spcBef>
                <a:spcPts val="0"/>
              </a:spcBef>
              <a:spcAft>
                <a:spcPts val="0"/>
              </a:spcAft>
              <a:buSzPts val="1800"/>
              <a:buChar char="•"/>
            </a:pPr>
            <a:r>
              <a:rPr lang="en-US"/>
              <a:t>Sentence fusion (Barzilay and McKeown 2005)</a:t>
            </a:r>
            <a:endParaRPr/>
          </a:p>
          <a:p>
            <a:pPr indent="-190500" lvl="0" marL="228600" rtl="0" algn="l">
              <a:lnSpc>
                <a:spcPct val="90000"/>
              </a:lnSpc>
              <a:spcBef>
                <a:spcPts val="0"/>
              </a:spcBef>
              <a:spcAft>
                <a:spcPts val="0"/>
              </a:spcAft>
              <a:buSzPts val="1800"/>
              <a:buChar char="•"/>
            </a:pPr>
            <a:r>
              <a:rPr lang="en-US"/>
              <a:t>Log information status of entities and create hierarchy based on abbreviation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Conciseness</a:t>
            </a:r>
            <a:endParaRPr/>
          </a:p>
        </p:txBody>
      </p:sp>
      <p:sp>
        <p:nvSpPr>
          <p:cNvPr id="254" name="Google Shape;254;p3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One way to ensure conciseness is to remove gratuitous adjectives and adverbs.</a:t>
            </a:r>
            <a:endParaRPr/>
          </a:p>
          <a:p>
            <a:pPr indent="0" lvl="0" marL="0" rtl="0" algn="l">
              <a:spcBef>
                <a:spcPts val="1000"/>
              </a:spcBef>
              <a:spcAft>
                <a:spcPts val="0"/>
              </a:spcAft>
              <a:buNone/>
            </a:pPr>
            <a:r>
              <a:rPr lang="en-US"/>
              <a:t>Simple heuristic:</a:t>
            </a:r>
            <a:endParaRPr/>
          </a:p>
          <a:p>
            <a:pPr indent="-342900" lvl="0" marL="457200" rtl="0" algn="l">
              <a:spcBef>
                <a:spcPts val="1000"/>
              </a:spcBef>
              <a:spcAft>
                <a:spcPts val="0"/>
              </a:spcAft>
              <a:buSzPts val="1800"/>
              <a:buAutoNum type="arabicPeriod"/>
            </a:pPr>
            <a:r>
              <a:rPr lang="en-US"/>
              <a:t>Parse sentence</a:t>
            </a:r>
            <a:endParaRPr/>
          </a:p>
          <a:p>
            <a:pPr indent="-342900" lvl="0" marL="457200" rtl="0" algn="l">
              <a:spcBef>
                <a:spcPts val="0"/>
              </a:spcBef>
              <a:spcAft>
                <a:spcPts val="0"/>
              </a:spcAft>
              <a:buSzPts val="1800"/>
              <a:buAutoNum type="arabicPeriod"/>
            </a:pPr>
            <a:r>
              <a:rPr lang="en-US"/>
              <a:t>Prune adjectives and adverbs from tree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Sentence Fusion Grid (Barzilay and McKeown, 2005)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258" name="Shape 258"/>
        <p:cNvGrpSpPr/>
        <p:nvPr/>
      </p:nvGrpSpPr>
      <p:grpSpPr>
        <a:xfrm>
          <a:off x="0" y="0"/>
          <a:ext cx="0" cy="0"/>
          <a:chOff x="0" y="0"/>
          <a:chExt cx="0" cy="0"/>
        </a:xfrm>
      </p:grpSpPr>
      <p:sp>
        <p:nvSpPr>
          <p:cNvPr id="259" name="Google Shape;259;p32"/>
          <p:cNvSpPr/>
          <p:nvPr/>
        </p:nvSpPr>
        <p:spPr>
          <a:xfrm>
            <a:off x="5775025" y="1093575"/>
            <a:ext cx="6328500" cy="464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p:nvPr/>
        </p:nvSpPr>
        <p:spPr>
          <a:xfrm>
            <a:off x="0" y="-2008"/>
            <a:ext cx="5609220" cy="584027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 name="Google Shape;261;p32"/>
          <p:cNvSpPr/>
          <p:nvPr/>
        </p:nvSpPr>
        <p:spPr>
          <a:xfrm>
            <a:off x="-2333" y="-2"/>
            <a:ext cx="5441859" cy="5654940"/>
          </a:xfrm>
          <a:custGeom>
            <a:rect b="b" l="l" r="r" t="t"/>
            <a:pathLst>
              <a:path extrusionOk="0" h="5654940" w="5441859">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rgbClr val="0C0C0C">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32"/>
          <p:cNvSpPr/>
          <p:nvPr>
            <p:ph type="title"/>
          </p:nvPr>
        </p:nvSpPr>
        <p:spPr>
          <a:xfrm>
            <a:off x="750242" y="632990"/>
            <a:ext cx="4062643" cy="1043409"/>
          </a:xfrm>
          <a:prstGeom prst="ellipse">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alibri"/>
              <a:buNone/>
            </a:pPr>
            <a:r>
              <a:rPr lang="en-US" sz="3600">
                <a:latin typeface="Calibri"/>
                <a:ea typeface="Calibri"/>
                <a:cs typeface="Calibri"/>
                <a:sym typeface="Calibri"/>
              </a:rPr>
              <a:t>Results</a:t>
            </a:r>
            <a:endParaRPr/>
          </a:p>
        </p:txBody>
      </p:sp>
      <p:sp>
        <p:nvSpPr>
          <p:cNvPr id="263" name="Google Shape;263;p32"/>
          <p:cNvSpPr txBox="1"/>
          <p:nvPr>
            <p:ph idx="1" type="body"/>
          </p:nvPr>
        </p:nvSpPr>
        <p:spPr>
          <a:xfrm>
            <a:off x="518474" y="1774372"/>
            <a:ext cx="4064409" cy="2754086"/>
          </a:xfrm>
          <a:prstGeom prst="rect">
            <a:avLst/>
          </a:prstGeom>
          <a:noFill/>
          <a:ln>
            <a:noFill/>
          </a:ln>
        </p:spPr>
        <p:txBody>
          <a:bodyPr anchorCtr="0" anchor="t" bIns="45700" lIns="91425" spcFirstLastPara="1" rIns="91425" wrap="square" tIns="45700">
            <a:noAutofit/>
          </a:bodyPr>
          <a:lstStyle/>
          <a:p>
            <a:pPr indent="-228600" lvl="0" marL="285750" rtl="0" algn="l">
              <a:lnSpc>
                <a:spcPct val="90000"/>
              </a:lnSpc>
              <a:spcBef>
                <a:spcPts val="0"/>
              </a:spcBef>
              <a:spcAft>
                <a:spcPts val="0"/>
              </a:spcAft>
              <a:buClr>
                <a:schemeClr val="lt1"/>
              </a:buClr>
              <a:buSzPts val="2944"/>
              <a:buChar char="•"/>
            </a:pPr>
            <a:r>
              <a:rPr lang="en-US" sz="1800"/>
              <a:t>Outperforms Nutshell outperforms LEAD but not MEAD baseline!</a:t>
            </a:r>
            <a:endParaRPr/>
          </a:p>
          <a:p>
            <a:pPr indent="-228600" lvl="0" marL="285750" rtl="0" algn="l">
              <a:lnSpc>
                <a:spcPct val="90000"/>
              </a:lnSpc>
              <a:spcBef>
                <a:spcPts val="1240"/>
              </a:spcBef>
              <a:spcAft>
                <a:spcPts val="0"/>
              </a:spcAft>
              <a:buClr>
                <a:schemeClr val="lt1"/>
              </a:buClr>
              <a:buSzPts val="2944"/>
              <a:buChar char="•"/>
            </a:pPr>
            <a:r>
              <a:rPr lang="en-US" sz="1800"/>
              <a:t>Transformer based sentence representations not much better than IDF or word vector methods</a:t>
            </a:r>
            <a:endParaRPr sz="1800"/>
          </a:p>
        </p:txBody>
      </p:sp>
      <p:pic>
        <p:nvPicPr>
          <p:cNvPr id="264" name="Google Shape;264;p32"/>
          <p:cNvPicPr preferRelativeResize="0"/>
          <p:nvPr/>
        </p:nvPicPr>
        <p:blipFill>
          <a:blip r:embed="rId3">
            <a:alphaModFix/>
          </a:blip>
          <a:stretch>
            <a:fillRect/>
          </a:stretch>
        </p:blipFill>
        <p:spPr>
          <a:xfrm>
            <a:off x="5794570" y="1149238"/>
            <a:ext cx="6277979" cy="45595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8" name="Shape 268"/>
        <p:cNvGrpSpPr/>
        <p:nvPr/>
      </p:nvGrpSpPr>
      <p:grpSpPr>
        <a:xfrm>
          <a:off x="0" y="0"/>
          <a:ext cx="0" cy="0"/>
          <a:chOff x="0" y="0"/>
          <a:chExt cx="0" cy="0"/>
        </a:xfrm>
      </p:grpSpPr>
      <p:pic>
        <p:nvPicPr>
          <p:cNvPr id="269" name="Google Shape;269;p33"/>
          <p:cNvPicPr preferRelativeResize="0"/>
          <p:nvPr/>
        </p:nvPicPr>
        <p:blipFill rotWithShape="1">
          <a:blip r:embed="rId3">
            <a:alphaModFix/>
          </a:blip>
          <a:srcRect b="19858" l="0" r="0" t="0"/>
          <a:stretch/>
        </p:blipFill>
        <p:spPr>
          <a:xfrm>
            <a:off x="1710550" y="716775"/>
            <a:ext cx="4342500" cy="6000099"/>
          </a:xfrm>
          <a:prstGeom prst="rect">
            <a:avLst/>
          </a:prstGeom>
          <a:noFill/>
          <a:ln>
            <a:noFill/>
          </a:ln>
        </p:spPr>
      </p:pic>
      <p:sp>
        <p:nvSpPr>
          <p:cNvPr id="270" name="Google Shape;270;p33"/>
          <p:cNvSpPr/>
          <p:nvPr>
            <p:ph type="title"/>
          </p:nvPr>
        </p:nvSpPr>
        <p:spPr>
          <a:xfrm>
            <a:off x="1341300" y="-145575"/>
            <a:ext cx="10515600" cy="1325700"/>
          </a:xfrm>
          <a:prstGeom prst="ellipse">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dk1"/>
                </a:solidFill>
                <a:latin typeface="Calibri"/>
                <a:ea typeface="Calibri"/>
                <a:cs typeface="Calibri"/>
                <a:sym typeface="Calibri"/>
              </a:rPr>
              <a:t>Results</a:t>
            </a:r>
            <a:r>
              <a:rPr lang="en-US"/>
              <a:t>:</a:t>
            </a:r>
            <a:r>
              <a:rPr lang="en-US">
                <a:solidFill>
                  <a:schemeClr val="dk1"/>
                </a:solidFill>
                <a:latin typeface="Calibri"/>
                <a:ea typeface="Calibri"/>
                <a:cs typeface="Calibri"/>
                <a:sym typeface="Calibri"/>
              </a:rPr>
              <a:t> Hyperparam </a:t>
            </a:r>
            <a:r>
              <a:rPr lang="en-US"/>
              <a:t>T</a:t>
            </a:r>
            <a:r>
              <a:rPr lang="en-US">
                <a:solidFill>
                  <a:schemeClr val="dk1"/>
                </a:solidFill>
                <a:latin typeface="Calibri"/>
                <a:ea typeface="Calibri"/>
                <a:cs typeface="Calibri"/>
                <a:sym typeface="Calibri"/>
              </a:rPr>
              <a:t>uning</a:t>
            </a:r>
            <a:endParaRPr/>
          </a:p>
        </p:txBody>
      </p:sp>
      <p:pic>
        <p:nvPicPr>
          <p:cNvPr id="271" name="Google Shape;271;p33"/>
          <p:cNvPicPr preferRelativeResize="0"/>
          <p:nvPr/>
        </p:nvPicPr>
        <p:blipFill>
          <a:blip r:embed="rId4">
            <a:alphaModFix/>
          </a:blip>
          <a:stretch>
            <a:fillRect/>
          </a:stretch>
        </p:blipFill>
        <p:spPr>
          <a:xfrm>
            <a:off x="5546050" y="2771775"/>
            <a:ext cx="6210300" cy="131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Structure</a:t>
            </a:r>
            <a:endParaRPr/>
          </a:p>
        </p:txBody>
      </p:sp>
      <p:sp>
        <p:nvSpPr>
          <p:cNvPr id="105" name="Google Shape;10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New Related Readings for D3</a:t>
            </a:r>
            <a:endParaRPr/>
          </a:p>
          <a:p>
            <a:pPr indent="-228600" lvl="0" marL="228600" rtl="0" algn="l">
              <a:lnSpc>
                <a:spcPct val="80000"/>
              </a:lnSpc>
              <a:spcBef>
                <a:spcPts val="1000"/>
              </a:spcBef>
              <a:spcAft>
                <a:spcPts val="0"/>
              </a:spcAft>
              <a:buClr>
                <a:schemeClr val="dk1"/>
              </a:buClr>
              <a:buSzPts val="2800"/>
              <a:buChar char="•"/>
            </a:pPr>
            <a:r>
              <a:rPr lang="en-US"/>
              <a:t>Data Prep and Process Improvements</a:t>
            </a:r>
            <a:endParaRPr/>
          </a:p>
          <a:p>
            <a:pPr indent="-228600" lvl="0" marL="228600" rtl="0" algn="l">
              <a:lnSpc>
                <a:spcPct val="80000"/>
              </a:lnSpc>
              <a:spcBef>
                <a:spcPts val="1000"/>
              </a:spcBef>
              <a:spcAft>
                <a:spcPts val="0"/>
              </a:spcAft>
              <a:buClr>
                <a:schemeClr val="dk1"/>
              </a:buClr>
              <a:buSzPts val="2800"/>
              <a:buChar char="•"/>
            </a:pPr>
            <a:r>
              <a:rPr lang="en-US"/>
              <a:t>Content Selection Improvements</a:t>
            </a:r>
            <a:endParaRPr/>
          </a:p>
          <a:p>
            <a:pPr indent="-228600" lvl="0" marL="228600" rtl="0" algn="l">
              <a:lnSpc>
                <a:spcPct val="80000"/>
              </a:lnSpc>
              <a:spcBef>
                <a:spcPts val="1000"/>
              </a:spcBef>
              <a:spcAft>
                <a:spcPts val="0"/>
              </a:spcAft>
              <a:buClr>
                <a:schemeClr val="dk1"/>
              </a:buClr>
              <a:buSzPts val="2800"/>
              <a:buChar char="•"/>
            </a:pPr>
            <a:r>
              <a:rPr lang="en-US"/>
              <a:t>Information Ordering Initial Implementation</a:t>
            </a:r>
            <a:endParaRPr/>
          </a:p>
          <a:p>
            <a:pPr indent="-228600" lvl="0" marL="228600" rtl="0" algn="l">
              <a:lnSpc>
                <a:spcPct val="80000"/>
              </a:lnSpc>
              <a:spcBef>
                <a:spcPts val="1000"/>
              </a:spcBef>
              <a:spcAft>
                <a:spcPts val="0"/>
              </a:spcAft>
              <a:buClr>
                <a:schemeClr val="dk1"/>
              </a:buClr>
              <a:buSzPts val="2800"/>
              <a:buChar char="•"/>
            </a:pPr>
            <a:r>
              <a:rPr lang="en-US"/>
              <a:t>Content Realization </a:t>
            </a:r>
            <a:r>
              <a:rPr lang="en-US"/>
              <a:t>Visions</a:t>
            </a:r>
            <a:endParaRPr/>
          </a:p>
          <a:p>
            <a:pPr indent="-228600" lvl="0" marL="228600" rtl="0" algn="l">
              <a:lnSpc>
                <a:spcPct val="80000"/>
              </a:lnSpc>
              <a:spcBef>
                <a:spcPts val="1000"/>
              </a:spcBef>
              <a:spcAft>
                <a:spcPts val="0"/>
              </a:spcAft>
              <a:buClr>
                <a:schemeClr val="dk1"/>
              </a:buClr>
              <a:buSzPts val="2800"/>
              <a:buChar char="•"/>
            </a:pPr>
            <a:r>
              <a:rPr lang="en-US"/>
              <a:t>Results</a:t>
            </a:r>
            <a:endParaRPr/>
          </a:p>
          <a:p>
            <a:pPr indent="-228600" lvl="0" marL="228600" rtl="0" algn="l">
              <a:lnSpc>
                <a:spcPct val="80000"/>
              </a:lnSpc>
              <a:spcBef>
                <a:spcPts val="1000"/>
              </a:spcBef>
              <a:spcAft>
                <a:spcPts val="0"/>
              </a:spcAft>
              <a:buClr>
                <a:schemeClr val="dk1"/>
              </a:buClr>
              <a:buSzPts val="2800"/>
              <a:buChar char="•"/>
            </a:pPr>
            <a:r>
              <a:rPr lang="en-US"/>
              <a:t>Good and Bads</a:t>
            </a:r>
            <a:endParaRPr/>
          </a:p>
          <a:p>
            <a:pPr indent="-228600" lvl="0" marL="228600" rtl="0" algn="l">
              <a:lnSpc>
                <a:spcPct val="80000"/>
              </a:lnSpc>
              <a:spcBef>
                <a:spcPts val="1000"/>
              </a:spcBef>
              <a:spcAft>
                <a:spcPts val="0"/>
              </a:spcAft>
              <a:buClr>
                <a:schemeClr val="dk1"/>
              </a:buClr>
              <a:buSzPts val="2800"/>
              <a:buChar char="•"/>
            </a:pPr>
            <a:r>
              <a:rPr lang="en-US"/>
              <a:t>Future work</a:t>
            </a:r>
            <a:endParaRPr/>
          </a:p>
          <a:p>
            <a:pPr indent="-76200" lvl="1" marL="685800" rtl="0" algn="l">
              <a:lnSpc>
                <a:spcPct val="80000"/>
              </a:lnSpc>
              <a:spcBef>
                <a:spcPts val="50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Error Analysis</a:t>
            </a:r>
            <a:endParaRPr/>
          </a:p>
        </p:txBody>
      </p:sp>
      <p:sp>
        <p:nvSpPr>
          <p:cNvPr id="277" name="Google Shape;27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1540"/>
              <a:buChar char="•"/>
            </a:pPr>
            <a:r>
              <a:rPr lang="en-US" sz="1540"/>
              <a:t>Document Parsing Continues to be an Issue</a:t>
            </a:r>
            <a:endParaRPr/>
          </a:p>
          <a:p>
            <a:pPr indent="0" lvl="1" marL="457200" rtl="0" algn="l">
              <a:lnSpc>
                <a:spcPct val="70000"/>
              </a:lnSpc>
              <a:spcBef>
                <a:spcPts val="500"/>
              </a:spcBef>
              <a:spcAft>
                <a:spcPts val="0"/>
              </a:spcAft>
              <a:buClr>
                <a:schemeClr val="dk1"/>
              </a:buClr>
              <a:buSzPts val="1320"/>
              <a:buNone/>
            </a:pPr>
            <a:r>
              <a:rPr lang="en-US" sz="1320"/>
              <a:t>, scene of an earlier school shooting, reach out to those in Littleton, Colo</a:t>
            </a:r>
            <a:endParaRPr/>
          </a:p>
          <a:p>
            <a:pPr indent="0" lvl="1" marL="457200" rtl="0" algn="l">
              <a:lnSpc>
                <a:spcPct val="70000"/>
              </a:lnSpc>
              <a:spcBef>
                <a:spcPts val="500"/>
              </a:spcBef>
              <a:spcAft>
                <a:spcPts val="0"/>
              </a:spcAft>
              <a:buClr>
                <a:schemeClr val="dk1"/>
              </a:buClr>
              <a:buSzPts val="1320"/>
              <a:buNone/>
            </a:pPr>
            <a:r>
              <a:rPr lang="en-US" sz="1320">
                <a:highlight>
                  <a:srgbClr val="FFFF00"/>
                </a:highlight>
              </a:rPr>
              <a:t>''</a:t>
            </a:r>
            <a:r>
              <a:rPr lang="en-US" sz="1320"/>
              <a:t> Columbine Principal Frank DeAngelis called the gathering ``the end of a nightmare</a:t>
            </a:r>
            <a:endParaRPr/>
          </a:p>
          <a:p>
            <a:pPr indent="0" lvl="1" marL="457200" rtl="0" algn="l">
              <a:lnSpc>
                <a:spcPct val="70000"/>
              </a:lnSpc>
              <a:spcBef>
                <a:spcPts val="500"/>
              </a:spcBef>
              <a:spcAft>
                <a:spcPts val="0"/>
              </a:spcAft>
              <a:buClr>
                <a:schemeClr val="dk1"/>
              </a:buClr>
              <a:buSzPts val="1320"/>
              <a:buNone/>
            </a:pPr>
            <a:r>
              <a:rPr lang="en-US" sz="1320">
                <a:highlight>
                  <a:srgbClr val="FFFF00"/>
                </a:highlight>
              </a:rPr>
              <a:t>''</a:t>
            </a:r>
            <a:r>
              <a:rPr lang="en-US" sz="1320"/>
              <a:t> The response is most visible in metropolitan Denver, radiating outward from the high school and adjacent Clement Park, which has become a mourner's Lourdes</a:t>
            </a:r>
            <a:endParaRPr/>
          </a:p>
          <a:p>
            <a:pPr indent="0" lvl="1" marL="457200" rtl="0" algn="l">
              <a:lnSpc>
                <a:spcPct val="70000"/>
              </a:lnSpc>
              <a:spcBef>
                <a:spcPts val="500"/>
              </a:spcBef>
              <a:spcAft>
                <a:spcPts val="0"/>
              </a:spcAft>
              <a:buClr>
                <a:schemeClr val="dk1"/>
              </a:buClr>
              <a:buSzPts val="1320"/>
              <a:buNone/>
            </a:pPr>
            <a:r>
              <a:rPr lang="en-US" sz="1320"/>
              <a:t>The nation and the world have joined in grieving for the students of Columbine, Gore said</a:t>
            </a:r>
            <a:endParaRPr/>
          </a:p>
          <a:p>
            <a:pPr indent="0" lvl="1" marL="457200" rtl="0" algn="l">
              <a:lnSpc>
                <a:spcPct val="70000"/>
              </a:lnSpc>
              <a:spcBef>
                <a:spcPts val="500"/>
              </a:spcBef>
              <a:spcAft>
                <a:spcPts val="0"/>
              </a:spcAft>
              <a:buClr>
                <a:schemeClr val="dk1"/>
              </a:buClr>
              <a:buSzPts val="1320"/>
              <a:buNone/>
            </a:pPr>
            <a:r>
              <a:rPr lang="en-US" sz="1320">
                <a:highlight>
                  <a:srgbClr val="FFFF00"/>
                </a:highlight>
              </a:rPr>
              <a:t>``</a:t>
            </a:r>
            <a:r>
              <a:rPr lang="en-US" sz="1320"/>
              <a:t>Behind you, scarred but still standing, is Columbine High School,'' Gov</a:t>
            </a:r>
            <a:endParaRPr/>
          </a:p>
          <a:p>
            <a:pPr indent="0" lvl="1" marL="457200" rtl="0" algn="l">
              <a:lnSpc>
                <a:spcPct val="70000"/>
              </a:lnSpc>
              <a:spcBef>
                <a:spcPts val="500"/>
              </a:spcBef>
              <a:spcAft>
                <a:spcPts val="0"/>
              </a:spcAft>
              <a:buClr>
                <a:schemeClr val="dk1"/>
              </a:buClr>
              <a:buSzPts val="1320"/>
              <a:buNone/>
            </a:pPr>
            <a:r>
              <a:rPr lang="en-US" sz="1320"/>
              <a:t>Authorities believe Columbine students Eric Harris and Dylan Klebold carried out the massacre and then killed themselves</a:t>
            </a:r>
            <a:endParaRPr/>
          </a:p>
          <a:p>
            <a:pPr indent="-228600" lvl="0" marL="228600" rtl="0" algn="l">
              <a:lnSpc>
                <a:spcPct val="70000"/>
              </a:lnSpc>
              <a:spcBef>
                <a:spcPts val="1000"/>
              </a:spcBef>
              <a:spcAft>
                <a:spcPts val="0"/>
              </a:spcAft>
              <a:buClr>
                <a:schemeClr val="dk1"/>
              </a:buClr>
              <a:buSzPts val="1540"/>
              <a:buChar char="•"/>
            </a:pPr>
            <a:r>
              <a:rPr lang="en-US" sz="1540"/>
              <a:t>Biased LexRank seems to favor 1</a:t>
            </a:r>
            <a:r>
              <a:rPr baseline="30000" lang="en-US" sz="1540"/>
              <a:t>st</a:t>
            </a:r>
            <a:r>
              <a:rPr lang="en-US" sz="1540"/>
              <a:t> lines in the document</a:t>
            </a:r>
            <a:endParaRPr/>
          </a:p>
          <a:p>
            <a:pPr indent="0" lvl="1" marL="457200" rtl="0" algn="l">
              <a:lnSpc>
                <a:spcPct val="70000"/>
              </a:lnSpc>
              <a:spcBef>
                <a:spcPts val="500"/>
              </a:spcBef>
              <a:spcAft>
                <a:spcPts val="0"/>
              </a:spcAft>
              <a:buClr>
                <a:schemeClr val="dk1"/>
              </a:buClr>
              <a:buSzPts val="1320"/>
              <a:buNone/>
            </a:pPr>
            <a:r>
              <a:rPr lang="en-US" sz="1320"/>
              <a:t>Soedjono said that he has assigned junior Attorney General to carry out the investigation</a:t>
            </a:r>
            <a:endParaRPr/>
          </a:p>
          <a:p>
            <a:pPr indent="0" lvl="1" marL="457200" rtl="0" algn="l">
              <a:lnSpc>
                <a:spcPct val="70000"/>
              </a:lnSpc>
              <a:spcBef>
                <a:spcPts val="500"/>
              </a:spcBef>
              <a:spcAft>
                <a:spcPts val="0"/>
              </a:spcAft>
              <a:buClr>
                <a:schemeClr val="dk1"/>
              </a:buClr>
              <a:buSzPts val="1320"/>
              <a:buNone/>
            </a:pPr>
            <a:r>
              <a:rPr lang="en-US" sz="1320">
                <a:highlight>
                  <a:srgbClr val="FFFF00"/>
                </a:highlight>
              </a:rPr>
              <a:t>JAKARTA (JP): Attorney General Soedjono C</a:t>
            </a:r>
            <a:endParaRPr/>
          </a:p>
          <a:p>
            <a:pPr indent="0" lvl="1" marL="457200" rtl="0" algn="l">
              <a:lnSpc>
                <a:spcPct val="70000"/>
              </a:lnSpc>
              <a:spcBef>
                <a:spcPts val="500"/>
              </a:spcBef>
              <a:spcAft>
                <a:spcPts val="0"/>
              </a:spcAft>
              <a:buClr>
                <a:schemeClr val="dk1"/>
              </a:buClr>
              <a:buSzPts val="1320"/>
              <a:buNone/>
            </a:pPr>
            <a:r>
              <a:rPr lang="en-US" sz="1320"/>
              <a:t>Soedjono made his statement in an apparent attempt to correct some media reports that he had met foreign lawyers hired by Soeharto</a:t>
            </a:r>
            <a:endParaRPr sz="1320"/>
          </a:p>
          <a:p>
            <a:pPr indent="0" lvl="1" marL="457200" rtl="0" algn="l">
              <a:lnSpc>
                <a:spcPct val="70000"/>
              </a:lnSpc>
              <a:spcBef>
                <a:spcPts val="500"/>
              </a:spcBef>
              <a:spcAft>
                <a:spcPts val="0"/>
              </a:spcAft>
              <a:buClr>
                <a:schemeClr val="dk1"/>
              </a:buClr>
              <a:buSzPts val="1320"/>
              <a:buNone/>
            </a:pPr>
            <a:r>
              <a:rPr lang="en-US" sz="1320"/>
              <a:t>Ghalib Monday said he would ask former President Soeharto to sign a letter of authorization that would enable the investigation team to probe Soeharto's overseas wealth</a:t>
            </a:r>
            <a:endParaRPr/>
          </a:p>
          <a:p>
            <a:pPr indent="0" lvl="1" marL="457200" rtl="0" algn="l">
              <a:lnSpc>
                <a:spcPct val="70000"/>
              </a:lnSpc>
              <a:spcBef>
                <a:spcPts val="500"/>
              </a:spcBef>
              <a:spcAft>
                <a:spcPts val="0"/>
              </a:spcAft>
              <a:buClr>
                <a:schemeClr val="dk1"/>
              </a:buClr>
              <a:buSzPts val="1320"/>
              <a:buNone/>
            </a:pPr>
            <a:r>
              <a:rPr lang="en-US" sz="1320"/>
              <a:t>"Yes, Soeharto will receive the team soon," Tanjung said</a:t>
            </a:r>
            <a:endParaRPr/>
          </a:p>
          <a:p>
            <a:pPr indent="0" lvl="1" marL="457200" rtl="0" algn="l">
              <a:lnSpc>
                <a:spcPct val="70000"/>
              </a:lnSpc>
              <a:spcBef>
                <a:spcPts val="500"/>
              </a:spcBef>
              <a:spcAft>
                <a:spcPts val="0"/>
              </a:spcAft>
              <a:buClr>
                <a:schemeClr val="dk1"/>
              </a:buClr>
              <a:buSzPts val="1320"/>
              <a:buNone/>
            </a:pPr>
            <a:r>
              <a:rPr lang="en-US" sz="1320"/>
              <a:t>The United Development Party faction earlier asked for a separate decree to contain investigation into Soeharto, officials, former officials and their families</a:t>
            </a:r>
            <a:endParaRPr/>
          </a:p>
          <a:p>
            <a:pPr indent="0" lvl="1" marL="457200" rtl="0" algn="l">
              <a:lnSpc>
                <a:spcPct val="70000"/>
              </a:lnSpc>
              <a:spcBef>
                <a:spcPts val="500"/>
              </a:spcBef>
              <a:spcAft>
                <a:spcPts val="0"/>
              </a:spcAft>
              <a:buClr>
                <a:schemeClr val="dk1"/>
              </a:buClr>
              <a:buSzPts val="1320"/>
              <a:buNone/>
            </a:pPr>
            <a:r>
              <a:t/>
            </a:r>
            <a:endParaRPr sz="1320"/>
          </a:p>
          <a:p>
            <a:pPr indent="-228600" lvl="0" marL="228600" rtl="0" algn="l">
              <a:lnSpc>
                <a:spcPct val="70000"/>
              </a:lnSpc>
              <a:spcBef>
                <a:spcPts val="1000"/>
              </a:spcBef>
              <a:spcAft>
                <a:spcPts val="0"/>
              </a:spcAft>
              <a:buClr>
                <a:schemeClr val="dk1"/>
              </a:buClr>
              <a:buSzPts val="1540"/>
              <a:buChar char="•"/>
            </a:pPr>
            <a:r>
              <a:rPr lang="en-US" sz="1540"/>
              <a:t>Systems favor long sentences (see above)</a:t>
            </a:r>
            <a:endParaRPr/>
          </a:p>
          <a:p>
            <a:pPr indent="-228600" lvl="0" marL="228600" rtl="0" algn="l">
              <a:lnSpc>
                <a:spcPct val="70000"/>
              </a:lnSpc>
              <a:spcBef>
                <a:spcPts val="1000"/>
              </a:spcBef>
              <a:spcAft>
                <a:spcPts val="0"/>
              </a:spcAft>
              <a:buClr>
                <a:schemeClr val="dk1"/>
              </a:buClr>
              <a:buSzPts val="1540"/>
              <a:buChar char="•"/>
            </a:pPr>
            <a:r>
              <a:rPr lang="en-US" sz="1540"/>
              <a:t>System favors quotes</a:t>
            </a:r>
            <a:endParaRPr/>
          </a:p>
          <a:p>
            <a:pPr indent="-130810" lvl="0" marL="228600" rtl="0" algn="l">
              <a:lnSpc>
                <a:spcPct val="70000"/>
              </a:lnSpc>
              <a:spcBef>
                <a:spcPts val="1000"/>
              </a:spcBef>
              <a:spcAft>
                <a:spcPts val="0"/>
              </a:spcAft>
              <a:buClr>
                <a:schemeClr val="dk1"/>
              </a:buClr>
              <a:buSzPts val="1540"/>
              <a:buNone/>
            </a:pPr>
            <a:r>
              <a:t/>
            </a:r>
            <a:endParaRPr sz="1540"/>
          </a:p>
          <a:p>
            <a:pPr indent="-144780" lvl="1" marL="685800" rtl="0" algn="l">
              <a:lnSpc>
                <a:spcPct val="70000"/>
              </a:lnSpc>
              <a:spcBef>
                <a:spcPts val="500"/>
              </a:spcBef>
              <a:spcAft>
                <a:spcPts val="0"/>
              </a:spcAft>
              <a:buClr>
                <a:schemeClr val="dk1"/>
              </a:buClr>
              <a:buSzPts val="1320"/>
              <a:buNone/>
            </a:pPr>
            <a:r>
              <a:t/>
            </a:r>
            <a:endParaRPr sz="1320"/>
          </a:p>
          <a:p>
            <a:pPr indent="-144780" lvl="1" marL="685800" rtl="0" algn="l">
              <a:lnSpc>
                <a:spcPct val="70000"/>
              </a:lnSpc>
              <a:spcBef>
                <a:spcPts val="500"/>
              </a:spcBef>
              <a:spcAft>
                <a:spcPts val="0"/>
              </a:spcAft>
              <a:buClr>
                <a:schemeClr val="dk1"/>
              </a:buClr>
              <a:buSzPts val="1320"/>
              <a:buNone/>
            </a:pPr>
            <a:r>
              <a:t/>
            </a:r>
            <a:endParaRPr sz="1320"/>
          </a:p>
        </p:txBody>
      </p:sp>
      <p:sp>
        <p:nvSpPr>
          <p:cNvPr id="278" name="Google Shape;278;p34"/>
          <p:cNvSpPr/>
          <p:nvPr/>
        </p:nvSpPr>
        <p:spPr>
          <a:xfrm>
            <a:off x="1220675" y="3688500"/>
            <a:ext cx="9956100" cy="150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1220675" y="2064050"/>
            <a:ext cx="9956100" cy="1377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3" name="Shape 283"/>
        <p:cNvGrpSpPr/>
        <p:nvPr/>
      </p:nvGrpSpPr>
      <p:grpSpPr>
        <a:xfrm>
          <a:off x="0" y="0"/>
          <a:ext cx="0" cy="0"/>
          <a:chOff x="0" y="0"/>
          <a:chExt cx="0" cy="0"/>
        </a:xfrm>
      </p:grpSpPr>
      <p:sp>
        <p:nvSpPr>
          <p:cNvPr id="284" name="Google Shape;284;p35"/>
          <p:cNvSpPr/>
          <p:nvPr/>
        </p:nvSpPr>
        <p:spPr>
          <a:xfrm>
            <a:off x="0" y="-10391"/>
            <a:ext cx="12192000" cy="19430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35"/>
          <p:cNvSpPr txBox="1"/>
          <p:nvPr>
            <p:ph type="title"/>
          </p:nvPr>
        </p:nvSpPr>
        <p:spPr>
          <a:xfrm>
            <a:off x="391378" y="320675"/>
            <a:ext cx="11407487"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Calibri"/>
              <a:buNone/>
            </a:pPr>
            <a:r>
              <a:rPr lang="en-US" sz="5400">
                <a:solidFill>
                  <a:schemeClr val="lt1"/>
                </a:solidFill>
              </a:rPr>
              <a:t>What Worked</a:t>
            </a:r>
            <a:endParaRPr/>
          </a:p>
        </p:txBody>
      </p:sp>
      <p:grpSp>
        <p:nvGrpSpPr>
          <p:cNvPr id="286" name="Google Shape;286;p35"/>
          <p:cNvGrpSpPr/>
          <p:nvPr/>
        </p:nvGrpSpPr>
        <p:grpSpPr>
          <a:xfrm>
            <a:off x="396013" y="3172910"/>
            <a:ext cx="11398218" cy="1958102"/>
            <a:chOff x="4634" y="1196617"/>
            <a:chExt cx="11398218" cy="1958102"/>
          </a:xfrm>
        </p:grpSpPr>
        <p:sp>
          <p:nvSpPr>
            <p:cNvPr id="287" name="Google Shape;287;p35"/>
            <p:cNvSpPr/>
            <p:nvPr/>
          </p:nvSpPr>
          <p:spPr>
            <a:xfrm>
              <a:off x="654532" y="1196617"/>
              <a:ext cx="699890" cy="69989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4634" y="1980706"/>
              <a:ext cx="1999687" cy="29995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txBox="1"/>
            <p:nvPr/>
          </p:nvSpPr>
          <p:spPr>
            <a:xfrm>
              <a:off x="4634" y="1980706"/>
              <a:ext cx="1999687" cy="2999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Git</a:t>
              </a:r>
              <a:endParaRPr/>
            </a:p>
          </p:txBody>
        </p:sp>
        <p:sp>
          <p:nvSpPr>
            <p:cNvPr id="290" name="Google Shape;290;p35"/>
            <p:cNvSpPr/>
            <p:nvPr/>
          </p:nvSpPr>
          <p:spPr>
            <a:xfrm>
              <a:off x="4634" y="2319822"/>
              <a:ext cx="1999687" cy="8348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txBox="1"/>
            <p:nvPr/>
          </p:nvSpPr>
          <p:spPr>
            <a:xfrm>
              <a:off x="4634" y="2319822"/>
              <a:ext cx="1999687" cy="8348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Pull Requests</a:t>
              </a:r>
              <a:endParaRPr/>
            </a:p>
          </p:txBody>
        </p:sp>
        <p:sp>
          <p:nvSpPr>
            <p:cNvPr id="292" name="Google Shape;292;p35"/>
            <p:cNvSpPr/>
            <p:nvPr/>
          </p:nvSpPr>
          <p:spPr>
            <a:xfrm>
              <a:off x="3004165" y="1196617"/>
              <a:ext cx="699890" cy="69989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a:off x="2354266" y="1980706"/>
              <a:ext cx="1999687" cy="29995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txBox="1"/>
            <p:nvPr/>
          </p:nvSpPr>
          <p:spPr>
            <a:xfrm>
              <a:off x="2354266" y="1980706"/>
              <a:ext cx="1999687" cy="2999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Slack</a:t>
              </a:r>
              <a:endParaRPr/>
            </a:p>
          </p:txBody>
        </p:sp>
        <p:sp>
          <p:nvSpPr>
            <p:cNvPr id="295" name="Google Shape;295;p35"/>
            <p:cNvSpPr/>
            <p:nvPr/>
          </p:nvSpPr>
          <p:spPr>
            <a:xfrm>
              <a:off x="2354266" y="2319822"/>
              <a:ext cx="1999687" cy="8348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5353798" y="1196617"/>
              <a:ext cx="699890" cy="69989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4703899" y="1980706"/>
              <a:ext cx="1999687" cy="29995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txBox="1"/>
            <p:nvPr/>
          </p:nvSpPr>
          <p:spPr>
            <a:xfrm>
              <a:off x="4703899" y="1980706"/>
              <a:ext cx="1999687" cy="2999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Patas/Condor</a:t>
              </a:r>
              <a:endParaRPr/>
            </a:p>
          </p:txBody>
        </p:sp>
        <p:sp>
          <p:nvSpPr>
            <p:cNvPr id="299" name="Google Shape;299;p35"/>
            <p:cNvSpPr/>
            <p:nvPr/>
          </p:nvSpPr>
          <p:spPr>
            <a:xfrm>
              <a:off x="4703899" y="2319822"/>
              <a:ext cx="1999687" cy="8348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7703431" y="1196617"/>
              <a:ext cx="699890" cy="69989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7053532" y="1980706"/>
              <a:ext cx="1999687" cy="29995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txBox="1"/>
            <p:nvPr/>
          </p:nvSpPr>
          <p:spPr>
            <a:xfrm>
              <a:off x="7053532" y="1980706"/>
              <a:ext cx="1999687" cy="2999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Spacy/Python</a:t>
              </a:r>
              <a:endParaRPr/>
            </a:p>
          </p:txBody>
        </p:sp>
        <p:sp>
          <p:nvSpPr>
            <p:cNvPr id="303" name="Google Shape;303;p35"/>
            <p:cNvSpPr/>
            <p:nvPr/>
          </p:nvSpPr>
          <p:spPr>
            <a:xfrm>
              <a:off x="7053532" y="2319822"/>
              <a:ext cx="1999687" cy="8348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0053063" y="1196617"/>
              <a:ext cx="699890" cy="69989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9403165" y="1980706"/>
              <a:ext cx="1999687" cy="29995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nvSpPr>
          <p:spPr>
            <a:xfrm>
              <a:off x="9403165" y="1980706"/>
              <a:ext cx="1999687" cy="2999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Hyperparameter tuning</a:t>
              </a:r>
              <a:endParaRPr/>
            </a:p>
          </p:txBody>
        </p:sp>
        <p:sp>
          <p:nvSpPr>
            <p:cNvPr id="307" name="Google Shape;307;p35"/>
            <p:cNvSpPr/>
            <p:nvPr/>
          </p:nvSpPr>
          <p:spPr>
            <a:xfrm>
              <a:off x="9403165" y="2319822"/>
              <a:ext cx="1999687" cy="8348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1" name="Shape 311"/>
        <p:cNvGrpSpPr/>
        <p:nvPr/>
      </p:nvGrpSpPr>
      <p:grpSpPr>
        <a:xfrm>
          <a:off x="0" y="0"/>
          <a:ext cx="0" cy="0"/>
          <a:chOff x="0" y="0"/>
          <a:chExt cx="0" cy="0"/>
        </a:xfrm>
      </p:grpSpPr>
      <p:sp>
        <p:nvSpPr>
          <p:cNvPr id="312" name="Google Shape;312;p36"/>
          <p:cNvSpPr txBox="1"/>
          <p:nvPr>
            <p:ph type="title"/>
          </p:nvPr>
        </p:nvSpPr>
        <p:spPr>
          <a:xfrm>
            <a:off x="1136428" y="627564"/>
            <a:ext cx="747417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What didn’t Work</a:t>
            </a:r>
            <a:endParaRPr/>
          </a:p>
        </p:txBody>
      </p:sp>
      <p:sp>
        <p:nvSpPr>
          <p:cNvPr id="313" name="Google Shape;313;p36"/>
          <p:cNvSpPr txBox="1"/>
          <p:nvPr>
            <p:ph idx="1" type="body"/>
          </p:nvPr>
        </p:nvSpPr>
        <p:spPr>
          <a:xfrm>
            <a:off x="1136429" y="2278173"/>
            <a:ext cx="6467867" cy="3450613"/>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Hard to start working when many parts are intertwined </a:t>
            </a:r>
            <a:endParaRPr/>
          </a:p>
          <a:p>
            <a:pPr indent="-228600" lvl="0" marL="228600" rtl="0" algn="l">
              <a:lnSpc>
                <a:spcPct val="90000"/>
              </a:lnSpc>
              <a:spcBef>
                <a:spcPts val="1000"/>
              </a:spcBef>
              <a:spcAft>
                <a:spcPts val="0"/>
              </a:spcAft>
              <a:buClr>
                <a:schemeClr val="dk1"/>
              </a:buClr>
              <a:buSzPts val="2400"/>
              <a:buChar char="•"/>
            </a:pPr>
            <a:r>
              <a:rPr lang="en-US" sz="2400"/>
              <a:t>Transformer based system is slow to run for little time improvements.</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314" name="Google Shape;314;p36"/>
          <p:cNvSpPr/>
          <p:nvPr/>
        </p:nvSpPr>
        <p:spPr>
          <a:xfrm>
            <a:off x="10088880" y="0"/>
            <a:ext cx="210312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36"/>
          <p:cNvSpPr/>
          <p:nvPr/>
        </p:nvSpPr>
        <p:spPr>
          <a:xfrm>
            <a:off x="8915400" y="2358913"/>
            <a:ext cx="2140172" cy="2140172"/>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C" id="316" name="Google Shape;316;p36"/>
          <p:cNvPicPr preferRelativeResize="0"/>
          <p:nvPr/>
        </p:nvPicPr>
        <p:blipFill rotWithShape="1">
          <a:blip r:embed="rId3">
            <a:alphaModFix/>
          </a:blip>
          <a:srcRect b="0" l="0" r="0" t="0"/>
          <a:stretch/>
        </p:blipFill>
        <p:spPr>
          <a:xfrm>
            <a:off x="9413987" y="2857501"/>
            <a:ext cx="1142998" cy="11429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0" name="Shape 320"/>
        <p:cNvGrpSpPr/>
        <p:nvPr/>
      </p:nvGrpSpPr>
      <p:grpSpPr>
        <a:xfrm>
          <a:off x="0" y="0"/>
          <a:ext cx="0" cy="0"/>
          <a:chOff x="0" y="0"/>
          <a:chExt cx="0" cy="0"/>
        </a:xfrm>
      </p:grpSpPr>
      <p:sp>
        <p:nvSpPr>
          <p:cNvPr id="321" name="Google Shape;321;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37"/>
          <p:cNvSpPr txBox="1"/>
          <p:nvPr>
            <p:ph type="title"/>
          </p:nvPr>
        </p:nvSpPr>
        <p:spPr>
          <a:xfrm>
            <a:off x="1812897" y="518649"/>
            <a:ext cx="9882278" cy="106763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Future work</a:t>
            </a:r>
            <a:endParaRPr/>
          </a:p>
        </p:txBody>
      </p:sp>
      <p:grpSp>
        <p:nvGrpSpPr>
          <p:cNvPr id="323" name="Google Shape;323;p37"/>
          <p:cNvGrpSpPr/>
          <p:nvPr/>
        </p:nvGrpSpPr>
        <p:grpSpPr>
          <a:xfrm>
            <a:off x="472021" y="628863"/>
            <a:ext cx="1128382" cy="847206"/>
            <a:chOff x="8183879" y="1000124"/>
            <a:chExt cx="1562267" cy="1172973"/>
          </a:xfrm>
        </p:grpSpPr>
        <p:sp>
          <p:nvSpPr>
            <p:cNvPr id="324" name="Google Shape;324;p37"/>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37"/>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6" name="Google Shape;326;p37"/>
          <p:cNvGrpSpPr/>
          <p:nvPr/>
        </p:nvGrpSpPr>
        <p:grpSpPr>
          <a:xfrm>
            <a:off x="953599" y="2828065"/>
            <a:ext cx="10260000" cy="2160000"/>
            <a:chOff x="323745" y="967461"/>
            <a:chExt cx="10260000" cy="2160000"/>
          </a:xfrm>
        </p:grpSpPr>
        <p:sp>
          <p:nvSpPr>
            <p:cNvPr id="327" name="Google Shape;327;p37"/>
            <p:cNvSpPr/>
            <p:nvPr/>
          </p:nvSpPr>
          <p:spPr>
            <a:xfrm>
              <a:off x="674745" y="967461"/>
              <a:ext cx="1098000" cy="1098000"/>
            </a:xfrm>
            <a:prstGeom prst="round2DiagRect">
              <a:avLst>
                <a:gd fmla="val 2972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p:nvPr/>
          </p:nvSpPr>
          <p:spPr>
            <a:xfrm>
              <a:off x="908745" y="1201461"/>
              <a:ext cx="630000" cy="63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323745" y="2407461"/>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txBox="1"/>
            <p:nvPr/>
          </p:nvSpPr>
          <p:spPr>
            <a:xfrm>
              <a:off x="323745" y="2407461"/>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lang="en-US" sz="1500" cap="none">
                  <a:solidFill>
                    <a:schemeClr val="dk1"/>
                  </a:solidFill>
                  <a:latin typeface="Calibri"/>
                  <a:ea typeface="Calibri"/>
                  <a:cs typeface="Calibri"/>
                  <a:sym typeface="Calibri"/>
                </a:rPr>
                <a:t>TEXT PREPROCESSING AND STEMMING</a:t>
              </a:r>
              <a:endParaRPr/>
            </a:p>
          </p:txBody>
        </p:sp>
        <p:sp>
          <p:nvSpPr>
            <p:cNvPr id="331" name="Google Shape;331;p37"/>
            <p:cNvSpPr/>
            <p:nvPr/>
          </p:nvSpPr>
          <p:spPr>
            <a:xfrm>
              <a:off x="2789745" y="967461"/>
              <a:ext cx="1098000" cy="1098000"/>
            </a:xfrm>
            <a:prstGeom prst="round2DiagRect">
              <a:avLst>
                <a:gd fmla="val 2972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3023745" y="1201461"/>
              <a:ext cx="630000" cy="63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p:nvPr/>
          </p:nvSpPr>
          <p:spPr>
            <a:xfrm>
              <a:off x="2438745" y="2407461"/>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txBox="1"/>
            <p:nvPr/>
          </p:nvSpPr>
          <p:spPr>
            <a:xfrm>
              <a:off x="2438745" y="2407461"/>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lang="en-US" sz="1500" cap="none">
                  <a:solidFill>
                    <a:schemeClr val="dk1"/>
                  </a:solidFill>
                  <a:latin typeface="Calibri"/>
                  <a:ea typeface="Calibri"/>
                  <a:cs typeface="Calibri"/>
                  <a:sym typeface="Calibri"/>
                </a:rPr>
                <a:t>BETTER USE OF LMS</a:t>
              </a:r>
              <a:endParaRPr/>
            </a:p>
          </p:txBody>
        </p:sp>
        <p:sp>
          <p:nvSpPr>
            <p:cNvPr id="335" name="Google Shape;335;p37"/>
            <p:cNvSpPr/>
            <p:nvPr/>
          </p:nvSpPr>
          <p:spPr>
            <a:xfrm>
              <a:off x="4904745" y="967461"/>
              <a:ext cx="1098000" cy="1098000"/>
            </a:xfrm>
            <a:prstGeom prst="round2DiagRect">
              <a:avLst>
                <a:gd fmla="val 2972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5138745" y="1201461"/>
              <a:ext cx="630000" cy="630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p:nvPr/>
          </p:nvSpPr>
          <p:spPr>
            <a:xfrm>
              <a:off x="4553745" y="2407461"/>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txBox="1"/>
            <p:nvPr/>
          </p:nvSpPr>
          <p:spPr>
            <a:xfrm>
              <a:off x="4553745" y="2407461"/>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lang="en-US" sz="1500" cap="none">
                  <a:solidFill>
                    <a:schemeClr val="dk1"/>
                  </a:solidFill>
                  <a:latin typeface="Calibri"/>
                  <a:ea typeface="Calibri"/>
                  <a:cs typeface="Calibri"/>
                  <a:sym typeface="Calibri"/>
                </a:rPr>
                <a:t>INFORMATION ORDERING IMPROVEMENTS</a:t>
              </a:r>
              <a:endParaRPr/>
            </a:p>
          </p:txBody>
        </p:sp>
        <p:sp>
          <p:nvSpPr>
            <p:cNvPr id="339" name="Google Shape;339;p37"/>
            <p:cNvSpPr/>
            <p:nvPr/>
          </p:nvSpPr>
          <p:spPr>
            <a:xfrm>
              <a:off x="7019745" y="967461"/>
              <a:ext cx="1098000" cy="1098000"/>
            </a:xfrm>
            <a:prstGeom prst="round2DiagRect">
              <a:avLst>
                <a:gd fmla="val 29727" name="adj1"/>
                <a:gd fmla="val 0" name="adj2"/>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7253745" y="1201461"/>
              <a:ext cx="630000" cy="6300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6668745" y="2407461"/>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6668745" y="2407461"/>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lang="en-US" sz="1500" cap="none">
                  <a:solidFill>
                    <a:schemeClr val="dk1"/>
                  </a:solidFill>
                  <a:latin typeface="Calibri"/>
                  <a:ea typeface="Calibri"/>
                  <a:cs typeface="Calibri"/>
                  <a:sym typeface="Calibri"/>
                </a:rPr>
                <a:t>HYPERPARAM TUNING</a:t>
              </a:r>
              <a:endParaRPr/>
            </a:p>
          </p:txBody>
        </p:sp>
        <p:sp>
          <p:nvSpPr>
            <p:cNvPr id="343" name="Google Shape;343;p37"/>
            <p:cNvSpPr/>
            <p:nvPr/>
          </p:nvSpPr>
          <p:spPr>
            <a:xfrm>
              <a:off x="9134745" y="967461"/>
              <a:ext cx="1098000" cy="1098000"/>
            </a:xfrm>
            <a:prstGeom prst="round2DiagRect">
              <a:avLst>
                <a:gd fmla="val 2972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a:off x="9368745" y="1201461"/>
              <a:ext cx="630000" cy="6300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8783745" y="2407461"/>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8783745" y="2407461"/>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lang="en-US" sz="1500" cap="none">
                  <a:solidFill>
                    <a:schemeClr val="dk1"/>
                  </a:solidFill>
                  <a:latin typeface="Calibri"/>
                  <a:ea typeface="Calibri"/>
                  <a:cs typeface="Calibri"/>
                  <a:sym typeface="Calibri"/>
                </a:rPr>
                <a:t>CONTENT REALIZATION</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Google Shape;110;p17"/>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1" name="Google Shape;111;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2" name="Google Shape;112;p17"/>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New </a:t>
            </a:r>
            <a:r>
              <a:rPr lang="en-US" sz="4000">
                <a:solidFill>
                  <a:srgbClr val="FFFFFF"/>
                </a:solidFill>
              </a:rPr>
              <a:t>Related Readings for D3</a:t>
            </a:r>
            <a:endParaRPr/>
          </a:p>
        </p:txBody>
      </p:sp>
      <p:sp>
        <p:nvSpPr>
          <p:cNvPr id="113" name="Google Shape;113;p17"/>
          <p:cNvSpPr txBox="1"/>
          <p:nvPr>
            <p:ph idx="1" type="body"/>
          </p:nvPr>
        </p:nvSpPr>
        <p:spPr>
          <a:xfrm>
            <a:off x="1179226" y="2753920"/>
            <a:ext cx="9833400" cy="26940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None/>
            </a:pPr>
            <a:r>
              <a:t/>
            </a:r>
            <a:endParaRPr sz="2000"/>
          </a:p>
          <a:p>
            <a:pPr indent="-231140" lvl="0" marL="228600" rtl="0" algn="l">
              <a:lnSpc>
                <a:spcPct val="70000"/>
              </a:lnSpc>
              <a:spcBef>
                <a:spcPts val="1000"/>
              </a:spcBef>
              <a:spcAft>
                <a:spcPts val="0"/>
              </a:spcAft>
              <a:buClr>
                <a:schemeClr val="dk1"/>
              </a:buClr>
              <a:buSzPts val="2000"/>
              <a:buFont typeface="Calibri"/>
              <a:buChar char="•"/>
            </a:pPr>
            <a:r>
              <a:rPr lang="en-US" sz="2000"/>
              <a:t>Reimers, Nils and Iryna Gurevych. “Sentence-BERT: Sentence Embeddings using Siamese BERT-Networks.” </a:t>
            </a:r>
            <a:r>
              <a:rPr i="1" lang="en-US" sz="2000"/>
              <a:t>EMNLP/IJCNLP</a:t>
            </a:r>
            <a:r>
              <a:rPr lang="en-US" sz="2000"/>
              <a:t> (2019).</a:t>
            </a:r>
            <a:endParaRPr sz="2000"/>
          </a:p>
          <a:p>
            <a:pPr indent="-231140" lvl="0" marL="228600" rtl="0" algn="l">
              <a:lnSpc>
                <a:spcPct val="70000"/>
              </a:lnSpc>
              <a:spcBef>
                <a:spcPts val="1000"/>
              </a:spcBef>
              <a:spcAft>
                <a:spcPts val="0"/>
              </a:spcAft>
              <a:buSzPts val="2000"/>
              <a:buFont typeface="Calibri"/>
              <a:buChar char="•"/>
            </a:pPr>
            <a:r>
              <a:rPr lang="en-US" sz="2000"/>
              <a:t>Regina Barzilay and Mirella Lapata. 2008. Modeling local coherence: An entity-based approach.Computational Linguistics, 34(1):1–34.</a:t>
            </a:r>
            <a:endParaRPr sz="2000"/>
          </a:p>
          <a:p>
            <a:pPr indent="-231140" lvl="0" marL="228600" rtl="0" algn="l">
              <a:lnSpc>
                <a:spcPct val="70000"/>
              </a:lnSpc>
              <a:spcBef>
                <a:spcPts val="1000"/>
              </a:spcBef>
              <a:spcAft>
                <a:spcPts val="0"/>
              </a:spcAft>
              <a:buSzPts val="2000"/>
              <a:buChar char="•"/>
            </a:pPr>
            <a:r>
              <a:rPr lang="en-US" sz="2000"/>
              <a:t>Thorsten Joachims. 2002. Optimizing search engines using clickthrough data. KDD '02: Proceedings of the eighth ACM SIGKDD international conference on Knowledge discovery and data mining. 133–142</a:t>
            </a:r>
            <a:endParaRPr sz="2000"/>
          </a:p>
          <a:p>
            <a:pPr indent="-231140" lvl="0" marL="228600" rtl="0" algn="l">
              <a:lnSpc>
                <a:spcPct val="70000"/>
              </a:lnSpc>
              <a:spcBef>
                <a:spcPts val="1000"/>
              </a:spcBef>
              <a:spcAft>
                <a:spcPts val="0"/>
              </a:spcAft>
              <a:buSzPts val="2000"/>
              <a:buChar char="•"/>
            </a:pPr>
            <a:r>
              <a:rPr lang="en-US" sz="2000"/>
              <a:t>Thorsten Joachims. 2006.  Training linear svms in linear time.  In Proceedings of the 12th ACM SIGKDD international conference on Knowledge discovery and data mining,  KDD  ’06,  pages  217–226,  New York, NY, USA. AC</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7" name="Shape 117"/>
        <p:cNvGrpSpPr/>
        <p:nvPr/>
      </p:nvGrpSpPr>
      <p:grpSpPr>
        <a:xfrm>
          <a:off x="0" y="0"/>
          <a:ext cx="0" cy="0"/>
          <a:chOff x="0" y="0"/>
          <a:chExt cx="0" cy="0"/>
        </a:xfrm>
      </p:grpSpPr>
      <p:sp>
        <p:nvSpPr>
          <p:cNvPr id="118" name="Google Shape;118;p18"/>
          <p:cNvSpPr/>
          <p:nvPr/>
        </p:nvSpPr>
        <p:spPr>
          <a:xfrm>
            <a:off x="1419225" y="1200150"/>
            <a:ext cx="9201150" cy="4729163"/>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9" name="Google Shape;119;p18"/>
          <p:cNvSpPr/>
          <p:nvPr/>
        </p:nvSpPr>
        <p:spPr>
          <a:xfrm>
            <a:off x="1571625" y="1928813"/>
            <a:ext cx="1185863" cy="8858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8"/>
          <p:cNvSpPr/>
          <p:nvPr/>
        </p:nvSpPr>
        <p:spPr>
          <a:xfrm>
            <a:off x="1724025" y="2081213"/>
            <a:ext cx="1185863" cy="8858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8"/>
          <p:cNvSpPr/>
          <p:nvPr/>
        </p:nvSpPr>
        <p:spPr>
          <a:xfrm>
            <a:off x="1876425" y="2233613"/>
            <a:ext cx="1185863" cy="8858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8"/>
          <p:cNvSpPr/>
          <p:nvPr/>
        </p:nvSpPr>
        <p:spPr>
          <a:xfrm>
            <a:off x="2028825" y="2386013"/>
            <a:ext cx="1185863" cy="8858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18"/>
          <p:cNvSpPr/>
          <p:nvPr/>
        </p:nvSpPr>
        <p:spPr>
          <a:xfrm>
            <a:off x="2181225" y="2538413"/>
            <a:ext cx="1185863" cy="8858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Document Cluster</a:t>
            </a:r>
            <a:endParaRPr/>
          </a:p>
        </p:txBody>
      </p:sp>
      <p:sp>
        <p:nvSpPr>
          <p:cNvPr id="124" name="Google Shape;124;p18"/>
          <p:cNvSpPr/>
          <p:nvPr/>
        </p:nvSpPr>
        <p:spPr>
          <a:xfrm>
            <a:off x="119150" y="4914900"/>
            <a:ext cx="914400" cy="700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Config</a:t>
            </a:r>
            <a:endParaRPr/>
          </a:p>
        </p:txBody>
      </p:sp>
      <p:sp>
        <p:nvSpPr>
          <p:cNvPr id="125" name="Google Shape;125;p18"/>
          <p:cNvSpPr/>
          <p:nvPr/>
        </p:nvSpPr>
        <p:spPr>
          <a:xfrm>
            <a:off x="1876424" y="4762501"/>
            <a:ext cx="1609725" cy="700088"/>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Data Input and Processing</a:t>
            </a:r>
            <a:endParaRPr/>
          </a:p>
        </p:txBody>
      </p:sp>
      <p:sp>
        <p:nvSpPr>
          <p:cNvPr id="126" name="Google Shape;126;p18"/>
          <p:cNvSpPr/>
          <p:nvPr/>
        </p:nvSpPr>
        <p:spPr>
          <a:xfrm>
            <a:off x="3800474" y="1533525"/>
            <a:ext cx="6667501" cy="3929064"/>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7" name="Google Shape;127;p18"/>
          <p:cNvSpPr txBox="1"/>
          <p:nvPr/>
        </p:nvSpPr>
        <p:spPr>
          <a:xfrm>
            <a:off x="3800474" y="1533525"/>
            <a:ext cx="36528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Summarization Pipeline</a:t>
            </a:r>
            <a:endParaRPr/>
          </a:p>
        </p:txBody>
      </p:sp>
      <p:cxnSp>
        <p:nvCxnSpPr>
          <p:cNvPr id="128" name="Google Shape;128;p18"/>
          <p:cNvCxnSpPr>
            <a:stCxn id="124" idx="3"/>
            <a:endCxn id="125" idx="1"/>
          </p:cNvCxnSpPr>
          <p:nvPr/>
        </p:nvCxnSpPr>
        <p:spPr>
          <a:xfrm flipH="1" rot="10800000">
            <a:off x="1033550" y="5112600"/>
            <a:ext cx="843000" cy="152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9" name="Google Shape;129;p18"/>
          <p:cNvCxnSpPr/>
          <p:nvPr/>
        </p:nvCxnSpPr>
        <p:spPr>
          <a:xfrm flipH="1" rot="10800000">
            <a:off x="2181225" y="3424238"/>
            <a:ext cx="319088" cy="1338263"/>
          </a:xfrm>
          <a:prstGeom prst="straightConnector1">
            <a:avLst/>
          </a:prstGeom>
          <a:noFill/>
          <a:ln cap="flat" cmpd="sng" w="9525">
            <a:solidFill>
              <a:schemeClr val="accent1"/>
            </a:solidFill>
            <a:prstDash val="solid"/>
            <a:miter lim="800000"/>
            <a:headEnd len="sm" w="sm" type="none"/>
            <a:tailEnd len="med" w="med" type="triangle"/>
          </a:ln>
        </p:spPr>
      </p:cxnSp>
      <p:cxnSp>
        <p:nvCxnSpPr>
          <p:cNvPr id="130" name="Google Shape;130;p18"/>
          <p:cNvCxnSpPr/>
          <p:nvPr/>
        </p:nvCxnSpPr>
        <p:spPr>
          <a:xfrm>
            <a:off x="2909888" y="3424238"/>
            <a:ext cx="152400" cy="1338263"/>
          </a:xfrm>
          <a:prstGeom prst="straightConnector1">
            <a:avLst/>
          </a:prstGeom>
          <a:noFill/>
          <a:ln cap="flat" cmpd="sng" w="9525">
            <a:solidFill>
              <a:schemeClr val="accent1"/>
            </a:solidFill>
            <a:prstDash val="solid"/>
            <a:miter lim="800000"/>
            <a:headEnd len="sm" w="sm" type="none"/>
            <a:tailEnd len="med" w="med" type="triangle"/>
          </a:ln>
        </p:spPr>
      </p:cxnSp>
      <p:cxnSp>
        <p:nvCxnSpPr>
          <p:cNvPr id="131" name="Google Shape;131;p18"/>
          <p:cNvCxnSpPr/>
          <p:nvPr/>
        </p:nvCxnSpPr>
        <p:spPr>
          <a:xfrm flipH="1" rot="10800000">
            <a:off x="3486149" y="3043238"/>
            <a:ext cx="714376" cy="1871662"/>
          </a:xfrm>
          <a:prstGeom prst="straightConnector1">
            <a:avLst/>
          </a:prstGeom>
          <a:noFill/>
          <a:ln cap="flat" cmpd="sng" w="9525">
            <a:solidFill>
              <a:schemeClr val="accent1"/>
            </a:solidFill>
            <a:prstDash val="solid"/>
            <a:miter lim="800000"/>
            <a:headEnd len="sm" w="sm" type="none"/>
            <a:tailEnd len="med" w="med" type="triangle"/>
          </a:ln>
        </p:spPr>
      </p:cxnSp>
      <p:sp>
        <p:nvSpPr>
          <p:cNvPr id="132" name="Google Shape;132;p18"/>
          <p:cNvSpPr/>
          <p:nvPr/>
        </p:nvSpPr>
        <p:spPr>
          <a:xfrm>
            <a:off x="4257674" y="2081213"/>
            <a:ext cx="2128839" cy="2976562"/>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8"/>
          <p:cNvSpPr/>
          <p:nvPr/>
        </p:nvSpPr>
        <p:spPr>
          <a:xfrm>
            <a:off x="7453314" y="2081213"/>
            <a:ext cx="2557461" cy="152876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Information Ordering</a:t>
            </a:r>
            <a:endParaRPr/>
          </a:p>
        </p:txBody>
      </p:sp>
      <p:sp>
        <p:nvSpPr>
          <p:cNvPr id="134" name="Google Shape;134;p18"/>
          <p:cNvSpPr/>
          <p:nvPr/>
        </p:nvSpPr>
        <p:spPr>
          <a:xfrm>
            <a:off x="7429499" y="4093369"/>
            <a:ext cx="2557461" cy="885825"/>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Content Realization</a:t>
            </a:r>
            <a:endParaRPr/>
          </a:p>
        </p:txBody>
      </p:sp>
      <p:sp>
        <p:nvSpPr>
          <p:cNvPr id="135" name="Google Shape;135;p18"/>
          <p:cNvSpPr/>
          <p:nvPr/>
        </p:nvSpPr>
        <p:spPr>
          <a:xfrm>
            <a:off x="11034712" y="2981325"/>
            <a:ext cx="1085849" cy="700088"/>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Summary</a:t>
            </a:r>
            <a:endParaRPr/>
          </a:p>
        </p:txBody>
      </p:sp>
      <p:sp>
        <p:nvSpPr>
          <p:cNvPr id="136" name="Google Shape;136;p18"/>
          <p:cNvSpPr txBox="1"/>
          <p:nvPr/>
        </p:nvSpPr>
        <p:spPr>
          <a:xfrm>
            <a:off x="4283869" y="2081213"/>
            <a:ext cx="198596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Content Selection: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Biased LexRank</a:t>
            </a:r>
            <a:endParaRPr sz="1800">
              <a:solidFill>
                <a:schemeClr val="dk1"/>
              </a:solidFill>
              <a:latin typeface="Calibri"/>
              <a:ea typeface="Calibri"/>
              <a:cs typeface="Calibri"/>
              <a:sym typeface="Calibri"/>
            </a:endParaRPr>
          </a:p>
        </p:txBody>
      </p:sp>
      <p:sp>
        <p:nvSpPr>
          <p:cNvPr id="137" name="Google Shape;137;p18"/>
          <p:cNvSpPr/>
          <p:nvPr/>
        </p:nvSpPr>
        <p:spPr>
          <a:xfrm>
            <a:off x="4529138" y="2967038"/>
            <a:ext cx="1566862" cy="3048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Sentence Selection</a:t>
            </a:r>
            <a:endParaRPr/>
          </a:p>
        </p:txBody>
      </p:sp>
      <p:sp>
        <p:nvSpPr>
          <p:cNvPr id="138" name="Google Shape;138;p18"/>
          <p:cNvSpPr/>
          <p:nvPr/>
        </p:nvSpPr>
        <p:spPr>
          <a:xfrm>
            <a:off x="4529138" y="3433763"/>
            <a:ext cx="1566862" cy="3048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ItraSentence Similarity</a:t>
            </a:r>
            <a:endParaRPr/>
          </a:p>
        </p:txBody>
      </p:sp>
      <p:sp>
        <p:nvSpPr>
          <p:cNvPr id="139" name="Google Shape;139;p18"/>
          <p:cNvSpPr/>
          <p:nvPr/>
        </p:nvSpPr>
        <p:spPr>
          <a:xfrm>
            <a:off x="4514850" y="3900488"/>
            <a:ext cx="1566862" cy="442912"/>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Sentence-Topic Similarity</a:t>
            </a:r>
            <a:endParaRPr/>
          </a:p>
        </p:txBody>
      </p:sp>
      <p:sp>
        <p:nvSpPr>
          <p:cNvPr id="140" name="Google Shape;140;p18"/>
          <p:cNvSpPr/>
          <p:nvPr/>
        </p:nvSpPr>
        <p:spPr>
          <a:xfrm>
            <a:off x="7686675" y="3128964"/>
            <a:ext cx="2185988" cy="295274"/>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Sort Chronologically</a:t>
            </a:r>
            <a:endParaRPr/>
          </a:p>
        </p:txBody>
      </p:sp>
      <p:sp>
        <p:nvSpPr>
          <p:cNvPr id="141" name="Google Shape;141;p18"/>
          <p:cNvSpPr/>
          <p:nvPr/>
        </p:nvSpPr>
        <p:spPr>
          <a:xfrm>
            <a:off x="4493419" y="4505325"/>
            <a:ext cx="1566862" cy="3048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Power Method</a:t>
            </a:r>
            <a:endParaRPr/>
          </a:p>
        </p:txBody>
      </p:sp>
      <p:cxnSp>
        <p:nvCxnSpPr>
          <p:cNvPr id="142" name="Google Shape;142;p18"/>
          <p:cNvCxnSpPr>
            <a:endCxn id="133" idx="1"/>
          </p:cNvCxnSpPr>
          <p:nvPr/>
        </p:nvCxnSpPr>
        <p:spPr>
          <a:xfrm flipH="1" rot="10800000">
            <a:off x="6429414" y="2845594"/>
            <a:ext cx="1023900" cy="759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3" name="Google Shape;143;p18"/>
          <p:cNvCxnSpPr>
            <a:endCxn id="134" idx="0"/>
          </p:cNvCxnSpPr>
          <p:nvPr/>
        </p:nvCxnSpPr>
        <p:spPr>
          <a:xfrm flipH="1">
            <a:off x="8708230" y="3681469"/>
            <a:ext cx="71400" cy="411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4" name="Google Shape;144;p18"/>
          <p:cNvCxnSpPr>
            <a:endCxn id="135" idx="1"/>
          </p:cNvCxnSpPr>
          <p:nvPr/>
        </p:nvCxnSpPr>
        <p:spPr>
          <a:xfrm flipH="1" rot="10800000">
            <a:off x="10010812" y="3331369"/>
            <a:ext cx="1023900" cy="1173900"/>
          </a:xfrm>
          <a:prstGeom prst="straightConnector1">
            <a:avLst/>
          </a:prstGeom>
          <a:noFill/>
          <a:ln cap="flat" cmpd="sng" w="9525">
            <a:solidFill>
              <a:schemeClr val="accent1"/>
            </a:solidFill>
            <a:prstDash val="solid"/>
            <a:miter lim="800000"/>
            <a:headEnd len="sm" w="sm" type="none"/>
            <a:tailEnd len="med" w="med" type="triangle"/>
          </a:ln>
        </p:spPr>
      </p:cxnSp>
      <p:sp>
        <p:nvSpPr>
          <p:cNvPr id="145" name="Google Shape;145;p18"/>
          <p:cNvSpPr txBox="1"/>
          <p:nvPr/>
        </p:nvSpPr>
        <p:spPr>
          <a:xfrm rot="-3852468">
            <a:off x="3022628" y="3687731"/>
            <a:ext cx="13335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Sentences</a:t>
            </a:r>
            <a:endParaRPr/>
          </a:p>
        </p:txBody>
      </p:sp>
      <p:sp>
        <p:nvSpPr>
          <p:cNvPr id="146" name="Google Shape;146;p18"/>
          <p:cNvSpPr txBox="1"/>
          <p:nvPr/>
        </p:nvSpPr>
        <p:spPr>
          <a:xfrm rot="-2410863">
            <a:off x="6245921" y="2646076"/>
            <a:ext cx="13335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Ordered Sentences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0" name="Shape 150"/>
        <p:cNvGrpSpPr/>
        <p:nvPr/>
      </p:nvGrpSpPr>
      <p:grpSpPr>
        <a:xfrm>
          <a:off x="0" y="0"/>
          <a:ext cx="0" cy="0"/>
          <a:chOff x="0" y="0"/>
          <a:chExt cx="0" cy="0"/>
        </a:xfrm>
      </p:grpSpPr>
      <p:sp>
        <p:nvSpPr>
          <p:cNvPr id="151" name="Google Shape;151;p19"/>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2" name="Google Shape;152;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3" name="Google Shape;153;p19"/>
          <p:cNvSpPr txBox="1"/>
          <p:nvPr>
            <p:ph idx="1" type="body"/>
          </p:nvPr>
        </p:nvSpPr>
        <p:spPr>
          <a:xfrm>
            <a:off x="1179226" y="3092970"/>
            <a:ext cx="9833548" cy="269397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120"/>
              </a:spcBef>
              <a:spcAft>
                <a:spcPts val="0"/>
              </a:spcAft>
              <a:buClr>
                <a:srgbClr val="000000"/>
              </a:buClr>
              <a:buSzPts val="2392"/>
              <a:buChar char="•"/>
            </a:pPr>
            <a:r>
              <a:rPr lang="en-US" sz="2400"/>
              <a:t>Improve sentence tokenization by using spaCy</a:t>
            </a:r>
            <a:endParaRPr sz="2400"/>
          </a:p>
          <a:p>
            <a:pPr indent="-229108" lvl="0" marL="228600" rtl="0" algn="l">
              <a:lnSpc>
                <a:spcPct val="90000"/>
              </a:lnSpc>
              <a:spcBef>
                <a:spcPts val="1120"/>
              </a:spcBef>
              <a:spcAft>
                <a:spcPts val="0"/>
              </a:spcAft>
              <a:buSzPts val="2400"/>
              <a:buChar char="•"/>
            </a:pPr>
            <a:r>
              <a:rPr lang="en-US" sz="2400"/>
              <a:t>Further cleaning of unneeded symbols</a:t>
            </a:r>
            <a:endParaRPr sz="2400"/>
          </a:p>
          <a:p>
            <a:pPr indent="-229108" lvl="0" marL="228600" rtl="0" algn="l">
              <a:lnSpc>
                <a:spcPct val="90000"/>
              </a:lnSpc>
              <a:spcBef>
                <a:spcPts val="1120"/>
              </a:spcBef>
              <a:spcAft>
                <a:spcPts val="0"/>
              </a:spcAft>
              <a:buSzPts val="2400"/>
              <a:buChar char="•"/>
            </a:pPr>
            <a:r>
              <a:rPr lang="en-US" sz="2400"/>
              <a:t>Normalizing quotation marks</a:t>
            </a:r>
            <a:endParaRPr sz="2400"/>
          </a:p>
        </p:txBody>
      </p:sp>
      <p:sp>
        <p:nvSpPr>
          <p:cNvPr id="154" name="Google Shape;154;p19"/>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Data Prep and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Google Shape;159;p20"/>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0"/>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1" name="Google Shape;161;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2" name="Google Shape;162;p20"/>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Content Selection</a:t>
            </a:r>
            <a:endParaRPr/>
          </a:p>
        </p:txBody>
      </p:sp>
      <p:sp>
        <p:nvSpPr>
          <p:cNvPr id="163" name="Google Shape;163;p20"/>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Modified Biased LexRank Graph Approach</a:t>
            </a:r>
            <a:endParaRPr/>
          </a:p>
          <a:p>
            <a:pPr indent="-228600" lvl="1" marL="685800" rtl="0" algn="l">
              <a:lnSpc>
                <a:spcPct val="90000"/>
              </a:lnSpc>
              <a:spcBef>
                <a:spcPts val="500"/>
              </a:spcBef>
              <a:spcAft>
                <a:spcPts val="0"/>
              </a:spcAft>
              <a:buClr>
                <a:srgbClr val="000000"/>
              </a:buClr>
              <a:buSzPts val="2400"/>
              <a:buChar char="•"/>
            </a:pPr>
            <a:r>
              <a:rPr lang="en-US">
                <a:solidFill>
                  <a:srgbClr val="000000"/>
                </a:solidFill>
              </a:rPr>
              <a:t>Build a similarity graph</a:t>
            </a:r>
            <a:endParaRPr/>
          </a:p>
          <a:p>
            <a:pPr indent="-228600" lvl="2" marL="1143000" rtl="0" algn="l">
              <a:lnSpc>
                <a:spcPct val="90000"/>
              </a:lnSpc>
              <a:spcBef>
                <a:spcPts val="500"/>
              </a:spcBef>
              <a:spcAft>
                <a:spcPts val="0"/>
              </a:spcAft>
              <a:buClr>
                <a:srgbClr val="000000"/>
              </a:buClr>
              <a:buSzPts val="2400"/>
              <a:buChar char="•"/>
            </a:pPr>
            <a:r>
              <a:rPr lang="en-US" sz="2400">
                <a:solidFill>
                  <a:srgbClr val="000000"/>
                </a:solidFill>
              </a:rPr>
              <a:t>Nodes are sentences</a:t>
            </a:r>
            <a:endParaRPr/>
          </a:p>
          <a:p>
            <a:pPr indent="-228600" lvl="2" marL="1143000" rtl="0" algn="l">
              <a:lnSpc>
                <a:spcPct val="90000"/>
              </a:lnSpc>
              <a:spcBef>
                <a:spcPts val="500"/>
              </a:spcBef>
              <a:spcAft>
                <a:spcPts val="0"/>
              </a:spcAft>
              <a:buClr>
                <a:srgbClr val="000000"/>
              </a:buClr>
              <a:buSzPts val="2400"/>
              <a:buChar char="•"/>
            </a:pPr>
            <a:r>
              <a:rPr lang="en-US" sz="2400">
                <a:solidFill>
                  <a:srgbClr val="000000"/>
                </a:solidFill>
              </a:rPr>
              <a:t>Edges are inter-sentence similarity</a:t>
            </a:r>
            <a:endParaRPr/>
          </a:p>
          <a:p>
            <a:pPr indent="-228600" lvl="3" marL="1600200" rtl="0" algn="l">
              <a:lnSpc>
                <a:spcPct val="90000"/>
              </a:lnSpc>
              <a:spcBef>
                <a:spcPts val="500"/>
              </a:spcBef>
              <a:spcAft>
                <a:spcPts val="0"/>
              </a:spcAft>
              <a:buClr>
                <a:srgbClr val="000000"/>
              </a:buClr>
              <a:buSzPts val="2400"/>
              <a:buChar char="•"/>
            </a:pPr>
            <a:r>
              <a:rPr lang="en-US" sz="2400">
                <a:solidFill>
                  <a:srgbClr val="000000"/>
                </a:solidFill>
              </a:rPr>
              <a:t>Cosine distance of sentence embeddings</a:t>
            </a:r>
            <a:endParaRPr/>
          </a:p>
          <a:p>
            <a:pPr indent="-228600" lvl="2" marL="1143000" rtl="0" algn="l">
              <a:lnSpc>
                <a:spcPct val="90000"/>
              </a:lnSpc>
              <a:spcBef>
                <a:spcPts val="500"/>
              </a:spcBef>
              <a:spcAft>
                <a:spcPts val="0"/>
              </a:spcAft>
              <a:buClr>
                <a:srgbClr val="000000"/>
              </a:buClr>
              <a:buSzPts val="2400"/>
              <a:buChar char="•"/>
            </a:pPr>
            <a:r>
              <a:rPr lang="en-US" sz="2400">
                <a:solidFill>
                  <a:srgbClr val="000000"/>
                </a:solidFill>
              </a:rPr>
              <a:t>Bias for query topic</a:t>
            </a:r>
            <a:endParaRPr/>
          </a:p>
          <a:p>
            <a:pPr indent="-228600" lvl="3" marL="1600200" rtl="0" algn="l">
              <a:lnSpc>
                <a:spcPct val="90000"/>
              </a:lnSpc>
              <a:spcBef>
                <a:spcPts val="500"/>
              </a:spcBef>
              <a:spcAft>
                <a:spcPts val="0"/>
              </a:spcAft>
              <a:buClr>
                <a:srgbClr val="000000"/>
              </a:buClr>
              <a:buSzPts val="2400"/>
              <a:buChar char="•"/>
            </a:pPr>
            <a:r>
              <a:rPr lang="en-US" sz="2400">
                <a:solidFill>
                  <a:srgbClr val="000000"/>
                </a:solidFill>
              </a:rPr>
              <a:t>Power Iteration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167" name="Shape 167"/>
        <p:cNvGrpSpPr/>
        <p:nvPr/>
      </p:nvGrpSpPr>
      <p:grpSpPr>
        <a:xfrm>
          <a:off x="0" y="0"/>
          <a:ext cx="0" cy="0"/>
          <a:chOff x="0" y="0"/>
          <a:chExt cx="0" cy="0"/>
        </a:xfrm>
      </p:grpSpPr>
      <p:sp>
        <p:nvSpPr>
          <p:cNvPr id="168" name="Google Shape;168;p21"/>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9" name="Google Shape;169;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0" name="Google Shape;170;p21"/>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WordVector Cosine Similarity</a:t>
            </a:r>
            <a:endParaRPr/>
          </a:p>
        </p:txBody>
      </p:sp>
      <p:sp>
        <p:nvSpPr>
          <p:cNvPr id="171" name="Google Shape;171;p21"/>
          <p:cNvSpPr txBox="1"/>
          <p:nvPr>
            <p:ph idx="1" type="body"/>
          </p:nvPr>
        </p:nvSpPr>
        <p:spPr>
          <a:xfrm>
            <a:off x="1179226" y="3092970"/>
            <a:ext cx="9833548" cy="269397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000"/>
              <a:buChar char="•"/>
            </a:pPr>
            <a:r>
              <a:rPr lang="en-US" sz="2000">
                <a:solidFill>
                  <a:srgbClr val="000000"/>
                </a:solidFill>
              </a:rPr>
              <a:t>To calculate the inter-sentential and topic-sentencial similarity</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Minimum threshold is 0.3</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Drop stop words, non nouns, nothing (using spacy)</a:t>
            </a:r>
            <a:endParaRPr/>
          </a:p>
        </p:txBody>
      </p:sp>
      <p:pic>
        <p:nvPicPr>
          <p:cNvPr id="172" name="Google Shape;172;p21"/>
          <p:cNvPicPr preferRelativeResize="0"/>
          <p:nvPr/>
        </p:nvPicPr>
        <p:blipFill rotWithShape="1">
          <a:blip r:embed="rId4">
            <a:alphaModFix/>
          </a:blip>
          <a:srcRect b="0" l="0" r="0" t="0"/>
          <a:stretch/>
        </p:blipFill>
        <p:spPr>
          <a:xfrm>
            <a:off x="2599196" y="4375219"/>
            <a:ext cx="6358517" cy="12297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sp>
        <p:nvSpPr>
          <p:cNvPr id="177" name="Google Shape;177;p22"/>
          <p:cNvSpPr/>
          <p:nvPr/>
        </p:nvSpPr>
        <p:spPr>
          <a:xfrm>
            <a:off x="0" y="0"/>
            <a:ext cx="6483095" cy="6854272"/>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8" name="Google Shape;178;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9" name="Google Shape;179;p22"/>
          <p:cNvSpPr txBox="1"/>
          <p:nvPr>
            <p:ph type="title"/>
          </p:nvPr>
        </p:nvSpPr>
        <p:spPr>
          <a:xfrm>
            <a:off x="6094105" y="802955"/>
            <a:ext cx="4977976" cy="145599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4000"/>
              <a:buFont typeface="Calibri"/>
              <a:buNone/>
            </a:pPr>
            <a:r>
              <a:rPr lang="en-US" sz="4000">
                <a:solidFill>
                  <a:srgbClr val="000000"/>
                </a:solidFill>
              </a:rPr>
              <a:t>Sentence Representation</a:t>
            </a:r>
            <a:endParaRPr/>
          </a:p>
        </p:txBody>
      </p:sp>
      <p:sp>
        <p:nvSpPr>
          <p:cNvPr id="180" name="Google Shape;180;p22"/>
          <p:cNvSpPr/>
          <p:nvPr/>
        </p:nvSpPr>
        <p:spPr>
          <a:xfrm>
            <a:off x="929401" y="0"/>
            <a:ext cx="4712630" cy="2578017"/>
          </a:xfrm>
          <a:custGeom>
            <a:rect b="b" l="l" r="r" t="t"/>
            <a:pathLst>
              <a:path extrusionOk="0" h="2251543" w="396019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1" name="Google Shape;181;p22"/>
          <p:cNvPicPr preferRelativeResize="0"/>
          <p:nvPr/>
        </p:nvPicPr>
        <p:blipFill rotWithShape="1">
          <a:blip r:embed="rId4">
            <a:alphaModFix/>
          </a:blip>
          <a:srcRect b="0" l="0" r="0" t="0"/>
          <a:stretch/>
        </p:blipFill>
        <p:spPr>
          <a:xfrm>
            <a:off x="1169501" y="405125"/>
            <a:ext cx="4195325" cy="807600"/>
          </a:xfrm>
          <a:prstGeom prst="rect">
            <a:avLst/>
          </a:prstGeom>
          <a:noFill/>
          <a:ln>
            <a:noFill/>
          </a:ln>
        </p:spPr>
      </p:pic>
      <p:sp>
        <p:nvSpPr>
          <p:cNvPr id="182" name="Google Shape;182;p22"/>
          <p:cNvSpPr/>
          <p:nvPr/>
        </p:nvSpPr>
        <p:spPr>
          <a:xfrm>
            <a:off x="0" y="2912701"/>
            <a:ext cx="4942589" cy="3945299"/>
          </a:xfrm>
          <a:custGeom>
            <a:rect b="b" l="l" r="r" t="t"/>
            <a:pathLst>
              <a:path extrusionOk="0" h="3945299" w="494258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3" name="Google Shape;183;p22"/>
          <p:cNvPicPr preferRelativeResize="0"/>
          <p:nvPr/>
        </p:nvPicPr>
        <p:blipFill rotWithShape="1">
          <a:blip r:embed="rId5">
            <a:alphaModFix/>
          </a:blip>
          <a:srcRect b="0" l="3113" r="6380" t="8029"/>
          <a:stretch/>
        </p:blipFill>
        <p:spPr>
          <a:xfrm>
            <a:off x="0" y="4178300"/>
            <a:ext cx="4596726" cy="2347350"/>
          </a:xfrm>
          <a:prstGeom prst="rect">
            <a:avLst/>
          </a:prstGeom>
          <a:noFill/>
          <a:ln>
            <a:noFill/>
          </a:ln>
        </p:spPr>
      </p:pic>
      <p:sp>
        <p:nvSpPr>
          <p:cNvPr id="184" name="Google Shape;184;p22"/>
          <p:cNvSpPr txBox="1"/>
          <p:nvPr>
            <p:ph idx="1" type="body"/>
          </p:nvPr>
        </p:nvSpPr>
        <p:spPr>
          <a:xfrm>
            <a:off x="6090574" y="2421682"/>
            <a:ext cx="4977578" cy="3639289"/>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000"/>
              <a:buChar char="•"/>
            </a:pPr>
            <a:r>
              <a:rPr lang="en-US" sz="2000">
                <a:solidFill>
                  <a:srgbClr val="000000"/>
                </a:solidFill>
              </a:rPr>
              <a:t>Explored averaged word vectors, IDF, Siamese BERT-Network</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Explored using 🤗 Transformers library for sentence representation</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Use the embedding of [CLS] token</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Doesn’t work too well. Solution use SBERT (fine-tuned BERT style model focused on representing sentence similarity) trained on SNLI and </a:t>
            </a:r>
            <a:r>
              <a:rPr lang="en-US" sz="2000"/>
              <a:t>MultiNLI</a:t>
            </a:r>
            <a:endParaRPr sz="2000">
              <a:solidFill>
                <a:srgbClr val="000000"/>
              </a:solidFill>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Surprisingly, Transformer-based model does not outperform peers!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8" name="Shape 188"/>
        <p:cNvGrpSpPr/>
        <p:nvPr/>
      </p:nvGrpSpPr>
      <p:grpSpPr>
        <a:xfrm>
          <a:off x="0" y="0"/>
          <a:ext cx="0" cy="0"/>
          <a:chOff x="0" y="0"/>
          <a:chExt cx="0" cy="0"/>
        </a:xfrm>
      </p:grpSpPr>
      <p:pic>
        <p:nvPicPr>
          <p:cNvPr id="189" name="Google Shape;189;p23"/>
          <p:cNvPicPr preferRelativeResize="0"/>
          <p:nvPr>
            <p:ph idx="1" type="body"/>
          </p:nvPr>
        </p:nvPicPr>
        <p:blipFill rotWithShape="1">
          <a:blip r:embed="rId3">
            <a:alphaModFix/>
          </a:blip>
          <a:srcRect b="0" l="3989" r="1016" t="0"/>
          <a:stretch/>
        </p:blipFill>
        <p:spPr>
          <a:xfrm>
            <a:off x="681150" y="1519350"/>
            <a:ext cx="10829700" cy="38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