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4" r:id="rId3"/>
    <p:sldId id="414" r:id="rId4"/>
    <p:sldId id="415" r:id="rId5"/>
    <p:sldId id="416" r:id="rId6"/>
    <p:sldId id="290" r:id="rId7"/>
    <p:sldId id="417" r:id="rId8"/>
    <p:sldId id="418" r:id="rId9"/>
    <p:sldId id="294" r:id="rId10"/>
    <p:sldId id="321" r:id="rId11"/>
    <p:sldId id="322" r:id="rId12"/>
    <p:sldId id="323" r:id="rId13"/>
    <p:sldId id="324" r:id="rId14"/>
    <p:sldId id="296" r:id="rId15"/>
    <p:sldId id="325" r:id="rId16"/>
    <p:sldId id="297" r:id="rId17"/>
    <p:sldId id="326" r:id="rId18"/>
    <p:sldId id="298" r:id="rId19"/>
    <p:sldId id="327" r:id="rId20"/>
    <p:sldId id="306" r:id="rId21"/>
    <p:sldId id="299" r:id="rId22"/>
    <p:sldId id="328" r:id="rId23"/>
    <p:sldId id="329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73" r:id="rId63"/>
    <p:sldId id="374" r:id="rId64"/>
    <p:sldId id="375" r:id="rId65"/>
    <p:sldId id="376" r:id="rId66"/>
    <p:sldId id="377" r:id="rId67"/>
    <p:sldId id="378" r:id="rId68"/>
    <p:sldId id="379" r:id="rId69"/>
    <p:sldId id="380" r:id="rId70"/>
    <p:sldId id="381" r:id="rId71"/>
    <p:sldId id="382" r:id="rId72"/>
    <p:sldId id="383" r:id="rId73"/>
    <p:sldId id="386" r:id="rId74"/>
    <p:sldId id="387" r:id="rId75"/>
    <p:sldId id="388" r:id="rId76"/>
    <p:sldId id="389" r:id="rId77"/>
    <p:sldId id="390" r:id="rId78"/>
    <p:sldId id="391" r:id="rId79"/>
    <p:sldId id="392" r:id="rId80"/>
    <p:sldId id="393" r:id="rId81"/>
    <p:sldId id="394" r:id="rId82"/>
    <p:sldId id="395" r:id="rId83"/>
    <p:sldId id="396" r:id="rId84"/>
    <p:sldId id="397" r:id="rId85"/>
    <p:sldId id="398" r:id="rId86"/>
    <p:sldId id="399" r:id="rId87"/>
    <p:sldId id="400" r:id="rId88"/>
    <p:sldId id="401" r:id="rId89"/>
    <p:sldId id="402" r:id="rId90"/>
    <p:sldId id="403" r:id="rId91"/>
    <p:sldId id="404" r:id="rId92"/>
    <p:sldId id="405" r:id="rId93"/>
    <p:sldId id="406" r:id="rId94"/>
    <p:sldId id="407" r:id="rId95"/>
    <p:sldId id="408" r:id="rId96"/>
    <p:sldId id="409" r:id="rId97"/>
    <p:sldId id="410" r:id="rId98"/>
    <p:sldId id="411" r:id="rId99"/>
    <p:sldId id="412" r:id="rId100"/>
    <p:sldId id="413" r:id="rId1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printerSettings" Target="printerSettings/printerSettings1.bin"/><Relationship Id="rId103" Type="http://schemas.openxmlformats.org/officeDocument/2006/relationships/presProps" Target="presProps.xml"/><Relationship Id="rId104" Type="http://schemas.openxmlformats.org/officeDocument/2006/relationships/viewProps" Target="viewProps.xml"/><Relationship Id="rId105" Type="http://schemas.openxmlformats.org/officeDocument/2006/relationships/theme" Target="theme/theme1.xml"/><Relationship Id="rId10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Summarization Evaluation &amp;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Ling573</a:t>
            </a:r>
          </a:p>
          <a:p>
            <a:r>
              <a:rPr lang="en-US" dirty="0" smtClean="0"/>
              <a:t>Systems and Applications</a:t>
            </a:r>
          </a:p>
          <a:p>
            <a:r>
              <a:rPr lang="en-US" dirty="0" smtClean="0"/>
              <a:t>April </a:t>
            </a:r>
            <a:r>
              <a:rPr lang="en-US" dirty="0" smtClean="0"/>
              <a:t>7, 2020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selection evaluation:</a:t>
            </a:r>
          </a:p>
          <a:p>
            <a:pPr lvl="1"/>
            <a:r>
              <a:rPr lang="en-US" dirty="0" smtClean="0"/>
              <a:t>Not focused on ordering, readability</a:t>
            </a:r>
          </a:p>
          <a:p>
            <a:r>
              <a:rPr lang="en-US" dirty="0" smtClean="0"/>
              <a:t>Aims to address issues in evaluation of summaries:</a:t>
            </a:r>
          </a:p>
          <a:p>
            <a:pPr lvl="1"/>
            <a:r>
              <a:rPr lang="en-US" dirty="0" smtClean="0"/>
              <a:t>Human variation</a:t>
            </a:r>
          </a:p>
          <a:p>
            <a:pPr lvl="2"/>
            <a:r>
              <a:rPr lang="en-US" dirty="0" smtClean="0"/>
              <a:t>Significant disagreement, use multiple models</a:t>
            </a:r>
          </a:p>
          <a:p>
            <a:pPr lvl="1"/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76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Code/outputs due 4/</a:t>
            </a:r>
            <a:r>
              <a:rPr lang="en-US" dirty="0" smtClean="0"/>
              <a:t>26</a:t>
            </a:r>
            <a:endParaRPr lang="en-US" dirty="0" smtClean="0"/>
          </a:p>
          <a:p>
            <a:pPr lvl="1"/>
            <a:r>
              <a:rPr lang="en-US" dirty="0" smtClean="0"/>
              <a:t>Tag as D2</a:t>
            </a:r>
            <a:endParaRPr lang="en-US" dirty="0"/>
          </a:p>
          <a:p>
            <a:r>
              <a:rPr lang="en-US" dirty="0" smtClean="0"/>
              <a:t>Reports due 4</a:t>
            </a:r>
            <a:r>
              <a:rPr lang="en-US" dirty="0" smtClean="0"/>
              <a:t>/</a:t>
            </a:r>
            <a:r>
              <a:rPr lang="en-US" dirty="0" smtClean="0"/>
              <a:t>28</a:t>
            </a:r>
            <a:r>
              <a:rPr lang="en-US" dirty="0" smtClean="0"/>
              <a:t> </a:t>
            </a:r>
            <a:r>
              <a:rPr lang="en-US" dirty="0" smtClean="0"/>
              <a:t>am</a:t>
            </a:r>
          </a:p>
          <a:p>
            <a:pPr lvl="1"/>
            <a:r>
              <a:rPr lang="en-US" dirty="0" smtClean="0"/>
              <a:t>Should tag as D2.1</a:t>
            </a:r>
          </a:p>
          <a:p>
            <a:pPr lvl="1"/>
            <a:endParaRPr lang="en-US" dirty="0"/>
          </a:p>
          <a:p>
            <a:r>
              <a:rPr lang="en-US" dirty="0" smtClean="0"/>
              <a:t>Presentations week of 4</a:t>
            </a:r>
            <a:r>
              <a:rPr lang="en-US" smtClean="0"/>
              <a:t>/</a:t>
            </a:r>
            <a:r>
              <a:rPr lang="en-US" smtClean="0"/>
              <a:t>27</a:t>
            </a:r>
            <a:endParaRPr lang="en-US" dirty="0" smtClean="0"/>
          </a:p>
          <a:p>
            <a:pPr lvl="1"/>
            <a:r>
              <a:rPr lang="en-US" dirty="0" smtClean="0"/>
              <a:t>Will do doodle to set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6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selection evaluation:</a:t>
            </a:r>
          </a:p>
          <a:p>
            <a:pPr lvl="1"/>
            <a:r>
              <a:rPr lang="en-US" dirty="0" smtClean="0"/>
              <a:t>Not focused on ordering, readability</a:t>
            </a:r>
          </a:p>
          <a:p>
            <a:r>
              <a:rPr lang="en-US" dirty="0" smtClean="0"/>
              <a:t>Aims to address issues in evaluation of summaries:</a:t>
            </a:r>
          </a:p>
          <a:p>
            <a:pPr lvl="1"/>
            <a:r>
              <a:rPr lang="en-US" dirty="0" smtClean="0"/>
              <a:t>Human variation</a:t>
            </a:r>
          </a:p>
          <a:p>
            <a:pPr lvl="2"/>
            <a:r>
              <a:rPr lang="en-US" dirty="0" smtClean="0"/>
              <a:t>Significant disagreement, use multiple models</a:t>
            </a:r>
          </a:p>
          <a:p>
            <a:pPr lvl="1"/>
            <a:r>
              <a:rPr lang="en-US" dirty="0" smtClean="0"/>
              <a:t>Analysis granularity:</a:t>
            </a:r>
          </a:p>
          <a:p>
            <a:pPr lvl="2"/>
            <a:r>
              <a:rPr lang="en-US" dirty="0" smtClean="0"/>
              <a:t>Not just “which sentence”; overlaps in sentence content</a:t>
            </a:r>
          </a:p>
        </p:txBody>
      </p:sp>
    </p:spTree>
    <p:extLst>
      <p:ext uri="{BB962C8B-B14F-4D97-AF65-F5344CB8AC3E}">
        <p14:creationId xmlns:p14="http://schemas.microsoft.com/office/powerpoint/2010/main" val="130570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selection evaluation:</a:t>
            </a:r>
          </a:p>
          <a:p>
            <a:pPr lvl="1"/>
            <a:r>
              <a:rPr lang="en-US" dirty="0" smtClean="0"/>
              <a:t>Not focused on ordering, readability</a:t>
            </a:r>
          </a:p>
          <a:p>
            <a:r>
              <a:rPr lang="en-US" dirty="0" smtClean="0"/>
              <a:t>Aims to address issues in evaluation of summaries:</a:t>
            </a:r>
          </a:p>
          <a:p>
            <a:pPr lvl="1"/>
            <a:r>
              <a:rPr lang="en-US" dirty="0" smtClean="0"/>
              <a:t>Human variation</a:t>
            </a:r>
          </a:p>
          <a:p>
            <a:pPr lvl="2"/>
            <a:r>
              <a:rPr lang="en-US" dirty="0" smtClean="0"/>
              <a:t>Significant disagreement, use multiple models</a:t>
            </a:r>
          </a:p>
          <a:p>
            <a:pPr lvl="1"/>
            <a:r>
              <a:rPr lang="en-US" dirty="0" smtClean="0"/>
              <a:t>Analysis granularity:</a:t>
            </a:r>
          </a:p>
          <a:p>
            <a:pPr lvl="2"/>
            <a:r>
              <a:rPr lang="en-US" dirty="0" smtClean="0"/>
              <a:t>Not just “which sentence”; overlaps in sentence content</a:t>
            </a:r>
          </a:p>
          <a:p>
            <a:pPr lvl="1"/>
            <a:r>
              <a:rPr lang="en-US" dirty="0" smtClean="0"/>
              <a:t>Semantic equivalence:	</a:t>
            </a:r>
          </a:p>
        </p:txBody>
      </p:sp>
    </p:spTree>
    <p:extLst>
      <p:ext uri="{BB962C8B-B14F-4D97-AF65-F5344CB8AC3E}">
        <p14:creationId xmlns:p14="http://schemas.microsoft.com/office/powerpoint/2010/main" val="232009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selection evaluation:</a:t>
            </a:r>
          </a:p>
          <a:p>
            <a:pPr lvl="1"/>
            <a:r>
              <a:rPr lang="en-US" dirty="0" smtClean="0"/>
              <a:t>Not focused on ordering, readability</a:t>
            </a:r>
          </a:p>
          <a:p>
            <a:r>
              <a:rPr lang="en-US" dirty="0" smtClean="0"/>
              <a:t>Aims to address issues in evaluation of summaries:</a:t>
            </a:r>
          </a:p>
          <a:p>
            <a:pPr lvl="1"/>
            <a:r>
              <a:rPr lang="en-US" dirty="0" smtClean="0"/>
              <a:t>Human variation</a:t>
            </a:r>
          </a:p>
          <a:p>
            <a:pPr lvl="2"/>
            <a:r>
              <a:rPr lang="en-US" dirty="0" smtClean="0"/>
              <a:t>Significant disagreement, use multiple models</a:t>
            </a:r>
          </a:p>
          <a:p>
            <a:pPr lvl="1"/>
            <a:r>
              <a:rPr lang="en-US" dirty="0" smtClean="0"/>
              <a:t>Analysis granularity:</a:t>
            </a:r>
          </a:p>
          <a:p>
            <a:pPr lvl="2"/>
            <a:r>
              <a:rPr lang="en-US" dirty="0" smtClean="0"/>
              <a:t>Not just “which sentence”; overlaps in sentence content</a:t>
            </a:r>
          </a:p>
          <a:p>
            <a:pPr lvl="1"/>
            <a:r>
              <a:rPr lang="en-US" dirty="0" smtClean="0"/>
              <a:t>Semantic equivalence:	</a:t>
            </a:r>
          </a:p>
          <a:p>
            <a:pPr lvl="1"/>
            <a:r>
              <a:rPr lang="en-US" dirty="0" smtClean="0"/>
              <a:t>Extracts </a:t>
            </a:r>
            <a:r>
              <a:rPr lang="en-US" dirty="0" err="1" smtClean="0"/>
              <a:t>vs</a:t>
            </a:r>
            <a:r>
              <a:rPr lang="en-US" dirty="0" smtClean="0"/>
              <a:t> Abstracts:</a:t>
            </a:r>
          </a:p>
          <a:p>
            <a:pPr lvl="2"/>
            <a:r>
              <a:rPr lang="en-US" dirty="0" smtClean="0"/>
              <a:t>Surface form equivalence (e.g. ROUGE) penalizes </a:t>
            </a:r>
            <a:r>
              <a:rPr lang="en-US" dirty="0" err="1" smtClean="0"/>
              <a:t>abstr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673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Units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40725" cy="4343400"/>
          </a:xfrm>
        </p:spPr>
        <p:txBody>
          <a:bodyPr/>
          <a:lstStyle/>
          <a:p>
            <a:r>
              <a:rPr lang="en-US" dirty="0" smtClean="0"/>
              <a:t>Step 1:  Extract Summary Content Units (SCUs)</a:t>
            </a:r>
          </a:p>
          <a:p>
            <a:pPr lvl="1"/>
            <a:r>
              <a:rPr lang="en-US" dirty="0" smtClean="0"/>
              <a:t>Basic content meaning units </a:t>
            </a:r>
          </a:p>
          <a:p>
            <a:pPr lvl="2"/>
            <a:r>
              <a:rPr lang="en-US" dirty="0" smtClean="0"/>
              <a:t>Semantic content</a:t>
            </a:r>
          </a:p>
          <a:p>
            <a:pPr lvl="2"/>
            <a:endParaRPr lang="en-US" dirty="0" smtClean="0"/>
          </a:p>
          <a:p>
            <a:pPr lvl="2"/>
            <a:r>
              <a:rPr lang="en-US" dirty="0"/>
              <a:t>R</a:t>
            </a:r>
            <a:r>
              <a:rPr lang="en-US" dirty="0" smtClean="0"/>
              <a:t>oughly clausal</a:t>
            </a:r>
          </a:p>
          <a:p>
            <a:pPr lvl="2"/>
            <a:endParaRPr lang="en-US" dirty="0" smtClean="0"/>
          </a:p>
          <a:p>
            <a:pPr marL="685800" lvl="2" indent="0">
              <a:buNone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7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Units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340725" cy="4343400"/>
          </a:xfrm>
        </p:spPr>
        <p:txBody>
          <a:bodyPr/>
          <a:lstStyle/>
          <a:p>
            <a:r>
              <a:rPr lang="en-US" dirty="0" smtClean="0"/>
              <a:t>Step 1:  Extract Summary Content Units (SCUs)</a:t>
            </a:r>
          </a:p>
          <a:p>
            <a:pPr lvl="1"/>
            <a:r>
              <a:rPr lang="en-US" dirty="0" smtClean="0"/>
              <a:t>Basic content meaning units </a:t>
            </a:r>
          </a:p>
          <a:p>
            <a:pPr lvl="2"/>
            <a:r>
              <a:rPr lang="en-US" dirty="0" smtClean="0"/>
              <a:t>Semantic content</a:t>
            </a:r>
          </a:p>
          <a:p>
            <a:pPr lvl="2"/>
            <a:endParaRPr lang="en-US" dirty="0" smtClean="0"/>
          </a:p>
          <a:p>
            <a:pPr lvl="2"/>
            <a:r>
              <a:rPr lang="en-US" dirty="0"/>
              <a:t>R</a:t>
            </a:r>
            <a:r>
              <a:rPr lang="en-US" dirty="0" smtClean="0"/>
              <a:t>oughly clausal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Identified manually by annotators from model summaries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Described in own words (possibly changing)</a:t>
            </a:r>
          </a:p>
          <a:p>
            <a:pPr marL="685800" lvl="2" indent="0">
              <a:buNone/>
            </a:pP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7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317634" cy="5257799"/>
          </a:xfrm>
        </p:spPr>
        <p:txBody>
          <a:bodyPr>
            <a:normAutofit/>
          </a:bodyPr>
          <a:lstStyle/>
          <a:p>
            <a:pPr lvl="2"/>
            <a:r>
              <a:rPr lang="en-US" dirty="0" smtClean="0"/>
              <a:t> </a:t>
            </a:r>
            <a:r>
              <a:rPr lang="en-US" dirty="0"/>
              <a:t>A1. The industrial espionage case </a:t>
            </a:r>
            <a:r>
              <a:rPr lang="en-US" dirty="0" smtClean="0"/>
              <a:t>…began with the </a:t>
            </a:r>
            <a:r>
              <a:rPr lang="en-US" dirty="0"/>
              <a:t>hiring of Jose Ignacio Lopez, an employee of GM subsidiary Adam Opel</a:t>
            </a:r>
            <a:r>
              <a:rPr lang="en-US" dirty="0" smtClean="0"/>
              <a:t>, by </a:t>
            </a:r>
            <a:r>
              <a:rPr lang="en-US" dirty="0"/>
              <a:t>VW as a production director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B3</a:t>
            </a:r>
            <a:r>
              <a:rPr lang="en-US" dirty="0"/>
              <a:t>. However, he left GM for VW under circumstances, which </a:t>
            </a:r>
            <a:r>
              <a:rPr lang="en-US" dirty="0" smtClean="0"/>
              <a:t>…were </a:t>
            </a:r>
            <a:r>
              <a:rPr lang="en-US" dirty="0"/>
              <a:t>described by a German judge as “potentially the biggest-</a:t>
            </a:r>
            <a:r>
              <a:rPr lang="en-US" dirty="0" smtClean="0"/>
              <a:t>ever case </a:t>
            </a:r>
            <a:r>
              <a:rPr lang="en-US" dirty="0"/>
              <a:t>of industrial espionage”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C6</a:t>
            </a:r>
            <a:r>
              <a:rPr lang="en-US" dirty="0"/>
              <a:t>. He left GM for VW  in March 1993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D6. </a:t>
            </a:r>
            <a:r>
              <a:rPr lang="en-US" dirty="0"/>
              <a:t>The issue stems from the alleged recruitment of GM’s </a:t>
            </a:r>
            <a:r>
              <a:rPr lang="en-US" dirty="0" smtClean="0"/>
              <a:t>…procurement </a:t>
            </a:r>
            <a:r>
              <a:rPr lang="en-US" dirty="0"/>
              <a:t>chief Jose Ignacio Lopez de </a:t>
            </a:r>
            <a:r>
              <a:rPr lang="en-US" dirty="0" err="1"/>
              <a:t>Arriortura</a:t>
            </a:r>
            <a:r>
              <a:rPr lang="en-US" dirty="0"/>
              <a:t> </a:t>
            </a:r>
            <a:r>
              <a:rPr lang="en-US" dirty="0" smtClean="0"/>
              <a:t>and seven </a:t>
            </a:r>
            <a:r>
              <a:rPr lang="en-US" dirty="0"/>
              <a:t>of Lopez’s business colleagues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 E1. On March 16, 1993</a:t>
            </a:r>
            <a:r>
              <a:rPr lang="en-US" dirty="0" smtClean="0"/>
              <a:t>, </a:t>
            </a:r>
            <a:r>
              <a:rPr lang="en-US" i="1" dirty="0" smtClean="0"/>
              <a:t>… </a:t>
            </a:r>
            <a:r>
              <a:rPr lang="en-US" dirty="0" err="1" smtClean="0"/>
              <a:t>Agnacio</a:t>
            </a:r>
            <a:r>
              <a:rPr lang="en-US" dirty="0" smtClean="0"/>
              <a:t> </a:t>
            </a:r>
            <a:r>
              <a:rPr lang="en-US" dirty="0"/>
              <a:t>Lopez De </a:t>
            </a:r>
            <a:r>
              <a:rPr lang="en-US" dirty="0" err="1"/>
              <a:t>Arriortua</a:t>
            </a:r>
            <a:r>
              <a:rPr lang="en-US" dirty="0"/>
              <a:t>, left his </a:t>
            </a:r>
            <a:r>
              <a:rPr lang="en-US" dirty="0" smtClean="0"/>
              <a:t>job as </a:t>
            </a:r>
            <a:r>
              <a:rPr lang="en-US" dirty="0"/>
              <a:t>head of purchasing at </a:t>
            </a:r>
            <a:r>
              <a:rPr lang="en-US" i="1" dirty="0"/>
              <a:t>General Motor’s </a:t>
            </a:r>
            <a:r>
              <a:rPr lang="en-US" dirty="0"/>
              <a:t>Opel, Germany, to </a:t>
            </a:r>
            <a:r>
              <a:rPr lang="en-US" dirty="0" smtClean="0"/>
              <a:t>become Volkswagen’s </a:t>
            </a:r>
            <a:r>
              <a:rPr lang="en-US" dirty="0"/>
              <a:t>Purchasing </a:t>
            </a:r>
            <a:r>
              <a:rPr lang="en-US" dirty="0" smtClean="0"/>
              <a:t>… director.</a:t>
            </a:r>
          </a:p>
          <a:p>
            <a:pPr lvl="2"/>
            <a:r>
              <a:rPr lang="en-US" dirty="0"/>
              <a:t> F3. In March 1993, Lopez and seven other GM executives moved to </a:t>
            </a:r>
            <a:r>
              <a:rPr lang="en-US" dirty="0" smtClean="0"/>
              <a:t>VW overnight</a:t>
            </a:r>
            <a:r>
              <a:rPr lang="en-US" dirty="0"/>
              <a:t>.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7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317634" cy="5257799"/>
          </a:xfrm>
        </p:spPr>
        <p:txBody>
          <a:bodyPr>
            <a:normAutofit/>
          </a:bodyPr>
          <a:lstStyle/>
          <a:p>
            <a:pPr lvl="2"/>
            <a:r>
              <a:rPr lang="en-US" dirty="0" smtClean="0"/>
              <a:t> </a:t>
            </a:r>
            <a:r>
              <a:rPr lang="en-US" dirty="0"/>
              <a:t>A1. The industrial espionage case </a:t>
            </a:r>
            <a:r>
              <a:rPr lang="en-US" dirty="0" smtClean="0"/>
              <a:t>…began with </a:t>
            </a:r>
            <a:r>
              <a:rPr lang="en-US" u="sng" dirty="0" smtClean="0"/>
              <a:t>the </a:t>
            </a:r>
            <a:r>
              <a:rPr lang="en-US" u="sng" dirty="0"/>
              <a:t>hiring of Jose Ignacio Lopez, an employee of GM subsidiary Adam Opel</a:t>
            </a:r>
            <a:r>
              <a:rPr lang="en-US" u="sng" dirty="0" smtClean="0"/>
              <a:t>, by </a:t>
            </a:r>
            <a:r>
              <a:rPr lang="en-US" u="sng" dirty="0"/>
              <a:t>VW </a:t>
            </a:r>
            <a:r>
              <a:rPr lang="en-US" dirty="0"/>
              <a:t>as a production director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B3</a:t>
            </a:r>
            <a:r>
              <a:rPr lang="en-US" dirty="0"/>
              <a:t>. However, </a:t>
            </a:r>
            <a:r>
              <a:rPr lang="en-US" u="sng" dirty="0"/>
              <a:t>he left GM for VW </a:t>
            </a:r>
            <a:r>
              <a:rPr lang="en-US" dirty="0"/>
              <a:t>under circumstances, which </a:t>
            </a:r>
            <a:r>
              <a:rPr lang="en-US" dirty="0" smtClean="0"/>
              <a:t>…were </a:t>
            </a:r>
            <a:r>
              <a:rPr lang="en-US" dirty="0"/>
              <a:t>described by a German judge as “potentially the biggest-</a:t>
            </a:r>
            <a:r>
              <a:rPr lang="en-US" dirty="0" smtClean="0"/>
              <a:t>ever case </a:t>
            </a:r>
            <a:r>
              <a:rPr lang="en-US" dirty="0"/>
              <a:t>of industrial espionage”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C6</a:t>
            </a:r>
            <a:r>
              <a:rPr lang="en-US" dirty="0"/>
              <a:t>. </a:t>
            </a:r>
            <a:r>
              <a:rPr lang="en-US" u="sng" dirty="0"/>
              <a:t>He left GM for VW  </a:t>
            </a:r>
            <a:r>
              <a:rPr lang="en-US" i="1" dirty="0"/>
              <a:t>in March 1993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D6. </a:t>
            </a:r>
            <a:r>
              <a:rPr lang="en-US" dirty="0"/>
              <a:t>The issue stems from the alleged </a:t>
            </a:r>
            <a:r>
              <a:rPr lang="en-US" u="sng" dirty="0"/>
              <a:t>recruitment of GM’s </a:t>
            </a:r>
            <a:r>
              <a:rPr lang="en-US" u="sng" dirty="0" smtClean="0"/>
              <a:t>…</a:t>
            </a:r>
            <a:r>
              <a:rPr lang="en-US" dirty="0" smtClean="0"/>
              <a:t>procurement </a:t>
            </a:r>
            <a:r>
              <a:rPr lang="en-US" dirty="0"/>
              <a:t>chief </a:t>
            </a:r>
            <a:r>
              <a:rPr lang="en-US" u="sng" dirty="0"/>
              <a:t>Jose Ignacio Lopez de </a:t>
            </a:r>
            <a:r>
              <a:rPr lang="en-US" u="sng" dirty="0" err="1"/>
              <a:t>Arriortura</a:t>
            </a:r>
            <a:r>
              <a:rPr lang="en-US" u="sng" dirty="0"/>
              <a:t> </a:t>
            </a:r>
            <a:r>
              <a:rPr lang="en-US" dirty="0" smtClean="0"/>
              <a:t>and seven </a:t>
            </a:r>
            <a:r>
              <a:rPr lang="en-US" dirty="0"/>
              <a:t>of Lopez’s business colleagues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 E1. </a:t>
            </a:r>
            <a:r>
              <a:rPr lang="en-US" i="1" dirty="0"/>
              <a:t>On March 16, 1993</a:t>
            </a:r>
            <a:r>
              <a:rPr lang="en-US" dirty="0" smtClean="0"/>
              <a:t>, </a:t>
            </a:r>
            <a:r>
              <a:rPr lang="en-US" i="1" dirty="0" smtClean="0"/>
              <a:t>… </a:t>
            </a:r>
            <a:r>
              <a:rPr lang="en-US" u="sng" dirty="0" err="1" smtClean="0"/>
              <a:t>Agnacio</a:t>
            </a:r>
            <a:r>
              <a:rPr lang="en-US" u="sng" dirty="0" smtClean="0"/>
              <a:t> </a:t>
            </a:r>
            <a:r>
              <a:rPr lang="en-US" u="sng" dirty="0"/>
              <a:t>Lopez De </a:t>
            </a:r>
            <a:r>
              <a:rPr lang="en-US" u="sng" dirty="0" err="1"/>
              <a:t>Arriortua</a:t>
            </a:r>
            <a:r>
              <a:rPr lang="en-US" dirty="0"/>
              <a:t>, left his </a:t>
            </a:r>
            <a:r>
              <a:rPr lang="en-US" dirty="0" smtClean="0"/>
              <a:t>job as </a:t>
            </a:r>
            <a:r>
              <a:rPr lang="en-US" dirty="0"/>
              <a:t>head of purchasing </a:t>
            </a:r>
            <a:r>
              <a:rPr lang="en-US" u="sng" dirty="0"/>
              <a:t>at </a:t>
            </a:r>
            <a:r>
              <a:rPr lang="en-US" i="1" u="sng" dirty="0"/>
              <a:t>General Motor’s </a:t>
            </a:r>
            <a:r>
              <a:rPr lang="en-US" u="sng" dirty="0"/>
              <a:t>Ope</a:t>
            </a:r>
            <a:r>
              <a:rPr lang="en-US" dirty="0"/>
              <a:t>l, Germany, to </a:t>
            </a:r>
            <a:r>
              <a:rPr lang="en-US" dirty="0" smtClean="0"/>
              <a:t>become </a:t>
            </a:r>
            <a:r>
              <a:rPr lang="en-US" u="sng" dirty="0" smtClean="0"/>
              <a:t>Volkswagen’s</a:t>
            </a:r>
            <a:r>
              <a:rPr lang="en-US" dirty="0" smtClean="0"/>
              <a:t> </a:t>
            </a:r>
            <a:r>
              <a:rPr lang="en-US" dirty="0"/>
              <a:t>Purchasing </a:t>
            </a:r>
            <a:r>
              <a:rPr lang="en-US" dirty="0" smtClean="0"/>
              <a:t>… </a:t>
            </a:r>
            <a:r>
              <a:rPr lang="en-US" u="sng" dirty="0" smtClean="0"/>
              <a:t>director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 F3. </a:t>
            </a:r>
            <a:r>
              <a:rPr lang="en-US" i="1" dirty="0"/>
              <a:t>In March 1993</a:t>
            </a:r>
            <a:r>
              <a:rPr lang="en-US" dirty="0"/>
              <a:t>,</a:t>
            </a:r>
            <a:r>
              <a:rPr lang="en-US" u="sng" dirty="0"/>
              <a:t> Lopez </a:t>
            </a:r>
            <a:r>
              <a:rPr lang="en-US" dirty="0"/>
              <a:t>and seven other </a:t>
            </a:r>
            <a:r>
              <a:rPr lang="en-US" u="sng" dirty="0"/>
              <a:t>GM</a:t>
            </a:r>
            <a:r>
              <a:rPr lang="en-US" dirty="0"/>
              <a:t> executives </a:t>
            </a:r>
            <a:r>
              <a:rPr lang="en-US" u="sng" dirty="0"/>
              <a:t>moved to </a:t>
            </a:r>
            <a:r>
              <a:rPr lang="en-US" u="sng" dirty="0" smtClean="0"/>
              <a:t>VW </a:t>
            </a:r>
            <a:r>
              <a:rPr lang="en-US" dirty="0" smtClean="0"/>
              <a:t>overnight</a:t>
            </a:r>
            <a:r>
              <a:rPr lang="en-US" dirty="0"/>
              <a:t>.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1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6805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SCU1 (w=6): Lopez left GM for VW</a:t>
            </a:r>
          </a:p>
          <a:p>
            <a:pPr lvl="2"/>
            <a:r>
              <a:rPr lang="en-US" dirty="0"/>
              <a:t>A1. the hiring of Jose Ignacio Lopez, an employee of GM . . . by </a:t>
            </a:r>
            <a:r>
              <a:rPr lang="en-US" dirty="0" smtClean="0"/>
              <a:t>VW	</a:t>
            </a:r>
            <a:endParaRPr lang="en-US" dirty="0"/>
          </a:p>
          <a:p>
            <a:pPr lvl="2"/>
            <a:r>
              <a:rPr lang="en-US" dirty="0"/>
              <a:t>B3. he left GM for </a:t>
            </a:r>
            <a:r>
              <a:rPr lang="en-US" dirty="0" smtClean="0"/>
              <a:t>VW</a:t>
            </a:r>
          </a:p>
          <a:p>
            <a:pPr lvl="2"/>
            <a:r>
              <a:rPr lang="en-US" dirty="0" smtClean="0"/>
              <a:t>C6</a:t>
            </a:r>
            <a:r>
              <a:rPr lang="en-US" dirty="0"/>
              <a:t>. He left GM for VW</a:t>
            </a:r>
          </a:p>
          <a:p>
            <a:pPr lvl="2"/>
            <a:r>
              <a:rPr lang="en-US" dirty="0" smtClean="0"/>
              <a:t>D6</a:t>
            </a:r>
            <a:r>
              <a:rPr lang="en-US" dirty="0"/>
              <a:t>. recruitment of GM’s . . . Jose Ignacio Lopez</a:t>
            </a:r>
          </a:p>
          <a:p>
            <a:pPr lvl="2"/>
            <a:r>
              <a:rPr lang="en-US" dirty="0" smtClean="0"/>
              <a:t>E1</a:t>
            </a:r>
            <a:r>
              <a:rPr lang="en-US" dirty="0"/>
              <a:t>. </a:t>
            </a:r>
            <a:r>
              <a:rPr lang="en-US" dirty="0" err="1"/>
              <a:t>Agnacio</a:t>
            </a:r>
            <a:r>
              <a:rPr lang="en-US" dirty="0"/>
              <a:t> Lopez De </a:t>
            </a:r>
            <a:r>
              <a:rPr lang="en-US" dirty="0" err="1"/>
              <a:t>Arriortua</a:t>
            </a:r>
            <a:r>
              <a:rPr lang="en-US" dirty="0"/>
              <a:t>, left his job . . . at General Motor’s Opel . . </a:t>
            </a:r>
            <a:r>
              <a:rPr lang="en-US" dirty="0" smtClean="0"/>
              <a:t>.to </a:t>
            </a:r>
            <a:r>
              <a:rPr lang="en-US" dirty="0"/>
              <a:t>become Volkswagen’s . . . </a:t>
            </a:r>
            <a:r>
              <a:rPr lang="en-US" dirty="0" smtClean="0"/>
              <a:t>Director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F3. Lopez . . . GM . . . moved to </a:t>
            </a:r>
            <a:r>
              <a:rPr lang="en-US" dirty="0" smtClean="0"/>
              <a:t>VW</a:t>
            </a:r>
          </a:p>
          <a:p>
            <a:r>
              <a:rPr lang="en-US" dirty="0"/>
              <a:t> SCU2 (w=3) Lopez changes employers in March 1993</a:t>
            </a:r>
          </a:p>
          <a:p>
            <a:pPr lvl="2"/>
            <a:r>
              <a:rPr lang="en-US" dirty="0"/>
              <a:t>C6 in March, 1993</a:t>
            </a:r>
          </a:p>
          <a:p>
            <a:pPr lvl="2"/>
            <a:r>
              <a:rPr lang="en-US" dirty="0"/>
              <a:t>E1. On March 16, 1993</a:t>
            </a:r>
          </a:p>
          <a:p>
            <a:pPr lvl="2"/>
            <a:r>
              <a:rPr lang="en-US" dirty="0"/>
              <a:t>F3. In March 1993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6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SCU: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/>
              <a:t>Weight = </a:t>
            </a:r>
            <a:r>
              <a:rPr lang="en-US" sz="4000" dirty="0" smtClean="0"/>
              <a:t>?)</a:t>
            </a:r>
            <a:endParaRPr lang="en-US" sz="40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A</a:t>
            </a:r>
            <a:r>
              <a:rPr lang="en-US" sz="2400" dirty="0">
                <a:solidFill>
                  <a:schemeClr val="tx1"/>
                </a:solidFill>
              </a:rPr>
              <a:t>. The cause of the fire was unknown.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B. A cable car caught fire just after entering a mountainside tunnel in an alpine resort in </a:t>
            </a:r>
            <a:r>
              <a:rPr lang="en-US" sz="2400" dirty="0" err="1">
                <a:solidFill>
                  <a:schemeClr val="tx1"/>
                </a:solidFill>
              </a:rPr>
              <a:t>Kaprun</a:t>
            </a:r>
            <a:r>
              <a:rPr lang="en-US" sz="2400" dirty="0">
                <a:solidFill>
                  <a:schemeClr val="tx1"/>
                </a:solidFill>
              </a:rPr>
              <a:t>, Austria on the morning of November 11, 2000.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C.  A cable car pulling skiers and snowboarders to the </a:t>
            </a:r>
            <a:r>
              <a:rPr lang="en-US" sz="2400" dirty="0" err="1">
                <a:solidFill>
                  <a:schemeClr val="tx1"/>
                </a:solidFill>
              </a:rPr>
              <a:t>Kitzsteinhorn</a:t>
            </a:r>
            <a:r>
              <a:rPr lang="en-US" sz="2400" dirty="0">
                <a:solidFill>
                  <a:schemeClr val="tx1"/>
                </a:solidFill>
              </a:rPr>
              <a:t> resort, located 60 miles south of Salzburg in the Austrian Alps, caught fire inside a mountain tunnel, killing approximately 170 people.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D. On November 10, 2000, a cable car filled to capacity caught on fire, trapping 180 passengers inside the </a:t>
            </a:r>
            <a:r>
              <a:rPr lang="en-US" sz="2400" dirty="0" err="1">
                <a:solidFill>
                  <a:schemeClr val="tx1"/>
                </a:solidFill>
              </a:rPr>
              <a:t>Kitzsteinhorn</a:t>
            </a:r>
            <a:r>
              <a:rPr lang="en-US" sz="2400" dirty="0">
                <a:solidFill>
                  <a:schemeClr val="tx1"/>
                </a:solidFill>
              </a:rPr>
              <a:t> mountain, located in the town of </a:t>
            </a:r>
            <a:r>
              <a:rPr lang="en-US" sz="2400" dirty="0" err="1">
                <a:solidFill>
                  <a:schemeClr val="tx1"/>
                </a:solidFill>
              </a:rPr>
              <a:t>Kaprun</a:t>
            </a:r>
            <a:r>
              <a:rPr lang="en-US" sz="2400" dirty="0">
                <a:solidFill>
                  <a:schemeClr val="tx1"/>
                </a:solidFill>
              </a:rPr>
              <a:t>, 50 miles south of Salzburg in the central Austrian Alps</a:t>
            </a:r>
            <a:r>
              <a:rPr lang="en-US" sz="2400" dirty="0">
                <a:solidFill>
                  <a:srgbClr val="B2B2B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59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Summarization evaluation:</a:t>
            </a:r>
          </a:p>
          <a:p>
            <a:pPr lvl="1"/>
            <a:r>
              <a:rPr lang="en-US" dirty="0" smtClean="0"/>
              <a:t>Intrinsic:</a:t>
            </a:r>
          </a:p>
          <a:p>
            <a:pPr lvl="2"/>
            <a:r>
              <a:rPr lang="en-US" dirty="0" smtClean="0"/>
              <a:t>Model-based: ROUGE, Pyramid</a:t>
            </a:r>
          </a:p>
          <a:p>
            <a:pPr lvl="2"/>
            <a:r>
              <a:rPr lang="en-US" dirty="0" smtClean="0"/>
              <a:t>Model-free </a:t>
            </a:r>
          </a:p>
          <a:p>
            <a:r>
              <a:rPr lang="en-US" dirty="0" smtClean="0"/>
              <a:t>Content selection </a:t>
            </a:r>
          </a:p>
          <a:p>
            <a:pPr lvl="1"/>
            <a:r>
              <a:rPr lang="en-US" dirty="0" smtClean="0"/>
              <a:t>Model classes</a:t>
            </a:r>
          </a:p>
          <a:p>
            <a:pPr lvl="1"/>
            <a:r>
              <a:rPr lang="en-US" dirty="0" smtClean="0"/>
              <a:t>Unsupervised word-based models</a:t>
            </a:r>
          </a:p>
          <a:p>
            <a:pPr lvl="2"/>
            <a:r>
              <a:rPr lang="en-US" dirty="0" err="1" smtClean="0"/>
              <a:t>Sumbasic</a:t>
            </a:r>
            <a:endParaRPr lang="en-US" dirty="0" smtClean="0"/>
          </a:p>
          <a:p>
            <a:pPr lvl="2"/>
            <a:r>
              <a:rPr lang="en-US" dirty="0" smtClean="0"/>
              <a:t>LLR</a:t>
            </a:r>
          </a:p>
          <a:p>
            <a:pPr lvl="2"/>
            <a:r>
              <a:rPr lang="en-US" dirty="0" smtClean="0"/>
              <a:t>MEAD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1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SCU: </a:t>
            </a:r>
            <a:r>
              <a:rPr lang="en-US" sz="4000">
                <a:solidFill>
                  <a:schemeClr val="tx2"/>
                </a:solidFill>
              </a:rPr>
              <a:t>A cable car caught fire</a:t>
            </a:r>
            <a:r>
              <a:rPr lang="en-US" sz="4000"/>
              <a:t> (Weight = 4)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A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u="sng" dirty="0">
                <a:solidFill>
                  <a:schemeClr val="tx1"/>
                </a:solidFill>
              </a:rPr>
              <a:t>The cause of the fire </a:t>
            </a:r>
            <a:r>
              <a:rPr lang="en-US" sz="2400" dirty="0">
                <a:solidFill>
                  <a:schemeClr val="tx1"/>
                </a:solidFill>
              </a:rPr>
              <a:t>was unknown.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B. </a:t>
            </a:r>
            <a:r>
              <a:rPr lang="en-US" sz="2400" u="sng" dirty="0">
                <a:solidFill>
                  <a:schemeClr val="tx1"/>
                </a:solidFill>
              </a:rPr>
              <a:t>A cable car caught fire </a:t>
            </a:r>
            <a:r>
              <a:rPr lang="en-US" sz="2400" dirty="0">
                <a:solidFill>
                  <a:schemeClr val="tx1"/>
                </a:solidFill>
              </a:rPr>
              <a:t>just after entering a mountainside tunnel in an alpine resort in </a:t>
            </a:r>
            <a:r>
              <a:rPr lang="en-US" sz="2400" dirty="0" err="1">
                <a:solidFill>
                  <a:schemeClr val="tx1"/>
                </a:solidFill>
              </a:rPr>
              <a:t>Kaprun</a:t>
            </a:r>
            <a:r>
              <a:rPr lang="en-US" sz="2400" dirty="0">
                <a:solidFill>
                  <a:schemeClr val="tx1"/>
                </a:solidFill>
              </a:rPr>
              <a:t>, Austria on the morning of November 11, 2000.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C.  </a:t>
            </a:r>
            <a:r>
              <a:rPr lang="en-US" sz="2400" u="sng" dirty="0">
                <a:solidFill>
                  <a:schemeClr val="tx1"/>
                </a:solidFill>
              </a:rPr>
              <a:t>A cable car </a:t>
            </a:r>
            <a:r>
              <a:rPr lang="en-US" sz="2400" dirty="0">
                <a:solidFill>
                  <a:schemeClr val="tx1"/>
                </a:solidFill>
              </a:rPr>
              <a:t>pulling skiers and snowboarders to the </a:t>
            </a:r>
            <a:r>
              <a:rPr lang="en-US" sz="2400" dirty="0" err="1">
                <a:solidFill>
                  <a:schemeClr val="tx1"/>
                </a:solidFill>
              </a:rPr>
              <a:t>Kitzsteinhorn</a:t>
            </a:r>
            <a:r>
              <a:rPr lang="en-US" sz="2400" dirty="0">
                <a:solidFill>
                  <a:schemeClr val="tx1"/>
                </a:solidFill>
              </a:rPr>
              <a:t> resort, located 60 miles south of Salzburg in the Austrian Alps, </a:t>
            </a:r>
            <a:r>
              <a:rPr lang="en-US" sz="2400" u="sng" dirty="0">
                <a:solidFill>
                  <a:schemeClr val="tx1"/>
                </a:solidFill>
              </a:rPr>
              <a:t>caught fire </a:t>
            </a:r>
            <a:r>
              <a:rPr lang="en-US" sz="2400" dirty="0">
                <a:solidFill>
                  <a:schemeClr val="tx1"/>
                </a:solidFill>
              </a:rPr>
              <a:t>inside a mountain tunnel, killing approximately 170 people.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D. On November 10, 2000, </a:t>
            </a:r>
            <a:r>
              <a:rPr lang="en-US" sz="2400" u="sng" dirty="0">
                <a:solidFill>
                  <a:schemeClr val="tx1"/>
                </a:solidFill>
              </a:rPr>
              <a:t>a cable car filled to capacity caught on fire</a:t>
            </a:r>
            <a:r>
              <a:rPr lang="en-US" sz="2400" dirty="0">
                <a:solidFill>
                  <a:schemeClr val="tx1"/>
                </a:solidFill>
              </a:rPr>
              <a:t>, trapping 180 passengers inside the </a:t>
            </a:r>
            <a:r>
              <a:rPr lang="en-US" sz="2400" dirty="0" err="1">
                <a:solidFill>
                  <a:schemeClr val="tx1"/>
                </a:solidFill>
              </a:rPr>
              <a:t>Kitzsteinhorn</a:t>
            </a:r>
            <a:r>
              <a:rPr lang="en-US" sz="2400" dirty="0">
                <a:solidFill>
                  <a:schemeClr val="tx1"/>
                </a:solidFill>
              </a:rPr>
              <a:t> mountain, located in the town of </a:t>
            </a:r>
            <a:r>
              <a:rPr lang="en-US" sz="2400" dirty="0" err="1">
                <a:solidFill>
                  <a:schemeClr val="tx1"/>
                </a:solidFill>
              </a:rPr>
              <a:t>Kaprun</a:t>
            </a:r>
            <a:r>
              <a:rPr lang="en-US" sz="2400" dirty="0">
                <a:solidFill>
                  <a:schemeClr val="tx1"/>
                </a:solidFill>
              </a:rPr>
              <a:t>, 50 miles south of Salzburg in the central Austrian Alps</a:t>
            </a:r>
            <a:r>
              <a:rPr lang="en-US" sz="2400" dirty="0">
                <a:solidFill>
                  <a:srgbClr val="B2B2B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4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Step 2: Scoring summaries</a:t>
            </a:r>
          </a:p>
          <a:p>
            <a:pPr lvl="1"/>
            <a:r>
              <a:rPr lang="en-US" dirty="0" smtClean="0"/>
              <a:t>Compute weights of SCUs</a:t>
            </a:r>
          </a:p>
          <a:p>
            <a:pPr lvl="2"/>
            <a:r>
              <a:rPr lang="en-US" dirty="0" smtClean="0"/>
              <a:t>Weight = # of model summaries in which SCU appears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7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Step 2: Scoring summaries</a:t>
            </a:r>
          </a:p>
          <a:p>
            <a:pPr lvl="1"/>
            <a:r>
              <a:rPr lang="en-US" dirty="0" smtClean="0"/>
              <a:t>Compute weights of SCUs</a:t>
            </a:r>
          </a:p>
          <a:p>
            <a:pPr lvl="2"/>
            <a:r>
              <a:rPr lang="en-US" dirty="0" smtClean="0"/>
              <a:t>Weight = # of model summaries in which SCU appears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Create “pyramid”:</a:t>
            </a:r>
          </a:p>
          <a:p>
            <a:pPr lvl="2"/>
            <a:r>
              <a:rPr lang="en-US" dirty="0" smtClean="0"/>
              <a:t>n = maximum # of tiers in pyramid = # of model </a:t>
            </a:r>
            <a:r>
              <a:rPr lang="en-US" dirty="0" err="1" smtClean="0"/>
              <a:t>summ.s</a:t>
            </a:r>
            <a:endParaRPr lang="en-US" dirty="0" smtClean="0"/>
          </a:p>
          <a:p>
            <a:pPr lvl="2"/>
            <a:r>
              <a:rPr lang="en-US" dirty="0" smtClean="0"/>
              <a:t>Actual # of tiers depends on degree of overlap</a:t>
            </a:r>
          </a:p>
          <a:p>
            <a:pPr lvl="2"/>
            <a:r>
              <a:rPr lang="en-US" dirty="0" smtClean="0"/>
              <a:t>Highest tier: highest weight SCUs</a:t>
            </a:r>
          </a:p>
          <a:p>
            <a:pPr lvl="3"/>
            <a:r>
              <a:rPr lang="en-US" dirty="0" smtClean="0"/>
              <a:t>Roughly </a:t>
            </a:r>
            <a:r>
              <a:rPr lang="en-US" dirty="0" err="1" smtClean="0"/>
              <a:t>Zipfian</a:t>
            </a:r>
            <a:r>
              <a:rPr lang="en-US" dirty="0" smtClean="0"/>
              <a:t> SCU distribution, so pyramidal shape</a:t>
            </a:r>
          </a:p>
          <a:p>
            <a:pPr lvl="1"/>
            <a:r>
              <a:rPr lang="en-US" dirty="0" smtClean="0"/>
              <a:t>Optimal summary?</a:t>
            </a:r>
          </a:p>
        </p:txBody>
      </p:sp>
    </p:spTree>
    <p:extLst>
      <p:ext uri="{BB962C8B-B14F-4D97-AF65-F5344CB8AC3E}">
        <p14:creationId xmlns:p14="http://schemas.microsoft.com/office/powerpoint/2010/main" val="681883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271452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 2: Scoring summaries</a:t>
            </a:r>
          </a:p>
          <a:p>
            <a:pPr lvl="1"/>
            <a:r>
              <a:rPr lang="en-US" dirty="0" smtClean="0"/>
              <a:t>Compute weights of SCUs</a:t>
            </a:r>
          </a:p>
          <a:p>
            <a:pPr lvl="2"/>
            <a:r>
              <a:rPr lang="en-US" dirty="0" smtClean="0"/>
              <a:t>Weight = # of model summaries in which SCU appears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Create “pyramid”:</a:t>
            </a:r>
          </a:p>
          <a:p>
            <a:pPr lvl="2"/>
            <a:r>
              <a:rPr lang="en-US" dirty="0" smtClean="0"/>
              <a:t>n = maximum # of tiers in pyramid = # of model </a:t>
            </a:r>
            <a:r>
              <a:rPr lang="en-US" dirty="0" err="1" smtClean="0"/>
              <a:t>summ.s</a:t>
            </a:r>
            <a:endParaRPr lang="en-US" dirty="0" smtClean="0"/>
          </a:p>
          <a:p>
            <a:pPr lvl="2"/>
            <a:r>
              <a:rPr lang="en-US" dirty="0" smtClean="0"/>
              <a:t>Actual # of tiers depends on degree of overlap</a:t>
            </a:r>
          </a:p>
          <a:p>
            <a:pPr lvl="2"/>
            <a:r>
              <a:rPr lang="en-US" dirty="0" smtClean="0"/>
              <a:t>Highest tier: highest weight SCUs</a:t>
            </a:r>
          </a:p>
          <a:p>
            <a:pPr lvl="3"/>
            <a:r>
              <a:rPr lang="en-US" dirty="0" smtClean="0"/>
              <a:t>Roughly </a:t>
            </a:r>
            <a:r>
              <a:rPr lang="en-US" dirty="0" err="1" smtClean="0"/>
              <a:t>Zipfian</a:t>
            </a:r>
            <a:r>
              <a:rPr lang="en-US" dirty="0" smtClean="0"/>
              <a:t> SCU distribution, so pyramidal shape</a:t>
            </a:r>
          </a:p>
          <a:p>
            <a:pPr lvl="1"/>
            <a:r>
              <a:rPr lang="en-US" dirty="0" smtClean="0"/>
              <a:t>Optimal summary?</a:t>
            </a:r>
          </a:p>
          <a:p>
            <a:pPr lvl="2"/>
            <a:r>
              <a:rPr lang="en-US" dirty="0" smtClean="0"/>
              <a:t>All from top tier, then all from top -1, until reach max size</a:t>
            </a:r>
          </a:p>
        </p:txBody>
      </p:sp>
    </p:spTree>
    <p:extLst>
      <p:ext uri="{BB962C8B-B14F-4D97-AF65-F5344CB8AC3E}">
        <p14:creationId xmlns:p14="http://schemas.microsoft.com/office/powerpoint/2010/main" val="2402700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Ideally informative summary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Does not include an SCU from a lower tier unless all SCUs from higher tiers are included as well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  <p:sp>
        <p:nvSpPr>
          <p:cNvPr id="517124" name="AutoShape 4"/>
          <p:cNvSpPr>
            <a:spLocks noChangeArrowheads="1"/>
          </p:cNvSpPr>
          <p:nvPr/>
        </p:nvSpPr>
        <p:spPr bwMode="auto">
          <a:xfrm>
            <a:off x="2514600" y="3581400"/>
            <a:ext cx="3810000" cy="2286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Verdana" charset="0"/>
            </a:endParaRPr>
          </a:p>
        </p:txBody>
      </p:sp>
      <p:sp>
        <p:nvSpPr>
          <p:cNvPr id="517125" name="Line 5"/>
          <p:cNvSpPr>
            <a:spLocks noChangeShapeType="1"/>
          </p:cNvSpPr>
          <p:nvPr/>
        </p:nvSpPr>
        <p:spPr bwMode="auto">
          <a:xfrm flipV="1">
            <a:off x="39624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126" name="Line 6"/>
          <p:cNvSpPr>
            <a:spLocks noChangeShapeType="1"/>
          </p:cNvSpPr>
          <p:nvPr/>
        </p:nvSpPr>
        <p:spPr bwMode="auto">
          <a:xfrm flipV="1">
            <a:off x="3505200" y="4724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127" name="Line 7"/>
          <p:cNvSpPr>
            <a:spLocks noChangeShapeType="1"/>
          </p:cNvSpPr>
          <p:nvPr/>
        </p:nvSpPr>
        <p:spPr bwMode="auto">
          <a:xfrm flipV="1">
            <a:off x="3048000" y="5257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128" name="Oval 8"/>
          <p:cNvSpPr>
            <a:spLocks noChangeArrowheads="1"/>
          </p:cNvSpPr>
          <p:nvPr/>
        </p:nvSpPr>
        <p:spPr bwMode="auto">
          <a:xfrm>
            <a:off x="34290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29" name="Oval 9"/>
          <p:cNvSpPr>
            <a:spLocks noChangeArrowheads="1"/>
          </p:cNvSpPr>
          <p:nvPr/>
        </p:nvSpPr>
        <p:spPr bwMode="auto">
          <a:xfrm>
            <a:off x="4648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0" name="Oval 10"/>
          <p:cNvSpPr>
            <a:spLocks noChangeArrowheads="1"/>
          </p:cNvSpPr>
          <p:nvPr/>
        </p:nvSpPr>
        <p:spPr bwMode="auto">
          <a:xfrm>
            <a:off x="5105400" y="5105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1" name="Oval 11"/>
          <p:cNvSpPr>
            <a:spLocks noChangeArrowheads="1"/>
          </p:cNvSpPr>
          <p:nvPr/>
        </p:nvSpPr>
        <p:spPr bwMode="auto">
          <a:xfrm>
            <a:off x="53340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2" name="Oval 12"/>
          <p:cNvSpPr>
            <a:spLocks noChangeArrowheads="1"/>
          </p:cNvSpPr>
          <p:nvPr/>
        </p:nvSpPr>
        <p:spPr bwMode="auto">
          <a:xfrm>
            <a:off x="3200400" y="5562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3" name="Oval 13"/>
          <p:cNvSpPr>
            <a:spLocks noChangeArrowheads="1"/>
          </p:cNvSpPr>
          <p:nvPr/>
        </p:nvSpPr>
        <p:spPr bwMode="auto">
          <a:xfrm>
            <a:off x="3581400" y="548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4" name="Oval 14"/>
          <p:cNvSpPr>
            <a:spLocks noChangeArrowheads="1"/>
          </p:cNvSpPr>
          <p:nvPr/>
        </p:nvSpPr>
        <p:spPr bwMode="auto">
          <a:xfrm>
            <a:off x="5791200" y="563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5" name="Oval 15"/>
          <p:cNvSpPr>
            <a:spLocks noChangeArrowheads="1"/>
          </p:cNvSpPr>
          <p:nvPr/>
        </p:nvSpPr>
        <p:spPr bwMode="auto">
          <a:xfrm>
            <a:off x="38862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6" name="Oval 16"/>
          <p:cNvSpPr>
            <a:spLocks noChangeArrowheads="1"/>
          </p:cNvSpPr>
          <p:nvPr/>
        </p:nvSpPr>
        <p:spPr bwMode="auto">
          <a:xfrm>
            <a:off x="4267200" y="5410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7" name="Oval 17"/>
          <p:cNvSpPr>
            <a:spLocks noChangeArrowheads="1"/>
          </p:cNvSpPr>
          <p:nvPr/>
        </p:nvSpPr>
        <p:spPr bwMode="auto">
          <a:xfrm>
            <a:off x="42672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8" name="Oval 18"/>
          <p:cNvSpPr>
            <a:spLocks noChangeArrowheads="1"/>
          </p:cNvSpPr>
          <p:nvPr/>
        </p:nvSpPr>
        <p:spPr bwMode="auto">
          <a:xfrm>
            <a:off x="4648200" y="563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39" name="Oval 19"/>
          <p:cNvSpPr>
            <a:spLocks noChangeArrowheads="1"/>
          </p:cNvSpPr>
          <p:nvPr/>
        </p:nvSpPr>
        <p:spPr bwMode="auto">
          <a:xfrm>
            <a:off x="4800600" y="548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0" name="Oval 20"/>
          <p:cNvSpPr>
            <a:spLocks noChangeArrowheads="1"/>
          </p:cNvSpPr>
          <p:nvPr/>
        </p:nvSpPr>
        <p:spPr bwMode="auto">
          <a:xfrm>
            <a:off x="5181600" y="5562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1" name="Oval 21"/>
          <p:cNvSpPr>
            <a:spLocks noChangeArrowheads="1"/>
          </p:cNvSpPr>
          <p:nvPr/>
        </p:nvSpPr>
        <p:spPr bwMode="auto">
          <a:xfrm>
            <a:off x="5486400" y="548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2" name="Oval 22"/>
          <p:cNvSpPr>
            <a:spLocks noChangeArrowheads="1"/>
          </p:cNvSpPr>
          <p:nvPr/>
        </p:nvSpPr>
        <p:spPr bwMode="auto">
          <a:xfrm>
            <a:off x="5029200" y="5410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3" name="Oval 23"/>
          <p:cNvSpPr>
            <a:spLocks noChangeArrowheads="1"/>
          </p:cNvSpPr>
          <p:nvPr/>
        </p:nvSpPr>
        <p:spPr bwMode="auto">
          <a:xfrm>
            <a:off x="5638800" y="563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4" name="Oval 24"/>
          <p:cNvSpPr>
            <a:spLocks noChangeArrowheads="1"/>
          </p:cNvSpPr>
          <p:nvPr/>
        </p:nvSpPr>
        <p:spPr bwMode="auto">
          <a:xfrm>
            <a:off x="4267200" y="3810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5" name="Oval 25"/>
          <p:cNvSpPr>
            <a:spLocks noChangeArrowheads="1"/>
          </p:cNvSpPr>
          <p:nvPr/>
        </p:nvSpPr>
        <p:spPr bwMode="auto">
          <a:xfrm>
            <a:off x="4495800" y="3886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6" name="Oval 26"/>
          <p:cNvSpPr>
            <a:spLocks noChangeArrowheads="1"/>
          </p:cNvSpPr>
          <p:nvPr/>
        </p:nvSpPr>
        <p:spPr bwMode="auto">
          <a:xfrm>
            <a:off x="4648200" y="4191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7" name="Oval 27"/>
          <p:cNvSpPr>
            <a:spLocks noChangeArrowheads="1"/>
          </p:cNvSpPr>
          <p:nvPr/>
        </p:nvSpPr>
        <p:spPr bwMode="auto">
          <a:xfrm>
            <a:off x="4191000" y="4191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8" name="Oval 28"/>
          <p:cNvSpPr>
            <a:spLocks noChangeArrowheads="1"/>
          </p:cNvSpPr>
          <p:nvPr/>
        </p:nvSpPr>
        <p:spPr bwMode="auto">
          <a:xfrm>
            <a:off x="4343400" y="4419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49" name="Oval 29"/>
          <p:cNvSpPr>
            <a:spLocks noChangeArrowheads="1"/>
          </p:cNvSpPr>
          <p:nvPr/>
        </p:nvSpPr>
        <p:spPr bwMode="auto">
          <a:xfrm>
            <a:off x="4724400" y="4419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50" name="Oval 30"/>
          <p:cNvSpPr>
            <a:spLocks noChangeArrowheads="1"/>
          </p:cNvSpPr>
          <p:nvPr/>
        </p:nvSpPr>
        <p:spPr bwMode="auto">
          <a:xfrm>
            <a:off x="4114800" y="4953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9275" y="6350061"/>
            <a:ext cx="318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Passoneau</a:t>
            </a:r>
            <a:r>
              <a:rPr lang="en-US" dirty="0" smtClean="0"/>
              <a:t> et al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= tier with weight </a:t>
            </a:r>
            <a:r>
              <a:rPr lang="en-US" dirty="0" err="1" smtClean="0"/>
              <a:t>i</a:t>
            </a:r>
            <a:r>
              <a:rPr lang="en-US" dirty="0" smtClean="0"/>
              <a:t> SCUs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= top tier; T</a:t>
            </a:r>
            <a:r>
              <a:rPr lang="en-US" baseline="-25000" dirty="0" smtClean="0"/>
              <a:t>1</a:t>
            </a:r>
            <a:r>
              <a:rPr lang="en-US" dirty="0" smtClean="0"/>
              <a:t> = bottom tier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8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= tier with weight </a:t>
            </a:r>
            <a:r>
              <a:rPr lang="en-US" dirty="0" err="1" smtClean="0"/>
              <a:t>i</a:t>
            </a:r>
            <a:r>
              <a:rPr lang="en-US" dirty="0" smtClean="0"/>
              <a:t> SCUs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= top tier; T</a:t>
            </a:r>
            <a:r>
              <a:rPr lang="en-US" baseline="-25000" dirty="0" smtClean="0"/>
              <a:t>1</a:t>
            </a:r>
            <a:r>
              <a:rPr lang="en-US" dirty="0" smtClean="0"/>
              <a:t> = bottom tier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en-US" dirty="0" smtClean="0"/>
              <a:t> = # of SCUs in summary on T</a:t>
            </a:r>
            <a:r>
              <a:rPr lang="en-US" baseline="-25000" dirty="0" smtClean="0"/>
              <a:t>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47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= tier with weight </a:t>
            </a:r>
            <a:r>
              <a:rPr lang="en-US" dirty="0" err="1" smtClean="0"/>
              <a:t>i</a:t>
            </a:r>
            <a:r>
              <a:rPr lang="en-US" dirty="0" smtClean="0"/>
              <a:t> SCUs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= top tier; T</a:t>
            </a:r>
            <a:r>
              <a:rPr lang="en-US" baseline="-25000" dirty="0" smtClean="0"/>
              <a:t>1</a:t>
            </a:r>
            <a:r>
              <a:rPr lang="en-US" dirty="0" smtClean="0"/>
              <a:t> = bottom tier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en-US" dirty="0" smtClean="0"/>
              <a:t> = # of SCUs in summary on T</a:t>
            </a:r>
            <a:r>
              <a:rPr lang="en-US" baseline="-25000" dirty="0" smtClean="0"/>
              <a:t>i</a:t>
            </a:r>
          </a:p>
          <a:p>
            <a:r>
              <a:rPr lang="en-US" dirty="0" smtClean="0"/>
              <a:t>Total weight of summary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790995"/>
              </p:ext>
            </p:extLst>
          </p:nvPr>
        </p:nvGraphicFramePr>
        <p:xfrm>
          <a:off x="5241637" y="3024909"/>
          <a:ext cx="2141683" cy="82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3" imgW="635000" imgH="317500" progId="Equation.3">
                  <p:embed/>
                </p:oleObj>
              </mc:Choice>
              <mc:Fallback>
                <p:oleObj name="Equation" r:id="rId3" imgW="635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1637" y="3024909"/>
                        <a:ext cx="2141683" cy="821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087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= tier with weight </a:t>
            </a:r>
            <a:r>
              <a:rPr lang="en-US" dirty="0" err="1" smtClean="0"/>
              <a:t>i</a:t>
            </a:r>
            <a:r>
              <a:rPr lang="en-US" dirty="0" smtClean="0"/>
              <a:t> SCUs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= top tier; T</a:t>
            </a:r>
            <a:r>
              <a:rPr lang="en-US" baseline="-25000" dirty="0" smtClean="0"/>
              <a:t>1</a:t>
            </a:r>
            <a:r>
              <a:rPr lang="en-US" dirty="0" smtClean="0"/>
              <a:t> = bottom tier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en-US" dirty="0" smtClean="0"/>
              <a:t> = # of SCUs in summary on T</a:t>
            </a:r>
            <a:r>
              <a:rPr lang="en-US" baseline="-25000" dirty="0" smtClean="0"/>
              <a:t>i</a:t>
            </a:r>
          </a:p>
          <a:p>
            <a:r>
              <a:rPr lang="en-US" dirty="0" smtClean="0"/>
              <a:t>Total weight of summary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Optimal score for X SCU summary: </a:t>
            </a:r>
            <a:r>
              <a:rPr lang="en-US" i="1" dirty="0" smtClean="0"/>
              <a:t>Max</a:t>
            </a:r>
          </a:p>
          <a:p>
            <a:pPr lvl="1"/>
            <a:r>
              <a:rPr lang="en-US" dirty="0" smtClean="0"/>
              <a:t> (j lowest tier in ideal summary)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193168"/>
              </p:ext>
            </p:extLst>
          </p:nvPr>
        </p:nvGraphicFramePr>
        <p:xfrm>
          <a:off x="5241637" y="3024909"/>
          <a:ext cx="2141683" cy="82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3" imgW="635000" imgH="317500" progId="Equation.3">
                  <p:embed/>
                </p:oleObj>
              </mc:Choice>
              <mc:Fallback>
                <p:oleObj name="Equation" r:id="rId3" imgW="635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1637" y="3024909"/>
                        <a:ext cx="2141683" cy="821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41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= tier with weight </a:t>
            </a:r>
            <a:r>
              <a:rPr lang="en-US" dirty="0" err="1" smtClean="0"/>
              <a:t>i</a:t>
            </a:r>
            <a:r>
              <a:rPr lang="en-US" dirty="0" smtClean="0"/>
              <a:t> SCUs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= top tier; T</a:t>
            </a:r>
            <a:r>
              <a:rPr lang="en-US" baseline="-25000" dirty="0" smtClean="0"/>
              <a:t>1</a:t>
            </a:r>
            <a:r>
              <a:rPr lang="en-US" dirty="0" smtClean="0"/>
              <a:t> = bottom tier</a:t>
            </a:r>
          </a:p>
          <a:p>
            <a:r>
              <a:rPr lang="en-US" dirty="0" smtClean="0"/>
              <a:t>D</a:t>
            </a:r>
            <a:r>
              <a:rPr lang="en-US" baseline="-25000" dirty="0" smtClean="0"/>
              <a:t>i</a:t>
            </a:r>
            <a:r>
              <a:rPr lang="en-US" dirty="0" smtClean="0"/>
              <a:t> = # of SCUs in summary on T</a:t>
            </a:r>
            <a:r>
              <a:rPr lang="en-US" baseline="-25000" dirty="0" smtClean="0"/>
              <a:t>i</a:t>
            </a:r>
          </a:p>
          <a:p>
            <a:r>
              <a:rPr lang="en-US" dirty="0" smtClean="0"/>
              <a:t>Total weight of summary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Optimal score for X SCU summary: </a:t>
            </a:r>
            <a:r>
              <a:rPr lang="en-US" i="1" dirty="0" smtClean="0"/>
              <a:t>Max</a:t>
            </a:r>
          </a:p>
          <a:p>
            <a:pPr lvl="1"/>
            <a:r>
              <a:rPr lang="en-US" dirty="0" smtClean="0"/>
              <a:t> (j lowest tier in ideal summary)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36586"/>
              </p:ext>
            </p:extLst>
          </p:nvPr>
        </p:nvGraphicFramePr>
        <p:xfrm>
          <a:off x="5241637" y="3024909"/>
          <a:ext cx="2141683" cy="82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3" imgW="635000" imgH="317500" progId="Equation.3">
                  <p:embed/>
                </p:oleObj>
              </mc:Choice>
              <mc:Fallback>
                <p:oleObj name="Equation" r:id="rId3" imgW="6350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1637" y="3024909"/>
                        <a:ext cx="2141683" cy="821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04377"/>
              </p:ext>
            </p:extLst>
          </p:nvPr>
        </p:nvGraphicFramePr>
        <p:xfrm>
          <a:off x="1449820" y="4827338"/>
          <a:ext cx="4299816" cy="124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5" imgW="1663700" imgH="482600" progId="Equation.3">
                  <p:embed/>
                </p:oleObj>
              </mc:Choice>
              <mc:Fallback>
                <p:oleObj name="Equation" r:id="rId5" imgW="16637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9820" y="4827338"/>
                        <a:ext cx="4299816" cy="124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743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/>
          <a:lstStyle/>
          <a:p>
            <a:r>
              <a:rPr lang="en-US" dirty="0" smtClean="0"/>
              <a:t>Most common automatic method: ROUGE</a:t>
            </a:r>
          </a:p>
          <a:p>
            <a:pPr lvl="1"/>
            <a:r>
              <a:rPr lang="en-US" dirty="0" smtClean="0"/>
              <a:t>“Recall-Oriented Understudy for </a:t>
            </a:r>
            <a:r>
              <a:rPr lang="en-US" dirty="0" err="1" smtClean="0"/>
              <a:t>Gisting</a:t>
            </a:r>
            <a:r>
              <a:rPr lang="en-US" dirty="0" smtClean="0"/>
              <a:t> Evaluation”</a:t>
            </a:r>
          </a:p>
          <a:p>
            <a:pPr lvl="1"/>
            <a:r>
              <a:rPr lang="en-US" dirty="0" smtClean="0"/>
              <a:t>Inspired by BLEU (MT)</a:t>
            </a:r>
          </a:p>
        </p:txBody>
      </p:sp>
    </p:spTree>
    <p:extLst>
      <p:ext uri="{BB962C8B-B14F-4D97-AF65-F5344CB8AC3E}">
        <p14:creationId xmlns:p14="http://schemas.microsoft.com/office/powerpoint/2010/main" val="58455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Pyramid Score:</a:t>
            </a:r>
          </a:p>
          <a:p>
            <a:pPr lvl="1"/>
            <a:r>
              <a:rPr lang="en-US" dirty="0" smtClean="0"/>
              <a:t>Ratio of D to Max</a:t>
            </a:r>
          </a:p>
          <a:p>
            <a:pPr lvl="2"/>
            <a:r>
              <a:rPr lang="en-US" dirty="0" smtClean="0"/>
              <a:t>Precision-oriented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53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Pyramid Score:</a:t>
            </a:r>
          </a:p>
          <a:p>
            <a:pPr lvl="1"/>
            <a:r>
              <a:rPr lang="en-US" dirty="0" smtClean="0"/>
              <a:t>Ratio of D to Max</a:t>
            </a:r>
          </a:p>
          <a:p>
            <a:pPr lvl="2"/>
            <a:r>
              <a:rPr lang="en-US" dirty="0" smtClean="0"/>
              <a:t>Precision-oriented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Modified Pyramid Score:</a:t>
            </a:r>
          </a:p>
          <a:p>
            <a:pPr lvl="1"/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r>
              <a:rPr lang="en-US" dirty="0" smtClean="0"/>
              <a:t> = Average # of SCUs in model summaries</a:t>
            </a:r>
          </a:p>
          <a:p>
            <a:pPr lvl="1"/>
            <a:r>
              <a:rPr lang="en-US" dirty="0" smtClean="0"/>
              <a:t>Ratio of D to Max (using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More recall oriented (most commonly used)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9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7576"/>
            <a:ext cx="8636000" cy="1336956"/>
          </a:xfrm>
        </p:spPr>
        <p:txBody>
          <a:bodyPr/>
          <a:lstStyle/>
          <a:p>
            <a:r>
              <a:rPr lang="en-US" dirty="0" smtClean="0"/>
              <a:t>Correlation with Other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233" y="1962728"/>
            <a:ext cx="9267233" cy="29325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5389603"/>
            <a:ext cx="65578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0"/>
              <a:buChar char="Ø"/>
            </a:pPr>
            <a:r>
              <a:rPr lang="en-US" sz="2200" dirty="0" smtClean="0"/>
              <a:t>0.95: effectively indistinguishable</a:t>
            </a:r>
          </a:p>
          <a:p>
            <a:pPr marL="742950" lvl="1" indent="-285750">
              <a:buFont typeface="Wingdings" charset="0"/>
              <a:buChar char="Ø"/>
            </a:pPr>
            <a:r>
              <a:rPr lang="en-US" sz="2200" dirty="0" smtClean="0"/>
              <a:t>Two pyramid models, two ROUGE models</a:t>
            </a:r>
          </a:p>
          <a:p>
            <a:pPr marL="285750" indent="-285750">
              <a:buFont typeface="Wingdings" charset="0"/>
              <a:buChar char="Ø"/>
            </a:pPr>
            <a:r>
              <a:rPr lang="en-US" sz="2200" dirty="0" smtClean="0"/>
              <a:t>Two  humans only 0.83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387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</p:txBody>
      </p:sp>
    </p:spTree>
    <p:extLst>
      <p:ext uri="{BB962C8B-B14F-4D97-AF65-F5344CB8AC3E}">
        <p14:creationId xmlns:p14="http://schemas.microsoft.com/office/powerpoint/2010/main" val="3769281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Achieves goals of handling variation, abstraction, semantic equivalence</a:t>
            </a:r>
          </a:p>
          <a:p>
            <a:pPr lvl="1"/>
            <a:r>
              <a:rPr lang="en-US" dirty="0" smtClean="0"/>
              <a:t>Can be done sufficiently reliably</a:t>
            </a:r>
          </a:p>
          <a:p>
            <a:pPr lvl="1"/>
            <a:r>
              <a:rPr lang="en-US" dirty="0" smtClean="0"/>
              <a:t>Achieves good correlation with human assessors</a:t>
            </a:r>
          </a:p>
          <a:p>
            <a:r>
              <a:rPr lang="en-US" dirty="0" smtClean="0"/>
              <a:t>Cons:</a:t>
            </a:r>
          </a:p>
        </p:txBody>
      </p:sp>
    </p:spTree>
    <p:extLst>
      <p:ext uri="{BB962C8B-B14F-4D97-AF65-F5344CB8AC3E}">
        <p14:creationId xmlns:p14="http://schemas.microsoft.com/office/powerpoint/2010/main" val="399626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Achieves goals of handling variation, abstraction, semantic equivalence</a:t>
            </a:r>
          </a:p>
          <a:p>
            <a:pPr lvl="1"/>
            <a:r>
              <a:rPr lang="en-US" dirty="0" smtClean="0"/>
              <a:t>Can be done sufficiently reliably</a:t>
            </a:r>
          </a:p>
          <a:p>
            <a:pPr lvl="1"/>
            <a:r>
              <a:rPr lang="en-US" dirty="0" smtClean="0"/>
              <a:t>Achieves good correlation with human assessors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Heavy manual annotation: </a:t>
            </a:r>
          </a:p>
          <a:p>
            <a:pPr lvl="2"/>
            <a:r>
              <a:rPr lang="en-US" dirty="0" smtClean="0"/>
              <a:t>Model summaries, also all system summaries</a:t>
            </a:r>
          </a:p>
          <a:p>
            <a:pPr lvl="2"/>
            <a:r>
              <a:rPr lang="en-US" dirty="0" smtClean="0"/>
              <a:t>Content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6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Model-free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/>
          <a:lstStyle/>
          <a:p>
            <a:r>
              <a:rPr lang="en-US" dirty="0" smtClean="0"/>
              <a:t>Techniques so far rely on human model summaries</a:t>
            </a:r>
          </a:p>
          <a:p>
            <a:r>
              <a:rPr lang="en-US" dirty="0" smtClean="0"/>
              <a:t>How well can we do without?</a:t>
            </a:r>
          </a:p>
          <a:p>
            <a:pPr lvl="1"/>
            <a:r>
              <a:rPr lang="en-US" dirty="0" smtClean="0"/>
              <a:t>What can we compare summary to instead?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2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Model-free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/>
          <a:lstStyle/>
          <a:p>
            <a:r>
              <a:rPr lang="en-US" dirty="0" smtClean="0"/>
              <a:t>Techniques so far rely on human model summaries</a:t>
            </a:r>
          </a:p>
          <a:p>
            <a:r>
              <a:rPr lang="en-US" dirty="0" smtClean="0"/>
              <a:t>How well can we do without?</a:t>
            </a:r>
          </a:p>
          <a:p>
            <a:pPr lvl="1"/>
            <a:r>
              <a:rPr lang="en-US" dirty="0" smtClean="0"/>
              <a:t>What can we compare summary to instead?</a:t>
            </a:r>
          </a:p>
          <a:p>
            <a:pPr lvl="2"/>
            <a:r>
              <a:rPr lang="en-US" dirty="0" smtClean="0"/>
              <a:t>Input documents</a:t>
            </a:r>
          </a:p>
          <a:p>
            <a:pPr lvl="1"/>
            <a:r>
              <a:rPr lang="en-US" dirty="0" smtClean="0"/>
              <a:t>Measures?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Model-free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/>
          <a:lstStyle/>
          <a:p>
            <a:r>
              <a:rPr lang="en-US" dirty="0" smtClean="0"/>
              <a:t>Techniques so far rely on human model summaries</a:t>
            </a:r>
          </a:p>
          <a:p>
            <a:r>
              <a:rPr lang="en-US" dirty="0" smtClean="0"/>
              <a:t>How well can we do without?</a:t>
            </a:r>
          </a:p>
          <a:p>
            <a:pPr lvl="1"/>
            <a:r>
              <a:rPr lang="en-US" dirty="0" smtClean="0"/>
              <a:t>What can we compare summary to instead?</a:t>
            </a:r>
          </a:p>
          <a:p>
            <a:pPr lvl="2"/>
            <a:r>
              <a:rPr lang="en-US" dirty="0" smtClean="0"/>
              <a:t>Input documents</a:t>
            </a:r>
          </a:p>
          <a:p>
            <a:pPr lvl="1"/>
            <a:r>
              <a:rPr lang="en-US" dirty="0" smtClean="0"/>
              <a:t>Measures?</a:t>
            </a:r>
          </a:p>
          <a:p>
            <a:pPr lvl="2"/>
            <a:r>
              <a:rPr lang="en-US" dirty="0" smtClean="0"/>
              <a:t>Distributional: Jensen-Shannon, </a:t>
            </a:r>
            <a:r>
              <a:rPr lang="en-US" dirty="0" err="1" smtClean="0"/>
              <a:t>Kullback-Leibler</a:t>
            </a:r>
            <a:r>
              <a:rPr lang="en-US" dirty="0" smtClean="0"/>
              <a:t> divergence </a:t>
            </a:r>
          </a:p>
          <a:p>
            <a:pPr lvl="3"/>
            <a:r>
              <a:rPr lang="en-US" dirty="0" smtClean="0"/>
              <a:t>Vector similarity (cosine)</a:t>
            </a:r>
          </a:p>
        </p:txBody>
      </p:sp>
    </p:spTree>
    <p:extLst>
      <p:ext uri="{BB962C8B-B14F-4D97-AF65-F5344CB8AC3E}">
        <p14:creationId xmlns:p14="http://schemas.microsoft.com/office/powerpoint/2010/main" val="3336000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Model-free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594725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Techniques so far rely on human model summaries</a:t>
            </a:r>
          </a:p>
          <a:p>
            <a:r>
              <a:rPr lang="en-US" dirty="0" smtClean="0"/>
              <a:t>How well can we do without?</a:t>
            </a:r>
          </a:p>
          <a:p>
            <a:pPr lvl="1"/>
            <a:r>
              <a:rPr lang="en-US" dirty="0" smtClean="0"/>
              <a:t>What can we compare summary to instead?</a:t>
            </a:r>
          </a:p>
          <a:p>
            <a:pPr lvl="2"/>
            <a:r>
              <a:rPr lang="en-US" dirty="0" smtClean="0"/>
              <a:t>Input documents</a:t>
            </a:r>
          </a:p>
          <a:p>
            <a:pPr lvl="1"/>
            <a:r>
              <a:rPr lang="en-US" dirty="0" smtClean="0"/>
              <a:t>Measures?</a:t>
            </a:r>
          </a:p>
          <a:p>
            <a:pPr lvl="2"/>
            <a:r>
              <a:rPr lang="en-US" dirty="0" smtClean="0"/>
              <a:t>Distributional: Jensen-Shannon, </a:t>
            </a:r>
            <a:r>
              <a:rPr lang="en-US" dirty="0" err="1" smtClean="0"/>
              <a:t>Kullback-Leibler</a:t>
            </a:r>
            <a:r>
              <a:rPr lang="en-US" dirty="0" smtClean="0"/>
              <a:t> divergence </a:t>
            </a:r>
          </a:p>
          <a:p>
            <a:pPr lvl="3"/>
            <a:r>
              <a:rPr lang="en-US" dirty="0" smtClean="0"/>
              <a:t>Vector similarity (cosine)</a:t>
            </a:r>
          </a:p>
          <a:p>
            <a:pPr lvl="2"/>
            <a:r>
              <a:rPr lang="en-US" dirty="0" smtClean="0"/>
              <a:t>Summary likelihood: unigram, multinomial</a:t>
            </a:r>
          </a:p>
          <a:p>
            <a:pPr lvl="2"/>
            <a:r>
              <a:rPr lang="en-US" dirty="0" smtClean="0"/>
              <a:t>Topic signature overlap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0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/>
          <a:lstStyle/>
          <a:p>
            <a:r>
              <a:rPr lang="en-US" dirty="0" smtClean="0"/>
              <a:t>Most common automatic method: ROUGE</a:t>
            </a:r>
          </a:p>
          <a:p>
            <a:pPr lvl="1"/>
            <a:r>
              <a:rPr lang="en-US" dirty="0" smtClean="0"/>
              <a:t>“Recall-Oriented Understudy for </a:t>
            </a:r>
            <a:r>
              <a:rPr lang="en-US" dirty="0" err="1" smtClean="0"/>
              <a:t>Gisting</a:t>
            </a:r>
            <a:r>
              <a:rPr lang="en-US" dirty="0" smtClean="0"/>
              <a:t> Evaluation”</a:t>
            </a:r>
          </a:p>
          <a:p>
            <a:pPr lvl="1"/>
            <a:r>
              <a:rPr lang="en-US" dirty="0" smtClean="0"/>
              <a:t>Inspired by BLEU (MT)</a:t>
            </a:r>
          </a:p>
          <a:p>
            <a:pPr lvl="1"/>
            <a:r>
              <a:rPr lang="en-US" dirty="0" smtClean="0"/>
              <a:t>Computes overlap b/t auto and human summaries</a:t>
            </a:r>
          </a:p>
          <a:p>
            <a:pPr lvl="1"/>
            <a:r>
              <a:rPr lang="en-US" dirty="0" smtClean="0"/>
              <a:t>E.g. ROUGE-2: bigram overlap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93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94543" cy="4343400"/>
          </a:xfrm>
        </p:spPr>
        <p:txBody>
          <a:bodyPr/>
          <a:lstStyle/>
          <a:p>
            <a:r>
              <a:rPr lang="en-US" dirty="0" smtClean="0"/>
              <a:t>Correlation with manual score-based rankings</a:t>
            </a:r>
          </a:p>
          <a:p>
            <a:pPr lvl="1"/>
            <a:r>
              <a:rPr lang="en-US" dirty="0" smtClean="0"/>
              <a:t>Distributional measure well-correlated, </a:t>
            </a:r>
            <a:r>
              <a:rPr lang="en-US" dirty="0" err="1" smtClean="0"/>
              <a:t>sim</a:t>
            </a:r>
            <a:r>
              <a:rPr lang="en-US" dirty="0" smtClean="0"/>
              <a:t> to ROUGE2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939" y="2579255"/>
            <a:ext cx="5760561" cy="42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6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measures: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Content: </a:t>
            </a:r>
          </a:p>
          <a:p>
            <a:pPr lvl="2"/>
            <a:r>
              <a:rPr lang="en-US" dirty="0" smtClean="0"/>
              <a:t>Pyramid (recent)</a:t>
            </a:r>
          </a:p>
          <a:p>
            <a:pPr lvl="2"/>
            <a:r>
              <a:rPr lang="en-US" dirty="0" smtClean="0"/>
              <a:t>ROUGE-n often reported for comparison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01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measures: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Content: </a:t>
            </a:r>
          </a:p>
          <a:p>
            <a:pPr lvl="2"/>
            <a:r>
              <a:rPr lang="en-US" dirty="0"/>
              <a:t>Pyramid (recent)</a:t>
            </a:r>
          </a:p>
          <a:p>
            <a:pPr lvl="2"/>
            <a:r>
              <a:rPr lang="en-US" dirty="0" smtClean="0"/>
              <a:t>ROUGE-n often reported for comparison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Focus: Responsiveness</a:t>
            </a:r>
          </a:p>
          <a:p>
            <a:pPr lvl="2"/>
            <a:r>
              <a:rPr lang="en-US" dirty="0" smtClean="0"/>
              <a:t>Human evaluation of topic fit (1-5 (or 10))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7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Task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Multiple measures: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Content: </a:t>
            </a:r>
          </a:p>
          <a:p>
            <a:pPr lvl="2"/>
            <a:r>
              <a:rPr lang="en-US" dirty="0"/>
              <a:t>Pyramid (recent)</a:t>
            </a:r>
          </a:p>
          <a:p>
            <a:pPr lvl="2"/>
            <a:r>
              <a:rPr lang="en-US" dirty="0" smtClean="0"/>
              <a:t>ROUGE-n often reported for comparison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Focus: Responsiveness</a:t>
            </a:r>
          </a:p>
          <a:p>
            <a:pPr lvl="2"/>
            <a:r>
              <a:rPr lang="en-US" dirty="0" smtClean="0"/>
              <a:t>Human evaluation of topic fit (1-5 (or 10))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Fluency: Readability (1-5)</a:t>
            </a:r>
          </a:p>
          <a:p>
            <a:pPr lvl="2"/>
            <a:r>
              <a:rPr lang="en-US" dirty="0" smtClean="0"/>
              <a:t>Human evaluation of text quality </a:t>
            </a:r>
          </a:p>
          <a:p>
            <a:pPr lvl="2"/>
            <a:r>
              <a:rPr lang="en-US" dirty="0" smtClean="0"/>
              <a:t>5 linguistic factors:  </a:t>
            </a:r>
            <a:r>
              <a:rPr lang="en-US" dirty="0"/>
              <a:t>grammaticality</a:t>
            </a:r>
            <a:r>
              <a:rPr lang="en-US" dirty="0" smtClean="0"/>
              <a:t>, non</a:t>
            </a:r>
            <a:r>
              <a:rPr lang="en-US" dirty="0"/>
              <a:t>-redundancy, referential clarity, focus</a:t>
            </a:r>
            <a:r>
              <a:rPr lang="en-US" dirty="0" smtClean="0"/>
              <a:t>, structure </a:t>
            </a:r>
            <a:r>
              <a:rPr lang="en-US" dirty="0"/>
              <a:t>and coherence.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17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dimensions:</a:t>
            </a:r>
          </a:p>
          <a:p>
            <a:pPr lvl="1"/>
            <a:r>
              <a:rPr lang="en-US" dirty="0" smtClean="0"/>
              <a:t>Information-source based:</a:t>
            </a:r>
          </a:p>
          <a:p>
            <a:pPr lvl="2"/>
            <a:r>
              <a:rPr lang="en-US" dirty="0" smtClean="0"/>
              <a:t>Words, discourse (position, structure), POS, NER,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Learner-based:</a:t>
            </a:r>
          </a:p>
          <a:p>
            <a:pPr lvl="2"/>
            <a:r>
              <a:rPr lang="en-US" dirty="0" smtClean="0"/>
              <a:t>Supervised – classification/regression, </a:t>
            </a:r>
            <a:r>
              <a:rPr lang="en-US" dirty="0" err="1" smtClean="0"/>
              <a:t>unsup</a:t>
            </a:r>
            <a:r>
              <a:rPr lang="en-US" dirty="0" smtClean="0"/>
              <a:t>, semi-sup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Models:</a:t>
            </a:r>
          </a:p>
          <a:p>
            <a:pPr lvl="2"/>
            <a:r>
              <a:rPr lang="en-US" dirty="0" smtClean="0"/>
              <a:t>Graphs, LSA, ILP, </a:t>
            </a:r>
            <a:r>
              <a:rPr lang="en-US" dirty="0" err="1" smtClean="0"/>
              <a:t>submodularity</a:t>
            </a:r>
            <a:r>
              <a:rPr lang="en-US" dirty="0" smtClean="0"/>
              <a:t>, Info-theoretic, LDA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9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Word-Based Unsupervised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“Topic Models” in (</a:t>
            </a:r>
            <a:r>
              <a:rPr lang="en-US" dirty="0" err="1" smtClean="0"/>
              <a:t>Nenkova</a:t>
            </a:r>
            <a:r>
              <a:rPr lang="en-US" dirty="0" smtClean="0"/>
              <a:t>, 2010)</a:t>
            </a:r>
          </a:p>
          <a:p>
            <a:pPr lvl="1"/>
            <a:r>
              <a:rPr lang="en-US" dirty="0" smtClean="0"/>
              <a:t>What is the topic of the input?</a:t>
            </a:r>
          </a:p>
          <a:p>
            <a:pPr lvl="1"/>
            <a:r>
              <a:rPr lang="en-US" dirty="0" smtClean="0"/>
              <a:t>Model what the content is “about”</a:t>
            </a:r>
          </a:p>
          <a:p>
            <a:r>
              <a:rPr lang="en-US" dirty="0" smtClean="0"/>
              <a:t>Typically unsupervised – Why?</a:t>
            </a:r>
          </a:p>
          <a:p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0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Word-Based Unsupervised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“Topic Models” in (</a:t>
            </a:r>
            <a:r>
              <a:rPr lang="en-US" dirty="0" err="1" smtClean="0"/>
              <a:t>Nenkova</a:t>
            </a:r>
            <a:r>
              <a:rPr lang="en-US" dirty="0" smtClean="0"/>
              <a:t>, 2010)</a:t>
            </a:r>
          </a:p>
          <a:p>
            <a:pPr lvl="1"/>
            <a:r>
              <a:rPr lang="en-US" dirty="0" smtClean="0"/>
              <a:t>What is the topic of the input?</a:t>
            </a:r>
          </a:p>
          <a:p>
            <a:pPr lvl="1"/>
            <a:r>
              <a:rPr lang="en-US" dirty="0" smtClean="0"/>
              <a:t>Model what the content is “about”</a:t>
            </a:r>
          </a:p>
          <a:p>
            <a:r>
              <a:rPr lang="en-US" dirty="0" smtClean="0"/>
              <a:t>Typically unsupervised – Why?</a:t>
            </a:r>
          </a:p>
          <a:p>
            <a:pPr lvl="1"/>
            <a:r>
              <a:rPr lang="en-US" dirty="0" smtClean="0"/>
              <a:t>Hard to label, no pre-defined</a:t>
            </a:r>
            <a:r>
              <a:rPr lang="en-US" i="1" dirty="0" smtClean="0"/>
              <a:t> </a:t>
            </a:r>
            <a:r>
              <a:rPr lang="en-US" dirty="0" smtClean="0"/>
              <a:t>topic inventory</a:t>
            </a:r>
          </a:p>
          <a:p>
            <a:r>
              <a:rPr lang="en-US" dirty="0" smtClean="0"/>
              <a:t>How do we model, identify </a:t>
            </a:r>
            <a:r>
              <a:rPr lang="en-US" dirty="0" err="1" smtClean="0"/>
              <a:t>aboutness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3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Word-Based Unsupervised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580045"/>
            <a:ext cx="8320077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Aka “Topic Models” in (</a:t>
            </a:r>
            <a:r>
              <a:rPr lang="en-US" dirty="0" err="1" smtClean="0"/>
              <a:t>Nenkova</a:t>
            </a:r>
            <a:r>
              <a:rPr lang="en-US" dirty="0" smtClean="0"/>
              <a:t>, 2010)</a:t>
            </a:r>
          </a:p>
          <a:p>
            <a:pPr lvl="1"/>
            <a:r>
              <a:rPr lang="en-US" dirty="0" smtClean="0"/>
              <a:t>What is the topic of the input?</a:t>
            </a:r>
          </a:p>
          <a:p>
            <a:pPr lvl="1"/>
            <a:r>
              <a:rPr lang="en-US" dirty="0" smtClean="0"/>
              <a:t>Model what the content is “about”</a:t>
            </a:r>
          </a:p>
          <a:p>
            <a:r>
              <a:rPr lang="en-US" dirty="0" smtClean="0"/>
              <a:t>Typically unsupervised – Why?</a:t>
            </a:r>
          </a:p>
          <a:p>
            <a:pPr lvl="1"/>
            <a:r>
              <a:rPr lang="en-US" dirty="0" smtClean="0"/>
              <a:t>Hard to label, no pre-defined</a:t>
            </a:r>
            <a:r>
              <a:rPr lang="en-US" i="1" dirty="0" smtClean="0"/>
              <a:t> </a:t>
            </a:r>
            <a:r>
              <a:rPr lang="en-US" dirty="0" smtClean="0"/>
              <a:t>topic inventory</a:t>
            </a:r>
          </a:p>
          <a:p>
            <a:r>
              <a:rPr lang="en-US" dirty="0" smtClean="0"/>
              <a:t>How do we model, identify </a:t>
            </a:r>
            <a:r>
              <a:rPr lang="en-US" dirty="0" err="1" smtClean="0"/>
              <a:t>aboutness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Weighting on surface:</a:t>
            </a:r>
          </a:p>
          <a:p>
            <a:pPr lvl="2"/>
            <a:r>
              <a:rPr lang="en-US" dirty="0" smtClean="0"/>
              <a:t>Frequency,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, LLR</a:t>
            </a:r>
          </a:p>
          <a:p>
            <a:pPr lvl="1"/>
            <a:r>
              <a:rPr lang="en-US" dirty="0" smtClean="0"/>
              <a:t>Identifying underlying concepts (LSA, EM, LDA,w2v,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1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Intuitions:</a:t>
            </a:r>
          </a:p>
        </p:txBody>
      </p:sp>
    </p:spTree>
    <p:extLst>
      <p:ext uri="{BB962C8B-B14F-4D97-AF65-F5344CB8AC3E}">
        <p14:creationId xmlns:p14="http://schemas.microsoft.com/office/powerpoint/2010/main" val="54105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Intuitions:</a:t>
            </a:r>
          </a:p>
          <a:p>
            <a:pPr lvl="1"/>
            <a:r>
              <a:rPr lang="en-US" dirty="0" smtClean="0"/>
              <a:t>Frequent words in doc indicate what it’s about</a:t>
            </a:r>
          </a:p>
          <a:p>
            <a:pPr lvl="1"/>
            <a:r>
              <a:rPr lang="en-US" dirty="0" smtClean="0"/>
              <a:t>Repetition across documents reinforces importance</a:t>
            </a:r>
          </a:p>
          <a:p>
            <a:pPr lvl="1"/>
            <a:r>
              <a:rPr lang="en-US" dirty="0" smtClean="0"/>
              <a:t>Differences w/background further focus</a:t>
            </a:r>
          </a:p>
        </p:txBody>
      </p:sp>
    </p:spTree>
    <p:extLst>
      <p:ext uri="{BB962C8B-B14F-4D97-AF65-F5344CB8AC3E}">
        <p14:creationId xmlns:p14="http://schemas.microsoft.com/office/powerpoint/2010/main" val="2980303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257799"/>
          </a:xfrm>
        </p:spPr>
        <p:txBody>
          <a:bodyPr/>
          <a:lstStyle/>
          <a:p>
            <a:r>
              <a:rPr lang="en-US" dirty="0" smtClean="0"/>
              <a:t>Most common automatic method: ROUGE</a:t>
            </a:r>
          </a:p>
          <a:p>
            <a:pPr lvl="1"/>
            <a:r>
              <a:rPr lang="en-US" dirty="0" smtClean="0"/>
              <a:t>“Recall-Oriented Understudy for </a:t>
            </a:r>
            <a:r>
              <a:rPr lang="en-US" dirty="0" err="1" smtClean="0"/>
              <a:t>Gisting</a:t>
            </a:r>
            <a:r>
              <a:rPr lang="en-US" dirty="0" smtClean="0"/>
              <a:t> Evaluation”</a:t>
            </a:r>
          </a:p>
          <a:p>
            <a:pPr lvl="1"/>
            <a:r>
              <a:rPr lang="en-US" dirty="0" smtClean="0"/>
              <a:t>Inspired by BLEU (MT)</a:t>
            </a:r>
          </a:p>
          <a:p>
            <a:pPr lvl="1"/>
            <a:r>
              <a:rPr lang="en-US" dirty="0" smtClean="0"/>
              <a:t>Computes overlap b/t auto and human summaries</a:t>
            </a:r>
          </a:p>
          <a:p>
            <a:pPr lvl="1"/>
            <a:r>
              <a:rPr lang="en-US" dirty="0" smtClean="0"/>
              <a:t>E.g. ROUGE-2: bigram overlap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Also, ROUGE-L (longest </a:t>
            </a:r>
            <a:r>
              <a:rPr lang="en-US" dirty="0" err="1" smtClean="0"/>
              <a:t>seq</a:t>
            </a:r>
            <a:r>
              <a:rPr lang="en-US" dirty="0" smtClean="0"/>
              <a:t>), ROUGE-S (</a:t>
            </a:r>
            <a:r>
              <a:rPr lang="en-US" dirty="0" err="1" smtClean="0"/>
              <a:t>skipgrams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ROUGE-WE (word embedding similarity)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216127"/>
              </p:ext>
            </p:extLst>
          </p:nvPr>
        </p:nvGraphicFramePr>
        <p:xfrm>
          <a:off x="480002" y="3830124"/>
          <a:ext cx="8491400" cy="191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314700" imgH="749300" progId="Equation.3">
                  <p:embed/>
                </p:oleObj>
              </mc:Choice>
              <mc:Fallback>
                <p:oleObj name="Equation" r:id="rId3" imgW="33147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02" y="3830124"/>
                        <a:ext cx="8491400" cy="191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0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Intuitions:</a:t>
            </a:r>
          </a:p>
          <a:p>
            <a:pPr lvl="1"/>
            <a:r>
              <a:rPr lang="en-US" dirty="0" smtClean="0"/>
              <a:t>Frequent words in doc indicate what it’s about</a:t>
            </a:r>
          </a:p>
          <a:p>
            <a:pPr lvl="1"/>
            <a:r>
              <a:rPr lang="en-US" dirty="0" smtClean="0"/>
              <a:t>Repetition across documents reinforces importance</a:t>
            </a:r>
          </a:p>
          <a:p>
            <a:pPr lvl="1"/>
            <a:r>
              <a:rPr lang="en-US" dirty="0" smtClean="0"/>
              <a:t>Differences w/background further focus</a:t>
            </a:r>
          </a:p>
          <a:p>
            <a:r>
              <a:rPr lang="en-US" dirty="0" smtClean="0"/>
              <a:t>Evidence: Human summaries have higher likelihood</a:t>
            </a:r>
          </a:p>
          <a:p>
            <a:r>
              <a:rPr lang="en-US" dirty="0" smtClean="0"/>
              <a:t>Word weight = p(w) = relative frequency = c(w)/N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55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Intuitions:</a:t>
            </a:r>
          </a:p>
          <a:p>
            <a:pPr lvl="1"/>
            <a:r>
              <a:rPr lang="en-US" dirty="0" smtClean="0"/>
              <a:t>Frequent words in doc indicate what it’s about</a:t>
            </a:r>
          </a:p>
          <a:p>
            <a:pPr lvl="1"/>
            <a:r>
              <a:rPr lang="en-US" dirty="0" smtClean="0"/>
              <a:t>Repetition across documents reinforces importance</a:t>
            </a:r>
          </a:p>
          <a:p>
            <a:pPr lvl="1"/>
            <a:r>
              <a:rPr lang="en-US" dirty="0" smtClean="0"/>
              <a:t>Differences w/background further focus</a:t>
            </a:r>
          </a:p>
          <a:p>
            <a:r>
              <a:rPr lang="en-US" dirty="0" smtClean="0"/>
              <a:t>Evidence: Human summaries have higher likelihood</a:t>
            </a:r>
          </a:p>
          <a:p>
            <a:r>
              <a:rPr lang="en-US" dirty="0" smtClean="0"/>
              <a:t>Word weight = p(w) = relative frequency = c(w)/N</a:t>
            </a:r>
          </a:p>
          <a:p>
            <a:r>
              <a:rPr lang="en-US" dirty="0" smtClean="0"/>
              <a:t>Sentence score: (averaged) weights of its words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742621"/>
              </p:ext>
            </p:extLst>
          </p:nvPr>
        </p:nvGraphicFramePr>
        <p:xfrm>
          <a:off x="2112025" y="4951845"/>
          <a:ext cx="3755899" cy="117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1460500" imgH="457200" progId="Equation.3">
                  <p:embed/>
                </p:oleObj>
              </mc:Choice>
              <mc:Fallback>
                <p:oleObj name="Equation" r:id="rId3" imgW="14605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2025" y="4951845"/>
                        <a:ext cx="3755899" cy="117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364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in </a:t>
            </a:r>
            <a:r>
              <a:rPr lang="en-US" dirty="0" err="1" smtClean="0"/>
              <a:t>SumBasic</a:t>
            </a:r>
            <a:r>
              <a:rPr lang="en-US" dirty="0" smtClean="0"/>
              <a:t> (</a:t>
            </a:r>
            <a:r>
              <a:rPr lang="en-US" dirty="0" err="1" smtClean="0"/>
              <a:t>Nenkova</a:t>
            </a:r>
            <a:r>
              <a:rPr lang="en-US" dirty="0" smtClean="0"/>
              <a:t> et al)</a:t>
            </a:r>
          </a:p>
          <a:p>
            <a:pPr lvl="1"/>
            <a:r>
              <a:rPr lang="en-US" dirty="0" smtClean="0"/>
              <a:t>Estimate word probabilities from doc(s)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3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in </a:t>
            </a:r>
            <a:r>
              <a:rPr lang="en-US" dirty="0" err="1" smtClean="0"/>
              <a:t>SumBasic</a:t>
            </a:r>
            <a:r>
              <a:rPr lang="en-US" dirty="0" smtClean="0"/>
              <a:t> (</a:t>
            </a:r>
            <a:r>
              <a:rPr lang="en-US" dirty="0" err="1" smtClean="0"/>
              <a:t>Nenkova</a:t>
            </a:r>
            <a:r>
              <a:rPr lang="en-US" dirty="0" smtClean="0"/>
              <a:t> et al)</a:t>
            </a:r>
          </a:p>
          <a:p>
            <a:pPr lvl="1"/>
            <a:r>
              <a:rPr lang="en-US" dirty="0" smtClean="0"/>
              <a:t>Estimate word probabilities from doc(s)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Pick sentence containing highest scoring word</a:t>
            </a:r>
          </a:p>
          <a:p>
            <a:pPr lvl="2"/>
            <a:r>
              <a:rPr lang="en-US" dirty="0" smtClean="0"/>
              <a:t>With highest sentence score</a:t>
            </a:r>
          </a:p>
        </p:txBody>
      </p:sp>
    </p:spTree>
    <p:extLst>
      <p:ext uri="{BB962C8B-B14F-4D97-AF65-F5344CB8AC3E}">
        <p14:creationId xmlns:p14="http://schemas.microsoft.com/office/powerpoint/2010/main" val="270100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in </a:t>
            </a:r>
            <a:r>
              <a:rPr lang="en-US" dirty="0" err="1" smtClean="0"/>
              <a:t>SumBasic</a:t>
            </a:r>
            <a:r>
              <a:rPr lang="en-US" dirty="0" smtClean="0"/>
              <a:t> (</a:t>
            </a:r>
            <a:r>
              <a:rPr lang="en-US" dirty="0" err="1" smtClean="0"/>
              <a:t>Nenkova</a:t>
            </a:r>
            <a:r>
              <a:rPr lang="en-US" dirty="0" smtClean="0"/>
              <a:t> et al)</a:t>
            </a:r>
          </a:p>
          <a:p>
            <a:pPr lvl="1"/>
            <a:r>
              <a:rPr lang="en-US" dirty="0" smtClean="0"/>
              <a:t>Estimate word probabilities from doc(s)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Pick sentence containing highest scoring word</a:t>
            </a:r>
          </a:p>
          <a:p>
            <a:pPr lvl="2"/>
            <a:r>
              <a:rPr lang="en-US" dirty="0" smtClean="0"/>
              <a:t>With highest sentence score</a:t>
            </a:r>
          </a:p>
          <a:p>
            <a:pPr lvl="3"/>
            <a:r>
              <a:rPr lang="en-US" dirty="0" smtClean="0"/>
              <a:t>Having removed </a:t>
            </a:r>
            <a:r>
              <a:rPr lang="en-US" dirty="0" err="1" smtClean="0"/>
              <a:t>stopwords</a:t>
            </a:r>
            <a:endParaRPr lang="en-US" dirty="0" smtClean="0"/>
          </a:p>
          <a:p>
            <a:pPr lvl="3"/>
            <a:endParaRPr lang="en-US" dirty="0"/>
          </a:p>
          <a:p>
            <a:pPr lvl="1"/>
            <a:r>
              <a:rPr lang="en-US" dirty="0" smtClean="0"/>
              <a:t>Update word probabilities </a:t>
            </a:r>
          </a:p>
        </p:txBody>
      </p:sp>
    </p:spTree>
    <p:extLst>
      <p:ext uri="{BB962C8B-B14F-4D97-AF65-F5344CB8AC3E}">
        <p14:creationId xmlns:p14="http://schemas.microsoft.com/office/powerpoint/2010/main" val="130950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Implemented in </a:t>
            </a:r>
            <a:r>
              <a:rPr lang="en-US" dirty="0" err="1" smtClean="0"/>
              <a:t>SumBasic</a:t>
            </a:r>
            <a:r>
              <a:rPr lang="en-US" dirty="0" smtClean="0"/>
              <a:t> (</a:t>
            </a:r>
            <a:r>
              <a:rPr lang="en-US" dirty="0" err="1" smtClean="0"/>
              <a:t>Nenkova</a:t>
            </a:r>
            <a:r>
              <a:rPr lang="en-US" dirty="0" smtClean="0"/>
              <a:t> et al)</a:t>
            </a:r>
          </a:p>
          <a:p>
            <a:pPr lvl="1"/>
            <a:r>
              <a:rPr lang="en-US" dirty="0" smtClean="0"/>
              <a:t>Estimate word probabilities from doc(s)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Pick sentence containing highest scoring word</a:t>
            </a:r>
          </a:p>
          <a:p>
            <a:pPr lvl="2"/>
            <a:r>
              <a:rPr lang="en-US" dirty="0" smtClean="0"/>
              <a:t>With highest sentence score</a:t>
            </a:r>
          </a:p>
          <a:p>
            <a:pPr lvl="3"/>
            <a:r>
              <a:rPr lang="en-US" dirty="0" smtClean="0"/>
              <a:t>Having removed </a:t>
            </a:r>
            <a:r>
              <a:rPr lang="en-US" dirty="0" err="1" smtClean="0"/>
              <a:t>stopwords</a:t>
            </a:r>
            <a:endParaRPr lang="en-US" dirty="0" smtClean="0"/>
          </a:p>
          <a:p>
            <a:pPr lvl="3"/>
            <a:endParaRPr lang="en-US" dirty="0"/>
          </a:p>
          <a:p>
            <a:pPr lvl="1"/>
            <a:r>
              <a:rPr lang="en-US" dirty="0" smtClean="0"/>
              <a:t>Update word probabilities </a:t>
            </a:r>
          </a:p>
          <a:p>
            <a:pPr lvl="2"/>
            <a:r>
              <a:rPr lang="en-US" dirty="0" err="1" smtClean="0"/>
              <a:t>Downweight</a:t>
            </a:r>
            <a:r>
              <a:rPr lang="en-US" dirty="0" smtClean="0"/>
              <a:t> those in selected sentence: avoid redundancy</a:t>
            </a:r>
          </a:p>
          <a:p>
            <a:pPr lvl="3"/>
            <a:r>
              <a:rPr lang="en-US" dirty="0" smtClean="0"/>
              <a:t>E.g. square their original probabilities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Repeat until max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1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Weight Example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2888278" cy="39825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Bombing Pan Am…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Libya </a:t>
            </a:r>
            <a:r>
              <a:rPr lang="en-US" dirty="0" err="1" smtClean="0"/>
              <a:t>Gadafhi</a:t>
            </a:r>
            <a:r>
              <a:rPr lang="en-US" dirty="0" smtClean="0"/>
              <a:t> supports…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Trail suspects…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UK and USA…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8281791"/>
              </p:ext>
            </p:extLst>
          </p:nvPr>
        </p:nvGraphicFramePr>
        <p:xfrm>
          <a:off x="4751388" y="1600200"/>
          <a:ext cx="3840162" cy="286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081"/>
                <a:gridCol w="1920081"/>
              </a:tblGrid>
              <a:tr h="444824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444824">
                <a:tc>
                  <a:txBody>
                    <a:bodyPr/>
                    <a:lstStyle/>
                    <a:p>
                      <a:r>
                        <a:rPr lang="en-US" dirty="0" smtClean="0"/>
                        <a:t>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0.0798</a:t>
                      </a:r>
                      <a:endParaRPr lang="en-US" dirty="0"/>
                    </a:p>
                  </a:txBody>
                  <a:tcPr/>
                </a:tc>
              </a:tr>
              <a:tr h="444824">
                <a:tc>
                  <a:txBody>
                    <a:bodyPr/>
                    <a:lstStyle/>
                    <a:p>
                      <a:r>
                        <a:rPr lang="en-US" dirty="0" smtClean="0"/>
                        <a:t>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0.0825</a:t>
                      </a:r>
                      <a:endParaRPr lang="en-US" dirty="0"/>
                    </a:p>
                  </a:txBody>
                  <a:tcPr/>
                </a:tc>
              </a:tr>
              <a:tr h="444824">
                <a:tc>
                  <a:txBody>
                    <a:bodyPr/>
                    <a:lstStyle/>
                    <a:p>
                      <a:r>
                        <a:rPr lang="en-US" dirty="0" smtClean="0"/>
                        <a:t>Libya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0.0096</a:t>
                      </a:r>
                      <a:endParaRPr lang="en-US" dirty="0"/>
                    </a:p>
                  </a:txBody>
                  <a:tcPr/>
                </a:tc>
              </a:tr>
              <a:tr h="444824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0.0341</a:t>
                      </a:r>
                      <a:endParaRPr lang="en-US" dirty="0"/>
                    </a:p>
                  </a:txBody>
                  <a:tcPr/>
                </a:tc>
              </a:tr>
              <a:tr h="4448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Gadafhi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0.0911</a:t>
                      </a:r>
                    </a:p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5167277" y="4464400"/>
            <a:ext cx="437905" cy="85561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22191" y="5320013"/>
            <a:ext cx="2912067" cy="12697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Libya refuses to surrender two Pan Am bombing suspects.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2868277" y="3021242"/>
            <a:ext cx="1707828" cy="525433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62687" y="6589810"/>
            <a:ext cx="182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Nenkova</a:t>
            </a:r>
            <a:r>
              <a:rPr lang="en-US" dirty="0" smtClean="0"/>
              <a:t>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14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Frequency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approach actually works fairly well</a:t>
            </a:r>
          </a:p>
          <a:p>
            <a:r>
              <a:rPr lang="en-US" dirty="0" smtClean="0"/>
              <a:t>However, misses some key information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Frequency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approach actually works fairly well</a:t>
            </a:r>
          </a:p>
          <a:p>
            <a:r>
              <a:rPr lang="en-US" dirty="0" smtClean="0"/>
              <a:t>However, misses some key information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 notion of foreground/background contrast</a:t>
            </a:r>
          </a:p>
          <a:p>
            <a:pPr lvl="2"/>
            <a:r>
              <a:rPr lang="en-US" dirty="0" smtClean="0"/>
              <a:t>Is a word that’s frequent everywhere a good choice?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Surface form match only</a:t>
            </a:r>
          </a:p>
          <a:p>
            <a:pPr lvl="2"/>
            <a:r>
              <a:rPr lang="en-US" dirty="0" smtClean="0"/>
              <a:t>Want concept frequency, not just word frequency</a:t>
            </a:r>
          </a:p>
          <a:p>
            <a:pPr lvl="3"/>
            <a:r>
              <a:rPr lang="en-US" dirty="0" err="1" smtClean="0"/>
              <a:t>WordNet</a:t>
            </a:r>
            <a:r>
              <a:rPr lang="en-US" dirty="0" smtClean="0"/>
              <a:t>, LSA, LDA, </a:t>
            </a:r>
            <a:r>
              <a:rPr lang="en-US" dirty="0" err="1" smtClean="0"/>
              <a:t>embeddings</a:t>
            </a:r>
            <a:r>
              <a:rPr lang="en-US" dirty="0" smtClean="0"/>
              <a:t>.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9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Capture contrasts between:</a:t>
            </a:r>
          </a:p>
          <a:p>
            <a:pPr lvl="1"/>
            <a:r>
              <a:rPr lang="en-US" dirty="0" smtClean="0"/>
              <a:t>Documents being summarized</a:t>
            </a:r>
          </a:p>
          <a:p>
            <a:pPr lvl="1"/>
            <a:r>
              <a:rPr lang="en-US" dirty="0" smtClean="0"/>
              <a:t>Other document content</a:t>
            </a:r>
          </a:p>
        </p:txBody>
      </p:sp>
    </p:spTree>
    <p:extLst>
      <p:ext uri="{BB962C8B-B14F-4D97-AF65-F5344CB8AC3E}">
        <p14:creationId xmlns:p14="http://schemas.microsoft.com/office/powerpoint/2010/main" val="371341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r>
              <a:rPr lang="en-US" dirty="0" smtClean="0"/>
              <a:t>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714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Capture contrasts between:</a:t>
            </a:r>
          </a:p>
          <a:p>
            <a:pPr lvl="1"/>
            <a:r>
              <a:rPr lang="en-US" dirty="0" smtClean="0"/>
              <a:t>Documents being summarized</a:t>
            </a:r>
          </a:p>
          <a:p>
            <a:pPr lvl="1"/>
            <a:r>
              <a:rPr lang="en-US" dirty="0" smtClean="0"/>
              <a:t>Other document content</a:t>
            </a:r>
          </a:p>
          <a:p>
            <a:r>
              <a:rPr lang="en-US" dirty="0" smtClean="0"/>
              <a:t>Combine with frequency “</a:t>
            </a:r>
            <a:r>
              <a:rPr lang="en-US" dirty="0" err="1" smtClean="0"/>
              <a:t>aboutness</a:t>
            </a:r>
            <a:r>
              <a:rPr lang="en-US" dirty="0" smtClean="0"/>
              <a:t>” measure</a:t>
            </a:r>
          </a:p>
          <a:p>
            <a:r>
              <a:rPr lang="en-US" dirty="0" smtClean="0"/>
              <a:t>One solution:</a:t>
            </a:r>
          </a:p>
        </p:txBody>
      </p:sp>
    </p:spTree>
    <p:extLst>
      <p:ext uri="{BB962C8B-B14F-4D97-AF65-F5344CB8AC3E}">
        <p14:creationId xmlns:p14="http://schemas.microsoft.com/office/powerpoint/2010/main" val="157444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Capture contrasts between:</a:t>
            </a:r>
          </a:p>
          <a:p>
            <a:pPr lvl="1"/>
            <a:r>
              <a:rPr lang="en-US" dirty="0" smtClean="0"/>
              <a:t>Documents being summarized</a:t>
            </a:r>
          </a:p>
          <a:p>
            <a:pPr lvl="1"/>
            <a:r>
              <a:rPr lang="en-US" dirty="0" smtClean="0"/>
              <a:t>Other document content</a:t>
            </a:r>
          </a:p>
          <a:p>
            <a:r>
              <a:rPr lang="en-US" dirty="0" smtClean="0"/>
              <a:t>Combine with frequency “</a:t>
            </a:r>
            <a:r>
              <a:rPr lang="en-US" dirty="0" err="1" smtClean="0"/>
              <a:t>aboutness</a:t>
            </a:r>
            <a:r>
              <a:rPr lang="en-US" dirty="0" smtClean="0"/>
              <a:t>” measure</a:t>
            </a:r>
          </a:p>
          <a:p>
            <a:r>
              <a:rPr lang="en-US" dirty="0" smtClean="0"/>
              <a:t>One solution:</a:t>
            </a:r>
          </a:p>
          <a:p>
            <a:pPr lvl="1"/>
            <a:r>
              <a:rPr lang="en-US" dirty="0" smtClean="0"/>
              <a:t>TF*IDF</a:t>
            </a:r>
          </a:p>
          <a:p>
            <a:pPr lvl="2"/>
            <a:r>
              <a:rPr lang="en-US" dirty="0" smtClean="0"/>
              <a:t>Term Frequency: # of occurrences in document (set)</a:t>
            </a:r>
          </a:p>
          <a:p>
            <a:pPr lvl="2"/>
            <a:r>
              <a:rPr lang="en-US" dirty="0" smtClean="0"/>
              <a:t>Inverse Document Frequency: </a:t>
            </a:r>
            <a:r>
              <a:rPr lang="en-US" dirty="0" err="1" smtClean="0"/>
              <a:t>df</a:t>
            </a:r>
            <a:r>
              <a:rPr lang="en-US" dirty="0" smtClean="0"/>
              <a:t> =  # docs w/word </a:t>
            </a:r>
          </a:p>
          <a:p>
            <a:pPr lvl="3"/>
            <a:r>
              <a:rPr lang="en-US" dirty="0" smtClean="0"/>
              <a:t>Typically:</a:t>
            </a:r>
            <a:r>
              <a:rPr lang="en-US" i="1" dirty="0" smtClean="0"/>
              <a:t> IDF = </a:t>
            </a:r>
            <a:r>
              <a:rPr lang="en-US" dirty="0" smtClean="0"/>
              <a:t>log (N/</a:t>
            </a:r>
            <a:r>
              <a:rPr lang="en-US" i="1" dirty="0" err="1" smtClean="0"/>
              <a:t>df</a:t>
            </a:r>
            <a:r>
              <a:rPr lang="en-US" i="1" baseline="-25000" dirty="0" err="1" smtClean="0"/>
              <a:t>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Raw weight or threshold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8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Signature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24" y="1600201"/>
            <a:ext cx="8587015" cy="4343400"/>
          </a:xfrm>
        </p:spPr>
        <p:txBody>
          <a:bodyPr>
            <a:normAutofit/>
          </a:bodyPr>
          <a:lstStyle/>
          <a:p>
            <a:pPr marL="349250" lvl="2" indent="-349250">
              <a:spcBef>
                <a:spcPts val="2000"/>
              </a:spcBef>
            </a:pPr>
            <a:r>
              <a:rPr lang="en-US" sz="2800" dirty="0" smtClean="0"/>
              <a:t>Topic signature: </a:t>
            </a:r>
            <a:r>
              <a:rPr lang="en-US" dirty="0"/>
              <a:t>(Lin &amp; </a:t>
            </a:r>
            <a:r>
              <a:rPr lang="en-US" dirty="0" err="1"/>
              <a:t>Hovy</a:t>
            </a:r>
            <a:r>
              <a:rPr lang="en-US" dirty="0"/>
              <a:t>, 2001; Conroy et al, 2006</a:t>
            </a:r>
            <a:r>
              <a:rPr lang="en-US" dirty="0" smtClean="0"/>
              <a:t>)</a:t>
            </a:r>
            <a:endParaRPr lang="en-US" sz="2800" dirty="0" smtClean="0"/>
          </a:p>
          <a:p>
            <a:pPr lvl="1"/>
            <a:r>
              <a:rPr lang="en-US" sz="2600" dirty="0" smtClean="0"/>
              <a:t>Set of terms with saliency above some threshold</a:t>
            </a:r>
          </a:p>
          <a:p>
            <a:r>
              <a:rPr lang="en-US" sz="2800" dirty="0" smtClean="0"/>
              <a:t>Many ways to select:</a:t>
            </a:r>
          </a:p>
          <a:p>
            <a:pPr lvl="1"/>
            <a:r>
              <a:rPr lang="en-US" sz="2600" dirty="0" smtClean="0"/>
              <a:t>E.g. </a:t>
            </a:r>
            <a:r>
              <a:rPr lang="en-US" sz="2600" dirty="0" err="1" smtClean="0"/>
              <a:t>tf</a:t>
            </a:r>
            <a:r>
              <a:rPr lang="en-US" sz="2600" dirty="0" smtClean="0"/>
              <a:t>*</a:t>
            </a:r>
            <a:r>
              <a:rPr lang="en-US" sz="2600" dirty="0" err="1" smtClean="0"/>
              <a:t>idf</a:t>
            </a:r>
            <a:r>
              <a:rPr lang="en-US" sz="2600" dirty="0" smtClean="0"/>
              <a:t> (MEAD)</a:t>
            </a:r>
          </a:p>
          <a:p>
            <a:pPr lvl="1"/>
            <a:endParaRPr lang="en-US" sz="2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361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Signature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88064" cy="43434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Topic signature:  (Lin &amp; </a:t>
            </a:r>
            <a:r>
              <a:rPr lang="en-US" sz="2800" dirty="0" err="1" smtClean="0"/>
              <a:t>Hovy</a:t>
            </a:r>
            <a:r>
              <a:rPr lang="en-US" sz="2800" dirty="0" smtClean="0"/>
              <a:t>, 2001; Conroy et al, 2006)</a:t>
            </a:r>
          </a:p>
          <a:p>
            <a:pPr lvl="1"/>
            <a:r>
              <a:rPr lang="en-US" sz="2600" dirty="0" smtClean="0"/>
              <a:t>Set of terms with saliency above some threshold</a:t>
            </a:r>
          </a:p>
          <a:p>
            <a:r>
              <a:rPr lang="en-US" sz="2800" dirty="0" smtClean="0"/>
              <a:t>Many ways to select:</a:t>
            </a:r>
          </a:p>
          <a:p>
            <a:pPr lvl="1"/>
            <a:r>
              <a:rPr lang="en-US" sz="2600" dirty="0" smtClean="0"/>
              <a:t>E.g. </a:t>
            </a:r>
            <a:r>
              <a:rPr lang="en-US" sz="2600" dirty="0" err="1" smtClean="0"/>
              <a:t>tf</a:t>
            </a:r>
            <a:r>
              <a:rPr lang="en-US" sz="2600" dirty="0" smtClean="0"/>
              <a:t>*</a:t>
            </a:r>
            <a:r>
              <a:rPr lang="en-US" sz="2600" dirty="0" err="1" smtClean="0"/>
              <a:t>idf</a:t>
            </a:r>
            <a:r>
              <a:rPr lang="en-US" sz="2600" dirty="0" smtClean="0"/>
              <a:t> (MEAD)</a:t>
            </a:r>
          </a:p>
          <a:p>
            <a:pPr lvl="1"/>
            <a:endParaRPr lang="en-US" sz="2600" dirty="0" smtClean="0"/>
          </a:p>
          <a:p>
            <a:pPr marL="349250" lvl="1" indent="-349250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800" dirty="0" smtClean="0"/>
              <a:t>Alternative: Log Likelihood Ratio (LLR) </a:t>
            </a:r>
            <a:r>
              <a:rPr lang="en-US" sz="2800" dirty="0" err="1" smtClean="0"/>
              <a:t>λ</a:t>
            </a:r>
            <a:r>
              <a:rPr lang="en-US" sz="2800" dirty="0" smtClean="0"/>
              <a:t>(w)</a:t>
            </a:r>
          </a:p>
          <a:p>
            <a:pPr marL="631825" lvl="2" indent="-349250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Ratio of:</a:t>
            </a:r>
          </a:p>
          <a:p>
            <a:pPr marL="927100" lvl="3" indent="-349250"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/>
              <a:t>Probability of observing w in cluster and background corpus </a:t>
            </a:r>
          </a:p>
          <a:p>
            <a:pPr marL="1209675" lvl="4" indent="-349250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/>
              <a:t>Assuming same probability in both corpora</a:t>
            </a:r>
          </a:p>
          <a:p>
            <a:pPr marL="1492250" lvl="5" indent="-349250">
              <a:lnSpc>
                <a:spcPct val="120000"/>
              </a:lnSpc>
              <a:spcBef>
                <a:spcPts val="0"/>
              </a:spcBef>
            </a:pPr>
            <a:r>
              <a:rPr lang="en-US" sz="2600" dirty="0" err="1" smtClean="0"/>
              <a:t>Vs</a:t>
            </a:r>
            <a:r>
              <a:rPr lang="en-US" sz="2600" dirty="0" smtClean="0"/>
              <a:t> </a:t>
            </a:r>
          </a:p>
          <a:p>
            <a:pPr marL="1146175" lvl="4" indent="-285750">
              <a:lnSpc>
                <a:spcPct val="120000"/>
              </a:lnSpc>
              <a:spcBef>
                <a:spcPts val="0"/>
              </a:spcBef>
            </a:pPr>
            <a:r>
              <a:rPr lang="en-US" sz="2900" dirty="0" smtClean="0"/>
              <a:t>Assuming different probabilities in both corpora</a:t>
            </a:r>
            <a:endParaRPr lang="en-US" sz="29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8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Likelihood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48117"/>
            <a:ext cx="8042276" cy="4343400"/>
          </a:xfrm>
        </p:spPr>
        <p:txBody>
          <a:bodyPr/>
          <a:lstStyle/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= count of w in topic cluster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= count of w in background corpus</a:t>
            </a:r>
          </a:p>
          <a:p>
            <a:pPr lvl="1"/>
            <a:r>
              <a:rPr lang="en-US" dirty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= # features in topic cluster; n</a:t>
            </a:r>
            <a:r>
              <a:rPr lang="en-US" baseline="-25000" dirty="0" smtClean="0"/>
              <a:t>2</a:t>
            </a:r>
            <a:r>
              <a:rPr lang="en-US" dirty="0" smtClean="0"/>
              <a:t>=# in background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3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Likelihood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48117"/>
            <a:ext cx="8042276" cy="4343400"/>
          </a:xfrm>
        </p:spPr>
        <p:txBody>
          <a:bodyPr/>
          <a:lstStyle/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= count of w in topic cluster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= count of w in background corpus</a:t>
            </a:r>
          </a:p>
          <a:p>
            <a:pPr lvl="1"/>
            <a:r>
              <a:rPr lang="en-US" dirty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= # features in topic cluster; n</a:t>
            </a:r>
            <a:r>
              <a:rPr lang="en-US" baseline="-25000" dirty="0" smtClean="0"/>
              <a:t>2</a:t>
            </a:r>
            <a:r>
              <a:rPr lang="en-US" dirty="0" smtClean="0"/>
              <a:t>=# in background 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=k</a:t>
            </a:r>
            <a:r>
              <a:rPr lang="en-US" baseline="-25000" dirty="0" smtClean="0"/>
              <a:t>1</a:t>
            </a:r>
            <a:r>
              <a:rPr lang="en-US" dirty="0" smtClean="0"/>
              <a:t>/n</a:t>
            </a:r>
            <a:r>
              <a:rPr lang="en-US" baseline="-25000" dirty="0" smtClean="0"/>
              <a:t>1</a:t>
            </a:r>
            <a:r>
              <a:rPr lang="en-US" dirty="0" smtClean="0"/>
              <a:t>; p</a:t>
            </a:r>
            <a:r>
              <a:rPr lang="en-US" baseline="-25000" dirty="0" smtClean="0"/>
              <a:t>2</a:t>
            </a:r>
            <a:r>
              <a:rPr lang="en-US" dirty="0" smtClean="0"/>
              <a:t>=k</a:t>
            </a:r>
            <a:r>
              <a:rPr lang="en-US" baseline="-25000" dirty="0" smtClean="0"/>
              <a:t>2</a:t>
            </a:r>
            <a:r>
              <a:rPr lang="en-US" dirty="0" smtClean="0"/>
              <a:t>/n</a:t>
            </a:r>
            <a:r>
              <a:rPr lang="en-US" baseline="-25000" dirty="0" smtClean="0"/>
              <a:t>2;</a:t>
            </a:r>
            <a:r>
              <a:rPr lang="en-US" dirty="0" smtClean="0"/>
              <a:t> p= (k</a:t>
            </a:r>
            <a:r>
              <a:rPr lang="en-US" baseline="-25000" dirty="0" smtClean="0"/>
              <a:t>1</a:t>
            </a:r>
            <a:r>
              <a:rPr lang="en-US" dirty="0" smtClean="0"/>
              <a:t>+k</a:t>
            </a:r>
            <a:r>
              <a:rPr lang="en-US" baseline="-25000" dirty="0" smtClean="0"/>
              <a:t>2</a:t>
            </a:r>
            <a:r>
              <a:rPr lang="en-US" dirty="0" smtClean="0"/>
              <a:t>)/(n</a:t>
            </a:r>
            <a:r>
              <a:rPr lang="en-US" baseline="-25000" dirty="0" smtClean="0"/>
              <a:t>1</a:t>
            </a:r>
            <a:r>
              <a:rPr lang="en-US" dirty="0" smtClean="0"/>
              <a:t>+n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8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Likelihood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48117"/>
            <a:ext cx="8042276" cy="4343400"/>
          </a:xfrm>
        </p:spPr>
        <p:txBody>
          <a:bodyPr/>
          <a:lstStyle/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= count of w in topic cluster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= count of w in background corpus</a:t>
            </a:r>
          </a:p>
          <a:p>
            <a:pPr lvl="1"/>
            <a:r>
              <a:rPr lang="en-US" dirty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= # features in topic cluster; n</a:t>
            </a:r>
            <a:r>
              <a:rPr lang="en-US" baseline="-25000" dirty="0" smtClean="0"/>
              <a:t>2</a:t>
            </a:r>
            <a:r>
              <a:rPr lang="en-US" dirty="0" smtClean="0"/>
              <a:t>=# in background 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=k</a:t>
            </a:r>
            <a:r>
              <a:rPr lang="en-US" baseline="-25000" dirty="0" smtClean="0"/>
              <a:t>1</a:t>
            </a:r>
            <a:r>
              <a:rPr lang="en-US" dirty="0" smtClean="0"/>
              <a:t>/n</a:t>
            </a:r>
            <a:r>
              <a:rPr lang="en-US" baseline="-25000" dirty="0" smtClean="0"/>
              <a:t>1</a:t>
            </a:r>
            <a:r>
              <a:rPr lang="en-US" dirty="0" smtClean="0"/>
              <a:t>; p</a:t>
            </a:r>
            <a:r>
              <a:rPr lang="en-US" baseline="-25000" dirty="0" smtClean="0"/>
              <a:t>2</a:t>
            </a:r>
            <a:r>
              <a:rPr lang="en-US" dirty="0" smtClean="0"/>
              <a:t>=k</a:t>
            </a:r>
            <a:r>
              <a:rPr lang="en-US" baseline="-25000" dirty="0" smtClean="0"/>
              <a:t>2</a:t>
            </a:r>
            <a:r>
              <a:rPr lang="en-US" dirty="0" smtClean="0"/>
              <a:t>/n</a:t>
            </a:r>
            <a:r>
              <a:rPr lang="en-US" baseline="-25000" dirty="0" smtClean="0"/>
              <a:t>2;</a:t>
            </a:r>
            <a:r>
              <a:rPr lang="en-US" dirty="0" smtClean="0"/>
              <a:t> p= (k</a:t>
            </a:r>
            <a:r>
              <a:rPr lang="en-US" baseline="-25000" dirty="0" smtClean="0"/>
              <a:t>1</a:t>
            </a:r>
            <a:r>
              <a:rPr lang="en-US" dirty="0" smtClean="0"/>
              <a:t>+k</a:t>
            </a:r>
            <a:r>
              <a:rPr lang="en-US" baseline="-25000" dirty="0" smtClean="0"/>
              <a:t>2</a:t>
            </a:r>
            <a:r>
              <a:rPr lang="en-US" dirty="0" smtClean="0"/>
              <a:t>)/(n</a:t>
            </a:r>
            <a:r>
              <a:rPr lang="en-US" baseline="-25000" dirty="0" smtClean="0"/>
              <a:t>1</a:t>
            </a:r>
            <a:r>
              <a:rPr lang="en-US" dirty="0" smtClean="0"/>
              <a:t>+n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L(</a:t>
            </a:r>
            <a:r>
              <a:rPr lang="en-US" dirty="0" err="1" smtClean="0"/>
              <a:t>p,k,n</a:t>
            </a:r>
            <a:r>
              <a:rPr lang="en-US" dirty="0" smtClean="0"/>
              <a:t>) = </a:t>
            </a:r>
            <a:r>
              <a:rPr lang="en-US" dirty="0" err="1" smtClean="0"/>
              <a:t>p</a:t>
            </a:r>
            <a:r>
              <a:rPr lang="en-US" baseline="30000" dirty="0" err="1" smtClean="0"/>
              <a:t>k</a:t>
            </a:r>
            <a:r>
              <a:rPr lang="en-US" dirty="0"/>
              <a:t> </a:t>
            </a:r>
            <a:r>
              <a:rPr lang="en-US" dirty="0" smtClean="0"/>
              <a:t>(1 –p)</a:t>
            </a:r>
            <a:r>
              <a:rPr lang="en-US" baseline="30000" dirty="0" smtClean="0"/>
              <a:t>n-k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Likelihood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48117"/>
            <a:ext cx="8042276" cy="4343400"/>
          </a:xfrm>
        </p:spPr>
        <p:txBody>
          <a:bodyPr/>
          <a:lstStyle/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1</a:t>
            </a:r>
            <a:r>
              <a:rPr lang="en-US" dirty="0" smtClean="0"/>
              <a:t>= count of w in topic cluster</a:t>
            </a:r>
          </a:p>
          <a:p>
            <a:pPr lvl="1"/>
            <a:r>
              <a:rPr lang="en-US" dirty="0" smtClean="0"/>
              <a:t>k</a:t>
            </a:r>
            <a:r>
              <a:rPr lang="en-US" baseline="-25000" dirty="0" smtClean="0"/>
              <a:t>2</a:t>
            </a:r>
            <a:r>
              <a:rPr lang="en-US" dirty="0" smtClean="0"/>
              <a:t>= count of w in background corpus</a:t>
            </a:r>
          </a:p>
          <a:p>
            <a:pPr lvl="1"/>
            <a:r>
              <a:rPr lang="en-US" dirty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= # features in topic cluster; n</a:t>
            </a:r>
            <a:r>
              <a:rPr lang="en-US" baseline="-25000" dirty="0" smtClean="0"/>
              <a:t>2</a:t>
            </a:r>
            <a:r>
              <a:rPr lang="en-US" dirty="0" smtClean="0"/>
              <a:t>=# in background </a:t>
            </a:r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=k</a:t>
            </a:r>
            <a:r>
              <a:rPr lang="en-US" baseline="-25000" dirty="0" smtClean="0"/>
              <a:t>1</a:t>
            </a:r>
            <a:r>
              <a:rPr lang="en-US" dirty="0" smtClean="0"/>
              <a:t>/n</a:t>
            </a:r>
            <a:r>
              <a:rPr lang="en-US" baseline="-25000" dirty="0" smtClean="0"/>
              <a:t>1</a:t>
            </a:r>
            <a:r>
              <a:rPr lang="en-US" dirty="0" smtClean="0"/>
              <a:t>; p</a:t>
            </a:r>
            <a:r>
              <a:rPr lang="en-US" baseline="-25000" dirty="0" smtClean="0"/>
              <a:t>2</a:t>
            </a:r>
            <a:r>
              <a:rPr lang="en-US" dirty="0" smtClean="0"/>
              <a:t>=k</a:t>
            </a:r>
            <a:r>
              <a:rPr lang="en-US" baseline="-25000" dirty="0" smtClean="0"/>
              <a:t>2</a:t>
            </a:r>
            <a:r>
              <a:rPr lang="en-US" dirty="0" smtClean="0"/>
              <a:t>/n</a:t>
            </a:r>
            <a:r>
              <a:rPr lang="en-US" baseline="-25000" dirty="0" smtClean="0"/>
              <a:t>2;</a:t>
            </a:r>
            <a:r>
              <a:rPr lang="en-US" dirty="0" smtClean="0"/>
              <a:t> p= (k</a:t>
            </a:r>
            <a:r>
              <a:rPr lang="en-US" baseline="-25000" dirty="0" smtClean="0"/>
              <a:t>1</a:t>
            </a:r>
            <a:r>
              <a:rPr lang="en-US" dirty="0" smtClean="0"/>
              <a:t>+k</a:t>
            </a:r>
            <a:r>
              <a:rPr lang="en-US" baseline="-25000" dirty="0" smtClean="0"/>
              <a:t>2</a:t>
            </a:r>
            <a:r>
              <a:rPr lang="en-US" dirty="0" smtClean="0"/>
              <a:t>)/(n</a:t>
            </a:r>
            <a:r>
              <a:rPr lang="en-US" baseline="-25000" dirty="0" smtClean="0"/>
              <a:t>1</a:t>
            </a:r>
            <a:r>
              <a:rPr lang="en-US" dirty="0" smtClean="0"/>
              <a:t>+n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L(</a:t>
            </a:r>
            <a:r>
              <a:rPr lang="en-US" dirty="0" err="1" smtClean="0"/>
              <a:t>p,k,n</a:t>
            </a:r>
            <a:r>
              <a:rPr lang="en-US" dirty="0" smtClean="0"/>
              <a:t>) = </a:t>
            </a:r>
            <a:r>
              <a:rPr lang="en-US" dirty="0" err="1" smtClean="0"/>
              <a:t>p</a:t>
            </a:r>
            <a:r>
              <a:rPr lang="en-US" baseline="30000" dirty="0" err="1" smtClean="0"/>
              <a:t>k</a:t>
            </a:r>
            <a:r>
              <a:rPr lang="en-US" dirty="0"/>
              <a:t> </a:t>
            </a:r>
            <a:r>
              <a:rPr lang="en-US" dirty="0" smtClean="0"/>
              <a:t>(1 –p)</a:t>
            </a:r>
            <a:r>
              <a:rPr lang="en-US" baseline="30000" dirty="0" smtClean="0"/>
              <a:t>n-k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27" y="4504118"/>
            <a:ext cx="8048017" cy="113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LLR for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	weight for all cluster terms</a:t>
            </a:r>
          </a:p>
          <a:p>
            <a:pPr lvl="1"/>
            <a:r>
              <a:rPr lang="en-US" dirty="0" smtClean="0"/>
              <a:t>weight</a:t>
            </a:r>
            <a:r>
              <a:rPr lang="en-US" dirty="0"/>
              <a:t>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 = 1 if -2log </a:t>
            </a:r>
            <a:r>
              <a:rPr lang="en-US" dirty="0" err="1"/>
              <a:t>λ</a:t>
            </a:r>
            <a:r>
              <a:rPr lang="en-US" dirty="0"/>
              <a:t>&gt; 10, 0 </a:t>
            </a:r>
            <a:r>
              <a:rPr lang="en-US" dirty="0" err="1"/>
              <a:t>o.w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4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LLR for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	weight for all cluster terms</a:t>
            </a:r>
          </a:p>
          <a:p>
            <a:pPr lvl="1"/>
            <a:r>
              <a:rPr lang="en-US" dirty="0" smtClean="0"/>
              <a:t>weight</a:t>
            </a:r>
            <a:r>
              <a:rPr lang="en-US" dirty="0"/>
              <a:t>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 = 1 if -2log </a:t>
            </a:r>
            <a:r>
              <a:rPr lang="en-US" dirty="0" err="1"/>
              <a:t>λ</a:t>
            </a:r>
            <a:r>
              <a:rPr lang="en-US" dirty="0"/>
              <a:t>&gt; 10, 0 </a:t>
            </a:r>
            <a:r>
              <a:rPr lang="en-US" dirty="0" err="1"/>
              <a:t>o.w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that to compute sentence weights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68" y="3060699"/>
            <a:ext cx="4199024" cy="10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Automatic evaluation allows tuning</a:t>
            </a:r>
          </a:p>
          <a:p>
            <a:pPr lvl="2"/>
            <a:r>
              <a:rPr lang="en-US" dirty="0" smtClean="0"/>
              <a:t>Given set of reference summaries</a:t>
            </a:r>
          </a:p>
          <a:p>
            <a:pPr lvl="1"/>
            <a:r>
              <a:rPr lang="en-US" dirty="0" smtClean="0"/>
              <a:t>Simple measure</a:t>
            </a:r>
          </a:p>
          <a:p>
            <a:r>
              <a:rPr lang="en-US" dirty="0" smtClean="0"/>
              <a:t>Cons</a:t>
            </a:r>
            <a:r>
              <a:rPr lang="en-US" dirty="0" smtClean="0"/>
              <a:t>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213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LLR for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	weight for all cluster terms</a:t>
            </a:r>
          </a:p>
          <a:p>
            <a:pPr lvl="1"/>
            <a:r>
              <a:rPr lang="en-US" dirty="0" smtClean="0"/>
              <a:t>weight</a:t>
            </a:r>
            <a:r>
              <a:rPr lang="en-US" dirty="0"/>
              <a:t>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 = 1 if -2log </a:t>
            </a:r>
            <a:r>
              <a:rPr lang="en-US" dirty="0" err="1"/>
              <a:t>λ</a:t>
            </a:r>
            <a:r>
              <a:rPr lang="en-US" dirty="0"/>
              <a:t>&gt; 10, 0 </a:t>
            </a:r>
            <a:r>
              <a:rPr lang="en-US" dirty="0" err="1"/>
              <a:t>o.w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that to compute sentence weights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use the weights?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68" y="3060699"/>
            <a:ext cx="4199024" cy="10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3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LLR for Weighting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	weight for all cluster terms</a:t>
            </a:r>
          </a:p>
          <a:p>
            <a:pPr lvl="1"/>
            <a:r>
              <a:rPr lang="en-US" dirty="0" smtClean="0"/>
              <a:t>weight</a:t>
            </a:r>
            <a:r>
              <a:rPr lang="en-US" dirty="0"/>
              <a:t>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 = 1 if -2log </a:t>
            </a:r>
            <a:r>
              <a:rPr lang="en-US" dirty="0" err="1"/>
              <a:t>λ</a:t>
            </a:r>
            <a:r>
              <a:rPr lang="en-US" dirty="0"/>
              <a:t>&gt; 10, 0 </a:t>
            </a:r>
            <a:r>
              <a:rPr lang="en-US" dirty="0" err="1"/>
              <a:t>o.w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that to compute sentence weights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use the weights?</a:t>
            </a:r>
          </a:p>
          <a:p>
            <a:pPr lvl="1"/>
            <a:r>
              <a:rPr lang="en-US" dirty="0" smtClean="0"/>
              <a:t>One option: directly rank sentences for extraction</a:t>
            </a:r>
          </a:p>
          <a:p>
            <a:r>
              <a:rPr lang="en-US" dirty="0" smtClean="0"/>
              <a:t>LLR-based systems historically perform well</a:t>
            </a:r>
          </a:p>
          <a:p>
            <a:pPr lvl="1"/>
            <a:r>
              <a:rPr lang="en-US" dirty="0" smtClean="0"/>
              <a:t>Better than </a:t>
            </a:r>
            <a:r>
              <a:rPr lang="en-US" dirty="0" err="1" smtClean="0"/>
              <a:t>tf</a:t>
            </a:r>
            <a:r>
              <a:rPr lang="en-US" dirty="0" smtClean="0"/>
              <a:t>*</a:t>
            </a:r>
            <a:r>
              <a:rPr lang="en-US" dirty="0" err="1" smtClean="0"/>
              <a:t>idf</a:t>
            </a:r>
            <a:r>
              <a:rPr lang="en-US" dirty="0" smtClean="0"/>
              <a:t> generally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68" y="3060699"/>
            <a:ext cx="4199024" cy="10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err="1" smtClean="0"/>
              <a:t>Radev</a:t>
            </a:r>
            <a:r>
              <a:rPr lang="en-US" dirty="0" smtClean="0"/>
              <a:t> et al, 2000, 2001, 2004</a:t>
            </a:r>
            <a:endParaRPr lang="en-US" dirty="0"/>
          </a:p>
          <a:p>
            <a:r>
              <a:rPr lang="en-US" dirty="0" smtClean="0"/>
              <a:t>Exemplar centroid-based summarization system</a:t>
            </a:r>
          </a:p>
          <a:p>
            <a:pPr lvl="1"/>
            <a:r>
              <a:rPr lang="en-US" dirty="0" err="1" smtClean="0"/>
              <a:t>Tf-idf</a:t>
            </a:r>
            <a:r>
              <a:rPr lang="en-US" dirty="0" smtClean="0"/>
              <a:t> similarity measures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Multi-document summarizer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Publically available summarization implementation</a:t>
            </a:r>
          </a:p>
          <a:p>
            <a:pPr lvl="2"/>
            <a:r>
              <a:rPr lang="en-US" dirty="0" smtClean="0"/>
              <a:t>(No warranty)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Solid performance in DUC evaluations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Standard non-trivial evaluation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19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Centroid-based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clusters of topically related documents</a:t>
            </a:r>
          </a:p>
          <a:p>
            <a:pPr lvl="1"/>
            <a:r>
              <a:rPr lang="en-US" dirty="0" smtClean="0"/>
              <a:t>Provided by automatic or manual clustering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0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Centroid-based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clusters of topically related documents</a:t>
            </a:r>
          </a:p>
          <a:p>
            <a:pPr lvl="1"/>
            <a:r>
              <a:rPr lang="en-US" dirty="0" smtClean="0"/>
              <a:t>Provided by automatic or manual clustering</a:t>
            </a:r>
          </a:p>
          <a:p>
            <a:pPr lvl="1"/>
            <a:endParaRPr lang="en-US" dirty="0"/>
          </a:p>
          <a:p>
            <a:r>
              <a:rPr lang="en-US" dirty="0" smtClean="0"/>
              <a:t>Centroid: “pseudo-document of terms with Count * IDF above some threshold”</a:t>
            </a:r>
          </a:p>
          <a:p>
            <a:pPr lvl="1"/>
            <a:r>
              <a:rPr lang="en-US" dirty="0" smtClean="0"/>
              <a:t>Intuition: centroid terms indicative of topic</a:t>
            </a:r>
          </a:p>
        </p:txBody>
      </p:sp>
    </p:spTree>
    <p:extLst>
      <p:ext uri="{BB962C8B-B14F-4D97-AF65-F5344CB8AC3E}">
        <p14:creationId xmlns:p14="http://schemas.microsoft.com/office/powerpoint/2010/main" val="56760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Centroid-based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318298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Assume clusters of topically related documents</a:t>
            </a:r>
          </a:p>
          <a:p>
            <a:pPr lvl="1"/>
            <a:r>
              <a:rPr lang="en-US" dirty="0" smtClean="0"/>
              <a:t>Provided by automatic or manual clustering</a:t>
            </a:r>
          </a:p>
          <a:p>
            <a:pPr lvl="1"/>
            <a:endParaRPr lang="en-US" dirty="0"/>
          </a:p>
          <a:p>
            <a:r>
              <a:rPr lang="en-US" dirty="0" smtClean="0"/>
              <a:t>Centroid: “pseudo-document of terms with Count * IDF above some threshold”</a:t>
            </a:r>
          </a:p>
          <a:p>
            <a:pPr lvl="1"/>
            <a:r>
              <a:rPr lang="en-US" dirty="0" smtClean="0"/>
              <a:t>Intuition: centroid terms indicative of topic</a:t>
            </a:r>
          </a:p>
          <a:p>
            <a:pPr lvl="1"/>
            <a:r>
              <a:rPr lang="en-US" dirty="0" smtClean="0"/>
              <a:t>Count: average # of term occurrences in cluster</a:t>
            </a:r>
          </a:p>
          <a:p>
            <a:pPr lvl="1"/>
            <a:r>
              <a:rPr lang="en-US" dirty="0" smtClean="0"/>
              <a:t>IDF computed over larger side corpus (e.g. full AQUAINT)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4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MEAD Content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Sentence segmented, cluster documents (n </a:t>
            </a:r>
            <a:r>
              <a:rPr lang="en-US" dirty="0" err="1" smtClean="0"/>
              <a:t>sents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Compression rate: e.g. 20%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3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MEAD Content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Sentence segmented, cluster documents (n </a:t>
            </a:r>
            <a:r>
              <a:rPr lang="en-US" dirty="0" err="1" smtClean="0"/>
              <a:t>sents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Compression rate: e.g. 20%</a:t>
            </a:r>
          </a:p>
          <a:p>
            <a:r>
              <a:rPr lang="en-US" dirty="0" smtClean="0"/>
              <a:t>Output:  n * r sentence summary</a:t>
            </a:r>
          </a:p>
        </p:txBody>
      </p:sp>
    </p:spTree>
    <p:extLst>
      <p:ext uri="{BB962C8B-B14F-4D97-AF65-F5344CB8AC3E}">
        <p14:creationId xmlns:p14="http://schemas.microsoft.com/office/powerpoint/2010/main" val="4091550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MEAD Content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Sentence segmented, cluster documents (n </a:t>
            </a:r>
            <a:r>
              <a:rPr lang="en-US" dirty="0" err="1" smtClean="0"/>
              <a:t>sents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Compression rate: e.g. 20%</a:t>
            </a:r>
          </a:p>
          <a:p>
            <a:r>
              <a:rPr lang="en-US" dirty="0" smtClean="0"/>
              <a:t>Output:  n * r sentence summary</a:t>
            </a:r>
          </a:p>
          <a:p>
            <a:r>
              <a:rPr lang="en-US" dirty="0" smtClean="0"/>
              <a:t>Select highest scoring sentences based on:</a:t>
            </a:r>
          </a:p>
          <a:p>
            <a:pPr lvl="1"/>
            <a:r>
              <a:rPr lang="en-US" dirty="0" smtClean="0"/>
              <a:t>Centroid score</a:t>
            </a:r>
          </a:p>
          <a:p>
            <a:pPr lvl="1"/>
            <a:r>
              <a:rPr lang="en-US" dirty="0" smtClean="0"/>
              <a:t>Position score</a:t>
            </a:r>
          </a:p>
          <a:p>
            <a:pPr lvl="1"/>
            <a:r>
              <a:rPr lang="en-US" dirty="0" smtClean="0"/>
              <a:t>First-sentence overlap</a:t>
            </a:r>
          </a:p>
          <a:p>
            <a:pPr lvl="1"/>
            <a:r>
              <a:rPr lang="en-US" dirty="0" smtClean="0"/>
              <a:t>(Redundancy)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42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Score(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c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p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f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9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Automatic evaluation allows tuning</a:t>
            </a:r>
          </a:p>
          <a:p>
            <a:pPr lvl="2"/>
            <a:r>
              <a:rPr lang="en-US" dirty="0" smtClean="0"/>
              <a:t>Given set of reference summaries</a:t>
            </a:r>
          </a:p>
          <a:p>
            <a:pPr lvl="1"/>
            <a:r>
              <a:rPr lang="en-US" dirty="0" smtClean="0"/>
              <a:t>Simple measure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Even human summaries highly variable, disagreement</a:t>
            </a:r>
          </a:p>
          <a:p>
            <a:pPr lvl="1"/>
            <a:r>
              <a:rPr lang="en-US" dirty="0" smtClean="0"/>
              <a:t>Poor handling of coherence</a:t>
            </a:r>
          </a:p>
          <a:p>
            <a:pPr lvl="1"/>
            <a:r>
              <a:rPr lang="en-US" dirty="0" smtClean="0"/>
              <a:t>Okay for extractive, highly problematic for abstractive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7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Score(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c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p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f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endParaRPr lang="en-US" dirty="0"/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err="1" smtClean="0"/>
              <a:t>C</a:t>
            </a:r>
            <a:r>
              <a:rPr lang="en-US" baseline="-25000" dirty="0" err="1" smtClean="0"/>
              <a:t>w,I</a:t>
            </a:r>
            <a:endParaRPr lang="en-US" baseline="-25000" dirty="0" smtClean="0"/>
          </a:p>
          <a:p>
            <a:pPr lvl="2"/>
            <a:r>
              <a:rPr lang="en-US" dirty="0" smtClean="0"/>
              <a:t>Sum over centroid values of words in sentence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276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Score(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c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p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f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endParaRPr lang="en-US" dirty="0"/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err="1" smtClean="0"/>
              <a:t>C</a:t>
            </a:r>
            <a:r>
              <a:rPr lang="en-US" baseline="-25000" dirty="0" err="1" smtClean="0"/>
              <a:t>w,I</a:t>
            </a:r>
            <a:endParaRPr lang="en-US" baseline="-25000" dirty="0" smtClean="0"/>
          </a:p>
          <a:p>
            <a:pPr lvl="2"/>
            <a:r>
              <a:rPr lang="en-US" dirty="0" smtClean="0"/>
              <a:t>Sum over centroid values of words in sentence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=((n-i+1)/n)*</a:t>
            </a:r>
            <a:r>
              <a:rPr lang="en-US" dirty="0" err="1" smtClean="0"/>
              <a:t>C</a:t>
            </a:r>
            <a:r>
              <a:rPr lang="en-US" baseline="-25000" dirty="0" err="1" smtClean="0"/>
              <a:t>max</a:t>
            </a:r>
            <a:endParaRPr lang="en-US" baseline="-25000" dirty="0" smtClean="0"/>
          </a:p>
          <a:p>
            <a:pPr lvl="2"/>
            <a:r>
              <a:rPr lang="en-US" dirty="0" smtClean="0"/>
              <a:t>Positional score: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max</a:t>
            </a:r>
            <a:r>
              <a:rPr lang="en-US" dirty="0" err="1" smtClean="0"/>
              <a:t>:score</a:t>
            </a:r>
            <a:r>
              <a:rPr lang="en-US" dirty="0" smtClean="0"/>
              <a:t> of highest sent in doc</a:t>
            </a:r>
          </a:p>
          <a:p>
            <a:pPr lvl="3"/>
            <a:r>
              <a:rPr lang="en-US" dirty="0" smtClean="0"/>
              <a:t>Scaled by distance from beginning of doc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156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Score(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) 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c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p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+w</a:t>
            </a:r>
            <a:r>
              <a:rPr lang="en-US" baseline="-25000" dirty="0" err="1" smtClean="0"/>
              <a:t>f</a:t>
            </a:r>
            <a:r>
              <a:rPr lang="en-US" dirty="0" err="1" smtClean="0"/>
              <a:t>F</a:t>
            </a:r>
            <a:r>
              <a:rPr lang="en-US" baseline="-25000" dirty="0" err="1" smtClean="0"/>
              <a:t>i</a:t>
            </a:r>
            <a:endParaRPr lang="en-US" dirty="0"/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i</a:t>
            </a:r>
            <a:r>
              <a:rPr lang="en-US" dirty="0" err="1" smtClean="0"/>
              <a:t>C</a:t>
            </a:r>
            <a:r>
              <a:rPr lang="en-US" baseline="-25000" dirty="0" err="1" smtClean="0"/>
              <a:t>w,I</a:t>
            </a:r>
            <a:endParaRPr lang="en-US" baseline="-25000" dirty="0" smtClean="0"/>
          </a:p>
          <a:p>
            <a:pPr lvl="2"/>
            <a:r>
              <a:rPr lang="en-US" dirty="0" smtClean="0"/>
              <a:t>Sum over centroid values of words in sentence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=((n-i+1)/n)*</a:t>
            </a:r>
            <a:r>
              <a:rPr lang="en-US" dirty="0" err="1" smtClean="0"/>
              <a:t>C</a:t>
            </a:r>
            <a:r>
              <a:rPr lang="en-US" baseline="-25000" dirty="0" err="1" smtClean="0"/>
              <a:t>max</a:t>
            </a:r>
            <a:endParaRPr lang="en-US" baseline="-25000" dirty="0" smtClean="0"/>
          </a:p>
          <a:p>
            <a:pPr lvl="2"/>
            <a:r>
              <a:rPr lang="en-US" dirty="0" smtClean="0"/>
              <a:t>Positional score: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max</a:t>
            </a:r>
            <a:r>
              <a:rPr lang="en-US" dirty="0" err="1" smtClean="0"/>
              <a:t>:score</a:t>
            </a:r>
            <a:r>
              <a:rPr lang="en-US" dirty="0" smtClean="0"/>
              <a:t> of highest sent in doc</a:t>
            </a:r>
          </a:p>
          <a:p>
            <a:pPr lvl="3"/>
            <a:r>
              <a:rPr lang="en-US" dirty="0" smtClean="0"/>
              <a:t>Scaled by distance from beginning of doc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i</a:t>
            </a:r>
            <a:r>
              <a:rPr lang="en-US" dirty="0" smtClean="0"/>
              <a:t> = S</a:t>
            </a:r>
            <a:r>
              <a:rPr lang="en-US" baseline="-25000" dirty="0" smtClean="0"/>
              <a:t>1</a:t>
            </a:r>
            <a:r>
              <a:rPr lang="en-US" dirty="0" smtClean="0"/>
              <a:t>*S</a:t>
            </a:r>
            <a:r>
              <a:rPr lang="en-US" baseline="-25000" dirty="0" smtClean="0"/>
              <a:t>i </a:t>
            </a:r>
          </a:p>
          <a:p>
            <a:pPr lvl="2"/>
            <a:r>
              <a:rPr lang="en-US" dirty="0" smtClean="0"/>
              <a:t>Overlap with first sentence</a:t>
            </a:r>
          </a:p>
          <a:p>
            <a:pPr lvl="2"/>
            <a:r>
              <a:rPr lang="en-US" dirty="0" smtClean="0"/>
              <a:t>TF-based inner product of sentence with first in doc</a:t>
            </a:r>
          </a:p>
          <a:p>
            <a:r>
              <a:rPr lang="en-US" dirty="0" smtClean="0"/>
              <a:t>Alternate weighting schemes assessed</a:t>
            </a:r>
          </a:p>
          <a:p>
            <a:pPr lvl="1"/>
            <a:r>
              <a:rPr lang="en-US" dirty="0" err="1" smtClean="0"/>
              <a:t>Diff’t</a:t>
            </a:r>
            <a:r>
              <a:rPr lang="en-US" dirty="0" smtClean="0"/>
              <a:t> optima in different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52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redundancy approaches: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Redundancymax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Excludes sentences with cosine overlap &gt; threshold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5555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redundancy approaches: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Redundancymax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Excludes sentences with cosine overlap &gt; threshold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Redundancy penalty:</a:t>
            </a:r>
          </a:p>
          <a:p>
            <a:pPr lvl="2"/>
            <a:r>
              <a:rPr lang="en-US" dirty="0" smtClean="0"/>
              <a:t>Subtracts penalty from computed score</a:t>
            </a:r>
          </a:p>
          <a:p>
            <a:pPr lvl="3"/>
            <a:r>
              <a:rPr lang="en-US" dirty="0" err="1" smtClean="0"/>
              <a:t>R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 </a:t>
            </a:r>
            <a:r>
              <a:rPr lang="en-US" dirty="0" smtClean="0"/>
              <a:t>= 2 * # overlapping </a:t>
            </a:r>
            <a:r>
              <a:rPr lang="en-US" dirty="0" err="1" smtClean="0"/>
              <a:t>wds</a:t>
            </a:r>
            <a:r>
              <a:rPr lang="en-US" dirty="0" smtClean="0"/>
              <a:t>/(# </a:t>
            </a:r>
            <a:r>
              <a:rPr lang="en-US" dirty="0" err="1" smtClean="0"/>
              <a:t>wds</a:t>
            </a:r>
            <a:r>
              <a:rPr lang="en-US" dirty="0" smtClean="0"/>
              <a:t> in sentence pair)</a:t>
            </a:r>
          </a:p>
          <a:p>
            <a:pPr lvl="4"/>
            <a:r>
              <a:rPr lang="en-US" dirty="0" smtClean="0"/>
              <a:t>Weighted by highest scoring sentence in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139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ordering:</a:t>
            </a:r>
          </a:p>
        </p:txBody>
      </p:sp>
    </p:spTree>
    <p:extLst>
      <p:ext uri="{BB962C8B-B14F-4D97-AF65-F5344CB8AC3E}">
        <p14:creationId xmlns:p14="http://schemas.microsoft.com/office/powerpoint/2010/main" val="20634795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ordering:</a:t>
            </a:r>
          </a:p>
          <a:p>
            <a:pPr lvl="1"/>
            <a:r>
              <a:rPr lang="en-US" dirty="0" smtClean="0"/>
              <a:t>Chronological by document date</a:t>
            </a:r>
          </a:p>
          <a:p>
            <a:r>
              <a:rPr lang="en-US" dirty="0" smtClean="0"/>
              <a:t>Information realization:</a:t>
            </a:r>
          </a:p>
        </p:txBody>
      </p:sp>
    </p:spTree>
    <p:extLst>
      <p:ext uri="{BB962C8B-B14F-4D97-AF65-F5344CB8AC3E}">
        <p14:creationId xmlns:p14="http://schemas.microsoft.com/office/powerpoint/2010/main" val="21525445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Information ordering:</a:t>
            </a:r>
          </a:p>
          <a:p>
            <a:pPr lvl="1"/>
            <a:r>
              <a:rPr lang="en-US" dirty="0" smtClean="0"/>
              <a:t>Chronological by document date</a:t>
            </a:r>
          </a:p>
          <a:p>
            <a:r>
              <a:rPr lang="en-US" dirty="0" smtClean="0"/>
              <a:t>Information realization:</a:t>
            </a:r>
          </a:p>
          <a:p>
            <a:pPr lvl="1"/>
            <a:r>
              <a:rPr lang="en-US" dirty="0" smtClean="0"/>
              <a:t>Pure extraction, no sentence revision</a:t>
            </a:r>
          </a:p>
          <a:p>
            <a:r>
              <a:rPr lang="en-US" dirty="0" smtClean="0"/>
              <a:t>Participated in DUC 2001, 2003</a:t>
            </a:r>
          </a:p>
          <a:p>
            <a:pPr lvl="1"/>
            <a:r>
              <a:rPr lang="en-US" dirty="0" smtClean="0"/>
              <a:t>Among top-5 scoring systems</a:t>
            </a:r>
            <a:endParaRPr lang="en-US" dirty="0"/>
          </a:p>
          <a:p>
            <a:pPr lvl="1"/>
            <a:r>
              <a:rPr lang="en-US" dirty="0" smtClean="0"/>
              <a:t>Varies depending on task, evaluation measure</a:t>
            </a:r>
            <a:endParaRPr lang="en-US" dirty="0"/>
          </a:p>
          <a:p>
            <a:r>
              <a:rPr lang="en-US" dirty="0" smtClean="0"/>
              <a:t>Solid straightforward system</a:t>
            </a:r>
          </a:p>
          <a:p>
            <a:pPr lvl="1"/>
            <a:r>
              <a:rPr lang="en-US" dirty="0" smtClean="0"/>
              <a:t>Publicly available; will compute/output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4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92221" cy="4343400"/>
          </a:xfrm>
        </p:spPr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Become familiar with shared task summarization data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Implement initial base system with all components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Focus on content selection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Evaluate resulting summaries</a:t>
            </a:r>
          </a:p>
        </p:txBody>
      </p:sp>
    </p:spTree>
    <p:extLst>
      <p:ext uri="{BB962C8B-B14F-4D97-AF65-F5344CB8AC3E}">
        <p14:creationId xmlns:p14="http://schemas.microsoft.com/office/powerpoint/2010/main" val="8926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 2010 Shared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data:</a:t>
            </a:r>
          </a:p>
          <a:p>
            <a:pPr lvl="1"/>
            <a:r>
              <a:rPr lang="en-US" dirty="0" smtClean="0"/>
              <a:t>Test Topic Statements:</a:t>
            </a:r>
          </a:p>
          <a:p>
            <a:pPr lvl="2"/>
            <a:r>
              <a:rPr lang="en-US" dirty="0" smtClean="0"/>
              <a:t>Brief topic description</a:t>
            </a:r>
          </a:p>
          <a:p>
            <a:pPr lvl="2"/>
            <a:r>
              <a:rPr lang="en-US" dirty="0" smtClean="0"/>
              <a:t>List of associated document identifiers from corpus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Document sets:</a:t>
            </a:r>
          </a:p>
          <a:p>
            <a:pPr lvl="2"/>
            <a:r>
              <a:rPr lang="en-US" dirty="0" smtClean="0"/>
              <a:t>Drawn from AQUAINT/AQUAINT-2 LDC corpora</a:t>
            </a:r>
          </a:p>
          <a:p>
            <a:pPr lvl="3"/>
            <a:r>
              <a:rPr lang="en-US" dirty="0" smtClean="0"/>
              <a:t>Available on </a:t>
            </a:r>
            <a:r>
              <a:rPr lang="en-US" dirty="0" err="1" smtClean="0"/>
              <a:t>patas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Summary results:</a:t>
            </a:r>
          </a:p>
          <a:p>
            <a:pPr lvl="2"/>
            <a:r>
              <a:rPr lang="en-US" dirty="0" smtClean="0"/>
              <a:t>Model summaries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23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selection evaluation:</a:t>
            </a:r>
          </a:p>
          <a:p>
            <a:pPr lvl="1"/>
            <a:r>
              <a:rPr lang="en-US" dirty="0" smtClean="0"/>
              <a:t>Not focused on ordering, readability</a:t>
            </a:r>
          </a:p>
          <a:p>
            <a:r>
              <a:rPr lang="en-US" dirty="0" smtClean="0"/>
              <a:t>Aims to address issues in evaluation of summaries: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657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&lt;topic id = "D0906B" category = "1"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&lt;title&gt; Rains and mudslides in Southern California &lt;/title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docsetA</a:t>
            </a:r>
            <a:r>
              <a:rPr lang="en-US" dirty="0"/>
              <a:t> id = "D0906B-A"&gt; </a:t>
            </a:r>
            <a:endParaRPr lang="en-US" dirty="0" smtClean="0"/>
          </a:p>
          <a:p>
            <a:pPr lvl="3"/>
            <a:r>
              <a:rPr lang="en-US" dirty="0" smtClean="0"/>
              <a:t>&lt;</a:t>
            </a:r>
            <a:r>
              <a:rPr lang="en-US" dirty="0"/>
              <a:t>doc id = "AFP_ENG_20050110.0079"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"LTW_ENG_20050110.0006"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"LTW_ENG_20050112.0156"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"NYT_ENG_20050110.0340"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"NYT_ENG_20050111.0349"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"LTW_ENG_20050109.0001" /&gt; </a:t>
            </a:r>
            <a:endParaRPr lang="en-US" dirty="0" smtClean="0"/>
          </a:p>
          <a:p>
            <a:pPr lvl="3"/>
            <a:r>
              <a:rPr lang="en-US" dirty="0" smtClean="0"/>
              <a:t>&lt;</a:t>
            </a:r>
            <a:r>
              <a:rPr lang="en-US" dirty="0"/>
              <a:t>doc id = "LTW_ENG_20050110.0118"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"NYT_ENG_20050110.0009"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"NYT_ENG_20050111.0015" /</a:t>
            </a:r>
            <a:r>
              <a:rPr lang="en-US" dirty="0" smtClean="0"/>
              <a:t>&gt;</a:t>
            </a:r>
          </a:p>
          <a:p>
            <a:pPr lvl="3"/>
            <a:r>
              <a:rPr lang="en-US" dirty="0" smtClean="0"/>
              <a:t> </a:t>
            </a:r>
            <a:r>
              <a:rPr lang="en-US" dirty="0"/>
              <a:t>&lt;doc id = "NYT_ENG_20050112.0012" /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&lt;/</a:t>
            </a:r>
            <a:r>
              <a:rPr lang="en-US" dirty="0" err="1"/>
              <a:t>docset</a:t>
            </a:r>
            <a:r>
              <a:rPr lang="en-US" dirty="0"/>
              <a:t>&gt; &lt;</a:t>
            </a:r>
            <a:r>
              <a:rPr lang="en-US" dirty="0" err="1"/>
              <a:t>docsetB</a:t>
            </a:r>
            <a:r>
              <a:rPr lang="en-US" dirty="0"/>
              <a:t> id = "D0906B-B"&gt; </a:t>
            </a:r>
            <a:endParaRPr lang="en-US" dirty="0" smtClean="0"/>
          </a:p>
          <a:p>
            <a:pPr lvl="3"/>
            <a:r>
              <a:rPr lang="en-US" dirty="0" smtClean="0"/>
              <a:t>&lt;</a:t>
            </a:r>
            <a:r>
              <a:rPr lang="en-US" dirty="0"/>
              <a:t>doc id = "AFP_ENG_20050221.0700" </a:t>
            </a:r>
            <a:r>
              <a:rPr lang="en-US" dirty="0" smtClean="0"/>
              <a:t>/&gt;</a:t>
            </a:r>
          </a:p>
          <a:p>
            <a:pPr lvl="3"/>
            <a:r>
              <a:rPr lang="en-US" dirty="0" smtClean="0"/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7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&lt;DOC</a:t>
            </a:r>
            <a:r>
              <a:rPr lang="en-US" dirty="0" smtClean="0"/>
              <a:t>&gt;&lt;</a:t>
            </a:r>
            <a:r>
              <a:rPr lang="en-US" dirty="0"/>
              <a:t>DOCNO&gt; APW20000817.0002 &lt;/DOCNO</a:t>
            </a:r>
            <a:r>
              <a:rPr lang="en-US" dirty="0" smtClean="0"/>
              <a:t>&gt; </a:t>
            </a:r>
          </a:p>
          <a:p>
            <a:r>
              <a:rPr lang="en-US" dirty="0" smtClean="0"/>
              <a:t>&lt;</a:t>
            </a:r>
            <a:r>
              <a:rPr lang="en-US" dirty="0"/>
              <a:t>DOCTYPE&gt; NEWS STORY &lt;/DOCTYPE</a:t>
            </a:r>
            <a:r>
              <a:rPr lang="en-US" dirty="0" smtClean="0"/>
              <a:t>&gt;&lt;</a:t>
            </a:r>
            <a:r>
              <a:rPr lang="en-US" dirty="0"/>
              <a:t>DATE_TIME&gt; 2000-08-17 00:05 &lt;/DATE_TIME&gt;</a:t>
            </a:r>
          </a:p>
          <a:p>
            <a:r>
              <a:rPr lang="en-US" dirty="0"/>
              <a:t>&lt;BODY</a:t>
            </a:r>
            <a:r>
              <a:rPr lang="en-US" dirty="0" smtClean="0"/>
              <a:t>&gt; &lt;</a:t>
            </a:r>
            <a:r>
              <a:rPr lang="en-US" dirty="0"/>
              <a:t>HEADLINE&gt; 19 charged with drug trafficking  &lt;/HEADLINE&gt;</a:t>
            </a:r>
          </a:p>
          <a:p>
            <a:r>
              <a:rPr lang="en-US" dirty="0"/>
              <a:t>&lt;TEXT</a:t>
            </a:r>
            <a:r>
              <a:rPr lang="en-US" dirty="0" smtClean="0"/>
              <a:t>&gt;&lt;</a:t>
            </a:r>
            <a:r>
              <a:rPr lang="en-US" dirty="0"/>
              <a:t>P&gt;</a:t>
            </a:r>
          </a:p>
          <a:p>
            <a:r>
              <a:rPr lang="en-US" dirty="0"/>
              <a:t>	   UTICA, N.Y. (AP) - Nineteen people involved in a </a:t>
            </a:r>
            <a:r>
              <a:rPr lang="en-US" dirty="0" smtClean="0"/>
              <a:t>drug trafficking </a:t>
            </a:r>
            <a:r>
              <a:rPr lang="en-US" dirty="0"/>
              <a:t>ring in the Utica area were arrested early Wednesday</a:t>
            </a:r>
            <a:r>
              <a:rPr lang="en-US" dirty="0" smtClean="0"/>
              <a:t>, police </a:t>
            </a:r>
            <a:r>
              <a:rPr lang="en-US" dirty="0"/>
              <a:t>said.</a:t>
            </a:r>
          </a:p>
          <a:p>
            <a:r>
              <a:rPr lang="en-US" dirty="0"/>
              <a:t>&lt;/</a:t>
            </a:r>
            <a:r>
              <a:rPr lang="en-US" dirty="0" smtClean="0"/>
              <a:t>P&gt;&lt;</a:t>
            </a:r>
            <a:r>
              <a:rPr lang="en-US" dirty="0"/>
              <a:t>P&gt;</a:t>
            </a:r>
          </a:p>
          <a:p>
            <a:r>
              <a:rPr lang="en-US" dirty="0"/>
              <a:t>   Those arrested are linked to 22 others picked up in May </a:t>
            </a:r>
            <a:r>
              <a:rPr lang="en-US" dirty="0" smtClean="0"/>
              <a:t>and comprise </a:t>
            </a:r>
            <a:r>
              <a:rPr lang="en-US" dirty="0"/>
              <a:t>''a major cocaine, crack cocaine and </a:t>
            </a:r>
            <a:r>
              <a:rPr lang="en-US" dirty="0" smtClean="0"/>
              <a:t>marijuana distribution </a:t>
            </a:r>
            <a:r>
              <a:rPr lang="en-US" dirty="0"/>
              <a:t>organization,'' according to the U.S. Department </a:t>
            </a:r>
            <a:r>
              <a:rPr lang="en-US" dirty="0" smtClean="0"/>
              <a:t>of Justice</a:t>
            </a:r>
            <a:r>
              <a:rPr lang="en-US" dirty="0"/>
              <a:t>.</a:t>
            </a:r>
          </a:p>
          <a:p>
            <a:r>
              <a:rPr lang="en-US" dirty="0"/>
              <a:t>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92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files:</a:t>
            </a:r>
          </a:p>
          <a:p>
            <a:pPr lvl="1"/>
            <a:r>
              <a:rPr lang="en-US" dirty="0" smtClean="0"/>
              <a:t>Include both </a:t>
            </a:r>
            <a:r>
              <a:rPr lang="en-US" dirty="0" err="1" smtClean="0"/>
              <a:t>docsetA</a:t>
            </a:r>
            <a:r>
              <a:rPr lang="en-US" dirty="0" smtClean="0"/>
              <a:t> and </a:t>
            </a:r>
            <a:r>
              <a:rPr lang="en-US" dirty="0" err="1" smtClean="0"/>
              <a:t>docsetB</a:t>
            </a:r>
            <a:endParaRPr lang="en-US" dirty="0" smtClean="0"/>
          </a:p>
          <a:p>
            <a:pPr lvl="2"/>
            <a:r>
              <a:rPr lang="en-US" dirty="0" smtClean="0"/>
              <a:t>Use ONLY *</a:t>
            </a:r>
            <a:r>
              <a:rPr lang="en-US" dirty="0" err="1" smtClean="0"/>
              <a:t>docsetA</a:t>
            </a:r>
            <a:r>
              <a:rPr lang="en-US" dirty="0" smtClean="0"/>
              <a:t>*</a:t>
            </a:r>
          </a:p>
          <a:p>
            <a:pPr lvl="3"/>
            <a:r>
              <a:rPr lang="en-US" dirty="0" smtClean="0"/>
              <a:t>“B” used for update task</a:t>
            </a:r>
          </a:p>
          <a:p>
            <a:r>
              <a:rPr lang="en-US" dirty="0" smtClean="0"/>
              <a:t>IDs reference documents in AQUAINT corpora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54598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AQUAINT/AQUAINT-2 corpora</a:t>
            </a:r>
          </a:p>
          <a:p>
            <a:pPr lvl="1"/>
            <a:r>
              <a:rPr lang="en-US" dirty="0" smtClean="0"/>
              <a:t>Subset of </a:t>
            </a:r>
            <a:r>
              <a:rPr lang="en-US" dirty="0" err="1" smtClean="0"/>
              <a:t>Gigaword</a:t>
            </a:r>
            <a:endParaRPr lang="en-US" dirty="0" smtClean="0"/>
          </a:p>
          <a:p>
            <a:pPr lvl="2"/>
            <a:r>
              <a:rPr lang="en-US" dirty="0" smtClean="0"/>
              <a:t>Used </a:t>
            </a:r>
            <a:r>
              <a:rPr lang="en-US" dirty="0"/>
              <a:t>in many NLP shared </a:t>
            </a:r>
            <a:r>
              <a:rPr lang="en-US" dirty="0" smtClean="0"/>
              <a:t>tasks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Format is SGML </a:t>
            </a:r>
          </a:p>
          <a:p>
            <a:pPr lvl="2"/>
            <a:r>
              <a:rPr lang="en-US" dirty="0"/>
              <a:t>Not fully XML compliant</a:t>
            </a:r>
          </a:p>
          <a:p>
            <a:pPr lvl="3"/>
            <a:r>
              <a:rPr lang="en-US" dirty="0"/>
              <a:t>Includes non-compliant characters: e.g. with &amp;s</a:t>
            </a:r>
          </a:p>
          <a:p>
            <a:pPr lvl="3"/>
            <a:r>
              <a:rPr lang="en-US" dirty="0"/>
              <a:t>May not be “rooted”</a:t>
            </a:r>
          </a:p>
          <a:p>
            <a:pPr lvl="2"/>
            <a:r>
              <a:rPr lang="en-US" dirty="0"/>
              <a:t>Some differences between </a:t>
            </a:r>
            <a:r>
              <a:rPr lang="en-US" dirty="0" err="1" smtClean="0"/>
              <a:t>subcorpora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Span different date ranges</a:t>
            </a:r>
          </a:p>
        </p:txBody>
      </p:sp>
    </p:spTree>
    <p:extLst>
      <p:ext uri="{BB962C8B-B14F-4D97-AF65-F5344CB8AC3E}">
        <p14:creationId xmlns:p14="http://schemas.microsoft.com/office/powerpoint/2010/main" val="4768512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SGML with XML tools</a:t>
            </a:r>
          </a:p>
          <a:p>
            <a:pPr lvl="1"/>
            <a:r>
              <a:rPr lang="en-US" dirty="0" err="1" smtClean="0"/>
              <a:t>Elementtree</a:t>
            </a:r>
            <a:r>
              <a:rPr lang="en-US" dirty="0" smtClean="0"/>
              <a:t> has recover mode:</a:t>
            </a:r>
          </a:p>
          <a:p>
            <a:pPr lvl="2"/>
            <a:r>
              <a:rPr lang="en-US" dirty="0"/>
              <a:t>E.g. </a:t>
            </a:r>
            <a:r>
              <a:rPr lang="en-US" dirty="0" smtClean="0"/>
              <a:t> </a:t>
            </a:r>
            <a:r>
              <a:rPr lang="en-US" dirty="0"/>
              <a:t>parser = </a:t>
            </a:r>
            <a:r>
              <a:rPr lang="en-US" dirty="0" err="1"/>
              <a:t>etree.XMLParser</a:t>
            </a:r>
            <a:r>
              <a:rPr lang="en-US" dirty="0"/>
              <a:t>(recover=True)                    </a:t>
            </a:r>
            <a:r>
              <a:rPr lang="en-US" dirty="0" err="1"/>
              <a:t>data_tree</a:t>
            </a:r>
            <a:r>
              <a:rPr lang="en-US" dirty="0"/>
              <a:t> = </a:t>
            </a:r>
            <a:r>
              <a:rPr lang="en-US" dirty="0" err="1"/>
              <a:t>etree.parse</a:t>
            </a:r>
            <a:r>
              <a:rPr lang="en-US" dirty="0"/>
              <a:t>(f, parser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Consider escaping &amp;-prefixed content</a:t>
            </a:r>
            <a:endParaRPr lang="en-US" dirty="0"/>
          </a:p>
          <a:p>
            <a:pPr lvl="1"/>
            <a:r>
              <a:rPr lang="en-US" dirty="0" smtClean="0"/>
              <a:t>Varied paragraph structure:</a:t>
            </a:r>
          </a:p>
          <a:p>
            <a:pPr lvl="2"/>
            <a:r>
              <a:rPr lang="en-US" dirty="0" smtClean="0"/>
              <a:t>.</a:t>
            </a:r>
            <a:r>
              <a:rPr lang="en-US" dirty="0" err="1"/>
              <a:t>xpath</a:t>
            </a:r>
            <a:r>
              <a:rPr lang="en-US" dirty="0"/>
              <a:t>(".//TEXT//P|.//TEXT")</a:t>
            </a:r>
            <a:endParaRPr lang="en-US" dirty="0" smtClean="0"/>
          </a:p>
          <a:p>
            <a:r>
              <a:rPr lang="en-US" dirty="0" smtClean="0"/>
              <a:t>Non-uniform corpora:</a:t>
            </a:r>
          </a:p>
          <a:p>
            <a:pPr lvl="1"/>
            <a:r>
              <a:rPr lang="en-US" dirty="0" smtClean="0"/>
              <a:t>You may hard-code corpus handling</a:t>
            </a:r>
          </a:p>
          <a:p>
            <a:pPr lvl="2"/>
            <a:r>
              <a:rPr lang="en-US" dirty="0" smtClean="0"/>
              <a:t>Or create configuration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353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Five young Amish girls were killed, shot by a lone gunman.</a:t>
            </a:r>
          </a:p>
          <a:p>
            <a:r>
              <a:rPr lang="en-US" dirty="0"/>
              <a:t>At about </a:t>
            </a:r>
            <a:r>
              <a:rPr lang="en-US" dirty="0" smtClean="0"/>
              <a:t>10:45</a:t>
            </a:r>
            <a:r>
              <a:rPr lang="en-US" dirty="0"/>
              <a:t>, on October 02, 2006, the gunman, Charles Carl Roberts IV, age 32, entered the Georgetown Amish School in Nickel Mines, Pennsylvania, a tiny village about 55 miles west of Philadelphia.</a:t>
            </a:r>
          </a:p>
          <a:p>
            <a:r>
              <a:rPr lang="en-US" dirty="0"/>
              <a:t>He let the boys and the adults go, before he tied up the girls, ages 6 to 13.</a:t>
            </a:r>
          </a:p>
          <a:p>
            <a:r>
              <a:rPr lang="en-US" dirty="0"/>
              <a:t>Police and emergency personnel rushed to the school but the gunman killed himself as they arrived.</a:t>
            </a:r>
          </a:p>
          <a:p>
            <a:r>
              <a:rPr lang="en-US" dirty="0"/>
              <a:t>His motive was unclear but in a cell call to his wife he talked about abusing two family members 20 years ago.</a:t>
            </a:r>
          </a:p>
        </p:txBody>
      </p:sp>
    </p:spTree>
    <p:extLst>
      <p:ext uri="{BB962C8B-B14F-4D97-AF65-F5344CB8AC3E}">
        <p14:creationId xmlns:p14="http://schemas.microsoft.com/office/powerpoint/2010/main" val="403433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end-to-end system</a:t>
            </a:r>
          </a:p>
          <a:p>
            <a:pPr lvl="1"/>
            <a:r>
              <a:rPr lang="en-US" dirty="0" smtClean="0"/>
              <a:t>From reading in topic files to summarization to </a:t>
            </a:r>
            <a:r>
              <a:rPr lang="en-US" dirty="0" err="1" smtClean="0"/>
              <a:t>eval</a:t>
            </a:r>
            <a:endParaRPr lang="en-US" dirty="0" smtClean="0"/>
          </a:p>
          <a:p>
            <a:r>
              <a:rPr lang="en-US" dirty="0" smtClean="0"/>
              <a:t>Need at least basic components for:</a:t>
            </a:r>
          </a:p>
          <a:p>
            <a:pPr lvl="1"/>
            <a:r>
              <a:rPr lang="en-US" dirty="0" smtClean="0"/>
              <a:t>Content selection</a:t>
            </a:r>
          </a:p>
          <a:p>
            <a:pPr lvl="1"/>
            <a:r>
              <a:rPr lang="en-US" dirty="0" smtClean="0"/>
              <a:t>Information ordering</a:t>
            </a:r>
          </a:p>
          <a:p>
            <a:pPr lvl="1"/>
            <a:r>
              <a:rPr lang="en-US" dirty="0" smtClean="0"/>
              <a:t>Content realization</a:t>
            </a:r>
          </a:p>
          <a:p>
            <a:r>
              <a:rPr lang="en-US" dirty="0" smtClean="0"/>
              <a:t>Focus on content selection for D2:</a:t>
            </a:r>
          </a:p>
          <a:p>
            <a:pPr lvl="1"/>
            <a:r>
              <a:rPr lang="en-US" dirty="0" smtClean="0"/>
              <a:t>Must be non-trivial (i.e. non-random/lead)</a:t>
            </a:r>
          </a:p>
          <a:p>
            <a:pPr lvl="1"/>
            <a:r>
              <a:rPr lang="en-US" dirty="0" smtClean="0"/>
              <a:t>Others can be minimal (i.e. “copy” for content real.)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834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formatting:</a:t>
            </a:r>
          </a:p>
          <a:p>
            <a:pPr lvl="1"/>
            <a:r>
              <a:rPr lang="en-US" dirty="0" smtClean="0"/>
              <a:t>100 word summaries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Just ASCII, English sentences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 funny formatting (bullets,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May output on multiple lines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One file per topic summary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topics in single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695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600201"/>
            <a:ext cx="8268261" cy="4343400"/>
          </a:xfrm>
        </p:spPr>
        <p:txBody>
          <a:bodyPr/>
          <a:lstStyle/>
          <a:p>
            <a:r>
              <a:rPr lang="en-US" dirty="0" smtClean="0"/>
              <a:t>Primarily using ROUGE</a:t>
            </a:r>
          </a:p>
          <a:p>
            <a:pPr lvl="1"/>
            <a:r>
              <a:rPr lang="en-US" dirty="0" smtClean="0"/>
              <a:t>Standard implementation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ROUGE-1, -2:</a:t>
            </a:r>
          </a:p>
          <a:p>
            <a:pPr lvl="2"/>
            <a:r>
              <a:rPr lang="en-US" dirty="0" smtClean="0"/>
              <a:t>Some of the scores found to have best correlation with responsiveness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Primary metric: ROUGE Recall (“R”)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Store in results directory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616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&amp; Output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Topic id</a:t>
            </a:r>
            <a:r>
              <a:rPr lang="en-US" dirty="0"/>
              <a:t>=D0901A</a:t>
            </a:r>
            <a:endParaRPr lang="en-US" dirty="0" smtClean="0"/>
          </a:p>
          <a:p>
            <a:r>
              <a:rPr lang="en-US" dirty="0" smtClean="0"/>
              <a:t>Summary </a:t>
            </a:r>
            <a:r>
              <a:rPr lang="en-US" dirty="0"/>
              <a:t>file name: D0901-A.M.100.A.A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. Split document id </a:t>
            </a:r>
            <a:r>
              <a:rPr lang="en-US" dirty="0" smtClean="0"/>
              <a:t>on: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id_part1=D0901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id_part2=</a:t>
            </a:r>
            <a:r>
              <a:rPr lang="en-US" dirty="0" smtClean="0"/>
              <a:t>A</a:t>
            </a:r>
          </a:p>
          <a:p>
            <a:r>
              <a:rPr lang="en-US" dirty="0" smtClean="0"/>
              <a:t>2</a:t>
            </a:r>
            <a:r>
              <a:rPr lang="en-US" dirty="0"/>
              <a:t>. Construct filename </a:t>
            </a:r>
            <a:r>
              <a:rPr lang="en-US" dirty="0" smtClean="0"/>
              <a:t>as: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[id_part1</a:t>
            </a:r>
            <a:r>
              <a:rPr lang="en-US" dirty="0" smtClean="0"/>
              <a:t>]- [</a:t>
            </a:r>
            <a:r>
              <a:rPr lang="en-US" dirty="0" err="1"/>
              <a:t>docset</a:t>
            </a:r>
            <a:r>
              <a:rPr lang="en-US" dirty="0"/>
              <a:t>].M.[</a:t>
            </a:r>
            <a:r>
              <a:rPr lang="en-US" dirty="0" err="1"/>
              <a:t>max_token_count</a:t>
            </a:r>
            <a:r>
              <a:rPr lang="en-US" dirty="0"/>
              <a:t>].[id_part2].[</a:t>
            </a:r>
            <a:r>
              <a:rPr lang="en-US" dirty="0" err="1" smtClean="0"/>
              <a:t>some_unique_alphanum</a:t>
            </a:r>
            <a:r>
              <a:rPr lang="en-US" dirty="0" smtClean="0"/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65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10031</TotalTime>
  <Words>4268</Words>
  <Application>Microsoft Macintosh PowerPoint</Application>
  <PresentationFormat>On-screen Show (4:3)</PresentationFormat>
  <Paragraphs>772</Paragraphs>
  <Slides>100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03" baseType="lpstr">
      <vt:lpstr>Breeze</vt:lpstr>
      <vt:lpstr>Equation</vt:lpstr>
      <vt:lpstr>Microsoft Equation</vt:lpstr>
      <vt:lpstr>Summarization Evaluation &amp; Systems</vt:lpstr>
      <vt:lpstr>Roadmap</vt:lpstr>
      <vt:lpstr>Intrinsic Evaluation</vt:lpstr>
      <vt:lpstr>Intrinsic Evaluation</vt:lpstr>
      <vt:lpstr>Intrinsic Evaluation</vt:lpstr>
      <vt:lpstr>ROUGE</vt:lpstr>
      <vt:lpstr>ROUGE</vt:lpstr>
      <vt:lpstr>ROUGE</vt:lpstr>
      <vt:lpstr>Pyramid Evaluation</vt:lpstr>
      <vt:lpstr>Pyramid Evaluation</vt:lpstr>
      <vt:lpstr>Pyramid Evaluation</vt:lpstr>
      <vt:lpstr>Pyramid Evaluation</vt:lpstr>
      <vt:lpstr>Pyramid Evaluation</vt:lpstr>
      <vt:lpstr>Pyramid Units </vt:lpstr>
      <vt:lpstr>Pyramid Units </vt:lpstr>
      <vt:lpstr>Example</vt:lpstr>
      <vt:lpstr>Example</vt:lpstr>
      <vt:lpstr>Example SCUs</vt:lpstr>
      <vt:lpstr>SCU:  (Weight = ?)</vt:lpstr>
      <vt:lpstr>SCU: A cable car caught fire (Weight = 4)</vt:lpstr>
      <vt:lpstr>Pyramid Building</vt:lpstr>
      <vt:lpstr>Pyramid Building</vt:lpstr>
      <vt:lpstr>Pyramid Building</vt:lpstr>
      <vt:lpstr>Ideally informative summary</vt:lpstr>
      <vt:lpstr>Pyramid Scores</vt:lpstr>
      <vt:lpstr>Pyramid Scores</vt:lpstr>
      <vt:lpstr>Pyramid Scores</vt:lpstr>
      <vt:lpstr>Pyramid Scores</vt:lpstr>
      <vt:lpstr>Pyramid Scores</vt:lpstr>
      <vt:lpstr>Pyramid Scores</vt:lpstr>
      <vt:lpstr>Pyramid Scores</vt:lpstr>
      <vt:lpstr>Correlation with Other Scores</vt:lpstr>
      <vt:lpstr>Pyramid Model</vt:lpstr>
      <vt:lpstr>Pyramid Model</vt:lpstr>
      <vt:lpstr>Pyramid Model</vt:lpstr>
      <vt:lpstr>Model-free Evaluation</vt:lpstr>
      <vt:lpstr>Model-free Evaluation</vt:lpstr>
      <vt:lpstr>Model-free Evaluation</vt:lpstr>
      <vt:lpstr>Model-free Evaluation</vt:lpstr>
      <vt:lpstr>Assessment</vt:lpstr>
      <vt:lpstr>Shared Task Evaluation</vt:lpstr>
      <vt:lpstr>Shared Task Evaluation</vt:lpstr>
      <vt:lpstr>Shared Task Evaluation</vt:lpstr>
      <vt:lpstr>Content Selection </vt:lpstr>
      <vt:lpstr>Word-Based Unsupervised Models</vt:lpstr>
      <vt:lpstr>Word-Based Unsupervised Models</vt:lpstr>
      <vt:lpstr>Word-Based Unsupervised Models</vt:lpstr>
      <vt:lpstr>Frequency-based Approach</vt:lpstr>
      <vt:lpstr>Frequency-based Approach</vt:lpstr>
      <vt:lpstr>Frequency-based Approach</vt:lpstr>
      <vt:lpstr>Frequency-based Approach</vt:lpstr>
      <vt:lpstr>Selection Methodology</vt:lpstr>
      <vt:lpstr>Selection Methodology</vt:lpstr>
      <vt:lpstr>Selection Methodology</vt:lpstr>
      <vt:lpstr>Selection Methodology</vt:lpstr>
      <vt:lpstr>Word Weight Example </vt:lpstr>
      <vt:lpstr>Limitations of Frequency</vt:lpstr>
      <vt:lpstr>Limitations of Frequency</vt:lpstr>
      <vt:lpstr>Modeling Background</vt:lpstr>
      <vt:lpstr>Modeling Background</vt:lpstr>
      <vt:lpstr>Modeling Background</vt:lpstr>
      <vt:lpstr>Topic Signature Approach</vt:lpstr>
      <vt:lpstr>Topic Signature Approach</vt:lpstr>
      <vt:lpstr>Log Likelihood Ratio</vt:lpstr>
      <vt:lpstr>Log Likelihood Ratio</vt:lpstr>
      <vt:lpstr>Log Likelihood Ratio</vt:lpstr>
      <vt:lpstr>Log Likelihood Ratio</vt:lpstr>
      <vt:lpstr>Using LLR for Weighting</vt:lpstr>
      <vt:lpstr>Using LLR for Weighting</vt:lpstr>
      <vt:lpstr>Using LLR for Weighting</vt:lpstr>
      <vt:lpstr>Using LLR for Weighting</vt:lpstr>
      <vt:lpstr>MEAD</vt:lpstr>
      <vt:lpstr>Centroid-based Models</vt:lpstr>
      <vt:lpstr>Centroid-based Models</vt:lpstr>
      <vt:lpstr>Centroid-based Models</vt:lpstr>
      <vt:lpstr>MEAD Content Selection</vt:lpstr>
      <vt:lpstr>MEAD Content Selection</vt:lpstr>
      <vt:lpstr>MEAD Content Selection</vt:lpstr>
      <vt:lpstr>Score Computation</vt:lpstr>
      <vt:lpstr>Score Computation</vt:lpstr>
      <vt:lpstr>Score Computation</vt:lpstr>
      <vt:lpstr>Score Computation</vt:lpstr>
      <vt:lpstr>Managing Redundancy</vt:lpstr>
      <vt:lpstr>Managing Redundancy</vt:lpstr>
      <vt:lpstr>System and Evaluation</vt:lpstr>
      <vt:lpstr>System and Evaluation</vt:lpstr>
      <vt:lpstr>System and Evaluation</vt:lpstr>
      <vt:lpstr>Deliverable #2</vt:lpstr>
      <vt:lpstr>TAC 2010 Shared Task</vt:lpstr>
      <vt:lpstr>Topics</vt:lpstr>
      <vt:lpstr>Documents</vt:lpstr>
      <vt:lpstr>Notes</vt:lpstr>
      <vt:lpstr>Notes</vt:lpstr>
      <vt:lpstr>Tips &amp; Tricks</vt:lpstr>
      <vt:lpstr>Model Summaries</vt:lpstr>
      <vt:lpstr>Initial System</vt:lpstr>
      <vt:lpstr>Summaries</vt:lpstr>
      <vt:lpstr>Summarization Evaluation</vt:lpstr>
      <vt:lpstr>Model &amp; Output Names</vt:lpstr>
      <vt:lpstr>Submission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Gina-Anne Levow</dc:creator>
  <cp:lastModifiedBy>Gina-Anne Levow</cp:lastModifiedBy>
  <cp:revision>53</cp:revision>
  <cp:lastPrinted>2015-04-07T20:05:23Z</cp:lastPrinted>
  <dcterms:created xsi:type="dcterms:W3CDTF">2015-04-05T05:44:07Z</dcterms:created>
  <dcterms:modified xsi:type="dcterms:W3CDTF">2020-04-05T21:04:40Z</dcterms:modified>
</cp:coreProperties>
</file>