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5"/>
  </p:notesMasterIdLst>
  <p:sldIdLst>
    <p:sldId id="256" r:id="rId2"/>
    <p:sldId id="280" r:id="rId3"/>
    <p:sldId id="291" r:id="rId4"/>
    <p:sldId id="292" r:id="rId5"/>
    <p:sldId id="322" r:id="rId6"/>
    <p:sldId id="293" r:id="rId7"/>
    <p:sldId id="294" r:id="rId8"/>
    <p:sldId id="295" r:id="rId9"/>
    <p:sldId id="296" r:id="rId10"/>
    <p:sldId id="323" r:id="rId11"/>
    <p:sldId id="324" r:id="rId12"/>
    <p:sldId id="325" r:id="rId13"/>
    <p:sldId id="297" r:id="rId14"/>
    <p:sldId id="326" r:id="rId15"/>
    <p:sldId id="327" r:id="rId16"/>
    <p:sldId id="328" r:id="rId17"/>
    <p:sldId id="298" r:id="rId18"/>
    <p:sldId id="329" r:id="rId19"/>
    <p:sldId id="330" r:id="rId20"/>
    <p:sldId id="331" r:id="rId21"/>
    <p:sldId id="332" r:id="rId22"/>
    <p:sldId id="333" r:id="rId23"/>
    <p:sldId id="299" r:id="rId24"/>
    <p:sldId id="334" r:id="rId25"/>
    <p:sldId id="335" r:id="rId26"/>
    <p:sldId id="336" r:id="rId27"/>
    <p:sldId id="337" r:id="rId28"/>
    <p:sldId id="300" r:id="rId29"/>
    <p:sldId id="301" r:id="rId30"/>
    <p:sldId id="338" r:id="rId31"/>
    <p:sldId id="302" r:id="rId32"/>
    <p:sldId id="387" r:id="rId33"/>
    <p:sldId id="350" r:id="rId34"/>
    <p:sldId id="351" r:id="rId35"/>
    <p:sldId id="352" r:id="rId36"/>
    <p:sldId id="383" r:id="rId37"/>
    <p:sldId id="384" r:id="rId38"/>
    <p:sldId id="385" r:id="rId39"/>
    <p:sldId id="386" r:id="rId40"/>
    <p:sldId id="382" r:id="rId41"/>
    <p:sldId id="306" r:id="rId42"/>
    <p:sldId id="339" r:id="rId43"/>
    <p:sldId id="340" r:id="rId44"/>
    <p:sldId id="341" r:id="rId45"/>
    <p:sldId id="342" r:id="rId46"/>
    <p:sldId id="343" r:id="rId47"/>
    <p:sldId id="309" r:id="rId48"/>
    <p:sldId id="344" r:id="rId49"/>
    <p:sldId id="345" r:id="rId50"/>
    <p:sldId id="307" r:id="rId51"/>
    <p:sldId id="346" r:id="rId52"/>
    <p:sldId id="347" r:id="rId53"/>
    <p:sldId id="308" r:id="rId54"/>
    <p:sldId id="348" r:id="rId55"/>
    <p:sldId id="349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  <p:sldId id="369" r:id="rId71"/>
    <p:sldId id="370" r:id="rId72"/>
    <p:sldId id="371" r:id="rId73"/>
    <p:sldId id="372" r:id="rId74"/>
    <p:sldId id="373" r:id="rId75"/>
    <p:sldId id="374" r:id="rId76"/>
    <p:sldId id="375" r:id="rId77"/>
    <p:sldId id="376" r:id="rId78"/>
    <p:sldId id="377" r:id="rId79"/>
    <p:sldId id="378" r:id="rId80"/>
    <p:sldId id="379" r:id="rId81"/>
    <p:sldId id="380" r:id="rId82"/>
    <p:sldId id="381" r:id="rId83"/>
    <p:sldId id="353" r:id="rId8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notesMaster" Target="notesMasters/notesMaster1.xml"/><Relationship Id="rId86" Type="http://schemas.openxmlformats.org/officeDocument/2006/relationships/printerSettings" Target="printerSettings/printerSettings1.bin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2F522-DC1B-F547-BA30-CFF07EA3F0BF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A0388-4E8B-D54B-AE85-B267D3AF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2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1DD-A77F-8444-900E-36A62E0819F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7D7-F0DF-8C45-AD3B-09339B47E7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1DD-A77F-8444-900E-36A62E0819F6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7D7-F0DF-8C45-AD3B-09339B47E7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1DD-A77F-8444-900E-36A62E0819F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7D7-F0DF-8C45-AD3B-09339B47E7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1DD-A77F-8444-900E-36A62E0819F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7D7-F0DF-8C45-AD3B-09339B47E7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1DD-A77F-8444-900E-36A62E0819F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7D7-F0DF-8C45-AD3B-09339B47E7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1DD-A77F-8444-900E-36A62E0819F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7D7-F0DF-8C45-AD3B-09339B47E7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1DD-A77F-8444-900E-36A62E0819F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7D7-F0DF-8C45-AD3B-09339B47E7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1DD-A77F-8444-900E-36A62E0819F6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7D7-F0DF-8C45-AD3B-09339B47E7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1DD-A77F-8444-900E-36A62E0819F6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7D7-F0DF-8C45-AD3B-09339B47E7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1DD-A77F-8444-900E-36A62E0819F6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7D7-F0DF-8C45-AD3B-09339B47E7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1DD-A77F-8444-900E-36A62E0819F6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7D7-F0DF-8C45-AD3B-09339B47E7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1DD-A77F-8444-900E-36A62E0819F6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17D7-F0DF-8C45-AD3B-09339B47E7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6E151DD-A77F-8444-900E-36A62E0819F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0CD17D7-F0DF-8C45-AD3B-09339B47E7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Summarization: 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Ling573</a:t>
            </a:r>
          </a:p>
          <a:p>
            <a:r>
              <a:rPr lang="en-US" dirty="0" smtClean="0"/>
              <a:t>Systems &amp; Applications</a:t>
            </a:r>
          </a:p>
          <a:p>
            <a:r>
              <a:rPr lang="en-US" dirty="0" smtClean="0"/>
              <a:t>April 2, 2020</a:t>
            </a:r>
          </a:p>
        </p:txBody>
      </p:sp>
    </p:spTree>
    <p:extLst>
      <p:ext uri="{BB962C8B-B14F-4D97-AF65-F5344CB8AC3E}">
        <p14:creationId xmlns:p14="http://schemas.microsoft.com/office/powerpoint/2010/main" val="2386105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Cues to Saliency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 significantly differ in terms of cues</a:t>
            </a:r>
          </a:p>
          <a:p>
            <a:r>
              <a:rPr lang="en-US" dirty="0" smtClean="0"/>
              <a:t>Word-based (unsupervised):</a:t>
            </a:r>
          </a:p>
          <a:p>
            <a:pPr lvl="1"/>
            <a:r>
              <a:rPr lang="en-US" dirty="0" smtClean="0"/>
              <a:t>Compute a </a:t>
            </a:r>
            <a:r>
              <a:rPr lang="en-US" b="1" dirty="0" smtClean="0"/>
              <a:t>topic signature </a:t>
            </a:r>
            <a:r>
              <a:rPr lang="en-US" dirty="0" smtClean="0"/>
              <a:t>of words above threshold</a:t>
            </a:r>
          </a:p>
        </p:txBody>
      </p:sp>
    </p:spTree>
    <p:extLst>
      <p:ext uri="{BB962C8B-B14F-4D97-AF65-F5344CB8AC3E}">
        <p14:creationId xmlns:p14="http://schemas.microsoft.com/office/powerpoint/2010/main" val="237922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Cues to Saliency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 significantly differ in terms of cues</a:t>
            </a:r>
          </a:p>
          <a:p>
            <a:r>
              <a:rPr lang="en-US" dirty="0" smtClean="0"/>
              <a:t>Word-based (unsupervised):</a:t>
            </a:r>
          </a:p>
          <a:p>
            <a:pPr lvl="1"/>
            <a:r>
              <a:rPr lang="en-US" dirty="0" smtClean="0"/>
              <a:t>Compute a </a:t>
            </a:r>
            <a:r>
              <a:rPr lang="en-US" b="1" dirty="0" smtClean="0"/>
              <a:t>topic signature </a:t>
            </a:r>
            <a:r>
              <a:rPr lang="en-US" dirty="0" smtClean="0"/>
              <a:t>of words above threshold</a:t>
            </a:r>
          </a:p>
          <a:p>
            <a:pPr lvl="2"/>
            <a:r>
              <a:rPr lang="en-US" dirty="0" smtClean="0"/>
              <a:t>Many different weighting schemes: </a:t>
            </a:r>
            <a:r>
              <a:rPr lang="en-US" dirty="0" err="1" smtClean="0"/>
              <a:t>tf</a:t>
            </a:r>
            <a:r>
              <a:rPr lang="en-US" dirty="0" smtClean="0"/>
              <a:t>,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, LLR,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Select content/sentences with highest weight</a:t>
            </a:r>
          </a:p>
          <a:p>
            <a:r>
              <a:rPr lang="en-US" dirty="0" smtClean="0"/>
              <a:t>Discourse-based:</a:t>
            </a:r>
          </a:p>
          <a:p>
            <a:pPr lvl="1"/>
            <a:r>
              <a:rPr lang="en-US" dirty="0" smtClean="0"/>
              <a:t>Discourse saliency </a:t>
            </a:r>
            <a:r>
              <a:rPr lang="en-US" dirty="0" smtClean="0">
                <a:sym typeface="Wingdings"/>
              </a:rPr>
              <a:t> extract-worthiness</a:t>
            </a:r>
          </a:p>
        </p:txBody>
      </p:sp>
    </p:spTree>
    <p:extLst>
      <p:ext uri="{BB962C8B-B14F-4D97-AF65-F5344CB8AC3E}">
        <p14:creationId xmlns:p14="http://schemas.microsoft.com/office/powerpoint/2010/main" val="3263228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Cues to Saliency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Approaches significantly differ in terms of cues</a:t>
            </a:r>
          </a:p>
          <a:p>
            <a:r>
              <a:rPr lang="en-US" dirty="0" smtClean="0"/>
              <a:t>Word-based (unsupervised):</a:t>
            </a:r>
          </a:p>
          <a:p>
            <a:pPr lvl="1"/>
            <a:r>
              <a:rPr lang="en-US" dirty="0" smtClean="0"/>
              <a:t>Compute a </a:t>
            </a:r>
            <a:r>
              <a:rPr lang="en-US" b="1" dirty="0" smtClean="0"/>
              <a:t>topic signature </a:t>
            </a:r>
            <a:r>
              <a:rPr lang="en-US" dirty="0" smtClean="0"/>
              <a:t>of words above threshold</a:t>
            </a:r>
          </a:p>
          <a:p>
            <a:pPr lvl="2"/>
            <a:r>
              <a:rPr lang="en-US" dirty="0" smtClean="0"/>
              <a:t>Many different weighting schemes: </a:t>
            </a:r>
            <a:r>
              <a:rPr lang="en-US" dirty="0" err="1" smtClean="0"/>
              <a:t>tf</a:t>
            </a:r>
            <a:r>
              <a:rPr lang="en-US" dirty="0" smtClean="0"/>
              <a:t>,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, LLR,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Select content/sentences with highest weight</a:t>
            </a:r>
          </a:p>
          <a:p>
            <a:r>
              <a:rPr lang="en-US" dirty="0" smtClean="0"/>
              <a:t>Discourse-based:</a:t>
            </a:r>
          </a:p>
          <a:p>
            <a:pPr lvl="1"/>
            <a:r>
              <a:rPr lang="en-US" dirty="0" smtClean="0"/>
              <a:t>Discourse saliency </a:t>
            </a:r>
            <a:r>
              <a:rPr lang="en-US" dirty="0" smtClean="0">
                <a:sym typeface="Wingdings"/>
              </a:rPr>
              <a:t> extract-worthiness</a:t>
            </a:r>
          </a:p>
          <a:p>
            <a:r>
              <a:rPr lang="en-US" dirty="0" smtClean="0">
                <a:sym typeface="Wingdings"/>
              </a:rPr>
              <a:t>Multi-feature supervised:</a:t>
            </a:r>
          </a:p>
          <a:p>
            <a:pPr lvl="1"/>
            <a:r>
              <a:rPr lang="en-US" dirty="0" smtClean="0">
                <a:sym typeface="Wingdings"/>
              </a:rPr>
              <a:t>Cues include position, cue phrases, word salience, ..</a:t>
            </a:r>
          </a:p>
          <a:p>
            <a:pPr lvl="1"/>
            <a:r>
              <a:rPr lang="en-US" dirty="0" smtClean="0">
                <a:sym typeface="Wingdings"/>
              </a:rPr>
              <a:t>Training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05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/>
          <a:lstStyle/>
          <a:p>
            <a:r>
              <a:rPr lang="en-US" dirty="0" smtClean="0"/>
              <a:t>Multi-document case:</a:t>
            </a:r>
          </a:p>
          <a:p>
            <a:pPr lvl="1"/>
            <a:r>
              <a:rPr lang="en-US" dirty="0" smtClean="0"/>
              <a:t>Key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82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/>
          <a:lstStyle/>
          <a:p>
            <a:r>
              <a:rPr lang="en-US" dirty="0" smtClean="0"/>
              <a:t>Multi-document case:</a:t>
            </a:r>
          </a:p>
          <a:p>
            <a:pPr lvl="1"/>
            <a:r>
              <a:rPr lang="en-US" dirty="0" smtClean="0"/>
              <a:t>Key issue: redundancy</a:t>
            </a:r>
          </a:p>
          <a:p>
            <a:pPr lvl="2"/>
            <a:r>
              <a:rPr lang="en-US" dirty="0" smtClean="0"/>
              <a:t>General idea:</a:t>
            </a:r>
          </a:p>
          <a:p>
            <a:pPr lvl="3"/>
            <a:r>
              <a:rPr lang="en-US" dirty="0"/>
              <a:t>A</a:t>
            </a:r>
            <a:r>
              <a:rPr lang="en-US" dirty="0" smtClean="0"/>
              <a:t>dd salient content that is least similar to that already there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/>
          <a:lstStyle/>
          <a:p>
            <a:r>
              <a:rPr lang="en-US" dirty="0" smtClean="0"/>
              <a:t>Multi-document case:</a:t>
            </a:r>
          </a:p>
          <a:p>
            <a:pPr lvl="1"/>
            <a:r>
              <a:rPr lang="en-US" dirty="0" smtClean="0"/>
              <a:t>Key issue: redundancy</a:t>
            </a:r>
          </a:p>
          <a:p>
            <a:pPr lvl="2"/>
            <a:r>
              <a:rPr lang="en-US" dirty="0" smtClean="0"/>
              <a:t>General idea:</a:t>
            </a:r>
          </a:p>
          <a:p>
            <a:pPr lvl="3"/>
            <a:r>
              <a:rPr lang="en-US" dirty="0"/>
              <a:t>A</a:t>
            </a:r>
            <a:r>
              <a:rPr lang="en-US" dirty="0" smtClean="0"/>
              <a:t>dd salient content that is least similar to that already there</a:t>
            </a:r>
          </a:p>
          <a:p>
            <a:pPr lvl="3"/>
            <a:endParaRPr lang="en-US" dirty="0"/>
          </a:p>
          <a:p>
            <a:r>
              <a:rPr lang="en-US" dirty="0" smtClean="0"/>
              <a:t>Topic-/query-focused:</a:t>
            </a:r>
          </a:p>
          <a:p>
            <a:pPr lvl="1"/>
            <a:r>
              <a:rPr lang="en-US" dirty="0" smtClean="0"/>
              <a:t>Ensure salient content related to topic/query</a:t>
            </a:r>
          </a:p>
        </p:txBody>
      </p:sp>
    </p:spTree>
    <p:extLst>
      <p:ext uri="{BB962C8B-B14F-4D97-AF65-F5344CB8AC3E}">
        <p14:creationId xmlns:p14="http://schemas.microsoft.com/office/powerpoint/2010/main" val="350171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/>
          <a:lstStyle/>
          <a:p>
            <a:r>
              <a:rPr lang="en-US" dirty="0" smtClean="0"/>
              <a:t>Multi-document case:</a:t>
            </a:r>
          </a:p>
          <a:p>
            <a:pPr lvl="1"/>
            <a:r>
              <a:rPr lang="en-US" dirty="0" smtClean="0"/>
              <a:t>Key issue: redundancy</a:t>
            </a:r>
          </a:p>
          <a:p>
            <a:pPr lvl="2"/>
            <a:r>
              <a:rPr lang="en-US" dirty="0" smtClean="0"/>
              <a:t>General idea:</a:t>
            </a:r>
          </a:p>
          <a:p>
            <a:pPr lvl="3"/>
            <a:r>
              <a:rPr lang="en-US" dirty="0"/>
              <a:t>A</a:t>
            </a:r>
            <a:r>
              <a:rPr lang="en-US" dirty="0" smtClean="0"/>
              <a:t>dd salient content that is least similar to that already there</a:t>
            </a:r>
          </a:p>
          <a:p>
            <a:pPr lvl="3"/>
            <a:endParaRPr lang="en-US" dirty="0"/>
          </a:p>
          <a:p>
            <a:r>
              <a:rPr lang="en-US" dirty="0" smtClean="0"/>
              <a:t>Topic-/query-focused:</a:t>
            </a:r>
          </a:p>
          <a:p>
            <a:pPr lvl="1"/>
            <a:r>
              <a:rPr lang="en-US" dirty="0" smtClean="0"/>
              <a:t>Ensure salient content related to topic/query</a:t>
            </a:r>
          </a:p>
          <a:p>
            <a:pPr lvl="1"/>
            <a:r>
              <a:rPr lang="en-US" dirty="0" smtClean="0"/>
              <a:t>Prefer content more similar to topic</a:t>
            </a:r>
          </a:p>
          <a:p>
            <a:pPr lvl="1"/>
            <a:r>
              <a:rPr lang="en-US" dirty="0" smtClean="0"/>
              <a:t>Alternatively, when given specific question types,</a:t>
            </a:r>
          </a:p>
          <a:p>
            <a:pPr lvl="2"/>
            <a:r>
              <a:rPr lang="en-US" dirty="0" smtClean="0"/>
              <a:t>Apply more Q/A information extraction oriented approach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0" y="1600201"/>
            <a:ext cx="8866909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Goal: Determine presentation order for salient content</a:t>
            </a:r>
          </a:p>
        </p:txBody>
      </p:sp>
    </p:spTree>
    <p:extLst>
      <p:ext uri="{BB962C8B-B14F-4D97-AF65-F5344CB8AC3E}">
        <p14:creationId xmlns:p14="http://schemas.microsoft.com/office/powerpoint/2010/main" val="258206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0" y="1600201"/>
            <a:ext cx="8866909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Goal: Determine presentation order for salient content</a:t>
            </a:r>
          </a:p>
          <a:p>
            <a:r>
              <a:rPr lang="en-US" dirty="0" smtClean="0"/>
              <a:t>Relatively trivial for single document extractive case: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0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0" y="1600201"/>
            <a:ext cx="8866909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Goal: Determine presentation order for salient content</a:t>
            </a:r>
          </a:p>
          <a:p>
            <a:r>
              <a:rPr lang="en-US" dirty="0" smtClean="0"/>
              <a:t>Relatively trivial for single document extractive case:</a:t>
            </a:r>
          </a:p>
          <a:p>
            <a:pPr lvl="1"/>
            <a:r>
              <a:rPr lang="en-US" dirty="0" smtClean="0"/>
              <a:t>Just retain original document order of extracted sentences</a:t>
            </a:r>
          </a:p>
          <a:p>
            <a:r>
              <a:rPr lang="en-US" dirty="0" smtClean="0"/>
              <a:t>Multi-document case more challenging: 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1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 </a:t>
            </a:r>
            <a:r>
              <a:rPr lang="en-US" dirty="0" smtClean="0"/>
              <a:t>of a Summarization system</a:t>
            </a:r>
          </a:p>
          <a:p>
            <a:endParaRPr lang="en-US" dirty="0" smtClean="0"/>
          </a:p>
          <a:p>
            <a:r>
              <a:rPr lang="en-US" dirty="0" smtClean="0"/>
              <a:t>Summarization and resources</a:t>
            </a:r>
          </a:p>
          <a:p>
            <a:endParaRPr lang="en-US" dirty="0" smtClean="0"/>
          </a:p>
          <a:p>
            <a:r>
              <a:rPr lang="en-US" dirty="0" smtClean="0"/>
              <a:t>Evaluation</a:t>
            </a:r>
          </a:p>
          <a:p>
            <a:endParaRPr lang="en-US" dirty="0" smtClean="0"/>
          </a:p>
          <a:p>
            <a:r>
              <a:rPr lang="en-US" dirty="0" smtClean="0"/>
              <a:t>Logistics Check-</a:t>
            </a:r>
            <a:r>
              <a:rPr lang="en-US" dirty="0"/>
              <a:t>in, Deliverable #1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00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0" y="1600201"/>
            <a:ext cx="8866909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Goal: Determine presentation order for salient content</a:t>
            </a:r>
          </a:p>
          <a:p>
            <a:r>
              <a:rPr lang="en-US" dirty="0" smtClean="0"/>
              <a:t>Relatively trivial for single document extractive case:</a:t>
            </a:r>
          </a:p>
          <a:p>
            <a:pPr lvl="1"/>
            <a:r>
              <a:rPr lang="en-US" dirty="0" smtClean="0"/>
              <a:t>Just retain original document order of extracted sentences</a:t>
            </a:r>
          </a:p>
          <a:p>
            <a:r>
              <a:rPr lang="en-US" dirty="0" smtClean="0"/>
              <a:t>Multi-document case more challenging: Why?</a:t>
            </a:r>
          </a:p>
          <a:p>
            <a:pPr lvl="1"/>
            <a:r>
              <a:rPr lang="en-US" dirty="0" smtClean="0"/>
              <a:t>Factors:</a:t>
            </a:r>
          </a:p>
          <a:p>
            <a:pPr lvl="2"/>
            <a:r>
              <a:rPr lang="en-US" dirty="0" smtClean="0"/>
              <a:t>Story chronological order – insufficient alone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92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0" y="1600201"/>
            <a:ext cx="8866909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Goal: Determine presentation order for salient content</a:t>
            </a:r>
          </a:p>
          <a:p>
            <a:r>
              <a:rPr lang="en-US" dirty="0" smtClean="0"/>
              <a:t>Relatively trivial for single document extractive case:</a:t>
            </a:r>
          </a:p>
          <a:p>
            <a:pPr lvl="1"/>
            <a:r>
              <a:rPr lang="en-US" dirty="0" smtClean="0"/>
              <a:t>Just retain original document order of extracted sentences</a:t>
            </a:r>
          </a:p>
          <a:p>
            <a:r>
              <a:rPr lang="en-US" dirty="0" smtClean="0"/>
              <a:t>Multi-document case more challenging: Why?</a:t>
            </a:r>
          </a:p>
          <a:p>
            <a:pPr lvl="1"/>
            <a:r>
              <a:rPr lang="en-US" dirty="0" smtClean="0"/>
              <a:t>Factors:</a:t>
            </a:r>
          </a:p>
          <a:p>
            <a:pPr lvl="2"/>
            <a:r>
              <a:rPr lang="en-US" dirty="0" smtClean="0"/>
              <a:t>Story chronological order – insufficient alone</a:t>
            </a:r>
          </a:p>
          <a:p>
            <a:pPr lvl="2"/>
            <a:r>
              <a:rPr lang="en-US" dirty="0" smtClean="0"/>
              <a:t>Discourse coherence and cohesion </a:t>
            </a:r>
          </a:p>
          <a:p>
            <a:pPr lvl="3"/>
            <a:r>
              <a:rPr lang="en-US" dirty="0" smtClean="0"/>
              <a:t>Create discourse relations</a:t>
            </a:r>
          </a:p>
          <a:p>
            <a:pPr lvl="3"/>
            <a:r>
              <a:rPr lang="en-US" dirty="0" smtClean="0"/>
              <a:t>Maintain cohesion among sentences, entities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90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0" y="1600201"/>
            <a:ext cx="8866909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Goal: Determine presentation order for salient content</a:t>
            </a:r>
          </a:p>
          <a:p>
            <a:r>
              <a:rPr lang="en-US" dirty="0" smtClean="0"/>
              <a:t>Relatively trivial for single document extractive case:</a:t>
            </a:r>
          </a:p>
          <a:p>
            <a:pPr lvl="1"/>
            <a:r>
              <a:rPr lang="en-US" dirty="0" smtClean="0"/>
              <a:t>Just retain original document order of extracted sentences</a:t>
            </a:r>
          </a:p>
          <a:p>
            <a:r>
              <a:rPr lang="en-US" dirty="0" smtClean="0"/>
              <a:t>Multi-document case more challenging: Why?</a:t>
            </a:r>
          </a:p>
          <a:p>
            <a:pPr lvl="1"/>
            <a:r>
              <a:rPr lang="en-US" dirty="0" smtClean="0"/>
              <a:t>Factors:</a:t>
            </a:r>
          </a:p>
          <a:p>
            <a:pPr lvl="2"/>
            <a:r>
              <a:rPr lang="en-US" dirty="0" smtClean="0"/>
              <a:t>Story chronological order – insufficient alone</a:t>
            </a:r>
          </a:p>
          <a:p>
            <a:pPr lvl="2"/>
            <a:r>
              <a:rPr lang="en-US" dirty="0" smtClean="0"/>
              <a:t>Discourse coherence and cohesion </a:t>
            </a:r>
          </a:p>
          <a:p>
            <a:pPr lvl="3"/>
            <a:r>
              <a:rPr lang="en-US" dirty="0" smtClean="0"/>
              <a:t>Create discourse relations</a:t>
            </a:r>
          </a:p>
          <a:p>
            <a:pPr lvl="3"/>
            <a:r>
              <a:rPr lang="en-US" dirty="0" smtClean="0"/>
              <a:t>Maintain cohesion among sentences, entities</a:t>
            </a:r>
          </a:p>
          <a:p>
            <a:r>
              <a:rPr lang="en-US" dirty="0" smtClean="0"/>
              <a:t>Template approaches also used with strong query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3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Realization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Create a fluent, readable, compact output</a:t>
            </a:r>
          </a:p>
        </p:txBody>
      </p:sp>
    </p:spTree>
    <p:extLst>
      <p:ext uri="{BB962C8B-B14F-4D97-AF65-F5344CB8AC3E}">
        <p14:creationId xmlns:p14="http://schemas.microsoft.com/office/powerpoint/2010/main" val="743920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Realization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Create a fluent, readable, compact output</a:t>
            </a:r>
          </a:p>
          <a:p>
            <a:r>
              <a:rPr lang="en-US" dirty="0" smtClean="0"/>
              <a:t>Abstractive approaches range from templates to full NLG</a:t>
            </a:r>
          </a:p>
        </p:txBody>
      </p:sp>
    </p:spTree>
    <p:extLst>
      <p:ext uri="{BB962C8B-B14F-4D97-AF65-F5344CB8AC3E}">
        <p14:creationId xmlns:p14="http://schemas.microsoft.com/office/powerpoint/2010/main" val="197416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Realization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Create a fluent, readable, compact output</a:t>
            </a:r>
          </a:p>
          <a:p>
            <a:r>
              <a:rPr lang="en-US" dirty="0" smtClean="0"/>
              <a:t>Abstractive approaches range from templates to full NLG</a:t>
            </a:r>
          </a:p>
          <a:p>
            <a:r>
              <a:rPr lang="en-US" dirty="0" smtClean="0"/>
              <a:t>Extractive approaches focus on:</a:t>
            </a:r>
          </a:p>
        </p:txBody>
      </p:sp>
    </p:spTree>
    <p:extLst>
      <p:ext uri="{BB962C8B-B14F-4D97-AF65-F5344CB8AC3E}">
        <p14:creationId xmlns:p14="http://schemas.microsoft.com/office/powerpoint/2010/main" val="224368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Realization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Create a fluent, readable, compact output</a:t>
            </a:r>
          </a:p>
          <a:p>
            <a:r>
              <a:rPr lang="en-US" dirty="0" smtClean="0"/>
              <a:t>Abstractive approaches range from templates to full NLG</a:t>
            </a:r>
          </a:p>
          <a:p>
            <a:r>
              <a:rPr lang="en-US" dirty="0" smtClean="0"/>
              <a:t>Extractive approaches focus on:</a:t>
            </a:r>
          </a:p>
          <a:p>
            <a:pPr lvl="1"/>
            <a:r>
              <a:rPr lang="en-US" dirty="0" smtClean="0"/>
              <a:t>Sentence simplification/compression:</a:t>
            </a:r>
          </a:p>
          <a:p>
            <a:pPr lvl="2"/>
            <a:r>
              <a:rPr lang="en-US" dirty="0" smtClean="0"/>
              <a:t>Manipulate parse tree to remove unneeded info</a:t>
            </a:r>
          </a:p>
          <a:p>
            <a:pPr lvl="3"/>
            <a:r>
              <a:rPr lang="en-US" dirty="0" smtClean="0"/>
              <a:t>Rule-based, machine-learned</a:t>
            </a:r>
          </a:p>
        </p:txBody>
      </p:sp>
    </p:spTree>
    <p:extLst>
      <p:ext uri="{BB962C8B-B14F-4D97-AF65-F5344CB8AC3E}">
        <p14:creationId xmlns:p14="http://schemas.microsoft.com/office/powerpoint/2010/main" val="373293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Realization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Create a fluent, readable, compact output</a:t>
            </a:r>
          </a:p>
          <a:p>
            <a:r>
              <a:rPr lang="en-US" dirty="0" smtClean="0"/>
              <a:t>Abstractive approaches range from templates to full NLG</a:t>
            </a:r>
          </a:p>
          <a:p>
            <a:r>
              <a:rPr lang="en-US" dirty="0" smtClean="0"/>
              <a:t>Extractive approaches focus on:</a:t>
            </a:r>
          </a:p>
          <a:p>
            <a:pPr lvl="1"/>
            <a:r>
              <a:rPr lang="en-US" dirty="0" smtClean="0"/>
              <a:t>Sentence simplification/compression:</a:t>
            </a:r>
          </a:p>
          <a:p>
            <a:pPr lvl="2"/>
            <a:r>
              <a:rPr lang="en-US" dirty="0" smtClean="0"/>
              <a:t>Manipulate parse tree to remove unneeded info</a:t>
            </a:r>
          </a:p>
          <a:p>
            <a:pPr lvl="3"/>
            <a:r>
              <a:rPr lang="en-US" dirty="0" smtClean="0"/>
              <a:t>Rule-based, machine-learned</a:t>
            </a:r>
          </a:p>
          <a:p>
            <a:pPr lvl="1"/>
            <a:r>
              <a:rPr lang="en-US" dirty="0" smtClean="0"/>
              <a:t>Reference presentation and ordering:</a:t>
            </a:r>
          </a:p>
          <a:p>
            <a:pPr lvl="2"/>
            <a:r>
              <a:rPr lang="en-US" dirty="0" smtClean="0"/>
              <a:t>Based on saliency hierarchy of mentions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5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Compression:</a:t>
            </a:r>
          </a:p>
          <a:p>
            <a:pPr lvl="1"/>
            <a:r>
              <a:rPr lang="en-US" dirty="0" smtClean="0"/>
              <a:t>When it arrives sometime next year in new TV sets, the V-chip will give parents a new and potentially revolutionary device to block out programs they don’t want their children to see.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66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Compression:</a:t>
            </a:r>
          </a:p>
          <a:p>
            <a:pPr lvl="1"/>
            <a:r>
              <a:rPr lang="en-US" strike="sngStrike" dirty="0" smtClean="0"/>
              <a:t>When it arrives sometime next year in new TV sets, </a:t>
            </a:r>
            <a:r>
              <a:rPr lang="en-US" b="1" dirty="0" smtClean="0"/>
              <a:t>the V-chip will give parents a </a:t>
            </a:r>
            <a:r>
              <a:rPr lang="en-US" strike="sngStrike" dirty="0" smtClean="0"/>
              <a:t>new and potentially revolutionary</a:t>
            </a:r>
            <a:r>
              <a:rPr lang="en-US" dirty="0" smtClean="0"/>
              <a:t> </a:t>
            </a:r>
            <a:r>
              <a:rPr lang="en-US" b="1" dirty="0" smtClean="0"/>
              <a:t>device to block out programs they don’t want their children to see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7519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5" y="1444532"/>
            <a:ext cx="8238625" cy="2380743"/>
          </a:xfrm>
          <a:prstGeom prst="rect">
            <a:avLst/>
          </a:prstGeom>
        </p:spPr>
      </p:pic>
      <p:cxnSp>
        <p:nvCxnSpPr>
          <p:cNvPr id="15" name="Curved Connector 14"/>
          <p:cNvCxnSpPr/>
          <p:nvPr/>
        </p:nvCxnSpPr>
        <p:spPr>
          <a:xfrm rot="10800000" flipV="1">
            <a:off x="549275" y="2701634"/>
            <a:ext cx="8042276" cy="1708729"/>
          </a:xfrm>
          <a:prstGeom prst="curvedConnector3">
            <a:avLst>
              <a:gd name="adj1" fmla="val -5701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02" y="4326169"/>
            <a:ext cx="6353463" cy="2531831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549275" y="4410364"/>
            <a:ext cx="946727" cy="1181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56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Compression:</a:t>
            </a:r>
          </a:p>
          <a:p>
            <a:pPr lvl="1"/>
            <a:r>
              <a:rPr lang="en-US" strike="sngStrike" dirty="0" smtClean="0"/>
              <a:t>When it arrives sometime next year in new TV sets, </a:t>
            </a:r>
            <a:r>
              <a:rPr lang="en-US" b="1" dirty="0" smtClean="0"/>
              <a:t>the V-chip will give parents a </a:t>
            </a:r>
            <a:r>
              <a:rPr lang="en-US" strike="sngStrike" dirty="0" smtClean="0"/>
              <a:t>new and potentially revolutionary</a:t>
            </a:r>
            <a:r>
              <a:rPr lang="en-US" dirty="0" smtClean="0"/>
              <a:t> </a:t>
            </a:r>
            <a:r>
              <a:rPr lang="en-US" b="1" dirty="0" smtClean="0"/>
              <a:t>device to block out programs they don’t want their children to see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Coreference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Advisers do not blame </a:t>
            </a:r>
            <a:r>
              <a:rPr lang="en-US" b="1" dirty="0" smtClean="0"/>
              <a:t>O’Neill</a:t>
            </a:r>
            <a:r>
              <a:rPr lang="en-US" dirty="0" smtClean="0"/>
              <a:t>, but they recognize a shakeup would help indicate </a:t>
            </a:r>
            <a:r>
              <a:rPr lang="en-US" b="1" dirty="0" smtClean="0"/>
              <a:t>Bush</a:t>
            </a:r>
            <a:r>
              <a:rPr lang="en-US" dirty="0" smtClean="0"/>
              <a:t> was working to improve matters</a:t>
            </a:r>
            <a:r>
              <a:rPr lang="en-US" b="1" dirty="0" smtClean="0"/>
              <a:t>.  U.S. President George W. Bush</a:t>
            </a:r>
            <a:r>
              <a:rPr lang="en-US" dirty="0" smtClean="0"/>
              <a:t> pushed out </a:t>
            </a:r>
            <a:r>
              <a:rPr lang="en-US" b="1" dirty="0" smtClean="0"/>
              <a:t>Treasury Secretary Paul O’Neill</a:t>
            </a:r>
            <a:r>
              <a:rPr lang="en-US" dirty="0" smtClean="0"/>
              <a:t> and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0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Compression:</a:t>
            </a:r>
          </a:p>
          <a:p>
            <a:pPr lvl="1"/>
            <a:r>
              <a:rPr lang="en-US" strike="sngStrike" dirty="0" smtClean="0"/>
              <a:t>When it arrives sometime next year in new TV sets, </a:t>
            </a:r>
            <a:r>
              <a:rPr lang="en-US" b="1" dirty="0" smtClean="0"/>
              <a:t>the V-chip will give parents a </a:t>
            </a:r>
            <a:r>
              <a:rPr lang="en-US" strike="sngStrike" dirty="0" smtClean="0"/>
              <a:t>new and potentially revolutionary</a:t>
            </a:r>
            <a:r>
              <a:rPr lang="en-US" dirty="0" smtClean="0"/>
              <a:t> </a:t>
            </a:r>
            <a:r>
              <a:rPr lang="en-US" b="1" dirty="0" smtClean="0"/>
              <a:t>device to block out programs they don’t want their children to see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Coreference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Advisers do not blame </a:t>
            </a:r>
            <a:r>
              <a:rPr lang="en-US" b="1" dirty="0"/>
              <a:t>Treasury Secretary Paul </a:t>
            </a:r>
            <a:r>
              <a:rPr lang="en-US" dirty="0" smtClean="0"/>
              <a:t> </a:t>
            </a:r>
            <a:r>
              <a:rPr lang="en-US" b="1" dirty="0" smtClean="0"/>
              <a:t>O’Neill</a:t>
            </a:r>
            <a:r>
              <a:rPr lang="en-US" dirty="0" smtClean="0"/>
              <a:t>, but they recognize a shakeup would help indicate </a:t>
            </a:r>
            <a:r>
              <a:rPr lang="en-US" b="1" dirty="0" smtClean="0"/>
              <a:t>U.S</a:t>
            </a:r>
            <a:r>
              <a:rPr lang="en-US" b="1" dirty="0"/>
              <a:t>. President George W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b="1" dirty="0" smtClean="0"/>
              <a:t>Bush</a:t>
            </a:r>
            <a:r>
              <a:rPr lang="en-US" dirty="0" smtClean="0"/>
              <a:t> was working to improve matters</a:t>
            </a:r>
            <a:r>
              <a:rPr lang="en-US" b="1" dirty="0" smtClean="0"/>
              <a:t>. Bush</a:t>
            </a:r>
            <a:r>
              <a:rPr lang="en-US" dirty="0" smtClean="0"/>
              <a:t> pushed out </a:t>
            </a:r>
            <a:r>
              <a:rPr lang="en-US" b="1" dirty="0" smtClean="0"/>
              <a:t>O’Neill</a:t>
            </a:r>
            <a:r>
              <a:rPr lang="en-US" dirty="0" smtClean="0"/>
              <a:t> and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7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TAC 2009/10/11 Shared Task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Multi-document </a:t>
            </a:r>
            <a:r>
              <a:rPr lang="en-US" smtClean="0"/>
              <a:t>summarization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N</a:t>
            </a:r>
            <a:r>
              <a:rPr lang="en-US" dirty="0" smtClean="0"/>
              <a:t>ewswire text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“Guided”</a:t>
            </a:r>
          </a:p>
          <a:p>
            <a:pPr lvl="3"/>
            <a:r>
              <a:rPr lang="en-US" dirty="0" smtClean="0"/>
              <a:t>Aka topic-oriented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 ROUGE as primary evaluation 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9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&amp;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development requires resources</a:t>
            </a:r>
          </a:p>
          <a:p>
            <a:pPr lvl="1"/>
            <a:r>
              <a:rPr lang="en-US" dirty="0"/>
              <a:t>Especially true of data-driven machine learning</a:t>
            </a:r>
          </a:p>
          <a:p>
            <a:r>
              <a:rPr lang="en-US" dirty="0" smtClean="0"/>
              <a:t>Summarization resources:</a:t>
            </a:r>
          </a:p>
          <a:p>
            <a:pPr lvl="1"/>
            <a:r>
              <a:rPr lang="en-US" dirty="0" smtClean="0"/>
              <a:t>Sets of document(s) and summaries, info</a:t>
            </a:r>
          </a:p>
          <a:p>
            <a:pPr lvl="2"/>
            <a:r>
              <a:rPr lang="en-US" dirty="0" smtClean="0"/>
              <a:t>Existing data sets from shared tasks</a:t>
            </a:r>
          </a:p>
          <a:p>
            <a:pPr lvl="2"/>
            <a:r>
              <a:rPr lang="en-US" dirty="0" smtClean="0"/>
              <a:t>Manual summaries from other corpora</a:t>
            </a:r>
          </a:p>
          <a:p>
            <a:pPr lvl="1"/>
            <a:r>
              <a:rPr lang="en-US" dirty="0" smtClean="0"/>
              <a:t>Summary websites with pointers to source</a:t>
            </a:r>
          </a:p>
          <a:p>
            <a:pPr lvl="1"/>
            <a:r>
              <a:rPr lang="en-US" dirty="0" smtClean="0"/>
              <a:t>For technical domain, almost any paper</a:t>
            </a:r>
          </a:p>
          <a:p>
            <a:pPr lvl="2"/>
            <a:r>
              <a:rPr lang="en-US" dirty="0" smtClean="0"/>
              <a:t>Articles require abstracts…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8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selection:</a:t>
            </a:r>
          </a:p>
          <a:p>
            <a:pPr lvl="1"/>
            <a:r>
              <a:rPr lang="en-US" dirty="0" smtClean="0"/>
              <a:t>Documents, corpora for term weighting</a:t>
            </a:r>
          </a:p>
          <a:p>
            <a:pPr lvl="1"/>
            <a:r>
              <a:rPr lang="en-US" dirty="0" smtClean="0"/>
              <a:t>Sentence breakers</a:t>
            </a:r>
          </a:p>
          <a:p>
            <a:pPr lvl="1"/>
            <a:r>
              <a:rPr lang="en-US" dirty="0" smtClean="0"/>
              <a:t>Semantic similarity tools (</a:t>
            </a:r>
            <a:r>
              <a:rPr lang="en-US" dirty="0" err="1" smtClean="0"/>
              <a:t>WordNet</a:t>
            </a:r>
            <a:r>
              <a:rPr lang="en-US" dirty="0" smtClean="0"/>
              <a:t> </a:t>
            </a:r>
            <a:r>
              <a:rPr lang="en-US" dirty="0" err="1" smtClean="0"/>
              <a:t>sim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Coreference</a:t>
            </a:r>
            <a:r>
              <a:rPr lang="en-US" dirty="0" smtClean="0"/>
              <a:t> resolver</a:t>
            </a:r>
          </a:p>
          <a:p>
            <a:pPr lvl="1"/>
            <a:r>
              <a:rPr lang="en-US" dirty="0" smtClean="0"/>
              <a:t>Discourse parser</a:t>
            </a:r>
          </a:p>
          <a:p>
            <a:pPr lvl="1"/>
            <a:r>
              <a:rPr lang="en-US" dirty="0" smtClean="0"/>
              <a:t>NER, IE</a:t>
            </a:r>
          </a:p>
          <a:p>
            <a:pPr lvl="1"/>
            <a:r>
              <a:rPr lang="en-US" dirty="0" smtClean="0"/>
              <a:t>Topic segmentation</a:t>
            </a:r>
          </a:p>
          <a:p>
            <a:pPr lvl="1"/>
            <a:r>
              <a:rPr lang="en-US" dirty="0" smtClean="0"/>
              <a:t>Alignment tools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681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Information ordering:</a:t>
            </a:r>
          </a:p>
          <a:p>
            <a:pPr lvl="1"/>
            <a:r>
              <a:rPr lang="en-US" dirty="0" smtClean="0"/>
              <a:t>Temporal processing</a:t>
            </a:r>
          </a:p>
          <a:p>
            <a:pPr lvl="1"/>
            <a:r>
              <a:rPr lang="en-US" dirty="0" err="1" smtClean="0"/>
              <a:t>Coreference</a:t>
            </a:r>
            <a:r>
              <a:rPr lang="en-US" dirty="0" smtClean="0"/>
              <a:t> resolution</a:t>
            </a:r>
          </a:p>
          <a:p>
            <a:pPr lvl="1"/>
            <a:r>
              <a:rPr lang="en-US" dirty="0" smtClean="0"/>
              <a:t>Lexical chains</a:t>
            </a:r>
          </a:p>
          <a:p>
            <a:pPr lvl="1"/>
            <a:r>
              <a:rPr lang="en-US" dirty="0" smtClean="0"/>
              <a:t>Topic modeling</a:t>
            </a:r>
          </a:p>
          <a:p>
            <a:pPr lvl="1"/>
            <a:r>
              <a:rPr lang="en-US" dirty="0" smtClean="0"/>
              <a:t>(Un)Compressed sentence sets</a:t>
            </a:r>
          </a:p>
          <a:p>
            <a:r>
              <a:rPr lang="en-US" dirty="0" smtClean="0"/>
              <a:t>Content realization:</a:t>
            </a:r>
          </a:p>
          <a:p>
            <a:pPr lvl="1"/>
            <a:r>
              <a:rPr lang="en-US" dirty="0" smtClean="0"/>
              <a:t>Parsing</a:t>
            </a:r>
          </a:p>
          <a:p>
            <a:pPr lvl="1"/>
            <a:r>
              <a:rPr lang="en-US" dirty="0" smtClean="0"/>
              <a:t>NP chunking</a:t>
            </a:r>
          </a:p>
          <a:p>
            <a:pPr lvl="1"/>
            <a:r>
              <a:rPr lang="en-US" dirty="0" err="1" smtClean="0"/>
              <a:t>Coreference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3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Summary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1600200"/>
            <a:ext cx="8797635" cy="4795981"/>
          </a:xfrm>
        </p:spPr>
        <p:txBody>
          <a:bodyPr>
            <a:normAutofit/>
          </a:bodyPr>
          <a:lstStyle/>
          <a:p>
            <a:r>
              <a:rPr lang="en-US" dirty="0" smtClean="0"/>
              <a:t>Summary evaluation: </a:t>
            </a:r>
          </a:p>
          <a:p>
            <a:pPr lvl="1"/>
            <a:r>
              <a:rPr lang="en-US" dirty="0" smtClean="0"/>
              <a:t>Inherently hard: </a:t>
            </a:r>
          </a:p>
          <a:p>
            <a:pPr lvl="2"/>
            <a:r>
              <a:rPr lang="en-US" dirty="0" smtClean="0"/>
              <a:t>Multiple manual abstracts:</a:t>
            </a:r>
          </a:p>
          <a:p>
            <a:pPr lvl="3"/>
            <a:r>
              <a:rPr lang="en-US" dirty="0"/>
              <a:t>S</a:t>
            </a:r>
            <a:r>
              <a:rPr lang="en-US" dirty="0" smtClean="0"/>
              <a:t>urprisingly little overlap; substantial assessor disagreement </a:t>
            </a:r>
          </a:p>
          <a:p>
            <a:pPr lvl="1"/>
            <a:r>
              <a:rPr lang="en-US" dirty="0" smtClean="0"/>
              <a:t>Developed in parallel with systems/tasks</a:t>
            </a:r>
          </a:p>
        </p:txBody>
      </p:sp>
    </p:spTree>
    <p:extLst>
      <p:ext uri="{BB962C8B-B14F-4D97-AF65-F5344CB8AC3E}">
        <p14:creationId xmlns:p14="http://schemas.microsoft.com/office/powerpoint/2010/main" val="203945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Summary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1600200"/>
            <a:ext cx="8797635" cy="4795981"/>
          </a:xfrm>
        </p:spPr>
        <p:txBody>
          <a:bodyPr>
            <a:normAutofit/>
          </a:bodyPr>
          <a:lstStyle/>
          <a:p>
            <a:r>
              <a:rPr lang="en-US" dirty="0" smtClean="0"/>
              <a:t>Summary evaluation: </a:t>
            </a:r>
          </a:p>
          <a:p>
            <a:pPr lvl="1"/>
            <a:r>
              <a:rPr lang="en-US" dirty="0" smtClean="0"/>
              <a:t>Inherently hard: </a:t>
            </a:r>
          </a:p>
          <a:p>
            <a:pPr lvl="2"/>
            <a:r>
              <a:rPr lang="en-US" dirty="0" smtClean="0"/>
              <a:t>Multiple manual abstracts:</a:t>
            </a:r>
          </a:p>
          <a:p>
            <a:pPr lvl="3"/>
            <a:r>
              <a:rPr lang="en-US" dirty="0"/>
              <a:t>S</a:t>
            </a:r>
            <a:r>
              <a:rPr lang="en-US" dirty="0" smtClean="0"/>
              <a:t>urprisingly little overlap; substantial assessor disagreement </a:t>
            </a:r>
          </a:p>
          <a:p>
            <a:pPr lvl="1"/>
            <a:r>
              <a:rPr lang="en-US" dirty="0" smtClean="0"/>
              <a:t>Developed in parallel with systems/tasks</a:t>
            </a:r>
          </a:p>
          <a:p>
            <a:r>
              <a:rPr lang="en-US" dirty="0" smtClean="0"/>
              <a:t>Key concepts:</a:t>
            </a:r>
          </a:p>
          <a:p>
            <a:pPr lvl="2"/>
            <a:r>
              <a:rPr lang="en-US" dirty="0" smtClean="0"/>
              <a:t>Text quality: readability includes sentence, discourse structure</a:t>
            </a:r>
          </a:p>
        </p:txBody>
      </p:sp>
    </p:spTree>
    <p:extLst>
      <p:ext uri="{BB962C8B-B14F-4D97-AF65-F5344CB8AC3E}">
        <p14:creationId xmlns:p14="http://schemas.microsoft.com/office/powerpoint/2010/main" val="411972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Summary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1600200"/>
            <a:ext cx="8797635" cy="4795981"/>
          </a:xfrm>
        </p:spPr>
        <p:txBody>
          <a:bodyPr>
            <a:normAutofit/>
          </a:bodyPr>
          <a:lstStyle/>
          <a:p>
            <a:r>
              <a:rPr lang="en-US" dirty="0" smtClean="0"/>
              <a:t>Summary evaluation: </a:t>
            </a:r>
          </a:p>
          <a:p>
            <a:pPr lvl="1"/>
            <a:r>
              <a:rPr lang="en-US" dirty="0" smtClean="0"/>
              <a:t>Inherently hard: </a:t>
            </a:r>
          </a:p>
          <a:p>
            <a:pPr lvl="2"/>
            <a:r>
              <a:rPr lang="en-US" dirty="0" smtClean="0"/>
              <a:t>Multiple manual abstracts:</a:t>
            </a:r>
          </a:p>
          <a:p>
            <a:pPr lvl="3"/>
            <a:r>
              <a:rPr lang="en-US" dirty="0"/>
              <a:t>S</a:t>
            </a:r>
            <a:r>
              <a:rPr lang="en-US" dirty="0" smtClean="0"/>
              <a:t>urprisingly little overlap; substantial assessor disagreement </a:t>
            </a:r>
          </a:p>
          <a:p>
            <a:pPr lvl="1"/>
            <a:r>
              <a:rPr lang="en-US" dirty="0" smtClean="0"/>
              <a:t>Developed in parallel with systems/tasks</a:t>
            </a:r>
          </a:p>
          <a:p>
            <a:r>
              <a:rPr lang="en-US" dirty="0" smtClean="0"/>
              <a:t>Key concepts:</a:t>
            </a:r>
          </a:p>
          <a:p>
            <a:pPr lvl="2"/>
            <a:r>
              <a:rPr lang="en-US" dirty="0" smtClean="0"/>
              <a:t>Text quality: readability includes sentence, discourse structure</a:t>
            </a:r>
          </a:p>
          <a:p>
            <a:pPr lvl="2"/>
            <a:r>
              <a:rPr lang="en-US" dirty="0" smtClean="0"/>
              <a:t>Concept capture: Are key concepts covered?</a:t>
            </a:r>
          </a:p>
        </p:txBody>
      </p:sp>
    </p:spTree>
    <p:extLst>
      <p:ext uri="{BB962C8B-B14F-4D97-AF65-F5344CB8AC3E}">
        <p14:creationId xmlns:p14="http://schemas.microsoft.com/office/powerpoint/2010/main" val="2579378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Summary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1600200"/>
            <a:ext cx="8797635" cy="4795981"/>
          </a:xfrm>
        </p:spPr>
        <p:txBody>
          <a:bodyPr>
            <a:normAutofit/>
          </a:bodyPr>
          <a:lstStyle/>
          <a:p>
            <a:r>
              <a:rPr lang="en-US" dirty="0" smtClean="0"/>
              <a:t>Summary evaluation: </a:t>
            </a:r>
          </a:p>
          <a:p>
            <a:pPr lvl="1"/>
            <a:r>
              <a:rPr lang="en-US" dirty="0" smtClean="0"/>
              <a:t>Inherently hard: </a:t>
            </a:r>
          </a:p>
          <a:p>
            <a:pPr lvl="2"/>
            <a:r>
              <a:rPr lang="en-US" dirty="0" smtClean="0"/>
              <a:t>Multiple manual abstracts:</a:t>
            </a:r>
          </a:p>
          <a:p>
            <a:pPr lvl="3"/>
            <a:r>
              <a:rPr lang="en-US" dirty="0"/>
              <a:t>S</a:t>
            </a:r>
            <a:r>
              <a:rPr lang="en-US" dirty="0" smtClean="0"/>
              <a:t>urprisingly little overlap; substantial assessor disagreement </a:t>
            </a:r>
          </a:p>
          <a:p>
            <a:pPr lvl="1"/>
            <a:r>
              <a:rPr lang="en-US" dirty="0" smtClean="0"/>
              <a:t>Developed in parallel with systems/tasks</a:t>
            </a:r>
          </a:p>
          <a:p>
            <a:r>
              <a:rPr lang="en-US" dirty="0" smtClean="0"/>
              <a:t>Key concepts:</a:t>
            </a:r>
          </a:p>
          <a:p>
            <a:pPr lvl="2"/>
            <a:r>
              <a:rPr lang="en-US" dirty="0" smtClean="0"/>
              <a:t>Text quality: readability includes sentence, discourse structure</a:t>
            </a:r>
          </a:p>
          <a:p>
            <a:pPr lvl="2"/>
            <a:r>
              <a:rPr lang="en-US" dirty="0" smtClean="0"/>
              <a:t>Concept capture: Are key concepts covered?</a:t>
            </a:r>
          </a:p>
          <a:p>
            <a:pPr lvl="2"/>
            <a:r>
              <a:rPr lang="en-US" dirty="0" smtClean="0"/>
              <a:t>Gold standards: model, human summaries</a:t>
            </a:r>
          </a:p>
          <a:p>
            <a:pPr lvl="3"/>
            <a:r>
              <a:rPr lang="en-US" dirty="0" smtClean="0"/>
              <a:t>Enable comparison, automation, incorporation of specific goals</a:t>
            </a:r>
          </a:p>
        </p:txBody>
      </p:sp>
    </p:spTree>
    <p:extLst>
      <p:ext uri="{BB962C8B-B14F-4D97-AF65-F5344CB8AC3E}">
        <p14:creationId xmlns:p14="http://schemas.microsoft.com/office/powerpoint/2010/main" val="3726766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document (or set of documents):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Select the key content from the text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Determine the order to present that information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</a:t>
            </a:r>
            <a:r>
              <a:rPr lang="en-US" dirty="0" err="1" smtClean="0"/>
              <a:t>clean-up</a:t>
            </a:r>
            <a:r>
              <a:rPr lang="en-US" dirty="0" smtClean="0"/>
              <a:t> or rephrasing to create coherent output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Evaluate the resulting summary</a:t>
            </a:r>
          </a:p>
        </p:txBody>
      </p:sp>
    </p:spTree>
    <p:extLst>
      <p:ext uri="{BB962C8B-B14F-4D97-AF65-F5344CB8AC3E}">
        <p14:creationId xmlns:p14="http://schemas.microsoft.com/office/powerpoint/2010/main" val="414853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Summary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1600200"/>
            <a:ext cx="8797635" cy="47959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Summary evaluation: </a:t>
            </a:r>
          </a:p>
          <a:p>
            <a:pPr lvl="1"/>
            <a:r>
              <a:rPr lang="en-US" dirty="0" smtClean="0"/>
              <a:t>Inherently hard: </a:t>
            </a:r>
          </a:p>
          <a:p>
            <a:pPr lvl="2"/>
            <a:r>
              <a:rPr lang="en-US" dirty="0" smtClean="0"/>
              <a:t>Multiple manual abstracts:</a:t>
            </a:r>
          </a:p>
          <a:p>
            <a:pPr lvl="3"/>
            <a:r>
              <a:rPr lang="en-US" dirty="0"/>
              <a:t>S</a:t>
            </a:r>
            <a:r>
              <a:rPr lang="en-US" dirty="0" smtClean="0"/>
              <a:t>urprisingly little overlap; substantial assessor disagreement </a:t>
            </a:r>
          </a:p>
          <a:p>
            <a:pPr lvl="1"/>
            <a:r>
              <a:rPr lang="en-US" dirty="0" smtClean="0"/>
              <a:t>Developed in parallel with systems/tasks</a:t>
            </a:r>
          </a:p>
          <a:p>
            <a:r>
              <a:rPr lang="en-US" dirty="0" smtClean="0"/>
              <a:t>Key concepts:</a:t>
            </a:r>
          </a:p>
          <a:p>
            <a:pPr lvl="2"/>
            <a:r>
              <a:rPr lang="en-US" dirty="0" smtClean="0"/>
              <a:t>Text quality: readability includes sentence, discourse structure</a:t>
            </a:r>
          </a:p>
          <a:p>
            <a:pPr lvl="2"/>
            <a:r>
              <a:rPr lang="en-US" dirty="0" smtClean="0"/>
              <a:t>Concept capture: Are key concepts covered?</a:t>
            </a:r>
          </a:p>
          <a:p>
            <a:pPr lvl="2"/>
            <a:r>
              <a:rPr lang="en-US" dirty="0" smtClean="0"/>
              <a:t>Gold standards: model, human summaries</a:t>
            </a:r>
          </a:p>
          <a:p>
            <a:pPr lvl="3"/>
            <a:r>
              <a:rPr lang="en-US" dirty="0" smtClean="0"/>
              <a:t>Enable comparison, automation, incorporation of specific goals</a:t>
            </a:r>
          </a:p>
          <a:p>
            <a:pPr lvl="2"/>
            <a:r>
              <a:rPr lang="en-US" dirty="0" smtClean="0"/>
              <a:t>Purpose: Why is the summary created?</a:t>
            </a:r>
          </a:p>
          <a:p>
            <a:pPr lvl="3"/>
            <a:r>
              <a:rPr lang="en-US" dirty="0" smtClean="0"/>
              <a:t> Intrinsic/Extrinsic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Extrinsic evaluations:</a:t>
            </a:r>
          </a:p>
        </p:txBody>
      </p:sp>
    </p:spTree>
    <p:extLst>
      <p:ext uri="{BB962C8B-B14F-4D97-AF65-F5344CB8AC3E}">
        <p14:creationId xmlns:p14="http://schemas.microsoft.com/office/powerpoint/2010/main" val="67902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Extrinsic evaluations:</a:t>
            </a:r>
          </a:p>
          <a:p>
            <a:pPr lvl="1"/>
            <a:r>
              <a:rPr lang="en-US" dirty="0" smtClean="0"/>
              <a:t>Does the summary allow users to perform some task?</a:t>
            </a:r>
          </a:p>
          <a:p>
            <a:pPr lvl="2"/>
            <a:r>
              <a:rPr lang="en-US" dirty="0" smtClean="0"/>
              <a:t>As well as full docs? Faster?</a:t>
            </a:r>
          </a:p>
        </p:txBody>
      </p:sp>
    </p:spTree>
    <p:extLst>
      <p:ext uri="{BB962C8B-B14F-4D97-AF65-F5344CB8AC3E}">
        <p14:creationId xmlns:p14="http://schemas.microsoft.com/office/powerpoint/2010/main" val="235966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Extrinsic evaluations:</a:t>
            </a:r>
          </a:p>
          <a:p>
            <a:pPr lvl="1"/>
            <a:r>
              <a:rPr lang="en-US" dirty="0" smtClean="0"/>
              <a:t>Does the summary allow users to perform some task?</a:t>
            </a:r>
          </a:p>
          <a:p>
            <a:pPr lvl="2"/>
            <a:r>
              <a:rPr lang="en-US" dirty="0" smtClean="0"/>
              <a:t>As well as full docs? Faster?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Time-limited fact-gathering:</a:t>
            </a:r>
          </a:p>
          <a:p>
            <a:pPr lvl="3"/>
            <a:r>
              <a:rPr lang="en-US" dirty="0" smtClean="0"/>
              <a:t>Answer  questions about news  event</a:t>
            </a:r>
          </a:p>
          <a:p>
            <a:pPr lvl="4"/>
            <a:r>
              <a:rPr lang="en-US" dirty="0" smtClean="0"/>
              <a:t>Compare with full doc, human summary, auto summary</a:t>
            </a:r>
          </a:p>
        </p:txBody>
      </p:sp>
    </p:spTree>
    <p:extLst>
      <p:ext uri="{BB962C8B-B14F-4D97-AF65-F5344CB8AC3E}">
        <p14:creationId xmlns:p14="http://schemas.microsoft.com/office/powerpoint/2010/main" val="383134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Extrinsic evaluations:</a:t>
            </a:r>
          </a:p>
          <a:p>
            <a:pPr lvl="1"/>
            <a:r>
              <a:rPr lang="en-US" dirty="0" smtClean="0"/>
              <a:t>Does the summary allow users to perform some task?</a:t>
            </a:r>
          </a:p>
          <a:p>
            <a:pPr lvl="2"/>
            <a:r>
              <a:rPr lang="en-US" dirty="0" smtClean="0"/>
              <a:t>As well as full docs? Faster?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Time-limited fact-gathering:</a:t>
            </a:r>
          </a:p>
          <a:p>
            <a:pPr lvl="3"/>
            <a:r>
              <a:rPr lang="en-US" dirty="0" smtClean="0"/>
              <a:t>Answer  questions about news  event</a:t>
            </a:r>
          </a:p>
          <a:p>
            <a:pPr lvl="4"/>
            <a:r>
              <a:rPr lang="en-US" dirty="0" smtClean="0"/>
              <a:t>Compare with full doc, human summary, auto summary</a:t>
            </a:r>
          </a:p>
          <a:p>
            <a:pPr lvl="2"/>
            <a:r>
              <a:rPr lang="en-US" dirty="0" smtClean="0"/>
              <a:t>Relevance assessment: relevant or not?</a:t>
            </a:r>
          </a:p>
        </p:txBody>
      </p:sp>
    </p:spTree>
    <p:extLst>
      <p:ext uri="{BB962C8B-B14F-4D97-AF65-F5344CB8AC3E}">
        <p14:creationId xmlns:p14="http://schemas.microsoft.com/office/powerpoint/2010/main" val="388236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Extrinsic evaluations:</a:t>
            </a:r>
          </a:p>
          <a:p>
            <a:pPr lvl="1"/>
            <a:r>
              <a:rPr lang="en-US" dirty="0" smtClean="0"/>
              <a:t>Does the summary allow users to perform some task?</a:t>
            </a:r>
          </a:p>
          <a:p>
            <a:pPr lvl="2"/>
            <a:r>
              <a:rPr lang="en-US" dirty="0" smtClean="0"/>
              <a:t>As well as full docs? Faster?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Time-limited fact-gathering:</a:t>
            </a:r>
          </a:p>
          <a:p>
            <a:pPr lvl="3"/>
            <a:r>
              <a:rPr lang="en-US" dirty="0" smtClean="0"/>
              <a:t>Answer  questions about news  event</a:t>
            </a:r>
          </a:p>
          <a:p>
            <a:pPr lvl="4"/>
            <a:r>
              <a:rPr lang="en-US" dirty="0" smtClean="0"/>
              <a:t>Compare with full doc, human summary, auto summary</a:t>
            </a:r>
          </a:p>
          <a:p>
            <a:pPr lvl="2"/>
            <a:r>
              <a:rPr lang="en-US" dirty="0" smtClean="0"/>
              <a:t>Relevance assessment: relevant or not?</a:t>
            </a:r>
          </a:p>
          <a:p>
            <a:pPr lvl="2"/>
            <a:r>
              <a:rPr lang="en-US" dirty="0" smtClean="0"/>
              <a:t>MOOC navigation: raw video </a:t>
            </a:r>
            <a:r>
              <a:rPr lang="en-US" dirty="0" err="1" smtClean="0"/>
              <a:t>vs</a:t>
            </a:r>
            <a:r>
              <a:rPr lang="en-US" dirty="0" smtClean="0"/>
              <a:t> auto-summary/index</a:t>
            </a:r>
          </a:p>
          <a:p>
            <a:pPr lvl="3"/>
            <a:r>
              <a:rPr lang="en-US" dirty="0" smtClean="0"/>
              <a:t>Task completed faster w/summary (except expert </a:t>
            </a:r>
            <a:r>
              <a:rPr lang="en-US" dirty="0" err="1" smtClean="0"/>
              <a:t>MOOCers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3149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Extrinsic evaluations:</a:t>
            </a:r>
          </a:p>
          <a:p>
            <a:pPr lvl="1"/>
            <a:r>
              <a:rPr lang="en-US" dirty="0" smtClean="0"/>
              <a:t>Does the summary allow users to perform some task?</a:t>
            </a:r>
          </a:p>
          <a:p>
            <a:pPr lvl="2"/>
            <a:r>
              <a:rPr lang="en-US" dirty="0" smtClean="0"/>
              <a:t>As well as full docs? Faster?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Time-limited fact-gathering:</a:t>
            </a:r>
          </a:p>
          <a:p>
            <a:pPr lvl="3"/>
            <a:r>
              <a:rPr lang="en-US" dirty="0" smtClean="0"/>
              <a:t>Answer  questions about news  event</a:t>
            </a:r>
          </a:p>
          <a:p>
            <a:pPr lvl="4"/>
            <a:r>
              <a:rPr lang="en-US" dirty="0" smtClean="0"/>
              <a:t>Compare with full doc, human summary, auto summary</a:t>
            </a:r>
          </a:p>
          <a:p>
            <a:pPr lvl="2"/>
            <a:r>
              <a:rPr lang="en-US" dirty="0" smtClean="0"/>
              <a:t>Relevance assessment: relevant or not?</a:t>
            </a:r>
          </a:p>
          <a:p>
            <a:pPr lvl="2"/>
            <a:r>
              <a:rPr lang="en-US" dirty="0" smtClean="0"/>
              <a:t>MOOC navigation: raw video </a:t>
            </a:r>
            <a:r>
              <a:rPr lang="en-US" dirty="0" err="1" smtClean="0"/>
              <a:t>vs</a:t>
            </a:r>
            <a:r>
              <a:rPr lang="en-US" dirty="0" smtClean="0"/>
              <a:t> auto-summary/index</a:t>
            </a:r>
          </a:p>
          <a:p>
            <a:pPr lvl="3"/>
            <a:r>
              <a:rPr lang="en-US" dirty="0" smtClean="0"/>
              <a:t>Task completed faster w/summary (except expert </a:t>
            </a:r>
            <a:r>
              <a:rPr lang="en-US" dirty="0" err="1" smtClean="0"/>
              <a:t>MOOCers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Hard to frame in general, though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3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basic comparison to simple, naïve approach</a:t>
            </a:r>
          </a:p>
          <a:p>
            <a:r>
              <a:rPr lang="en-US" dirty="0" smtClean="0"/>
              <a:t>Baselines:</a:t>
            </a:r>
          </a:p>
        </p:txBody>
      </p:sp>
    </p:spTree>
    <p:extLst>
      <p:ext uri="{BB962C8B-B14F-4D97-AF65-F5344CB8AC3E}">
        <p14:creationId xmlns:p14="http://schemas.microsoft.com/office/powerpoint/2010/main" val="9743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basic comparison to simple, naïve approach</a:t>
            </a:r>
          </a:p>
          <a:p>
            <a:r>
              <a:rPr lang="en-US" dirty="0" smtClean="0"/>
              <a:t>Baselines:</a:t>
            </a:r>
          </a:p>
          <a:p>
            <a:pPr lvl="1"/>
            <a:r>
              <a:rPr lang="en-US" dirty="0" smtClean="0"/>
              <a:t>Random baseline:</a:t>
            </a:r>
          </a:p>
          <a:p>
            <a:pPr lvl="2"/>
            <a:r>
              <a:rPr lang="en-US" dirty="0" smtClean="0"/>
              <a:t>Select N random sentences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2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basic comparison to simple, naïve approach</a:t>
            </a:r>
          </a:p>
          <a:p>
            <a:r>
              <a:rPr lang="en-US" dirty="0" smtClean="0"/>
              <a:t>Baselines:</a:t>
            </a:r>
          </a:p>
          <a:p>
            <a:pPr lvl="1"/>
            <a:r>
              <a:rPr lang="en-US" dirty="0" smtClean="0"/>
              <a:t>Random baseline:</a:t>
            </a:r>
          </a:p>
          <a:p>
            <a:pPr lvl="2"/>
            <a:r>
              <a:rPr lang="en-US" dirty="0" smtClean="0"/>
              <a:t>Select N random sentences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Leading sentences:</a:t>
            </a:r>
          </a:p>
          <a:p>
            <a:pPr lvl="2"/>
            <a:r>
              <a:rPr lang="en-US" dirty="0" smtClean="0"/>
              <a:t>Select N leading sentences</a:t>
            </a:r>
          </a:p>
          <a:p>
            <a:pPr lvl="2"/>
            <a:r>
              <a:rPr lang="en-US" dirty="0" smtClean="0"/>
              <a:t>For news, surprisingly hard to beat</a:t>
            </a:r>
          </a:p>
          <a:p>
            <a:pPr lvl="3"/>
            <a:r>
              <a:rPr lang="en-US" dirty="0" smtClean="0"/>
              <a:t>(For reviews, last N sentences better.)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34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document (or set of documents):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Select the key content from the text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Determine the order to present that information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</a:t>
            </a:r>
            <a:r>
              <a:rPr lang="en-US" dirty="0" err="1" smtClean="0"/>
              <a:t>clean-up</a:t>
            </a:r>
            <a:r>
              <a:rPr lang="en-US" dirty="0" smtClean="0"/>
              <a:t> or rephrasing to create coherent output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Evaluate the resulting summary</a:t>
            </a:r>
          </a:p>
          <a:p>
            <a:r>
              <a:rPr lang="en-US" dirty="0" smtClean="0"/>
              <a:t>Systems vary in structure, complexity, information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1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257799"/>
          </a:xfrm>
        </p:spPr>
        <p:txBody>
          <a:bodyPr/>
          <a:lstStyle/>
          <a:p>
            <a:r>
              <a:rPr lang="en-US" dirty="0" smtClean="0"/>
              <a:t>Most common automatic method: ROUGE</a:t>
            </a:r>
          </a:p>
          <a:p>
            <a:pPr lvl="1"/>
            <a:r>
              <a:rPr lang="en-US" dirty="0" smtClean="0"/>
              <a:t>“Recall-Oriented Understudy for </a:t>
            </a:r>
            <a:r>
              <a:rPr lang="en-US" dirty="0" err="1" smtClean="0"/>
              <a:t>Gisting</a:t>
            </a:r>
            <a:r>
              <a:rPr lang="en-US" dirty="0" smtClean="0"/>
              <a:t> Evaluation”</a:t>
            </a:r>
          </a:p>
          <a:p>
            <a:pPr lvl="1"/>
            <a:r>
              <a:rPr lang="en-US" dirty="0" smtClean="0"/>
              <a:t>Inspired by BLEU (MT)</a:t>
            </a:r>
          </a:p>
        </p:txBody>
      </p:sp>
    </p:spTree>
    <p:extLst>
      <p:ext uri="{BB962C8B-B14F-4D97-AF65-F5344CB8AC3E}">
        <p14:creationId xmlns:p14="http://schemas.microsoft.com/office/powerpoint/2010/main" val="710225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257799"/>
          </a:xfrm>
        </p:spPr>
        <p:txBody>
          <a:bodyPr/>
          <a:lstStyle/>
          <a:p>
            <a:r>
              <a:rPr lang="en-US" dirty="0" smtClean="0"/>
              <a:t>Most common automatic method: ROUGE</a:t>
            </a:r>
          </a:p>
          <a:p>
            <a:pPr lvl="1"/>
            <a:r>
              <a:rPr lang="en-US" dirty="0" smtClean="0"/>
              <a:t>“Recall-Oriented Understudy for </a:t>
            </a:r>
            <a:r>
              <a:rPr lang="en-US" dirty="0" err="1" smtClean="0"/>
              <a:t>Gisting</a:t>
            </a:r>
            <a:r>
              <a:rPr lang="en-US" dirty="0" smtClean="0"/>
              <a:t> Evaluation”</a:t>
            </a:r>
          </a:p>
          <a:p>
            <a:pPr lvl="1"/>
            <a:r>
              <a:rPr lang="en-US" dirty="0" smtClean="0"/>
              <a:t>Inspired by BLEU (MT)</a:t>
            </a:r>
          </a:p>
          <a:p>
            <a:pPr lvl="1"/>
            <a:r>
              <a:rPr lang="en-US" dirty="0" smtClean="0"/>
              <a:t>Computes overlap b/t auto and human summaries</a:t>
            </a:r>
          </a:p>
          <a:p>
            <a:pPr lvl="1"/>
            <a:r>
              <a:rPr lang="en-US" dirty="0" smtClean="0"/>
              <a:t>E.g. ROUGE-2: bigram overlap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66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257799"/>
          </a:xfrm>
        </p:spPr>
        <p:txBody>
          <a:bodyPr/>
          <a:lstStyle/>
          <a:p>
            <a:r>
              <a:rPr lang="en-US" dirty="0" smtClean="0"/>
              <a:t>Most common automatic method: ROUGE</a:t>
            </a:r>
          </a:p>
          <a:p>
            <a:pPr lvl="1"/>
            <a:r>
              <a:rPr lang="en-US" dirty="0" smtClean="0"/>
              <a:t>“Recall-Oriented Understudy for </a:t>
            </a:r>
            <a:r>
              <a:rPr lang="en-US" dirty="0" err="1" smtClean="0"/>
              <a:t>Gisting</a:t>
            </a:r>
            <a:r>
              <a:rPr lang="en-US" dirty="0" smtClean="0"/>
              <a:t> Evaluation”</a:t>
            </a:r>
          </a:p>
          <a:p>
            <a:pPr lvl="1"/>
            <a:r>
              <a:rPr lang="en-US" dirty="0" smtClean="0"/>
              <a:t>Inspired by BLEU (MT)</a:t>
            </a:r>
          </a:p>
          <a:p>
            <a:pPr lvl="1"/>
            <a:r>
              <a:rPr lang="en-US" dirty="0" smtClean="0"/>
              <a:t>Computes overlap b/t auto and human summaries</a:t>
            </a:r>
          </a:p>
          <a:p>
            <a:pPr lvl="1"/>
            <a:r>
              <a:rPr lang="en-US" dirty="0" smtClean="0"/>
              <a:t>E.g. ROUGE-2: bigram overlap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Also, ROUGE-L (longest </a:t>
            </a:r>
            <a:r>
              <a:rPr lang="en-US" dirty="0" err="1" smtClean="0"/>
              <a:t>seq</a:t>
            </a:r>
            <a:r>
              <a:rPr lang="en-US" dirty="0" smtClean="0"/>
              <a:t>), ROUGE-S (</a:t>
            </a:r>
            <a:r>
              <a:rPr lang="en-US" dirty="0" err="1" smtClean="0"/>
              <a:t>skipgrams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ROUGE-WE (word embedding similarity)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852784"/>
              </p:ext>
            </p:extLst>
          </p:nvPr>
        </p:nvGraphicFramePr>
        <p:xfrm>
          <a:off x="480002" y="3830124"/>
          <a:ext cx="8491400" cy="191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3" imgW="3314700" imgH="749300" progId="Equation.3">
                  <p:embed/>
                </p:oleObj>
              </mc:Choice>
              <mc:Fallback>
                <p:oleObj name="Equation" r:id="rId3" imgW="3314700" imgH="74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002" y="3830124"/>
                        <a:ext cx="8491400" cy="1919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537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</p:txBody>
      </p:sp>
    </p:spTree>
    <p:extLst>
      <p:ext uri="{BB962C8B-B14F-4D97-AF65-F5344CB8AC3E}">
        <p14:creationId xmlns:p14="http://schemas.microsoft.com/office/powerpoint/2010/main" val="310952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Automatic evaluation allows tuning</a:t>
            </a:r>
          </a:p>
          <a:p>
            <a:pPr lvl="2"/>
            <a:r>
              <a:rPr lang="en-US" dirty="0" smtClean="0"/>
              <a:t>Given set of reference summaries</a:t>
            </a:r>
          </a:p>
          <a:p>
            <a:pPr lvl="1"/>
            <a:r>
              <a:rPr lang="en-US" dirty="0" smtClean="0"/>
              <a:t>Simple measure</a:t>
            </a:r>
          </a:p>
          <a:p>
            <a:r>
              <a:rPr lang="en-US" dirty="0" smtClean="0"/>
              <a:t>Cons:</a:t>
            </a:r>
          </a:p>
        </p:txBody>
      </p:sp>
    </p:spTree>
    <p:extLst>
      <p:ext uri="{BB962C8B-B14F-4D97-AF65-F5344CB8AC3E}">
        <p14:creationId xmlns:p14="http://schemas.microsoft.com/office/powerpoint/2010/main" val="41440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Automatic evaluation allows tuning</a:t>
            </a:r>
          </a:p>
          <a:p>
            <a:pPr lvl="2"/>
            <a:r>
              <a:rPr lang="en-US" dirty="0" smtClean="0"/>
              <a:t>Given set of reference summaries</a:t>
            </a:r>
          </a:p>
          <a:p>
            <a:pPr lvl="1"/>
            <a:r>
              <a:rPr lang="en-US" dirty="0" smtClean="0"/>
              <a:t>Simple measure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Even human summaries highly variable, disagreement</a:t>
            </a:r>
          </a:p>
          <a:p>
            <a:pPr lvl="1"/>
            <a:r>
              <a:rPr lang="en-US" dirty="0" smtClean="0"/>
              <a:t>Poor handling of coherence</a:t>
            </a:r>
          </a:p>
          <a:p>
            <a:pPr lvl="1"/>
            <a:r>
              <a:rPr lang="en-US" dirty="0" smtClean="0"/>
              <a:t>Okay for extractive, more problematic for abstractive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1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selection evaluation:</a:t>
            </a:r>
          </a:p>
          <a:p>
            <a:pPr lvl="1"/>
            <a:r>
              <a:rPr lang="en-US" dirty="0" smtClean="0"/>
              <a:t>Not focused on ordering, readability</a:t>
            </a:r>
          </a:p>
          <a:p>
            <a:r>
              <a:rPr lang="en-US" dirty="0" smtClean="0"/>
              <a:t>Aims to address issues in evaluation of summaries: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633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selection evaluation:</a:t>
            </a:r>
          </a:p>
          <a:p>
            <a:pPr lvl="1"/>
            <a:r>
              <a:rPr lang="en-US" dirty="0" smtClean="0"/>
              <a:t>Not focused on ordering, readability</a:t>
            </a:r>
          </a:p>
          <a:p>
            <a:r>
              <a:rPr lang="en-US" dirty="0" smtClean="0"/>
              <a:t>Aims to address issues in evaluation of summaries:</a:t>
            </a:r>
          </a:p>
          <a:p>
            <a:pPr lvl="1"/>
            <a:r>
              <a:rPr lang="en-US" dirty="0" smtClean="0"/>
              <a:t>Human variation</a:t>
            </a:r>
          </a:p>
          <a:p>
            <a:pPr lvl="2"/>
            <a:r>
              <a:rPr lang="en-US" dirty="0" smtClean="0"/>
              <a:t>Significant disagreement, use multiple models</a:t>
            </a:r>
          </a:p>
          <a:p>
            <a:pPr lvl="1"/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105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selection evaluation:</a:t>
            </a:r>
          </a:p>
          <a:p>
            <a:pPr lvl="1"/>
            <a:r>
              <a:rPr lang="en-US" dirty="0" smtClean="0"/>
              <a:t>Not focused on ordering, readability</a:t>
            </a:r>
          </a:p>
          <a:p>
            <a:r>
              <a:rPr lang="en-US" dirty="0" smtClean="0"/>
              <a:t>Aims to address issues in evaluation of summaries:</a:t>
            </a:r>
          </a:p>
          <a:p>
            <a:pPr lvl="1"/>
            <a:r>
              <a:rPr lang="en-US" dirty="0" smtClean="0"/>
              <a:t>Human variation</a:t>
            </a:r>
          </a:p>
          <a:p>
            <a:pPr lvl="2"/>
            <a:r>
              <a:rPr lang="en-US" dirty="0" smtClean="0"/>
              <a:t>Significant disagreement, use multiple models</a:t>
            </a:r>
          </a:p>
          <a:p>
            <a:pPr lvl="1"/>
            <a:r>
              <a:rPr lang="en-US" dirty="0" smtClean="0"/>
              <a:t>Analysis granularity:</a:t>
            </a:r>
          </a:p>
          <a:p>
            <a:pPr lvl="2"/>
            <a:r>
              <a:rPr lang="en-US" dirty="0" smtClean="0"/>
              <a:t>Not just “which sentence”; overlaps in sentence content</a:t>
            </a:r>
          </a:p>
        </p:txBody>
      </p:sp>
    </p:spTree>
    <p:extLst>
      <p:ext uri="{BB962C8B-B14F-4D97-AF65-F5344CB8AC3E}">
        <p14:creationId xmlns:p14="http://schemas.microsoft.com/office/powerpoint/2010/main" val="407531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selection evaluation:</a:t>
            </a:r>
          </a:p>
          <a:p>
            <a:pPr lvl="1"/>
            <a:r>
              <a:rPr lang="en-US" dirty="0" smtClean="0"/>
              <a:t>Not focused on ordering, readability</a:t>
            </a:r>
          </a:p>
          <a:p>
            <a:r>
              <a:rPr lang="en-US" dirty="0" smtClean="0"/>
              <a:t>Aims to address issues in evaluation of summaries:</a:t>
            </a:r>
          </a:p>
          <a:p>
            <a:pPr lvl="1"/>
            <a:r>
              <a:rPr lang="en-US" dirty="0" smtClean="0"/>
              <a:t>Human variation</a:t>
            </a:r>
          </a:p>
          <a:p>
            <a:pPr lvl="2"/>
            <a:r>
              <a:rPr lang="en-US" dirty="0" smtClean="0"/>
              <a:t>Significant disagreement, use multiple models</a:t>
            </a:r>
          </a:p>
          <a:p>
            <a:pPr lvl="1"/>
            <a:r>
              <a:rPr lang="en-US" dirty="0" smtClean="0"/>
              <a:t>Analysis granularity:</a:t>
            </a:r>
          </a:p>
          <a:p>
            <a:pPr lvl="2"/>
            <a:r>
              <a:rPr lang="en-US" dirty="0" smtClean="0"/>
              <a:t>Not just “which sentence”; overlaps in sentence content</a:t>
            </a:r>
          </a:p>
          <a:p>
            <a:pPr lvl="1"/>
            <a:r>
              <a:rPr lang="en-US" dirty="0" smtClean="0"/>
              <a:t>Semantic equivalence:	</a:t>
            </a:r>
          </a:p>
        </p:txBody>
      </p:sp>
    </p:spTree>
    <p:extLst>
      <p:ext uri="{BB962C8B-B14F-4D97-AF65-F5344CB8AC3E}">
        <p14:creationId xmlns:p14="http://schemas.microsoft.com/office/powerpoint/2010/main" val="219936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specific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single document, extractive summarization:</a:t>
            </a:r>
          </a:p>
          <a:p>
            <a:pPr lvl="1"/>
            <a:r>
              <a:rPr lang="en-US" dirty="0" smtClean="0"/>
              <a:t>Segment the text into sentences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Identify the most prominent sentences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Pick an order to present them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any necessary processing to improve coherence</a:t>
            </a:r>
          </a:p>
        </p:txBody>
      </p:sp>
    </p:spTree>
    <p:extLst>
      <p:ext uri="{BB962C8B-B14F-4D97-AF65-F5344CB8AC3E}">
        <p14:creationId xmlns:p14="http://schemas.microsoft.com/office/powerpoint/2010/main" val="126613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selection evaluation:</a:t>
            </a:r>
          </a:p>
          <a:p>
            <a:pPr lvl="1"/>
            <a:r>
              <a:rPr lang="en-US" dirty="0" smtClean="0"/>
              <a:t>Not focused on ordering, readability</a:t>
            </a:r>
          </a:p>
          <a:p>
            <a:r>
              <a:rPr lang="en-US" dirty="0" smtClean="0"/>
              <a:t>Aims to address issues in evaluation of summaries:</a:t>
            </a:r>
          </a:p>
          <a:p>
            <a:pPr lvl="1"/>
            <a:r>
              <a:rPr lang="en-US" dirty="0" smtClean="0"/>
              <a:t>Human variation</a:t>
            </a:r>
          </a:p>
          <a:p>
            <a:pPr lvl="2"/>
            <a:r>
              <a:rPr lang="en-US" dirty="0" smtClean="0"/>
              <a:t>Significant disagreement, use multiple models</a:t>
            </a:r>
          </a:p>
          <a:p>
            <a:pPr lvl="1"/>
            <a:r>
              <a:rPr lang="en-US" dirty="0" smtClean="0"/>
              <a:t>Analysis granularity:</a:t>
            </a:r>
          </a:p>
          <a:p>
            <a:pPr lvl="2"/>
            <a:r>
              <a:rPr lang="en-US" dirty="0" smtClean="0"/>
              <a:t>Not just “which sentence”; overlaps in sentence content</a:t>
            </a:r>
          </a:p>
          <a:p>
            <a:pPr lvl="1"/>
            <a:r>
              <a:rPr lang="en-US" dirty="0" smtClean="0"/>
              <a:t>Semantic equivalence:	</a:t>
            </a:r>
          </a:p>
          <a:p>
            <a:pPr lvl="1"/>
            <a:r>
              <a:rPr lang="en-US" dirty="0" smtClean="0"/>
              <a:t>Extracts </a:t>
            </a:r>
            <a:r>
              <a:rPr lang="en-US" dirty="0" err="1" smtClean="0"/>
              <a:t>vs</a:t>
            </a:r>
            <a:r>
              <a:rPr lang="en-US" dirty="0" smtClean="0"/>
              <a:t> Abstracts:</a:t>
            </a:r>
          </a:p>
          <a:p>
            <a:pPr lvl="2"/>
            <a:r>
              <a:rPr lang="en-US" dirty="0" smtClean="0"/>
              <a:t>Surface form equivalence penalizes </a:t>
            </a:r>
            <a:r>
              <a:rPr lang="en-US" dirty="0" err="1" smtClean="0"/>
              <a:t>abstr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53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Units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40725" cy="4343400"/>
          </a:xfrm>
        </p:spPr>
        <p:txBody>
          <a:bodyPr/>
          <a:lstStyle/>
          <a:p>
            <a:r>
              <a:rPr lang="en-US" dirty="0" smtClean="0"/>
              <a:t>Step 1:  Extract Summary Content Units (SCUs)</a:t>
            </a:r>
          </a:p>
          <a:p>
            <a:pPr lvl="1"/>
            <a:r>
              <a:rPr lang="en-US" dirty="0" smtClean="0"/>
              <a:t>Basic content meaning units </a:t>
            </a:r>
          </a:p>
          <a:p>
            <a:pPr lvl="2"/>
            <a:r>
              <a:rPr lang="en-US" dirty="0" smtClean="0"/>
              <a:t>Semantic content</a:t>
            </a:r>
          </a:p>
          <a:p>
            <a:pPr lvl="2"/>
            <a:endParaRPr lang="en-US" dirty="0" smtClean="0"/>
          </a:p>
          <a:p>
            <a:pPr lvl="2"/>
            <a:r>
              <a:rPr lang="en-US" dirty="0"/>
              <a:t>R</a:t>
            </a:r>
            <a:r>
              <a:rPr lang="en-US" dirty="0" smtClean="0"/>
              <a:t>oughly clausal</a:t>
            </a:r>
          </a:p>
          <a:p>
            <a:pPr lvl="2"/>
            <a:endParaRPr lang="en-US" dirty="0" smtClean="0"/>
          </a:p>
          <a:p>
            <a:pPr marL="685800" lvl="2" indent="0">
              <a:buNone/>
            </a:pP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9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Units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40725" cy="4343400"/>
          </a:xfrm>
        </p:spPr>
        <p:txBody>
          <a:bodyPr/>
          <a:lstStyle/>
          <a:p>
            <a:r>
              <a:rPr lang="en-US" dirty="0" smtClean="0"/>
              <a:t>Step 1:  Extract Summary Content Units (SCUs)</a:t>
            </a:r>
          </a:p>
          <a:p>
            <a:pPr lvl="1"/>
            <a:r>
              <a:rPr lang="en-US" dirty="0" smtClean="0"/>
              <a:t>Basic content meaning units </a:t>
            </a:r>
          </a:p>
          <a:p>
            <a:pPr lvl="2"/>
            <a:r>
              <a:rPr lang="en-US" dirty="0" smtClean="0"/>
              <a:t>Semantic content</a:t>
            </a:r>
          </a:p>
          <a:p>
            <a:pPr lvl="2"/>
            <a:endParaRPr lang="en-US" dirty="0" smtClean="0"/>
          </a:p>
          <a:p>
            <a:pPr lvl="2"/>
            <a:r>
              <a:rPr lang="en-US" dirty="0"/>
              <a:t>R</a:t>
            </a:r>
            <a:r>
              <a:rPr lang="en-US" dirty="0" smtClean="0"/>
              <a:t>oughly clausal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Identified manually by annotators from model summaries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Described in own words (possibly changing)</a:t>
            </a:r>
          </a:p>
          <a:p>
            <a:pPr marL="685800" lvl="2" indent="0">
              <a:buNone/>
            </a:pP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317634" cy="5257799"/>
          </a:xfrm>
        </p:spPr>
        <p:txBody>
          <a:bodyPr>
            <a:normAutofit/>
          </a:bodyPr>
          <a:lstStyle/>
          <a:p>
            <a:pPr lvl="2"/>
            <a:r>
              <a:rPr lang="en-US" dirty="0" smtClean="0"/>
              <a:t> </a:t>
            </a:r>
            <a:r>
              <a:rPr lang="en-US" dirty="0"/>
              <a:t>A1. The industrial espionage case </a:t>
            </a:r>
            <a:r>
              <a:rPr lang="en-US" dirty="0" smtClean="0"/>
              <a:t>…began with the </a:t>
            </a:r>
            <a:r>
              <a:rPr lang="en-US" dirty="0"/>
              <a:t>hiring of Jose Ignacio Lopez, an employee of GM subsidiary Adam Opel</a:t>
            </a:r>
            <a:r>
              <a:rPr lang="en-US" dirty="0" smtClean="0"/>
              <a:t>, by </a:t>
            </a:r>
            <a:r>
              <a:rPr lang="en-US" dirty="0"/>
              <a:t>VW as a production director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B3</a:t>
            </a:r>
            <a:r>
              <a:rPr lang="en-US" dirty="0"/>
              <a:t>. However, he left GM for VW under circumstances, which </a:t>
            </a:r>
            <a:r>
              <a:rPr lang="en-US" dirty="0" smtClean="0"/>
              <a:t>…were </a:t>
            </a:r>
            <a:r>
              <a:rPr lang="en-US" dirty="0"/>
              <a:t>described by a German judge as “potentially the biggest-</a:t>
            </a:r>
            <a:r>
              <a:rPr lang="en-US" dirty="0" smtClean="0"/>
              <a:t>ever case </a:t>
            </a:r>
            <a:r>
              <a:rPr lang="en-US" dirty="0"/>
              <a:t>of industrial espionage”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C6</a:t>
            </a:r>
            <a:r>
              <a:rPr lang="en-US" dirty="0"/>
              <a:t>. He left GM for VW  in March 1993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D6. </a:t>
            </a:r>
            <a:r>
              <a:rPr lang="en-US" dirty="0"/>
              <a:t>The issue stems from the alleged recruitment of GM’s </a:t>
            </a:r>
            <a:r>
              <a:rPr lang="en-US" dirty="0" smtClean="0"/>
              <a:t>…procurement </a:t>
            </a:r>
            <a:r>
              <a:rPr lang="en-US" dirty="0"/>
              <a:t>chief Jose Ignacio Lopez de </a:t>
            </a:r>
            <a:r>
              <a:rPr lang="en-US" dirty="0" err="1"/>
              <a:t>Arriortura</a:t>
            </a:r>
            <a:r>
              <a:rPr lang="en-US" dirty="0"/>
              <a:t> </a:t>
            </a:r>
            <a:r>
              <a:rPr lang="en-US" dirty="0" smtClean="0"/>
              <a:t>and seven </a:t>
            </a:r>
            <a:r>
              <a:rPr lang="en-US" dirty="0"/>
              <a:t>of Lopez’s business colleagues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 E1. On March 16, 1993</a:t>
            </a:r>
            <a:r>
              <a:rPr lang="en-US" dirty="0" smtClean="0"/>
              <a:t>, </a:t>
            </a:r>
            <a:r>
              <a:rPr lang="en-US" i="1" dirty="0" smtClean="0"/>
              <a:t>… </a:t>
            </a:r>
            <a:r>
              <a:rPr lang="en-US" dirty="0" err="1" smtClean="0"/>
              <a:t>Agnacio</a:t>
            </a:r>
            <a:r>
              <a:rPr lang="en-US" dirty="0" smtClean="0"/>
              <a:t> </a:t>
            </a:r>
            <a:r>
              <a:rPr lang="en-US" dirty="0"/>
              <a:t>Lopez De </a:t>
            </a:r>
            <a:r>
              <a:rPr lang="en-US" dirty="0" err="1"/>
              <a:t>Arriortua</a:t>
            </a:r>
            <a:r>
              <a:rPr lang="en-US" dirty="0"/>
              <a:t>, left his </a:t>
            </a:r>
            <a:r>
              <a:rPr lang="en-US" dirty="0" smtClean="0"/>
              <a:t>job as </a:t>
            </a:r>
            <a:r>
              <a:rPr lang="en-US" dirty="0"/>
              <a:t>head of purchasing at </a:t>
            </a:r>
            <a:r>
              <a:rPr lang="en-US" i="1" dirty="0"/>
              <a:t>General Motor’s </a:t>
            </a:r>
            <a:r>
              <a:rPr lang="en-US" dirty="0"/>
              <a:t>Opel, Germany, to </a:t>
            </a:r>
            <a:r>
              <a:rPr lang="en-US" dirty="0" smtClean="0"/>
              <a:t>become Volkswagen’s </a:t>
            </a:r>
            <a:r>
              <a:rPr lang="en-US" dirty="0"/>
              <a:t>Purchasing </a:t>
            </a:r>
            <a:r>
              <a:rPr lang="en-US" dirty="0" smtClean="0"/>
              <a:t>… director.</a:t>
            </a:r>
          </a:p>
          <a:p>
            <a:pPr lvl="2"/>
            <a:r>
              <a:rPr lang="en-US" dirty="0"/>
              <a:t> F3. In March 1993, Lopez and seven other GM executives moved to </a:t>
            </a:r>
            <a:r>
              <a:rPr lang="en-US" dirty="0" smtClean="0"/>
              <a:t>VW overnight</a:t>
            </a:r>
            <a:r>
              <a:rPr lang="en-US" dirty="0"/>
              <a:t>.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47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317634" cy="5257799"/>
          </a:xfrm>
        </p:spPr>
        <p:txBody>
          <a:bodyPr>
            <a:normAutofit/>
          </a:bodyPr>
          <a:lstStyle/>
          <a:p>
            <a:pPr lvl="2"/>
            <a:r>
              <a:rPr lang="en-US" dirty="0" smtClean="0"/>
              <a:t> </a:t>
            </a:r>
            <a:r>
              <a:rPr lang="en-US" dirty="0"/>
              <a:t>A1. The industrial espionage case </a:t>
            </a:r>
            <a:r>
              <a:rPr lang="en-US" dirty="0" smtClean="0"/>
              <a:t>…began with </a:t>
            </a:r>
            <a:r>
              <a:rPr lang="en-US" u="sng" dirty="0" smtClean="0"/>
              <a:t>the </a:t>
            </a:r>
            <a:r>
              <a:rPr lang="en-US" u="sng" dirty="0"/>
              <a:t>hiring of Jose Ignacio Lopez, an employee of GM subsidiary Adam Opel</a:t>
            </a:r>
            <a:r>
              <a:rPr lang="en-US" u="sng" dirty="0" smtClean="0"/>
              <a:t>, by </a:t>
            </a:r>
            <a:r>
              <a:rPr lang="en-US" u="sng" dirty="0"/>
              <a:t>VW </a:t>
            </a:r>
            <a:r>
              <a:rPr lang="en-US" dirty="0"/>
              <a:t>as a production director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B3</a:t>
            </a:r>
            <a:r>
              <a:rPr lang="en-US" dirty="0"/>
              <a:t>. However, </a:t>
            </a:r>
            <a:r>
              <a:rPr lang="en-US" u="sng" dirty="0"/>
              <a:t>he left GM for VW </a:t>
            </a:r>
            <a:r>
              <a:rPr lang="en-US" dirty="0"/>
              <a:t>under circumstances, which </a:t>
            </a:r>
            <a:r>
              <a:rPr lang="en-US" dirty="0" smtClean="0"/>
              <a:t>…were </a:t>
            </a:r>
            <a:r>
              <a:rPr lang="en-US" dirty="0"/>
              <a:t>described by a German judge as “potentially the biggest-</a:t>
            </a:r>
            <a:r>
              <a:rPr lang="en-US" dirty="0" smtClean="0"/>
              <a:t>ever case </a:t>
            </a:r>
            <a:r>
              <a:rPr lang="en-US" dirty="0"/>
              <a:t>of industrial espionage”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C6</a:t>
            </a:r>
            <a:r>
              <a:rPr lang="en-US" dirty="0"/>
              <a:t>. </a:t>
            </a:r>
            <a:r>
              <a:rPr lang="en-US" u="sng" dirty="0"/>
              <a:t>He left GM for VW  </a:t>
            </a:r>
            <a:r>
              <a:rPr lang="en-US" i="1" dirty="0"/>
              <a:t>in March 1993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D6. </a:t>
            </a:r>
            <a:r>
              <a:rPr lang="en-US" dirty="0"/>
              <a:t>The issue stems from the alleged </a:t>
            </a:r>
            <a:r>
              <a:rPr lang="en-US" u="sng" dirty="0"/>
              <a:t>recruitment of GM’s </a:t>
            </a:r>
            <a:r>
              <a:rPr lang="en-US" u="sng" dirty="0" smtClean="0"/>
              <a:t>…</a:t>
            </a:r>
            <a:r>
              <a:rPr lang="en-US" dirty="0" smtClean="0"/>
              <a:t>procurement </a:t>
            </a:r>
            <a:r>
              <a:rPr lang="en-US" dirty="0"/>
              <a:t>chief </a:t>
            </a:r>
            <a:r>
              <a:rPr lang="en-US" u="sng" dirty="0"/>
              <a:t>Jose Ignacio Lopez de </a:t>
            </a:r>
            <a:r>
              <a:rPr lang="en-US" u="sng" dirty="0" err="1"/>
              <a:t>Arriortura</a:t>
            </a:r>
            <a:r>
              <a:rPr lang="en-US" u="sng" dirty="0"/>
              <a:t> </a:t>
            </a:r>
            <a:r>
              <a:rPr lang="en-US" dirty="0" smtClean="0"/>
              <a:t>and seven </a:t>
            </a:r>
            <a:r>
              <a:rPr lang="en-US" dirty="0"/>
              <a:t>of Lopez’s business colleagues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 E1. </a:t>
            </a:r>
            <a:r>
              <a:rPr lang="en-US" i="1" dirty="0"/>
              <a:t>On March 16, 1993</a:t>
            </a:r>
            <a:r>
              <a:rPr lang="en-US" dirty="0" smtClean="0"/>
              <a:t>, </a:t>
            </a:r>
            <a:r>
              <a:rPr lang="en-US" i="1" dirty="0" smtClean="0"/>
              <a:t>… </a:t>
            </a:r>
            <a:r>
              <a:rPr lang="en-US" u="sng" dirty="0" err="1" smtClean="0"/>
              <a:t>Agnacio</a:t>
            </a:r>
            <a:r>
              <a:rPr lang="en-US" u="sng" dirty="0" smtClean="0"/>
              <a:t> </a:t>
            </a:r>
            <a:r>
              <a:rPr lang="en-US" u="sng" dirty="0"/>
              <a:t>Lopez De </a:t>
            </a:r>
            <a:r>
              <a:rPr lang="en-US" u="sng" dirty="0" err="1"/>
              <a:t>Arriortua</a:t>
            </a:r>
            <a:r>
              <a:rPr lang="en-US" dirty="0"/>
              <a:t>, left his </a:t>
            </a:r>
            <a:r>
              <a:rPr lang="en-US" dirty="0" smtClean="0"/>
              <a:t>job as </a:t>
            </a:r>
            <a:r>
              <a:rPr lang="en-US" dirty="0"/>
              <a:t>head of purchasing </a:t>
            </a:r>
            <a:r>
              <a:rPr lang="en-US" u="sng" dirty="0"/>
              <a:t>at </a:t>
            </a:r>
            <a:r>
              <a:rPr lang="en-US" i="1" u="sng" dirty="0"/>
              <a:t>General Motor’s </a:t>
            </a:r>
            <a:r>
              <a:rPr lang="en-US" u="sng" dirty="0"/>
              <a:t>Ope</a:t>
            </a:r>
            <a:r>
              <a:rPr lang="en-US" dirty="0"/>
              <a:t>l, Germany, to </a:t>
            </a:r>
            <a:r>
              <a:rPr lang="en-US" dirty="0" smtClean="0"/>
              <a:t>become </a:t>
            </a:r>
            <a:r>
              <a:rPr lang="en-US" u="sng" dirty="0" smtClean="0"/>
              <a:t>Volkswagen’s</a:t>
            </a:r>
            <a:r>
              <a:rPr lang="en-US" dirty="0" smtClean="0"/>
              <a:t> </a:t>
            </a:r>
            <a:r>
              <a:rPr lang="en-US" dirty="0"/>
              <a:t>Purchasing </a:t>
            </a:r>
            <a:r>
              <a:rPr lang="en-US" dirty="0" smtClean="0"/>
              <a:t>… </a:t>
            </a:r>
            <a:r>
              <a:rPr lang="en-US" u="sng" dirty="0" smtClean="0"/>
              <a:t>director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 F3. </a:t>
            </a:r>
            <a:r>
              <a:rPr lang="en-US" i="1" dirty="0"/>
              <a:t>In March 1993</a:t>
            </a:r>
            <a:r>
              <a:rPr lang="en-US" dirty="0"/>
              <a:t>,</a:t>
            </a:r>
            <a:r>
              <a:rPr lang="en-US" u="sng" dirty="0"/>
              <a:t> Lopez </a:t>
            </a:r>
            <a:r>
              <a:rPr lang="en-US" dirty="0"/>
              <a:t>and seven other </a:t>
            </a:r>
            <a:r>
              <a:rPr lang="en-US" u="sng" dirty="0"/>
              <a:t>GM</a:t>
            </a:r>
            <a:r>
              <a:rPr lang="en-US" dirty="0"/>
              <a:t> executives </a:t>
            </a:r>
            <a:r>
              <a:rPr lang="en-US" u="sng" dirty="0"/>
              <a:t>moved to </a:t>
            </a:r>
            <a:r>
              <a:rPr lang="en-US" u="sng" dirty="0" smtClean="0"/>
              <a:t>VW </a:t>
            </a:r>
            <a:r>
              <a:rPr lang="en-US" dirty="0" smtClean="0"/>
              <a:t>overnight</a:t>
            </a:r>
            <a:r>
              <a:rPr lang="en-US" dirty="0"/>
              <a:t>.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6805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SCU1 (w=6): Lopez left GM for VW</a:t>
            </a:r>
          </a:p>
          <a:p>
            <a:pPr lvl="2"/>
            <a:r>
              <a:rPr lang="en-US" dirty="0"/>
              <a:t>A1. the hiring of Jose Ignacio Lopez, an employee of GM . . . by </a:t>
            </a:r>
            <a:r>
              <a:rPr lang="en-US" dirty="0" smtClean="0"/>
              <a:t>VW	</a:t>
            </a:r>
            <a:endParaRPr lang="en-US" dirty="0"/>
          </a:p>
          <a:p>
            <a:pPr lvl="2"/>
            <a:r>
              <a:rPr lang="en-US" dirty="0"/>
              <a:t>B3. he left GM for </a:t>
            </a:r>
            <a:r>
              <a:rPr lang="en-US" dirty="0" smtClean="0"/>
              <a:t>VW</a:t>
            </a:r>
          </a:p>
          <a:p>
            <a:pPr lvl="2"/>
            <a:r>
              <a:rPr lang="en-US" dirty="0" smtClean="0"/>
              <a:t>C6</a:t>
            </a:r>
            <a:r>
              <a:rPr lang="en-US" dirty="0"/>
              <a:t>. He left GM for VW</a:t>
            </a:r>
          </a:p>
          <a:p>
            <a:pPr lvl="2"/>
            <a:r>
              <a:rPr lang="en-US" dirty="0" smtClean="0"/>
              <a:t>D6</a:t>
            </a:r>
            <a:r>
              <a:rPr lang="en-US" dirty="0"/>
              <a:t>. recruitment of GM’s . . . Jose Ignacio Lopez</a:t>
            </a:r>
          </a:p>
          <a:p>
            <a:pPr lvl="2"/>
            <a:r>
              <a:rPr lang="en-US" dirty="0" smtClean="0"/>
              <a:t>E1</a:t>
            </a:r>
            <a:r>
              <a:rPr lang="en-US" dirty="0"/>
              <a:t>. </a:t>
            </a:r>
            <a:r>
              <a:rPr lang="en-US" dirty="0" err="1"/>
              <a:t>Agnacio</a:t>
            </a:r>
            <a:r>
              <a:rPr lang="en-US" dirty="0"/>
              <a:t> Lopez De </a:t>
            </a:r>
            <a:r>
              <a:rPr lang="en-US" dirty="0" err="1"/>
              <a:t>Arriortua</a:t>
            </a:r>
            <a:r>
              <a:rPr lang="en-US" dirty="0"/>
              <a:t>, left his job . . . at General Motor’s Opel . . </a:t>
            </a:r>
            <a:r>
              <a:rPr lang="en-US" dirty="0" smtClean="0"/>
              <a:t>.to </a:t>
            </a:r>
            <a:r>
              <a:rPr lang="en-US" dirty="0"/>
              <a:t>become Volkswagen’s . . . </a:t>
            </a:r>
            <a:r>
              <a:rPr lang="en-US" dirty="0" smtClean="0"/>
              <a:t>Director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F3. Lopez . . . GM . . . moved to </a:t>
            </a:r>
            <a:r>
              <a:rPr lang="en-US" dirty="0" smtClean="0"/>
              <a:t>VW</a:t>
            </a:r>
          </a:p>
          <a:p>
            <a:r>
              <a:rPr lang="en-US" dirty="0"/>
              <a:t> SCU2 (w=3) Lopez changes employers in March 1993</a:t>
            </a:r>
          </a:p>
          <a:p>
            <a:pPr lvl="2"/>
            <a:r>
              <a:rPr lang="en-US" dirty="0"/>
              <a:t>C6 in March, 1993</a:t>
            </a:r>
          </a:p>
          <a:p>
            <a:pPr lvl="2"/>
            <a:r>
              <a:rPr lang="en-US" dirty="0"/>
              <a:t>E1. On March 16, 1993</a:t>
            </a:r>
          </a:p>
          <a:p>
            <a:pPr lvl="2"/>
            <a:r>
              <a:rPr lang="en-US" dirty="0"/>
              <a:t>F3. In March 1993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SCU: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dirty="0"/>
              <a:t>Weight = </a:t>
            </a:r>
            <a:r>
              <a:rPr lang="en-US" sz="4000" dirty="0" smtClean="0"/>
              <a:t>?)</a:t>
            </a:r>
            <a:endParaRPr lang="en-US" sz="40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A</a:t>
            </a:r>
            <a:r>
              <a:rPr lang="en-US" sz="2400" dirty="0">
                <a:solidFill>
                  <a:schemeClr val="tx1"/>
                </a:solidFill>
              </a:rPr>
              <a:t>. The cause of the fire was unknown.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B. A cable car caught fire just after entering a mountainside tunnel in an alpine resort in </a:t>
            </a:r>
            <a:r>
              <a:rPr lang="en-US" sz="2400" dirty="0" err="1">
                <a:solidFill>
                  <a:schemeClr val="tx1"/>
                </a:solidFill>
              </a:rPr>
              <a:t>Kaprun</a:t>
            </a:r>
            <a:r>
              <a:rPr lang="en-US" sz="2400" dirty="0">
                <a:solidFill>
                  <a:schemeClr val="tx1"/>
                </a:solidFill>
              </a:rPr>
              <a:t>, Austria on the morning of November 11, 2000.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C.  A cable car pulling skiers and snowboarders to the </a:t>
            </a:r>
            <a:r>
              <a:rPr lang="en-US" sz="2400" dirty="0" err="1">
                <a:solidFill>
                  <a:schemeClr val="tx1"/>
                </a:solidFill>
              </a:rPr>
              <a:t>Kitzsteinhorn</a:t>
            </a:r>
            <a:r>
              <a:rPr lang="en-US" sz="2400" dirty="0">
                <a:solidFill>
                  <a:schemeClr val="tx1"/>
                </a:solidFill>
              </a:rPr>
              <a:t> resort, located 60 miles south of Salzburg in the Austrian Alps, caught fire inside a mountain tunnel, killing approximately 170 people.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D. On November 10, 2000, a cable car filled to capacity caught on fire, trapping 180 passengers inside the </a:t>
            </a:r>
            <a:r>
              <a:rPr lang="en-US" sz="2400" dirty="0" err="1">
                <a:solidFill>
                  <a:schemeClr val="tx1"/>
                </a:solidFill>
              </a:rPr>
              <a:t>Kitzsteinhorn</a:t>
            </a:r>
            <a:r>
              <a:rPr lang="en-US" sz="2400" dirty="0">
                <a:solidFill>
                  <a:schemeClr val="tx1"/>
                </a:solidFill>
              </a:rPr>
              <a:t> mountain, located in the town of </a:t>
            </a:r>
            <a:r>
              <a:rPr lang="en-US" sz="2400" dirty="0" err="1">
                <a:solidFill>
                  <a:schemeClr val="tx1"/>
                </a:solidFill>
              </a:rPr>
              <a:t>Kaprun</a:t>
            </a:r>
            <a:r>
              <a:rPr lang="en-US" sz="2400" dirty="0">
                <a:solidFill>
                  <a:schemeClr val="tx1"/>
                </a:solidFill>
              </a:rPr>
              <a:t>, 50 miles south of Salzburg in the central Austrian Alps</a:t>
            </a:r>
            <a:r>
              <a:rPr lang="en-US" sz="2400" dirty="0">
                <a:solidFill>
                  <a:srgbClr val="B2B2B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842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SCU: </a:t>
            </a:r>
            <a:r>
              <a:rPr lang="en-US" sz="4000">
                <a:solidFill>
                  <a:schemeClr val="tx2"/>
                </a:solidFill>
              </a:rPr>
              <a:t>A cable car caught fire</a:t>
            </a:r>
            <a:r>
              <a:rPr lang="en-US" sz="4000"/>
              <a:t> (Weight = 4)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A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u="sng" dirty="0">
                <a:solidFill>
                  <a:schemeClr val="tx1"/>
                </a:solidFill>
              </a:rPr>
              <a:t>The cause of the fire </a:t>
            </a:r>
            <a:r>
              <a:rPr lang="en-US" sz="2400" dirty="0">
                <a:solidFill>
                  <a:schemeClr val="tx1"/>
                </a:solidFill>
              </a:rPr>
              <a:t>was unknown.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B. </a:t>
            </a:r>
            <a:r>
              <a:rPr lang="en-US" sz="2400" u="sng" dirty="0">
                <a:solidFill>
                  <a:schemeClr val="tx1"/>
                </a:solidFill>
              </a:rPr>
              <a:t>A cable car caught fire </a:t>
            </a:r>
            <a:r>
              <a:rPr lang="en-US" sz="2400" dirty="0">
                <a:solidFill>
                  <a:schemeClr val="tx1"/>
                </a:solidFill>
              </a:rPr>
              <a:t>just after entering a mountainside tunnel in an alpine resort in </a:t>
            </a:r>
            <a:r>
              <a:rPr lang="en-US" sz="2400" dirty="0" err="1">
                <a:solidFill>
                  <a:schemeClr val="tx1"/>
                </a:solidFill>
              </a:rPr>
              <a:t>Kaprun</a:t>
            </a:r>
            <a:r>
              <a:rPr lang="en-US" sz="2400" dirty="0">
                <a:solidFill>
                  <a:schemeClr val="tx1"/>
                </a:solidFill>
              </a:rPr>
              <a:t>, Austria on the morning of November 11, 2000.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C.  </a:t>
            </a:r>
            <a:r>
              <a:rPr lang="en-US" sz="2400" u="sng" dirty="0">
                <a:solidFill>
                  <a:schemeClr val="tx1"/>
                </a:solidFill>
              </a:rPr>
              <a:t>A cable car </a:t>
            </a:r>
            <a:r>
              <a:rPr lang="en-US" sz="2400" dirty="0">
                <a:solidFill>
                  <a:schemeClr val="tx1"/>
                </a:solidFill>
              </a:rPr>
              <a:t>pulling skiers and snowboarders to the </a:t>
            </a:r>
            <a:r>
              <a:rPr lang="en-US" sz="2400" dirty="0" err="1">
                <a:solidFill>
                  <a:schemeClr val="tx1"/>
                </a:solidFill>
              </a:rPr>
              <a:t>Kitzsteinhorn</a:t>
            </a:r>
            <a:r>
              <a:rPr lang="en-US" sz="2400" dirty="0">
                <a:solidFill>
                  <a:schemeClr val="tx1"/>
                </a:solidFill>
              </a:rPr>
              <a:t> resort, located 60 miles south of Salzburg in the Austrian Alps, </a:t>
            </a:r>
            <a:r>
              <a:rPr lang="en-US" sz="2400" u="sng" dirty="0">
                <a:solidFill>
                  <a:schemeClr val="tx1"/>
                </a:solidFill>
              </a:rPr>
              <a:t>caught fire </a:t>
            </a:r>
            <a:r>
              <a:rPr lang="en-US" sz="2400" dirty="0">
                <a:solidFill>
                  <a:schemeClr val="tx1"/>
                </a:solidFill>
              </a:rPr>
              <a:t>inside a mountain tunnel, killing approximately 170 people.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D. On November 10, 2000, </a:t>
            </a:r>
            <a:r>
              <a:rPr lang="en-US" sz="2400" u="sng" dirty="0">
                <a:solidFill>
                  <a:schemeClr val="tx1"/>
                </a:solidFill>
              </a:rPr>
              <a:t>a cable car filled to capacity caught on fire</a:t>
            </a:r>
            <a:r>
              <a:rPr lang="en-US" sz="2400" dirty="0">
                <a:solidFill>
                  <a:schemeClr val="tx1"/>
                </a:solidFill>
              </a:rPr>
              <a:t>, trapping 180 passengers inside the </a:t>
            </a:r>
            <a:r>
              <a:rPr lang="en-US" sz="2400" dirty="0" err="1">
                <a:solidFill>
                  <a:schemeClr val="tx1"/>
                </a:solidFill>
              </a:rPr>
              <a:t>Kitzsteinhorn</a:t>
            </a:r>
            <a:r>
              <a:rPr lang="en-US" sz="2400" dirty="0">
                <a:solidFill>
                  <a:schemeClr val="tx1"/>
                </a:solidFill>
              </a:rPr>
              <a:t> mountain, located in the town of </a:t>
            </a:r>
            <a:r>
              <a:rPr lang="en-US" sz="2400" dirty="0" err="1">
                <a:solidFill>
                  <a:schemeClr val="tx1"/>
                </a:solidFill>
              </a:rPr>
              <a:t>Kaprun</a:t>
            </a:r>
            <a:r>
              <a:rPr lang="en-US" sz="2400" dirty="0">
                <a:solidFill>
                  <a:schemeClr val="tx1"/>
                </a:solidFill>
              </a:rPr>
              <a:t>, 50 miles south of Salzburg in the central Austrian Alps</a:t>
            </a:r>
            <a:r>
              <a:rPr lang="en-US" sz="2400" dirty="0">
                <a:solidFill>
                  <a:srgbClr val="B2B2B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852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Step 2: Scoring summaries</a:t>
            </a:r>
          </a:p>
          <a:p>
            <a:pPr lvl="1"/>
            <a:r>
              <a:rPr lang="en-US" dirty="0" smtClean="0"/>
              <a:t>Compute weights of SCUs</a:t>
            </a:r>
          </a:p>
          <a:p>
            <a:pPr lvl="2"/>
            <a:r>
              <a:rPr lang="en-US" dirty="0" smtClean="0"/>
              <a:t>Weight = # of model summaries in which SCU appears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0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Step 2: Scoring summaries</a:t>
            </a:r>
          </a:p>
          <a:p>
            <a:pPr lvl="1"/>
            <a:r>
              <a:rPr lang="en-US" dirty="0" smtClean="0"/>
              <a:t>Compute weights of SCUs</a:t>
            </a:r>
          </a:p>
          <a:p>
            <a:pPr lvl="2"/>
            <a:r>
              <a:rPr lang="en-US" dirty="0" smtClean="0"/>
              <a:t>Weight = # of model summaries in which SCU appears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Create “pyramid”:</a:t>
            </a:r>
          </a:p>
          <a:p>
            <a:pPr lvl="2"/>
            <a:r>
              <a:rPr lang="en-US" dirty="0" smtClean="0"/>
              <a:t>n = maximum # of tiers in pyramid = # of model </a:t>
            </a:r>
            <a:r>
              <a:rPr lang="en-US" dirty="0" err="1" smtClean="0"/>
              <a:t>summ.s</a:t>
            </a:r>
            <a:endParaRPr lang="en-US" dirty="0" smtClean="0"/>
          </a:p>
          <a:p>
            <a:pPr lvl="2"/>
            <a:r>
              <a:rPr lang="en-US" dirty="0" smtClean="0"/>
              <a:t>Actual # of tiers depends on degree of overlap</a:t>
            </a:r>
          </a:p>
          <a:p>
            <a:pPr lvl="2"/>
            <a:r>
              <a:rPr lang="en-US" dirty="0" smtClean="0"/>
              <a:t>Highest tier: highest weight SCUs</a:t>
            </a:r>
          </a:p>
          <a:p>
            <a:pPr lvl="3"/>
            <a:r>
              <a:rPr lang="en-US" dirty="0" smtClean="0"/>
              <a:t>Roughly </a:t>
            </a:r>
            <a:r>
              <a:rPr lang="en-US" dirty="0" err="1" smtClean="0"/>
              <a:t>Zipfian</a:t>
            </a:r>
            <a:r>
              <a:rPr lang="en-US" dirty="0" smtClean="0"/>
              <a:t> SCU distribution, so pyramidal shape</a:t>
            </a:r>
          </a:p>
          <a:p>
            <a:pPr lvl="1"/>
            <a:r>
              <a:rPr lang="en-US" dirty="0" smtClean="0"/>
              <a:t>Optimal summary?</a:t>
            </a:r>
          </a:p>
        </p:txBody>
      </p:sp>
    </p:spTree>
    <p:extLst>
      <p:ext uri="{BB962C8B-B14F-4D97-AF65-F5344CB8AC3E}">
        <p14:creationId xmlns:p14="http://schemas.microsoft.com/office/powerpoint/2010/main" val="74330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specific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single document, extractive summarization:</a:t>
            </a:r>
          </a:p>
          <a:p>
            <a:pPr lvl="1"/>
            <a:r>
              <a:rPr lang="en-US" dirty="0" smtClean="0"/>
              <a:t>Segment the text into sentences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Identify the most prominent sentences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Pick an order to present them</a:t>
            </a:r>
          </a:p>
          <a:p>
            <a:pPr lvl="2"/>
            <a:r>
              <a:rPr lang="en-US" dirty="0" smtClean="0"/>
              <a:t>Maybe trivial, i.e. document order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any necessary processing to improve coherence</a:t>
            </a:r>
          </a:p>
          <a:p>
            <a:pPr lvl="2"/>
            <a:r>
              <a:rPr lang="en-US" dirty="0" smtClean="0"/>
              <a:t>Shorten sentences, fix </a:t>
            </a:r>
            <a:r>
              <a:rPr lang="en-US" dirty="0" err="1" smtClean="0"/>
              <a:t>coref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8340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 2: Scoring summaries</a:t>
            </a:r>
          </a:p>
          <a:p>
            <a:pPr lvl="1"/>
            <a:r>
              <a:rPr lang="en-US" dirty="0" smtClean="0"/>
              <a:t>Compute weights of SCUs</a:t>
            </a:r>
          </a:p>
          <a:p>
            <a:pPr lvl="2"/>
            <a:r>
              <a:rPr lang="en-US" dirty="0" smtClean="0"/>
              <a:t>Weight = # of model summaries in which SCU appears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Create “pyramid”:</a:t>
            </a:r>
          </a:p>
          <a:p>
            <a:pPr lvl="2"/>
            <a:r>
              <a:rPr lang="en-US" dirty="0" smtClean="0"/>
              <a:t>n = maximum # of tiers in pyramid = # of model </a:t>
            </a:r>
            <a:r>
              <a:rPr lang="en-US" dirty="0" err="1" smtClean="0"/>
              <a:t>summ.s</a:t>
            </a:r>
            <a:endParaRPr lang="en-US" dirty="0" smtClean="0"/>
          </a:p>
          <a:p>
            <a:pPr lvl="2"/>
            <a:r>
              <a:rPr lang="en-US" dirty="0" smtClean="0"/>
              <a:t>Actual # of tiers depends on degree of overlap</a:t>
            </a:r>
          </a:p>
          <a:p>
            <a:pPr lvl="2"/>
            <a:r>
              <a:rPr lang="en-US" dirty="0" smtClean="0"/>
              <a:t>Highest tier: highest weight SCUs</a:t>
            </a:r>
          </a:p>
          <a:p>
            <a:pPr lvl="3"/>
            <a:r>
              <a:rPr lang="en-US" dirty="0" smtClean="0"/>
              <a:t>Roughly </a:t>
            </a:r>
            <a:r>
              <a:rPr lang="en-US" dirty="0" err="1" smtClean="0"/>
              <a:t>Zipfian</a:t>
            </a:r>
            <a:r>
              <a:rPr lang="en-US" dirty="0" smtClean="0"/>
              <a:t> SCU distribution, so pyramidal shape</a:t>
            </a:r>
          </a:p>
          <a:p>
            <a:pPr lvl="1"/>
            <a:r>
              <a:rPr lang="en-US" dirty="0" smtClean="0"/>
              <a:t>Optimal summary?</a:t>
            </a:r>
          </a:p>
          <a:p>
            <a:pPr lvl="2"/>
            <a:r>
              <a:rPr lang="en-US" dirty="0" smtClean="0"/>
              <a:t>All from top tier, then all from top -1, until reach max size</a:t>
            </a:r>
          </a:p>
        </p:txBody>
      </p:sp>
    </p:spTree>
    <p:extLst>
      <p:ext uri="{BB962C8B-B14F-4D97-AF65-F5344CB8AC3E}">
        <p14:creationId xmlns:p14="http://schemas.microsoft.com/office/powerpoint/2010/main" val="21175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Ideally informative summary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Does not include an SCU from a lower tier unless all SCUs from higher tiers are included as well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  <p:sp>
        <p:nvSpPr>
          <p:cNvPr id="517124" name="AutoShape 4"/>
          <p:cNvSpPr>
            <a:spLocks noChangeArrowheads="1"/>
          </p:cNvSpPr>
          <p:nvPr/>
        </p:nvSpPr>
        <p:spPr bwMode="auto">
          <a:xfrm>
            <a:off x="2514600" y="3581400"/>
            <a:ext cx="3810000" cy="2286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Verdana" charset="0"/>
            </a:endParaRPr>
          </a:p>
        </p:txBody>
      </p:sp>
      <p:sp>
        <p:nvSpPr>
          <p:cNvPr id="517125" name="Line 5"/>
          <p:cNvSpPr>
            <a:spLocks noChangeShapeType="1"/>
          </p:cNvSpPr>
          <p:nvPr/>
        </p:nvSpPr>
        <p:spPr bwMode="auto">
          <a:xfrm flipV="1">
            <a:off x="39624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126" name="Line 6"/>
          <p:cNvSpPr>
            <a:spLocks noChangeShapeType="1"/>
          </p:cNvSpPr>
          <p:nvPr/>
        </p:nvSpPr>
        <p:spPr bwMode="auto">
          <a:xfrm flipV="1">
            <a:off x="3505200" y="4724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127" name="Line 7"/>
          <p:cNvSpPr>
            <a:spLocks noChangeShapeType="1"/>
          </p:cNvSpPr>
          <p:nvPr/>
        </p:nvSpPr>
        <p:spPr bwMode="auto">
          <a:xfrm flipV="1">
            <a:off x="3048000" y="5257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128" name="Oval 8"/>
          <p:cNvSpPr>
            <a:spLocks noChangeArrowheads="1"/>
          </p:cNvSpPr>
          <p:nvPr/>
        </p:nvSpPr>
        <p:spPr bwMode="auto">
          <a:xfrm>
            <a:off x="34290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29" name="Oval 9"/>
          <p:cNvSpPr>
            <a:spLocks noChangeArrowheads="1"/>
          </p:cNvSpPr>
          <p:nvPr/>
        </p:nvSpPr>
        <p:spPr bwMode="auto">
          <a:xfrm>
            <a:off x="46482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30" name="Oval 10"/>
          <p:cNvSpPr>
            <a:spLocks noChangeArrowheads="1"/>
          </p:cNvSpPr>
          <p:nvPr/>
        </p:nvSpPr>
        <p:spPr bwMode="auto">
          <a:xfrm>
            <a:off x="5105400" y="510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31" name="Oval 11"/>
          <p:cNvSpPr>
            <a:spLocks noChangeArrowheads="1"/>
          </p:cNvSpPr>
          <p:nvPr/>
        </p:nvSpPr>
        <p:spPr bwMode="auto">
          <a:xfrm>
            <a:off x="53340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32" name="Oval 12"/>
          <p:cNvSpPr>
            <a:spLocks noChangeArrowheads="1"/>
          </p:cNvSpPr>
          <p:nvPr/>
        </p:nvSpPr>
        <p:spPr bwMode="auto">
          <a:xfrm>
            <a:off x="3200400" y="5562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33" name="Oval 13"/>
          <p:cNvSpPr>
            <a:spLocks noChangeArrowheads="1"/>
          </p:cNvSpPr>
          <p:nvPr/>
        </p:nvSpPr>
        <p:spPr bwMode="auto">
          <a:xfrm>
            <a:off x="3581400" y="548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34" name="Oval 14"/>
          <p:cNvSpPr>
            <a:spLocks noChangeArrowheads="1"/>
          </p:cNvSpPr>
          <p:nvPr/>
        </p:nvSpPr>
        <p:spPr bwMode="auto">
          <a:xfrm>
            <a:off x="5791200" y="5638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35" name="Oval 15"/>
          <p:cNvSpPr>
            <a:spLocks noChangeArrowheads="1"/>
          </p:cNvSpPr>
          <p:nvPr/>
        </p:nvSpPr>
        <p:spPr bwMode="auto">
          <a:xfrm>
            <a:off x="3886200" y="571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36" name="Oval 16"/>
          <p:cNvSpPr>
            <a:spLocks noChangeArrowheads="1"/>
          </p:cNvSpPr>
          <p:nvPr/>
        </p:nvSpPr>
        <p:spPr bwMode="auto">
          <a:xfrm>
            <a:off x="4267200" y="5410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37" name="Oval 17"/>
          <p:cNvSpPr>
            <a:spLocks noChangeArrowheads="1"/>
          </p:cNvSpPr>
          <p:nvPr/>
        </p:nvSpPr>
        <p:spPr bwMode="auto">
          <a:xfrm>
            <a:off x="4267200" y="571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38" name="Oval 18"/>
          <p:cNvSpPr>
            <a:spLocks noChangeArrowheads="1"/>
          </p:cNvSpPr>
          <p:nvPr/>
        </p:nvSpPr>
        <p:spPr bwMode="auto">
          <a:xfrm>
            <a:off x="4648200" y="5638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39" name="Oval 19"/>
          <p:cNvSpPr>
            <a:spLocks noChangeArrowheads="1"/>
          </p:cNvSpPr>
          <p:nvPr/>
        </p:nvSpPr>
        <p:spPr bwMode="auto">
          <a:xfrm>
            <a:off x="4800600" y="548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40" name="Oval 20"/>
          <p:cNvSpPr>
            <a:spLocks noChangeArrowheads="1"/>
          </p:cNvSpPr>
          <p:nvPr/>
        </p:nvSpPr>
        <p:spPr bwMode="auto">
          <a:xfrm>
            <a:off x="5181600" y="5562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41" name="Oval 21"/>
          <p:cNvSpPr>
            <a:spLocks noChangeArrowheads="1"/>
          </p:cNvSpPr>
          <p:nvPr/>
        </p:nvSpPr>
        <p:spPr bwMode="auto">
          <a:xfrm>
            <a:off x="5486400" y="548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42" name="Oval 22"/>
          <p:cNvSpPr>
            <a:spLocks noChangeArrowheads="1"/>
          </p:cNvSpPr>
          <p:nvPr/>
        </p:nvSpPr>
        <p:spPr bwMode="auto">
          <a:xfrm>
            <a:off x="5029200" y="5410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43" name="Oval 23"/>
          <p:cNvSpPr>
            <a:spLocks noChangeArrowheads="1"/>
          </p:cNvSpPr>
          <p:nvPr/>
        </p:nvSpPr>
        <p:spPr bwMode="auto">
          <a:xfrm>
            <a:off x="5638800" y="5638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44" name="Oval 24"/>
          <p:cNvSpPr>
            <a:spLocks noChangeArrowheads="1"/>
          </p:cNvSpPr>
          <p:nvPr/>
        </p:nvSpPr>
        <p:spPr bwMode="auto">
          <a:xfrm>
            <a:off x="4267200" y="3810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45" name="Oval 25"/>
          <p:cNvSpPr>
            <a:spLocks noChangeArrowheads="1"/>
          </p:cNvSpPr>
          <p:nvPr/>
        </p:nvSpPr>
        <p:spPr bwMode="auto">
          <a:xfrm>
            <a:off x="4495800" y="3886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46" name="Oval 26"/>
          <p:cNvSpPr>
            <a:spLocks noChangeArrowheads="1"/>
          </p:cNvSpPr>
          <p:nvPr/>
        </p:nvSpPr>
        <p:spPr bwMode="auto">
          <a:xfrm>
            <a:off x="4648200" y="4191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47" name="Oval 27"/>
          <p:cNvSpPr>
            <a:spLocks noChangeArrowheads="1"/>
          </p:cNvSpPr>
          <p:nvPr/>
        </p:nvSpPr>
        <p:spPr bwMode="auto">
          <a:xfrm>
            <a:off x="4191000" y="4191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48" name="Oval 28"/>
          <p:cNvSpPr>
            <a:spLocks noChangeArrowheads="1"/>
          </p:cNvSpPr>
          <p:nvPr/>
        </p:nvSpPr>
        <p:spPr bwMode="auto">
          <a:xfrm>
            <a:off x="4343400" y="4419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49" name="Oval 29"/>
          <p:cNvSpPr>
            <a:spLocks noChangeArrowheads="1"/>
          </p:cNvSpPr>
          <p:nvPr/>
        </p:nvSpPr>
        <p:spPr bwMode="auto">
          <a:xfrm>
            <a:off x="4724400" y="4419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50" name="Oval 30"/>
          <p:cNvSpPr>
            <a:spLocks noChangeArrowheads="1"/>
          </p:cNvSpPr>
          <p:nvPr/>
        </p:nvSpPr>
        <p:spPr bwMode="auto">
          <a:xfrm>
            <a:off x="4114800" y="4953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9275" y="6350061"/>
            <a:ext cx="3182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Passoneau</a:t>
            </a:r>
            <a:r>
              <a:rPr lang="en-US" dirty="0" smtClean="0"/>
              <a:t> et al 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68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i</a:t>
            </a:r>
            <a:r>
              <a:rPr lang="en-US" dirty="0" smtClean="0"/>
              <a:t> = tier with weight </a:t>
            </a:r>
            <a:r>
              <a:rPr lang="en-US" dirty="0" err="1" smtClean="0"/>
              <a:t>i</a:t>
            </a:r>
            <a:r>
              <a:rPr lang="en-US" dirty="0" smtClean="0"/>
              <a:t> SCUs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= top tier; T</a:t>
            </a:r>
            <a:r>
              <a:rPr lang="en-US" baseline="-25000" dirty="0" smtClean="0"/>
              <a:t>1</a:t>
            </a:r>
            <a:r>
              <a:rPr lang="en-US" dirty="0" smtClean="0"/>
              <a:t> = bottom tier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8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i</a:t>
            </a:r>
            <a:r>
              <a:rPr lang="en-US" dirty="0" smtClean="0"/>
              <a:t> = tier with weight </a:t>
            </a:r>
            <a:r>
              <a:rPr lang="en-US" dirty="0" err="1" smtClean="0"/>
              <a:t>i</a:t>
            </a:r>
            <a:r>
              <a:rPr lang="en-US" dirty="0" smtClean="0"/>
              <a:t> SCUs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= top tier; T</a:t>
            </a:r>
            <a:r>
              <a:rPr lang="en-US" baseline="-25000" dirty="0" smtClean="0"/>
              <a:t>1</a:t>
            </a:r>
            <a:r>
              <a:rPr lang="en-US" dirty="0" smtClean="0"/>
              <a:t> = bottom tier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i</a:t>
            </a:r>
            <a:r>
              <a:rPr lang="en-US" dirty="0" smtClean="0"/>
              <a:t> = # of SCUs in summary on T</a:t>
            </a:r>
            <a:r>
              <a:rPr lang="en-US" baseline="-25000" dirty="0" smtClean="0"/>
              <a:t>i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5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i</a:t>
            </a:r>
            <a:r>
              <a:rPr lang="en-US" dirty="0" smtClean="0"/>
              <a:t> = tier with weight </a:t>
            </a:r>
            <a:r>
              <a:rPr lang="en-US" dirty="0" err="1" smtClean="0"/>
              <a:t>i</a:t>
            </a:r>
            <a:r>
              <a:rPr lang="en-US" dirty="0" smtClean="0"/>
              <a:t> SCUs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= top tier; T</a:t>
            </a:r>
            <a:r>
              <a:rPr lang="en-US" baseline="-25000" dirty="0" smtClean="0"/>
              <a:t>1</a:t>
            </a:r>
            <a:r>
              <a:rPr lang="en-US" dirty="0" smtClean="0"/>
              <a:t> = bottom tier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i</a:t>
            </a:r>
            <a:r>
              <a:rPr lang="en-US" dirty="0" smtClean="0"/>
              <a:t> = # of SCUs in summary on T</a:t>
            </a:r>
            <a:r>
              <a:rPr lang="en-US" baseline="-25000" dirty="0" smtClean="0"/>
              <a:t>i</a:t>
            </a:r>
          </a:p>
          <a:p>
            <a:r>
              <a:rPr lang="en-US" dirty="0" smtClean="0"/>
              <a:t>Total weight of summary </a:t>
            </a:r>
            <a:r>
              <a:rPr lang="en-US" i="1" dirty="0" smtClean="0"/>
              <a:t>D</a:t>
            </a:r>
            <a:r>
              <a:rPr lang="en-US" dirty="0" smtClean="0"/>
              <a:t> = </a:t>
            </a:r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266027"/>
              </p:ext>
            </p:extLst>
          </p:nvPr>
        </p:nvGraphicFramePr>
        <p:xfrm>
          <a:off x="5241637" y="3024909"/>
          <a:ext cx="2141683" cy="821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635000" imgH="317500" progId="Equation.3">
                  <p:embed/>
                </p:oleObj>
              </mc:Choice>
              <mc:Fallback>
                <p:oleObj name="Equation" r:id="rId3" imgW="635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1637" y="3024909"/>
                        <a:ext cx="2141683" cy="821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009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i</a:t>
            </a:r>
            <a:r>
              <a:rPr lang="en-US" dirty="0" smtClean="0"/>
              <a:t> = tier with weight </a:t>
            </a:r>
            <a:r>
              <a:rPr lang="en-US" dirty="0" err="1" smtClean="0"/>
              <a:t>i</a:t>
            </a:r>
            <a:r>
              <a:rPr lang="en-US" dirty="0" smtClean="0"/>
              <a:t> SCUs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= top tier; T</a:t>
            </a:r>
            <a:r>
              <a:rPr lang="en-US" baseline="-25000" dirty="0" smtClean="0"/>
              <a:t>1</a:t>
            </a:r>
            <a:r>
              <a:rPr lang="en-US" dirty="0" smtClean="0"/>
              <a:t> = bottom tier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i</a:t>
            </a:r>
            <a:r>
              <a:rPr lang="en-US" dirty="0" smtClean="0"/>
              <a:t> = # of SCUs in summary on T</a:t>
            </a:r>
            <a:r>
              <a:rPr lang="en-US" baseline="-25000" dirty="0" smtClean="0"/>
              <a:t>i</a:t>
            </a:r>
          </a:p>
          <a:p>
            <a:r>
              <a:rPr lang="en-US" dirty="0" smtClean="0"/>
              <a:t>Total weight of summary </a:t>
            </a:r>
            <a:r>
              <a:rPr lang="en-US" i="1" dirty="0" smtClean="0"/>
              <a:t>D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Optimal score for X SCU summary: </a:t>
            </a:r>
            <a:r>
              <a:rPr lang="en-US" i="1" dirty="0" smtClean="0"/>
              <a:t>Max</a:t>
            </a:r>
          </a:p>
          <a:p>
            <a:pPr lvl="1"/>
            <a:r>
              <a:rPr lang="en-US" dirty="0" smtClean="0"/>
              <a:t> (j lowest tier in ideal summary)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012862"/>
              </p:ext>
            </p:extLst>
          </p:nvPr>
        </p:nvGraphicFramePr>
        <p:xfrm>
          <a:off x="5241637" y="3024909"/>
          <a:ext cx="2141683" cy="821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635000" imgH="317500" progId="Equation.3">
                  <p:embed/>
                </p:oleObj>
              </mc:Choice>
              <mc:Fallback>
                <p:oleObj name="Equation" r:id="rId3" imgW="635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1637" y="3024909"/>
                        <a:ext cx="2141683" cy="821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752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i</a:t>
            </a:r>
            <a:r>
              <a:rPr lang="en-US" dirty="0" smtClean="0"/>
              <a:t> = tier with weight </a:t>
            </a:r>
            <a:r>
              <a:rPr lang="en-US" dirty="0" err="1" smtClean="0"/>
              <a:t>i</a:t>
            </a:r>
            <a:r>
              <a:rPr lang="en-US" dirty="0" smtClean="0"/>
              <a:t> SCUs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= top tier; T</a:t>
            </a:r>
            <a:r>
              <a:rPr lang="en-US" baseline="-25000" dirty="0" smtClean="0"/>
              <a:t>1</a:t>
            </a:r>
            <a:r>
              <a:rPr lang="en-US" dirty="0" smtClean="0"/>
              <a:t> = bottom tier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i</a:t>
            </a:r>
            <a:r>
              <a:rPr lang="en-US" dirty="0" smtClean="0"/>
              <a:t> = # of SCUs in summary on T</a:t>
            </a:r>
            <a:r>
              <a:rPr lang="en-US" baseline="-25000" dirty="0" smtClean="0"/>
              <a:t>i</a:t>
            </a:r>
          </a:p>
          <a:p>
            <a:r>
              <a:rPr lang="en-US" dirty="0" smtClean="0"/>
              <a:t>Total weight of summary </a:t>
            </a:r>
            <a:r>
              <a:rPr lang="en-US" i="1" dirty="0" smtClean="0"/>
              <a:t>D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Optimal score for X SCU summary: </a:t>
            </a:r>
            <a:r>
              <a:rPr lang="en-US" i="1" dirty="0" smtClean="0"/>
              <a:t>Max</a:t>
            </a:r>
          </a:p>
          <a:p>
            <a:pPr lvl="1"/>
            <a:r>
              <a:rPr lang="en-US" dirty="0" smtClean="0"/>
              <a:t> (j lowest tier in ideal summary)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634907"/>
              </p:ext>
            </p:extLst>
          </p:nvPr>
        </p:nvGraphicFramePr>
        <p:xfrm>
          <a:off x="5241637" y="3024909"/>
          <a:ext cx="2141683" cy="821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3" imgW="635000" imgH="317500" progId="Equation.3">
                  <p:embed/>
                </p:oleObj>
              </mc:Choice>
              <mc:Fallback>
                <p:oleObj name="Equation" r:id="rId3" imgW="635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1637" y="3024909"/>
                        <a:ext cx="2141683" cy="821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181029"/>
              </p:ext>
            </p:extLst>
          </p:nvPr>
        </p:nvGraphicFramePr>
        <p:xfrm>
          <a:off x="1449820" y="4827338"/>
          <a:ext cx="4299816" cy="124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5" imgW="1663700" imgH="482600" progId="Equation.3">
                  <p:embed/>
                </p:oleObj>
              </mc:Choice>
              <mc:Fallback>
                <p:oleObj name="Equation" r:id="rId5" imgW="16637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9820" y="4827338"/>
                        <a:ext cx="4299816" cy="124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991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Pyramid Score:</a:t>
            </a:r>
          </a:p>
          <a:p>
            <a:pPr lvl="1"/>
            <a:r>
              <a:rPr lang="en-US" dirty="0" smtClean="0"/>
              <a:t>Ratio of D to Max</a:t>
            </a:r>
          </a:p>
          <a:p>
            <a:pPr lvl="2"/>
            <a:r>
              <a:rPr lang="en-US" dirty="0" smtClean="0"/>
              <a:t>Precision-oriented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285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Pyramid Score:</a:t>
            </a:r>
          </a:p>
          <a:p>
            <a:pPr lvl="1"/>
            <a:r>
              <a:rPr lang="en-US" dirty="0" smtClean="0"/>
              <a:t>Ratio of D to Max</a:t>
            </a:r>
          </a:p>
          <a:p>
            <a:pPr lvl="2"/>
            <a:r>
              <a:rPr lang="en-US" dirty="0" smtClean="0"/>
              <a:t>Precision-oriented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Modified Pyramid Score:</a:t>
            </a:r>
          </a:p>
          <a:p>
            <a:pPr lvl="1"/>
            <a:r>
              <a:rPr lang="en-US" dirty="0" err="1" smtClean="0"/>
              <a:t>X</a:t>
            </a:r>
            <a:r>
              <a:rPr lang="en-US" baseline="-25000" dirty="0" err="1" smtClean="0"/>
              <a:t>a</a:t>
            </a:r>
            <a:r>
              <a:rPr lang="en-US" dirty="0" smtClean="0"/>
              <a:t> = Average # of SCUs in model summaries</a:t>
            </a:r>
          </a:p>
          <a:p>
            <a:pPr lvl="1"/>
            <a:r>
              <a:rPr lang="en-US" dirty="0" smtClean="0"/>
              <a:t>Ratio of D to Max (using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More recall oriented (most commonly used)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8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7576"/>
            <a:ext cx="8636000" cy="1336956"/>
          </a:xfrm>
        </p:spPr>
        <p:txBody>
          <a:bodyPr/>
          <a:lstStyle/>
          <a:p>
            <a:r>
              <a:rPr lang="en-US" dirty="0" smtClean="0"/>
              <a:t>Correlation with Other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233" y="1962728"/>
            <a:ext cx="9267233" cy="2932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5389603"/>
            <a:ext cx="65578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Ø"/>
            </a:pPr>
            <a:r>
              <a:rPr lang="en-US" sz="2200" dirty="0" smtClean="0"/>
              <a:t>0.95: effectively indistinguishable</a:t>
            </a:r>
          </a:p>
          <a:p>
            <a:pPr marL="742950" lvl="1" indent="-285750">
              <a:buFont typeface="Wingdings" charset="0"/>
              <a:buChar char="Ø"/>
            </a:pPr>
            <a:r>
              <a:rPr lang="en-US" sz="2200" dirty="0" smtClean="0"/>
              <a:t>Two pyramid models, two ROUGE models</a:t>
            </a:r>
          </a:p>
          <a:p>
            <a:pPr marL="285750" indent="-285750">
              <a:buFont typeface="Wingdings" charset="0"/>
              <a:buChar char="Ø"/>
            </a:pPr>
            <a:r>
              <a:rPr lang="en-US" sz="2200" dirty="0" smtClean="0"/>
              <a:t>Two  humans only 0.83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7120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4" y="1600201"/>
            <a:ext cx="8474362" cy="4343400"/>
          </a:xfrm>
        </p:spPr>
        <p:txBody>
          <a:bodyPr/>
          <a:lstStyle/>
          <a:p>
            <a:r>
              <a:rPr lang="en-US" dirty="0" smtClean="0"/>
              <a:t>Goal: Identify most important/relevant information</a:t>
            </a:r>
          </a:p>
          <a:p>
            <a:r>
              <a:rPr lang="en-US" dirty="0" smtClean="0"/>
              <a:t>Common perspective:</a:t>
            </a:r>
          </a:p>
          <a:p>
            <a:pPr lvl="1"/>
            <a:r>
              <a:rPr lang="en-US" dirty="0" smtClean="0"/>
              <a:t>View as binary classification: important </a:t>
            </a:r>
            <a:r>
              <a:rPr lang="en-US" dirty="0" err="1" smtClean="0"/>
              <a:t>vs</a:t>
            </a:r>
            <a:r>
              <a:rPr lang="en-US" dirty="0" smtClean="0"/>
              <a:t> not</a:t>
            </a:r>
          </a:p>
          <a:p>
            <a:pPr lvl="2"/>
            <a:r>
              <a:rPr lang="en-US" dirty="0" smtClean="0"/>
              <a:t>For each unit (e.g. sentence in the extractive case)</a:t>
            </a:r>
          </a:p>
          <a:p>
            <a:pPr lvl="1"/>
            <a:r>
              <a:rPr lang="en-US" dirty="0" smtClean="0"/>
              <a:t>Can be unsupervised or supervised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makes a sentence (for simplicity) extract-worthy?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</p:txBody>
      </p:sp>
    </p:spTree>
    <p:extLst>
      <p:ext uri="{BB962C8B-B14F-4D97-AF65-F5344CB8AC3E}">
        <p14:creationId xmlns:p14="http://schemas.microsoft.com/office/powerpoint/2010/main" val="323604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Achieves goals of handling variation, abstraction, semantic equivalence</a:t>
            </a:r>
          </a:p>
          <a:p>
            <a:pPr lvl="1"/>
            <a:r>
              <a:rPr lang="en-US" dirty="0" smtClean="0"/>
              <a:t>Can be done sufficiently reliably</a:t>
            </a:r>
          </a:p>
          <a:p>
            <a:pPr lvl="1"/>
            <a:r>
              <a:rPr lang="en-US" dirty="0" smtClean="0"/>
              <a:t>Achieves good correlation with human assessors</a:t>
            </a:r>
          </a:p>
          <a:p>
            <a:r>
              <a:rPr lang="en-US" dirty="0" smtClean="0"/>
              <a:t>Cons:</a:t>
            </a:r>
          </a:p>
        </p:txBody>
      </p:sp>
    </p:spTree>
    <p:extLst>
      <p:ext uri="{BB962C8B-B14F-4D97-AF65-F5344CB8AC3E}">
        <p14:creationId xmlns:p14="http://schemas.microsoft.com/office/powerpoint/2010/main" val="342726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Achieves goals of handling variation, abstraction, semantic equivalence</a:t>
            </a:r>
          </a:p>
          <a:p>
            <a:pPr lvl="1"/>
            <a:r>
              <a:rPr lang="en-US" dirty="0" smtClean="0"/>
              <a:t>Can be done sufficiently reliably</a:t>
            </a:r>
          </a:p>
          <a:p>
            <a:pPr lvl="1"/>
            <a:r>
              <a:rPr lang="en-US" dirty="0" smtClean="0"/>
              <a:t>Achieves good correlation with human assessors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Heavy manual annotation: </a:t>
            </a:r>
          </a:p>
          <a:p>
            <a:pPr lvl="2"/>
            <a:r>
              <a:rPr lang="en-US" dirty="0" smtClean="0"/>
              <a:t>Model summaries, also all system summaries</a:t>
            </a:r>
          </a:p>
          <a:p>
            <a:pPr lvl="2"/>
            <a:r>
              <a:rPr lang="en-US" dirty="0" smtClean="0"/>
              <a:t>Content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40725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Goals:  </a:t>
            </a:r>
          </a:p>
          <a:p>
            <a:pPr lvl="1"/>
            <a:r>
              <a:rPr lang="en-US" dirty="0" smtClean="0"/>
              <a:t>Set up for remainder of course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Form teams 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smtClean="0"/>
              <a:t>Set up GIT repository for version control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Create report outline</a:t>
            </a:r>
          </a:p>
          <a:p>
            <a:pPr lvl="2"/>
            <a:r>
              <a:rPr lang="en-US" dirty="0" smtClean="0"/>
              <a:t> ACL style files</a:t>
            </a:r>
          </a:p>
          <a:p>
            <a:r>
              <a:rPr lang="en-US" dirty="0" smtClean="0"/>
              <a:t>Mail </a:t>
            </a:r>
            <a:r>
              <a:rPr lang="en-US" dirty="0" err="1" smtClean="0"/>
              <a:t>Ajda</a:t>
            </a:r>
            <a:r>
              <a:rPr lang="en-US" dirty="0" smtClean="0"/>
              <a:t> (</a:t>
            </a:r>
            <a:r>
              <a:rPr lang="en-US" dirty="0" err="1" smtClean="0"/>
              <a:t>ajdag@uw</a:t>
            </a:r>
            <a:r>
              <a:rPr lang="en-US" dirty="0" smtClean="0"/>
              <a:t>) with team, repository plan/info</a:t>
            </a:r>
          </a:p>
          <a:p>
            <a:pPr lvl="1"/>
            <a:r>
              <a:rPr lang="en-US" dirty="0" smtClean="0"/>
              <a:t>By weekend!!</a:t>
            </a:r>
          </a:p>
          <a:p>
            <a:pPr lvl="1"/>
            <a:r>
              <a:rPr lang="en-US" dirty="0" smtClean="0"/>
              <a:t>Can get repository/extra space on cluster</a:t>
            </a:r>
          </a:p>
        </p:txBody>
      </p:sp>
    </p:spTree>
    <p:extLst>
      <p:ext uri="{BB962C8B-B14F-4D97-AF65-F5344CB8AC3E}">
        <p14:creationId xmlns:p14="http://schemas.microsoft.com/office/powerpoint/2010/main" val="384066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Cues to Saliency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 significantly differ in terms of cues</a:t>
            </a:r>
          </a:p>
        </p:txBody>
      </p:sp>
    </p:spTree>
    <p:extLst>
      <p:ext uri="{BB962C8B-B14F-4D97-AF65-F5344CB8AC3E}">
        <p14:creationId xmlns:p14="http://schemas.microsoft.com/office/powerpoint/2010/main" val="227418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18294</TotalTime>
  <Words>3523</Words>
  <Application>Microsoft Macintosh PowerPoint</Application>
  <PresentationFormat>On-screen Show (4:3)</PresentationFormat>
  <Paragraphs>591</Paragraphs>
  <Slides>83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Breeze</vt:lpstr>
      <vt:lpstr>Equation</vt:lpstr>
      <vt:lpstr>Summarization:  Overview</vt:lpstr>
      <vt:lpstr>Roadmap</vt:lpstr>
      <vt:lpstr>General Architecture</vt:lpstr>
      <vt:lpstr>General Strategy</vt:lpstr>
      <vt:lpstr>General Strategy</vt:lpstr>
      <vt:lpstr>More specific strategy</vt:lpstr>
      <vt:lpstr>More specific strategy</vt:lpstr>
      <vt:lpstr>Content Selection</vt:lpstr>
      <vt:lpstr>Cues to Saliency</vt:lpstr>
      <vt:lpstr>Cues to Saliency</vt:lpstr>
      <vt:lpstr>Cues to Saliency</vt:lpstr>
      <vt:lpstr>Cues to Saliency</vt:lpstr>
      <vt:lpstr>More Complex Settings</vt:lpstr>
      <vt:lpstr>More Complex Settings</vt:lpstr>
      <vt:lpstr>More Complex Settings</vt:lpstr>
      <vt:lpstr>More Complex Settings</vt:lpstr>
      <vt:lpstr>Information Ordering</vt:lpstr>
      <vt:lpstr>Information Ordering</vt:lpstr>
      <vt:lpstr>Information Ordering</vt:lpstr>
      <vt:lpstr>Information Ordering</vt:lpstr>
      <vt:lpstr>Information Ordering</vt:lpstr>
      <vt:lpstr>Information Ordering</vt:lpstr>
      <vt:lpstr>Content Realization</vt:lpstr>
      <vt:lpstr>Content Realization</vt:lpstr>
      <vt:lpstr>Content Realization</vt:lpstr>
      <vt:lpstr>Content Realization</vt:lpstr>
      <vt:lpstr>Content Realization</vt:lpstr>
      <vt:lpstr>Examples</vt:lpstr>
      <vt:lpstr>Examples</vt:lpstr>
      <vt:lpstr>Examples</vt:lpstr>
      <vt:lpstr>Examples</vt:lpstr>
      <vt:lpstr>Our Task</vt:lpstr>
      <vt:lpstr>Systems &amp; Resources</vt:lpstr>
      <vt:lpstr>Component Resources</vt:lpstr>
      <vt:lpstr>Component Resources</vt:lpstr>
      <vt:lpstr>Dimensions of Summary Evaluation</vt:lpstr>
      <vt:lpstr>Dimensions of Summary Evaluation</vt:lpstr>
      <vt:lpstr>Dimensions of Summary Evaluation</vt:lpstr>
      <vt:lpstr>Dimensions of Summary Evaluation</vt:lpstr>
      <vt:lpstr>Dimensions of Summary Evaluation</vt:lpstr>
      <vt:lpstr>Evaluation</vt:lpstr>
      <vt:lpstr>Evaluation</vt:lpstr>
      <vt:lpstr>Evaluation</vt:lpstr>
      <vt:lpstr>Evaluation</vt:lpstr>
      <vt:lpstr>Evaluation</vt:lpstr>
      <vt:lpstr>Evaluation</vt:lpstr>
      <vt:lpstr>Intrinsic Evaluation</vt:lpstr>
      <vt:lpstr>Intrinsic Evaluation</vt:lpstr>
      <vt:lpstr>Intrinsic Evaluation</vt:lpstr>
      <vt:lpstr>Intrinsic Evaluation</vt:lpstr>
      <vt:lpstr>Intrinsic Evaluation</vt:lpstr>
      <vt:lpstr>Intrinsic Evaluation</vt:lpstr>
      <vt:lpstr>ROUGE</vt:lpstr>
      <vt:lpstr>ROUGE</vt:lpstr>
      <vt:lpstr>ROUGE</vt:lpstr>
      <vt:lpstr>Pyramid Evaluation</vt:lpstr>
      <vt:lpstr>Pyramid Evaluation</vt:lpstr>
      <vt:lpstr>Pyramid Evaluation</vt:lpstr>
      <vt:lpstr>Pyramid Evaluation</vt:lpstr>
      <vt:lpstr>Pyramid Evaluation</vt:lpstr>
      <vt:lpstr>Pyramid Units </vt:lpstr>
      <vt:lpstr>Pyramid Units </vt:lpstr>
      <vt:lpstr>Example</vt:lpstr>
      <vt:lpstr>Example</vt:lpstr>
      <vt:lpstr>Example SCUs</vt:lpstr>
      <vt:lpstr>SCU:  (Weight = ?)</vt:lpstr>
      <vt:lpstr>SCU: A cable car caught fire (Weight = 4)</vt:lpstr>
      <vt:lpstr>Pyramid Building</vt:lpstr>
      <vt:lpstr>Pyramid Building</vt:lpstr>
      <vt:lpstr>Pyramid Building</vt:lpstr>
      <vt:lpstr>Ideally informative summary</vt:lpstr>
      <vt:lpstr>Pyramid Scores</vt:lpstr>
      <vt:lpstr>Pyramid Scores</vt:lpstr>
      <vt:lpstr>Pyramid Scores</vt:lpstr>
      <vt:lpstr>Pyramid Scores</vt:lpstr>
      <vt:lpstr>Pyramid Scores</vt:lpstr>
      <vt:lpstr>Pyramid Scores</vt:lpstr>
      <vt:lpstr>Pyramid Scores</vt:lpstr>
      <vt:lpstr>Correlation with Other Scores</vt:lpstr>
      <vt:lpstr>Pyramid Model</vt:lpstr>
      <vt:lpstr>Pyramid Model</vt:lpstr>
      <vt:lpstr>Pyramid Model</vt:lpstr>
      <vt:lpstr>Deliverable #1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Gina-Anne Levow</dc:creator>
  <cp:lastModifiedBy>Gina-Anne Levow</cp:lastModifiedBy>
  <cp:revision>52</cp:revision>
  <dcterms:created xsi:type="dcterms:W3CDTF">2015-04-01T01:45:53Z</dcterms:created>
  <dcterms:modified xsi:type="dcterms:W3CDTF">2020-04-02T19:07:16Z</dcterms:modified>
</cp:coreProperties>
</file>