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2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392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353" r:id="rId48"/>
    <p:sldId id="284" r:id="rId49"/>
    <p:sldId id="303" r:id="rId50"/>
    <p:sldId id="304" r:id="rId51"/>
    <p:sldId id="285" r:id="rId52"/>
    <p:sldId id="286" r:id="rId53"/>
    <p:sldId id="305" r:id="rId54"/>
    <p:sldId id="306" r:id="rId55"/>
    <p:sldId id="307" r:id="rId56"/>
    <p:sldId id="287" r:id="rId57"/>
    <p:sldId id="288" r:id="rId58"/>
    <p:sldId id="308" r:id="rId59"/>
    <p:sldId id="309" r:id="rId60"/>
    <p:sldId id="310" r:id="rId61"/>
    <p:sldId id="289" r:id="rId62"/>
    <p:sldId id="311" r:id="rId63"/>
    <p:sldId id="312" r:id="rId64"/>
    <p:sldId id="313" r:id="rId65"/>
    <p:sldId id="334" r:id="rId66"/>
    <p:sldId id="290" r:id="rId67"/>
    <p:sldId id="314" r:id="rId68"/>
    <p:sldId id="316" r:id="rId69"/>
    <p:sldId id="291" r:id="rId70"/>
    <p:sldId id="292" r:id="rId71"/>
    <p:sldId id="317" r:id="rId72"/>
    <p:sldId id="293" r:id="rId73"/>
    <p:sldId id="318" r:id="rId74"/>
    <p:sldId id="294" r:id="rId75"/>
    <p:sldId id="319" r:id="rId76"/>
    <p:sldId id="320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432" r:id="rId87"/>
    <p:sldId id="433" r:id="rId88"/>
    <p:sldId id="434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422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024711-6BF6-9D46-9E24-C2476B16001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BBE60AF-CA33-F64F-A147-6E62B7D9A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93" y="1523999"/>
            <a:ext cx="8116975" cy="1724867"/>
          </a:xfrm>
        </p:spPr>
        <p:txBody>
          <a:bodyPr/>
          <a:lstStyle/>
          <a:p>
            <a:r>
              <a:rPr lang="en-US" dirty="0" smtClean="0"/>
              <a:t>Content Selection:</a:t>
            </a:r>
            <a:br>
              <a:rPr lang="en-US" dirty="0" smtClean="0"/>
            </a:br>
            <a:r>
              <a:rPr lang="en-US" smtClean="0"/>
              <a:t>Topics, </a:t>
            </a:r>
            <a:r>
              <a:rPr lang="en-US" smtClean="0"/>
              <a:t>Graphs</a:t>
            </a:r>
            <a:r>
              <a:rPr lang="en-US" dirty="0" smtClean="0"/>
              <a:t>, </a:t>
            </a:r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</a:t>
            </a:r>
          </a:p>
          <a:p>
            <a:r>
              <a:rPr lang="en-US" dirty="0" smtClean="0"/>
              <a:t>Systems &amp; Applications</a:t>
            </a:r>
          </a:p>
          <a:p>
            <a:r>
              <a:rPr lang="en-US" dirty="0" smtClean="0"/>
              <a:t>April </a:t>
            </a:r>
            <a:r>
              <a:rPr lang="en-US" dirty="0"/>
              <a:t>9</a:t>
            </a:r>
            <a:r>
              <a:rPr lang="en-US" dirty="0" smtClean="0"/>
              <a:t>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  <a:p>
            <a:r>
              <a:rPr lang="en-US" dirty="0" smtClean="0"/>
              <a:t>Evidence: Human summaries have higher likelihood</a:t>
            </a:r>
          </a:p>
          <a:p>
            <a:r>
              <a:rPr lang="en-US" dirty="0" smtClean="0"/>
              <a:t>Word weight = p(w) = relative frequency = c(w)/N</a:t>
            </a:r>
          </a:p>
          <a:p>
            <a:r>
              <a:rPr lang="en-US" dirty="0" smtClean="0"/>
              <a:t>Sentence score: (averaged) weights of its words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217944"/>
              </p:ext>
            </p:extLst>
          </p:nvPr>
        </p:nvGraphicFramePr>
        <p:xfrm>
          <a:off x="2112025" y="4951845"/>
          <a:ext cx="3755899" cy="117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60500" imgH="457200" progId="Equation.3">
                  <p:embed/>
                </p:oleObj>
              </mc:Choice>
              <mc:Fallback>
                <p:oleObj name="Equation" r:id="rId3" imgW="1460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025" y="4951845"/>
                        <a:ext cx="3755899" cy="117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4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r>
              <a:rPr lang="en-US" dirty="0" smtClean="0"/>
              <a:t>“Global” word importance:</a:t>
            </a:r>
          </a:p>
          <a:p>
            <a:pPr lvl="1"/>
            <a:r>
              <a:rPr lang="en-US" dirty="0" smtClean="0"/>
              <a:t>Question: Are there words which are intrinsically likely to show up in (news) summaries?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Approach: </a:t>
            </a:r>
          </a:p>
          <a:p>
            <a:pPr lvl="2"/>
            <a:r>
              <a:rPr lang="en-US" dirty="0" smtClean="0"/>
              <a:t>Build language models on NYT corpus of </a:t>
            </a:r>
            <a:r>
              <a:rPr lang="en-US" dirty="0" err="1" smtClean="0"/>
              <a:t>articles+summs</a:t>
            </a:r>
            <a:endParaRPr lang="en-US" dirty="0" smtClean="0"/>
          </a:p>
          <a:p>
            <a:pPr lvl="3"/>
            <a:r>
              <a:rPr lang="en-US" dirty="0" smtClean="0"/>
              <a:t>One model on articles, one model on summaries</a:t>
            </a:r>
          </a:p>
          <a:p>
            <a:pPr lvl="3"/>
            <a:r>
              <a:rPr lang="en-US" dirty="0" smtClean="0"/>
              <a:t>Measures: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(w),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(w)-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(w),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</a:t>
            </a:r>
          </a:p>
          <a:p>
            <a:pPr lvl="4"/>
            <a:r>
              <a:rPr lang="en-US" dirty="0" smtClean="0"/>
              <a:t>KL(A||G) =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(w)*</a:t>
            </a:r>
            <a:r>
              <a:rPr lang="en-US" dirty="0" err="1" smtClean="0"/>
              <a:t>ln</a:t>
            </a:r>
            <a:r>
              <a:rPr lang="en-US" dirty="0" smtClean="0"/>
              <a:t> (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(w))</a:t>
            </a:r>
          </a:p>
          <a:p>
            <a:pPr lvl="4"/>
            <a:r>
              <a:rPr lang="en-US" dirty="0"/>
              <a:t>KL(G||A) = </a:t>
            </a:r>
            <a:r>
              <a:rPr lang="en-US" dirty="0" err="1" smtClean="0"/>
              <a:t>Pr</a:t>
            </a:r>
            <a:r>
              <a:rPr lang="en-US" baseline="-25000" dirty="0" err="1"/>
              <a:t>G</a:t>
            </a:r>
            <a:r>
              <a:rPr lang="en-US" dirty="0" smtClean="0"/>
              <a:t>(</a:t>
            </a:r>
            <a:r>
              <a:rPr lang="en-US" dirty="0"/>
              <a:t>w)*</a:t>
            </a:r>
            <a:r>
              <a:rPr lang="en-US" dirty="0" err="1"/>
              <a:t>ln</a:t>
            </a:r>
            <a:r>
              <a:rPr lang="en-US" dirty="0"/>
              <a:t> (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/>
              <a:t>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/>
              <a:t>w)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Binary features: top-k or bottom-k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Adaptations of common features:</a:t>
            </a:r>
          </a:p>
        </p:txBody>
      </p:sp>
    </p:spTree>
    <p:extLst>
      <p:ext uri="{BB962C8B-B14F-4D97-AF65-F5344CB8AC3E}">
        <p14:creationId xmlns:p14="http://schemas.microsoft.com/office/powerpoint/2010/main" val="426364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Adaptations of common features:</a:t>
            </a:r>
          </a:p>
          <a:p>
            <a:pPr lvl="1"/>
            <a:r>
              <a:rPr lang="en-US" dirty="0" smtClean="0"/>
              <a:t>Word position as proportion of document [0,1]</a:t>
            </a:r>
          </a:p>
          <a:p>
            <a:pPr lvl="2"/>
            <a:r>
              <a:rPr lang="en-US" dirty="0" smtClean="0"/>
              <a:t>Earliest first, latest last, average, average first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5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Adaptations of common features:</a:t>
            </a:r>
          </a:p>
          <a:p>
            <a:pPr lvl="1"/>
            <a:r>
              <a:rPr lang="en-US" dirty="0" smtClean="0"/>
              <a:t>Word position as proportion of document [0,1]</a:t>
            </a:r>
          </a:p>
          <a:p>
            <a:pPr lvl="2"/>
            <a:r>
              <a:rPr lang="en-US" dirty="0" smtClean="0"/>
              <a:t>Earliest first, latest last, average, average first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Word type: POS, NER</a:t>
            </a:r>
          </a:p>
        </p:txBody>
      </p:sp>
    </p:spTree>
    <p:extLst>
      <p:ext uri="{BB962C8B-B14F-4D97-AF65-F5344CB8AC3E}">
        <p14:creationId xmlns:p14="http://schemas.microsoft.com/office/powerpoint/2010/main" val="33898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Adaptations of common features:</a:t>
            </a:r>
          </a:p>
          <a:p>
            <a:pPr lvl="1"/>
            <a:r>
              <a:rPr lang="en-US" dirty="0" smtClean="0"/>
              <a:t>Word position as proportion of document [0,1]</a:t>
            </a:r>
          </a:p>
          <a:p>
            <a:pPr lvl="2"/>
            <a:r>
              <a:rPr lang="en-US" dirty="0" smtClean="0"/>
              <a:t>Earliest first, latest last, average, average first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Word type: POS, NER</a:t>
            </a:r>
          </a:p>
          <a:p>
            <a:pPr lvl="2"/>
            <a:r>
              <a:rPr lang="en-US" dirty="0" smtClean="0"/>
              <a:t>Emphasizes NNS, NN, capitalization; ORG, PERS, LOC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MPQA and LIWC features:</a:t>
            </a:r>
          </a:p>
          <a:p>
            <a:pPr lvl="2"/>
            <a:r>
              <a:rPr lang="en-US" dirty="0" smtClean="0"/>
              <a:t>MPQA: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Adaptations of common features:</a:t>
            </a:r>
          </a:p>
          <a:p>
            <a:pPr lvl="1"/>
            <a:r>
              <a:rPr lang="en-US" dirty="0" smtClean="0"/>
              <a:t>Word position as proportion of document [0,1]</a:t>
            </a:r>
          </a:p>
          <a:p>
            <a:pPr lvl="2"/>
            <a:r>
              <a:rPr lang="en-US" dirty="0" smtClean="0"/>
              <a:t>Earliest first, latest last, average, average first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Word type: POS, NER</a:t>
            </a:r>
          </a:p>
          <a:p>
            <a:pPr lvl="2"/>
            <a:r>
              <a:rPr lang="en-US" dirty="0" smtClean="0"/>
              <a:t>Emphasizes NNS, NN, capitalization; ORG, PERS, LOC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MPQA and LIWC features:</a:t>
            </a:r>
          </a:p>
          <a:p>
            <a:pPr lvl="2"/>
            <a:r>
              <a:rPr lang="en-US" dirty="0" smtClean="0"/>
              <a:t>MPQA: sentiment, subjectivity terms </a:t>
            </a:r>
          </a:p>
          <a:p>
            <a:pPr lvl="3"/>
            <a:r>
              <a:rPr lang="en-US" dirty="0" smtClean="0"/>
              <a:t>Strong sentiment likely or not?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Adaptations of common features:</a:t>
            </a:r>
          </a:p>
          <a:p>
            <a:pPr lvl="1"/>
            <a:r>
              <a:rPr lang="en-US" dirty="0" smtClean="0"/>
              <a:t>Word position as proportion of document [0,1]</a:t>
            </a:r>
          </a:p>
          <a:p>
            <a:pPr lvl="2"/>
            <a:r>
              <a:rPr lang="en-US" dirty="0" smtClean="0"/>
              <a:t>Earliest first, latest last, average, average first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Word type: POS, NER</a:t>
            </a:r>
          </a:p>
          <a:p>
            <a:pPr lvl="2"/>
            <a:r>
              <a:rPr lang="en-US" dirty="0" smtClean="0"/>
              <a:t>Emphasizes NNS, NN, capitalization; ORG, PERS, LOC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MPQA and LIWC features:</a:t>
            </a:r>
          </a:p>
          <a:p>
            <a:pPr lvl="2"/>
            <a:r>
              <a:rPr lang="en-US" dirty="0" smtClean="0"/>
              <a:t>MPQA: sentiment, subjectivity terms </a:t>
            </a:r>
          </a:p>
          <a:p>
            <a:pPr lvl="3"/>
            <a:r>
              <a:rPr lang="en-US" dirty="0" smtClean="0"/>
              <a:t>Strong sentiment likely or not?  NOT</a:t>
            </a:r>
          </a:p>
          <a:p>
            <a:pPr lvl="2"/>
            <a:r>
              <a:rPr lang="en-US" dirty="0" smtClean="0"/>
              <a:t>LIWC: words for 64 categories: +: death, anger, money</a:t>
            </a:r>
          </a:p>
          <a:p>
            <a:pPr lvl="3"/>
            <a:r>
              <a:rPr lang="en-US" dirty="0" err="1" smtClean="0"/>
              <a:t>Neg</a:t>
            </a:r>
            <a:r>
              <a:rPr lang="en-US" dirty="0" smtClean="0"/>
              <a:t>: </a:t>
            </a:r>
            <a:r>
              <a:rPr lang="en-US" dirty="0" err="1" smtClean="0"/>
              <a:t>pron</a:t>
            </a:r>
            <a:r>
              <a:rPr lang="en-US" dirty="0" smtClean="0"/>
              <a:t>, </a:t>
            </a:r>
            <a:r>
              <a:rPr lang="en-US" dirty="0" err="1" smtClean="0"/>
              <a:t>neg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words, swear, adverbs,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0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Assessment: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N highest ranked keywords via regression</a:t>
            </a:r>
          </a:p>
          <a:p>
            <a:r>
              <a:rPr lang="en-US" dirty="0" smtClean="0"/>
              <a:t>Compute F-measure over words in summaries</a:t>
            </a:r>
          </a:p>
          <a:p>
            <a:pPr lvl="1"/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= # of summaries in which word appears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263334"/>
            <a:ext cx="7327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Assessment: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summarization w/ROUGE-1,2,4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87" y="2190856"/>
            <a:ext cx="4807813" cy="402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553" y="3198701"/>
            <a:ext cx="1112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553" y="4860772"/>
            <a:ext cx="1112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</a:t>
            </a:r>
          </a:p>
          <a:p>
            <a:r>
              <a:rPr lang="en-US" dirty="0" smtClean="0"/>
              <a:t>The Art</a:t>
            </a:r>
          </a:p>
          <a:p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Code/outputs due 4/28, 23:00</a:t>
            </a:r>
          </a:p>
          <a:p>
            <a:pPr lvl="1"/>
            <a:r>
              <a:rPr lang="en-US" dirty="0" smtClean="0"/>
              <a:t>Tag as D2</a:t>
            </a:r>
            <a:endParaRPr lang="en-US" dirty="0"/>
          </a:p>
          <a:p>
            <a:r>
              <a:rPr lang="en-US" dirty="0" smtClean="0"/>
              <a:t>Reports due 4/30 9:00 am</a:t>
            </a:r>
          </a:p>
          <a:p>
            <a:pPr lvl="1"/>
            <a:r>
              <a:rPr lang="en-US" dirty="0" smtClean="0"/>
              <a:t>Should tag as D2.1</a:t>
            </a:r>
          </a:p>
          <a:p>
            <a:pPr lvl="1"/>
            <a:endParaRPr lang="en-US" dirty="0"/>
          </a:p>
          <a:p>
            <a:r>
              <a:rPr lang="en-US" dirty="0" smtClean="0"/>
              <a:t>Presentations week of 4/29</a:t>
            </a:r>
          </a:p>
          <a:p>
            <a:pPr lvl="1"/>
            <a:r>
              <a:rPr lang="en-US" dirty="0" smtClean="0"/>
              <a:t>Will do doodle to set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6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“Clustering, Linguistics and Statistics for Summarization Yield”</a:t>
            </a:r>
          </a:p>
          <a:p>
            <a:pPr lvl="1"/>
            <a:r>
              <a:rPr lang="en-US" dirty="0" smtClean="0"/>
              <a:t>Conroy et al. 2000-2011</a:t>
            </a:r>
          </a:p>
          <a:p>
            <a:r>
              <a:rPr lang="en-US" dirty="0" smtClean="0"/>
              <a:t>Highlights:</a:t>
            </a:r>
          </a:p>
          <a:p>
            <a:pPr lvl="1"/>
            <a:r>
              <a:rPr lang="en-US" dirty="0" smtClean="0"/>
              <a:t>High performing system</a:t>
            </a:r>
          </a:p>
          <a:p>
            <a:pPr lvl="2"/>
            <a:r>
              <a:rPr lang="en-US" dirty="0" smtClean="0"/>
              <a:t>Often rank 1 in DUC/TAC, commonly used comparison</a:t>
            </a:r>
          </a:p>
          <a:p>
            <a:pPr lvl="1"/>
            <a:r>
              <a:rPr lang="en-US" dirty="0" smtClean="0"/>
              <a:t>Topic signature-type system (LLR)</a:t>
            </a:r>
          </a:p>
          <a:p>
            <a:pPr lvl="1"/>
            <a:r>
              <a:rPr lang="en-US" dirty="0" smtClean="0"/>
              <a:t>HMM-based content selection</a:t>
            </a:r>
          </a:p>
          <a:p>
            <a:pPr lvl="1"/>
            <a:r>
              <a:rPr lang="en-US" dirty="0" smtClean="0"/>
              <a:t>Redundancy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  <a:p>
            <a:pPr lvl="1"/>
            <a:r>
              <a:rPr lang="en-US" dirty="0" smtClean="0"/>
              <a:t>One option: directly rank sentences for extraction</a:t>
            </a:r>
          </a:p>
          <a:p>
            <a:r>
              <a:rPr lang="en-US" dirty="0" smtClean="0"/>
              <a:t>LLR-based systems historically perform well</a:t>
            </a:r>
          </a:p>
          <a:p>
            <a:pPr lvl="1"/>
            <a:r>
              <a:rPr lang="en-US" dirty="0" smtClean="0"/>
              <a:t>Better than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generally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38262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68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01" y="4780403"/>
            <a:ext cx="6235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6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Select sentences with highest posterior (in “summary”)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81343"/>
            <a:ext cx="6235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</p:txBody>
      </p:sp>
    </p:spTree>
    <p:extLst>
      <p:ext uri="{BB962C8B-B14F-4D97-AF65-F5344CB8AC3E}">
        <p14:creationId xmlns:p14="http://schemas.microsoft.com/office/powerpoint/2010/main" val="242639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</p:txBody>
      </p:sp>
    </p:spTree>
    <p:extLst>
      <p:ext uri="{BB962C8B-B14F-4D97-AF65-F5344CB8AC3E}">
        <p14:creationId xmlns:p14="http://schemas.microsoft.com/office/powerpoint/2010/main" val="155914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  <a:p>
            <a:pPr lvl="1"/>
            <a:r>
              <a:rPr lang="en-US" dirty="0" smtClean="0"/>
              <a:t>Subtract those components from remaining sentences</a:t>
            </a:r>
          </a:p>
          <a:p>
            <a:pPr lvl="1"/>
            <a:r>
              <a:rPr lang="en-US" dirty="0" smtClean="0"/>
              <a:t>Until enough sentences</a:t>
            </a:r>
          </a:p>
        </p:txBody>
      </p:sp>
    </p:spTree>
    <p:extLst>
      <p:ext uri="{BB962C8B-B14F-4D97-AF65-F5344CB8AC3E}">
        <p14:creationId xmlns:p14="http://schemas.microsoft.com/office/powerpoint/2010/main" val="139772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</p:txBody>
      </p:sp>
    </p:spTree>
    <p:extLst>
      <p:ext uri="{BB962C8B-B14F-4D97-AF65-F5344CB8AC3E}">
        <p14:creationId xmlns:p14="http://schemas.microsoft.com/office/powerpoint/2010/main" val="263955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</a:t>
            </a:r>
            <a:r>
              <a:rPr lang="en-US" smtClean="0"/>
              <a:t>sentence matrix</a:t>
            </a:r>
          </a:p>
          <a:p>
            <a:pPr lvl="1"/>
            <a:r>
              <a:rPr lang="en-US" smtClean="0"/>
              <a:t>If </a:t>
            </a:r>
            <a:r>
              <a:rPr lang="en-US" dirty="0" smtClean="0"/>
              <a:t>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  <a:p>
            <a:pPr lvl="1"/>
            <a:r>
              <a:rPr lang="en-US" dirty="0" smtClean="0"/>
              <a:t>Subtract those components from remaining sentences</a:t>
            </a:r>
          </a:p>
          <a:p>
            <a:pPr lvl="1"/>
            <a:r>
              <a:rPr lang="en-US" dirty="0" smtClean="0"/>
              <a:t>Until enough sentences</a:t>
            </a:r>
          </a:p>
          <a:p>
            <a:r>
              <a:rPr lang="en-US" dirty="0" smtClean="0"/>
              <a:t>Effect: selects highly ranked but different sentences</a:t>
            </a:r>
          </a:p>
          <a:p>
            <a:pPr lvl="1"/>
            <a:r>
              <a:rPr lang="en-US" dirty="0" smtClean="0"/>
              <a:t>Relatively insensitive to weighting schemes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1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</p:txBody>
      </p:sp>
    </p:spTree>
    <p:extLst>
      <p:ext uri="{BB962C8B-B14F-4D97-AF65-F5344CB8AC3E}">
        <p14:creationId xmlns:p14="http://schemas.microsoft.com/office/powerpoint/2010/main" val="17531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</p:txBody>
      </p:sp>
    </p:spTree>
    <p:extLst>
      <p:ext uri="{BB962C8B-B14F-4D97-AF65-F5344CB8AC3E}">
        <p14:creationId xmlns:p14="http://schemas.microsoft.com/office/powerpoint/2010/main" val="334647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  <a:p>
            <a:pPr lvl="1"/>
            <a:r>
              <a:rPr lang="en-US" dirty="0" smtClean="0"/>
              <a:t>Loop:</a:t>
            </a:r>
          </a:p>
          <a:p>
            <a:pPr lvl="2"/>
            <a:r>
              <a:rPr lang="en-US" dirty="0" smtClean="0"/>
              <a:t>Select highest scoring sentence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  <a:p>
            <a:pPr lvl="1"/>
            <a:r>
              <a:rPr lang="en-US" dirty="0" smtClean="0"/>
              <a:t>Loop:</a:t>
            </a:r>
          </a:p>
          <a:p>
            <a:pPr lvl="2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Update matrix scores </a:t>
            </a:r>
          </a:p>
          <a:p>
            <a:pPr lvl="3"/>
            <a:r>
              <a:rPr lang="en-US" dirty="0" smtClean="0"/>
              <a:t>Exclude those with too low matrix scores</a:t>
            </a:r>
          </a:p>
          <a:p>
            <a:pPr lvl="2"/>
            <a:r>
              <a:rPr lang="en-US" dirty="0" smtClean="0"/>
              <a:t>Until enough sentences are found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Linguistic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 manipulation (before selection):</a:t>
            </a:r>
          </a:p>
          <a:p>
            <a:pPr lvl="1"/>
            <a:r>
              <a:rPr lang="en-US" dirty="0" smtClean="0"/>
              <a:t>Remove uninteresting phrases based on POS tagging</a:t>
            </a:r>
          </a:p>
          <a:p>
            <a:pPr lvl="2"/>
            <a:r>
              <a:rPr lang="en-US" dirty="0" smtClean="0"/>
              <a:t>Gerund clauses, </a:t>
            </a:r>
            <a:r>
              <a:rPr lang="en-US" dirty="0" err="1" smtClean="0"/>
              <a:t>restr</a:t>
            </a:r>
            <a:r>
              <a:rPr lang="en-US" dirty="0" smtClean="0"/>
              <a:t>. rel. </a:t>
            </a:r>
            <a:r>
              <a:rPr lang="en-US" dirty="0" err="1" smtClean="0"/>
              <a:t>appos</a:t>
            </a:r>
            <a:r>
              <a:rPr lang="en-US" dirty="0" smtClean="0"/>
              <a:t>, </a:t>
            </a:r>
            <a:r>
              <a:rPr lang="en-US" dirty="0" err="1" smtClean="0"/>
              <a:t>attrib</a:t>
            </a:r>
            <a:r>
              <a:rPr lang="en-US" dirty="0" smtClean="0"/>
              <a:t>, lead adverbs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1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Linguistic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Sentence manipulation (before selection):</a:t>
            </a:r>
          </a:p>
          <a:p>
            <a:pPr lvl="1"/>
            <a:r>
              <a:rPr lang="en-US" dirty="0" smtClean="0"/>
              <a:t>Remove uninteresting phrases based on POS tagging</a:t>
            </a:r>
          </a:p>
          <a:p>
            <a:pPr lvl="2"/>
            <a:r>
              <a:rPr lang="en-US" dirty="0" smtClean="0"/>
              <a:t>Gerund clauses, </a:t>
            </a:r>
            <a:r>
              <a:rPr lang="en-US" dirty="0" err="1" smtClean="0"/>
              <a:t>restr</a:t>
            </a:r>
            <a:r>
              <a:rPr lang="en-US" dirty="0" smtClean="0"/>
              <a:t>. rel. </a:t>
            </a:r>
            <a:r>
              <a:rPr lang="en-US" dirty="0" err="1" smtClean="0"/>
              <a:t>appos</a:t>
            </a:r>
            <a:r>
              <a:rPr lang="en-US" dirty="0" smtClean="0"/>
              <a:t>, </a:t>
            </a:r>
            <a:r>
              <a:rPr lang="en-US" dirty="0" err="1" smtClean="0"/>
              <a:t>attrib</a:t>
            </a:r>
            <a:r>
              <a:rPr lang="en-US" dirty="0" smtClean="0"/>
              <a:t>, lead adverbs</a:t>
            </a:r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 err="1" smtClean="0"/>
              <a:t>Coreference</a:t>
            </a:r>
            <a:r>
              <a:rPr lang="en-US" dirty="0" smtClean="0"/>
              <a:t> handling (Serif system)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 smtClean="0"/>
              <a:t>coref</a:t>
            </a:r>
            <a:r>
              <a:rPr lang="en-US" dirty="0" smtClean="0"/>
              <a:t> chains initially</a:t>
            </a:r>
          </a:p>
          <a:p>
            <a:pPr lvl="1"/>
            <a:r>
              <a:rPr lang="en-US" dirty="0" smtClean="0"/>
              <a:t>Replace all mentions with longest mention (# caps)</a:t>
            </a:r>
          </a:p>
          <a:p>
            <a:pPr lvl="1"/>
            <a:r>
              <a:rPr lang="en-US" dirty="0" smtClean="0"/>
              <a:t>Used only for sentence selection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8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HMM, Matrix: both effective, better combined</a:t>
            </a:r>
          </a:p>
          <a:p>
            <a:endParaRPr lang="en-US" dirty="0"/>
          </a:p>
          <a:p>
            <a:r>
              <a:rPr lang="en-US" dirty="0" smtClean="0"/>
              <a:t>Linguistic pre-processing improves</a:t>
            </a:r>
          </a:p>
          <a:p>
            <a:pPr lvl="1"/>
            <a:r>
              <a:rPr lang="en-US" dirty="0" smtClean="0"/>
              <a:t>Best ROUGE-1,ROUGE-2 in DUC</a:t>
            </a:r>
          </a:p>
          <a:p>
            <a:r>
              <a:rPr lang="en-US" dirty="0" err="1" smtClean="0"/>
              <a:t>Coref</a:t>
            </a:r>
            <a:r>
              <a:rPr lang="en-US" dirty="0" smtClean="0"/>
              <a:t> handling improves:</a:t>
            </a:r>
          </a:p>
          <a:p>
            <a:pPr lvl="1"/>
            <a:r>
              <a:rPr lang="en-US" dirty="0" smtClean="0"/>
              <a:t>Best ROUGE-3, ROUGE-4; 2</a:t>
            </a:r>
            <a:r>
              <a:rPr lang="en-US" baseline="30000" dirty="0" smtClean="0"/>
              <a:t>nd</a:t>
            </a:r>
            <a:r>
              <a:rPr lang="en-US" dirty="0" smtClean="0"/>
              <a:t> ROUGE-2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  <a:p>
            <a:pPr lvl="3"/>
            <a:r>
              <a:rPr lang="en-US" dirty="0" smtClean="0"/>
              <a:t>Having removed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Update word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408149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  <a:p>
            <a:pPr lvl="3"/>
            <a:r>
              <a:rPr lang="en-US" dirty="0" smtClean="0"/>
              <a:t>Having removed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Update word probabilities </a:t>
            </a:r>
          </a:p>
          <a:p>
            <a:pPr lvl="2"/>
            <a:r>
              <a:rPr lang="en-US" dirty="0" err="1" smtClean="0"/>
              <a:t>Downweight</a:t>
            </a:r>
            <a:r>
              <a:rPr lang="en-US" dirty="0" smtClean="0"/>
              <a:t> those in selected sentence: avoid redundancy</a:t>
            </a:r>
          </a:p>
          <a:p>
            <a:pPr lvl="3"/>
            <a:r>
              <a:rPr lang="en-US" dirty="0" smtClean="0"/>
              <a:t>E.g. square their original probabilities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Repeat until max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1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Weight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2888278" cy="3982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Bombing Pan Am…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Libya </a:t>
            </a:r>
            <a:r>
              <a:rPr lang="en-US" dirty="0" err="1" smtClean="0"/>
              <a:t>Gadafhi</a:t>
            </a:r>
            <a:r>
              <a:rPr lang="en-US" dirty="0" smtClean="0"/>
              <a:t> supports…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Trail suspects…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UK and USA…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8565735"/>
              </p:ext>
            </p:extLst>
          </p:nvPr>
        </p:nvGraphicFramePr>
        <p:xfrm>
          <a:off x="4751388" y="1600200"/>
          <a:ext cx="3840162" cy="28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0.0798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0.0825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Libya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0.0096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0.0341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Gadafhi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0.0911</a:t>
                      </a:r>
                    </a:p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167277" y="4464400"/>
            <a:ext cx="437905" cy="8556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2191" y="5320013"/>
            <a:ext cx="2912067" cy="12697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Libya refuses to surrender two Pan Am bombing suspects.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2868277" y="3021242"/>
            <a:ext cx="1707828" cy="5254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62687" y="6589810"/>
            <a:ext cx="182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Nenkova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Frequency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 actually works fairly well</a:t>
            </a:r>
          </a:p>
          <a:p>
            <a:r>
              <a:rPr lang="en-US" dirty="0" smtClean="0"/>
              <a:t>However, misses some key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9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Frequency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 actually works fairly well</a:t>
            </a:r>
          </a:p>
          <a:p>
            <a:r>
              <a:rPr lang="en-US" dirty="0" smtClean="0"/>
              <a:t>However, misses some key information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notion of foreground/background contrast</a:t>
            </a:r>
          </a:p>
          <a:p>
            <a:pPr lvl="2"/>
            <a:r>
              <a:rPr lang="en-US" dirty="0" smtClean="0"/>
              <a:t>Is a word that’s frequent everywhere a good choice?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Surface form match only</a:t>
            </a:r>
          </a:p>
          <a:p>
            <a:pPr lvl="2"/>
            <a:r>
              <a:rPr lang="en-US" dirty="0" smtClean="0"/>
              <a:t>Want concept frequency, not just word frequency</a:t>
            </a:r>
          </a:p>
          <a:p>
            <a:pPr lvl="3"/>
            <a:r>
              <a:rPr lang="en-US" dirty="0" err="1" smtClean="0"/>
              <a:t>WordNet</a:t>
            </a:r>
            <a:r>
              <a:rPr lang="en-US" dirty="0" smtClean="0"/>
              <a:t>, LSA, LDA, </a:t>
            </a:r>
            <a:r>
              <a:rPr lang="en-US" dirty="0" err="1" smtClean="0"/>
              <a:t>embeddings</a:t>
            </a:r>
            <a:r>
              <a:rPr lang="en-US" dirty="0" smtClean="0"/>
              <a:t>.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7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92425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  <a:p>
            <a:r>
              <a:rPr lang="en-US" dirty="0" smtClean="0"/>
              <a:t>Combine with frequency “</a:t>
            </a:r>
            <a:r>
              <a:rPr lang="en-US" dirty="0" err="1" smtClean="0"/>
              <a:t>aboutness</a:t>
            </a:r>
            <a:r>
              <a:rPr lang="en-US" dirty="0" smtClean="0"/>
              <a:t>” measure</a:t>
            </a:r>
          </a:p>
          <a:p>
            <a:r>
              <a:rPr lang="en-US" dirty="0" smtClean="0"/>
              <a:t>One solution:</a:t>
            </a:r>
          </a:p>
        </p:txBody>
      </p:sp>
    </p:spTree>
    <p:extLst>
      <p:ext uri="{BB962C8B-B14F-4D97-AF65-F5344CB8AC3E}">
        <p14:creationId xmlns:p14="http://schemas.microsoft.com/office/powerpoint/2010/main" val="27124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word-based models</a:t>
            </a:r>
          </a:p>
          <a:p>
            <a:pPr lvl="1"/>
            <a:r>
              <a:rPr lang="en-US" dirty="0" err="1" smtClean="0"/>
              <a:t>Sumbasic</a:t>
            </a:r>
            <a:r>
              <a:rPr lang="en-US" dirty="0" smtClean="0"/>
              <a:t>, LLR, MEAD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MEAD</a:t>
            </a:r>
            <a:r>
              <a:rPr lang="en-US" dirty="0" smtClean="0"/>
              <a:t>: classic end-to-end system</a:t>
            </a:r>
          </a:p>
          <a:p>
            <a:pPr lvl="1"/>
            <a:r>
              <a:rPr lang="en-US" dirty="0" smtClean="0"/>
              <a:t>Cues to content extraction</a:t>
            </a:r>
            <a:endParaRPr lang="en-US" dirty="0"/>
          </a:p>
          <a:p>
            <a:r>
              <a:rPr lang="en-US" dirty="0" smtClean="0"/>
              <a:t>Bayesian topic models</a:t>
            </a:r>
          </a:p>
          <a:p>
            <a:r>
              <a:rPr lang="en-US" dirty="0" smtClean="0"/>
              <a:t>Graph-based approaches</a:t>
            </a:r>
          </a:p>
          <a:p>
            <a:pPr lvl="1"/>
            <a:r>
              <a:rPr lang="en-US" dirty="0" smtClean="0"/>
              <a:t>Random walks</a:t>
            </a:r>
          </a:p>
          <a:p>
            <a:r>
              <a:rPr lang="en-US" dirty="0" smtClean="0"/>
              <a:t>Supervised selection</a:t>
            </a:r>
          </a:p>
          <a:p>
            <a:pPr lvl="1"/>
            <a:r>
              <a:rPr lang="en-US" dirty="0" smtClean="0"/>
              <a:t>Term ranking with rich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  <a:p>
            <a:r>
              <a:rPr lang="en-US" dirty="0" smtClean="0"/>
              <a:t>Combine with frequency “</a:t>
            </a:r>
            <a:r>
              <a:rPr lang="en-US" dirty="0" err="1" smtClean="0"/>
              <a:t>aboutness</a:t>
            </a:r>
            <a:r>
              <a:rPr lang="en-US" dirty="0" smtClean="0"/>
              <a:t>” measure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TF*IDF</a:t>
            </a:r>
          </a:p>
          <a:p>
            <a:pPr lvl="2"/>
            <a:r>
              <a:rPr lang="en-US" dirty="0" smtClean="0"/>
              <a:t>Term Frequency: # of occurrences in document (set)</a:t>
            </a:r>
          </a:p>
          <a:p>
            <a:pPr lvl="2"/>
            <a:r>
              <a:rPr lang="en-US" dirty="0" smtClean="0"/>
              <a:t>Inverse Document Frequency: </a:t>
            </a:r>
            <a:r>
              <a:rPr lang="en-US" dirty="0" err="1" smtClean="0"/>
              <a:t>df</a:t>
            </a:r>
            <a:r>
              <a:rPr lang="en-US" dirty="0" smtClean="0"/>
              <a:t> =  # docs w/word </a:t>
            </a:r>
          </a:p>
          <a:p>
            <a:pPr lvl="3"/>
            <a:r>
              <a:rPr lang="en-US" dirty="0" smtClean="0"/>
              <a:t>Typically:</a:t>
            </a:r>
            <a:r>
              <a:rPr lang="en-US" i="1" dirty="0" smtClean="0"/>
              <a:t> IDF = </a:t>
            </a:r>
            <a:r>
              <a:rPr lang="en-US" dirty="0" smtClean="0"/>
              <a:t>log (N/</a:t>
            </a:r>
            <a:r>
              <a:rPr lang="en-US" i="1" dirty="0" err="1" smtClean="0"/>
              <a:t>df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Raw weight or threshold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3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Signature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24" y="1600201"/>
            <a:ext cx="8587015" cy="4343400"/>
          </a:xfrm>
        </p:spPr>
        <p:txBody>
          <a:bodyPr>
            <a:normAutofit/>
          </a:bodyPr>
          <a:lstStyle/>
          <a:p>
            <a:pPr marL="349250" lvl="2" indent="-349250">
              <a:spcBef>
                <a:spcPts val="2000"/>
              </a:spcBef>
            </a:pPr>
            <a:r>
              <a:rPr lang="en-US" sz="2800" dirty="0" smtClean="0"/>
              <a:t>Topic signature: </a:t>
            </a:r>
            <a:r>
              <a:rPr lang="en-US" dirty="0"/>
              <a:t>(Lin &amp; </a:t>
            </a:r>
            <a:r>
              <a:rPr lang="en-US" dirty="0" err="1"/>
              <a:t>Hovy</a:t>
            </a:r>
            <a:r>
              <a:rPr lang="en-US" dirty="0"/>
              <a:t>, 2001; Conroy et al, 2006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r>
              <a:rPr lang="en-US" sz="2600" dirty="0" smtClean="0"/>
              <a:t>Set of terms with saliency above some threshold</a:t>
            </a:r>
          </a:p>
          <a:p>
            <a:r>
              <a:rPr lang="en-US" sz="2800" dirty="0" smtClean="0"/>
              <a:t>Many ways to select:</a:t>
            </a:r>
          </a:p>
          <a:p>
            <a:pPr lvl="1"/>
            <a:r>
              <a:rPr lang="en-US" sz="2600" dirty="0" smtClean="0"/>
              <a:t>E.g. </a:t>
            </a:r>
            <a:r>
              <a:rPr lang="en-US" sz="2600" dirty="0" err="1" smtClean="0"/>
              <a:t>tf</a:t>
            </a:r>
            <a:r>
              <a:rPr lang="en-US" sz="2600" dirty="0" smtClean="0"/>
              <a:t>*</a:t>
            </a:r>
            <a:r>
              <a:rPr lang="en-US" sz="2600" dirty="0" err="1" smtClean="0"/>
              <a:t>idf</a:t>
            </a:r>
            <a:r>
              <a:rPr lang="en-US" sz="2600" dirty="0" smtClean="0"/>
              <a:t> (MEAD)</a:t>
            </a:r>
          </a:p>
          <a:p>
            <a:pPr lvl="1"/>
            <a:endParaRPr lang="en-US" sz="2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26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Signature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88064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Topic signature:  (Lin &amp; </a:t>
            </a:r>
            <a:r>
              <a:rPr lang="en-US" sz="2800" dirty="0" err="1" smtClean="0"/>
              <a:t>Hovy</a:t>
            </a:r>
            <a:r>
              <a:rPr lang="en-US" sz="2800" dirty="0" smtClean="0"/>
              <a:t>, 2001; Conroy et al, 2006)</a:t>
            </a:r>
          </a:p>
          <a:p>
            <a:pPr lvl="1"/>
            <a:r>
              <a:rPr lang="en-US" sz="2600" dirty="0" smtClean="0"/>
              <a:t>Set of terms with saliency above some threshold</a:t>
            </a:r>
          </a:p>
          <a:p>
            <a:r>
              <a:rPr lang="en-US" sz="2800" dirty="0" smtClean="0"/>
              <a:t>Many ways to select:</a:t>
            </a:r>
          </a:p>
          <a:p>
            <a:pPr lvl="1"/>
            <a:r>
              <a:rPr lang="en-US" sz="2600" dirty="0" smtClean="0"/>
              <a:t>E.g. </a:t>
            </a:r>
            <a:r>
              <a:rPr lang="en-US" sz="2600" dirty="0" err="1" smtClean="0"/>
              <a:t>tf</a:t>
            </a:r>
            <a:r>
              <a:rPr lang="en-US" sz="2600" dirty="0" smtClean="0"/>
              <a:t>*</a:t>
            </a:r>
            <a:r>
              <a:rPr lang="en-US" sz="2600" dirty="0" err="1" smtClean="0"/>
              <a:t>idf</a:t>
            </a:r>
            <a:r>
              <a:rPr lang="en-US" sz="2600" dirty="0" smtClean="0"/>
              <a:t> (MEAD)</a:t>
            </a:r>
          </a:p>
          <a:p>
            <a:pPr lvl="1"/>
            <a:endParaRPr lang="en-US" sz="2600" dirty="0" smtClean="0"/>
          </a:p>
          <a:p>
            <a:pPr marL="349250" lvl="1" indent="-349250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dirty="0" smtClean="0"/>
              <a:t>Alternative: Log Likelihood Ratio (LLR) </a:t>
            </a:r>
            <a:r>
              <a:rPr lang="en-US" sz="2800" dirty="0" err="1" smtClean="0"/>
              <a:t>λ</a:t>
            </a:r>
            <a:r>
              <a:rPr lang="en-US" sz="2800" dirty="0" smtClean="0"/>
              <a:t>(w)</a:t>
            </a:r>
          </a:p>
          <a:p>
            <a:pPr marL="631825" lvl="2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Ratio of:</a:t>
            </a:r>
          </a:p>
          <a:p>
            <a:pPr marL="927100" lvl="3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Probability of observing w in cluster and background corpus </a:t>
            </a:r>
          </a:p>
          <a:p>
            <a:pPr marL="1209675" lvl="4" indent="-349250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Assuming same probability in both corpora</a:t>
            </a:r>
          </a:p>
          <a:p>
            <a:pPr marL="1492250" lvl="5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</a:p>
          <a:p>
            <a:pPr marL="1146175" lvl="4" indent="-285750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Assuming different probabilities in both corpora</a:t>
            </a:r>
            <a:endParaRPr lang="en-US" sz="29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31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L(</a:t>
            </a:r>
            <a:r>
              <a:rPr lang="en-US" dirty="0" err="1" smtClean="0"/>
              <a:t>p,k,n</a:t>
            </a:r>
            <a:r>
              <a:rPr lang="en-US" dirty="0" smtClean="0"/>
              <a:t>) 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(1 –p)</a:t>
            </a:r>
            <a:r>
              <a:rPr lang="en-US" baseline="30000" dirty="0" smtClean="0"/>
              <a:t>n-k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L(</a:t>
            </a:r>
            <a:r>
              <a:rPr lang="en-US" dirty="0" err="1" smtClean="0"/>
              <a:t>p,k,n</a:t>
            </a:r>
            <a:r>
              <a:rPr lang="en-US" dirty="0" smtClean="0"/>
              <a:t>) 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(1 –p)</a:t>
            </a:r>
            <a:r>
              <a:rPr lang="en-US" baseline="30000" dirty="0" smtClean="0"/>
              <a:t>n-k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7" y="4504118"/>
            <a:ext cx="8048017" cy="11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2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3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dimensions:</a:t>
            </a:r>
          </a:p>
          <a:p>
            <a:pPr lvl="1"/>
            <a:r>
              <a:rPr lang="en-US" dirty="0" smtClean="0"/>
              <a:t>Information-source based:</a:t>
            </a:r>
          </a:p>
          <a:p>
            <a:pPr lvl="2"/>
            <a:r>
              <a:rPr lang="en-US" dirty="0" smtClean="0"/>
              <a:t>Words, discourse (position, structure), POS, NER,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Learner-based:</a:t>
            </a:r>
          </a:p>
          <a:p>
            <a:pPr lvl="2"/>
            <a:r>
              <a:rPr lang="en-US" dirty="0" smtClean="0"/>
              <a:t>Supervised – classification/regression, </a:t>
            </a:r>
            <a:r>
              <a:rPr lang="en-US" dirty="0" err="1" smtClean="0"/>
              <a:t>unsup</a:t>
            </a:r>
            <a:r>
              <a:rPr lang="en-US" dirty="0" smtClean="0"/>
              <a:t>, semi-sup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Models:</a:t>
            </a:r>
          </a:p>
          <a:p>
            <a:pPr lvl="2"/>
            <a:r>
              <a:rPr lang="en-US" dirty="0" smtClean="0"/>
              <a:t>Graphs, LSA, ILP, </a:t>
            </a:r>
            <a:r>
              <a:rPr lang="en-US" dirty="0" err="1" smtClean="0"/>
              <a:t>submodularity</a:t>
            </a:r>
            <a:r>
              <a:rPr lang="en-US" dirty="0" smtClean="0"/>
              <a:t>, Info-theoretic, 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4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  <a:p>
            <a:pPr lvl="1"/>
            <a:r>
              <a:rPr lang="en-US" dirty="0" smtClean="0"/>
              <a:t>One option: directly rank sentences for extraction</a:t>
            </a:r>
          </a:p>
          <a:p>
            <a:r>
              <a:rPr lang="en-US" dirty="0" smtClean="0"/>
              <a:t>LLR-based systems historically perform well</a:t>
            </a:r>
          </a:p>
          <a:p>
            <a:pPr lvl="1"/>
            <a:r>
              <a:rPr lang="en-US" dirty="0" smtClean="0"/>
              <a:t>Better than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generally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 smtClean="0"/>
              <a:t>Radev</a:t>
            </a:r>
            <a:r>
              <a:rPr lang="en-US" dirty="0" smtClean="0"/>
              <a:t> et al, 2000, 2001, 2004</a:t>
            </a:r>
            <a:endParaRPr lang="en-US" dirty="0"/>
          </a:p>
          <a:p>
            <a:r>
              <a:rPr lang="en-US" dirty="0" smtClean="0"/>
              <a:t>Exemplar centroid-based summarization system</a:t>
            </a:r>
          </a:p>
          <a:p>
            <a:pPr lvl="1"/>
            <a:r>
              <a:rPr lang="en-US" dirty="0" err="1" smtClean="0"/>
              <a:t>Tf-idf</a:t>
            </a:r>
            <a:r>
              <a:rPr lang="en-US" dirty="0" smtClean="0"/>
              <a:t> similarity measures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Multi-document summarizer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Publically available summarization implementation</a:t>
            </a:r>
          </a:p>
          <a:p>
            <a:pPr lvl="2"/>
            <a:r>
              <a:rPr lang="en-US" dirty="0" smtClean="0"/>
              <a:t>(No warranty)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Solid performance in DUC evaluations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Standard non-trivial evaluation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9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  <a:p>
            <a:r>
              <a:rPr lang="en-US" dirty="0" smtClean="0"/>
              <a:t>Centroid: “pseudo-document of terms with Count * IDF above some threshold”</a:t>
            </a:r>
          </a:p>
          <a:p>
            <a:pPr lvl="1"/>
            <a:r>
              <a:rPr lang="en-US" dirty="0" smtClean="0"/>
              <a:t>Intuition: centroid terms indicative of topic</a:t>
            </a:r>
          </a:p>
        </p:txBody>
      </p:sp>
    </p:spTree>
    <p:extLst>
      <p:ext uri="{BB962C8B-B14F-4D97-AF65-F5344CB8AC3E}">
        <p14:creationId xmlns:p14="http://schemas.microsoft.com/office/powerpoint/2010/main" val="288946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8298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  <a:p>
            <a:r>
              <a:rPr lang="en-US" dirty="0" smtClean="0"/>
              <a:t>Centroid: “pseudo-document of terms with Count * IDF above some threshold”</a:t>
            </a:r>
          </a:p>
          <a:p>
            <a:pPr lvl="1"/>
            <a:r>
              <a:rPr lang="en-US" dirty="0" smtClean="0"/>
              <a:t>Intuition: centroid terms indicative of topic</a:t>
            </a:r>
          </a:p>
          <a:p>
            <a:pPr lvl="1"/>
            <a:r>
              <a:rPr lang="en-US" dirty="0" smtClean="0"/>
              <a:t>Count: average # of term occurrences in cluster</a:t>
            </a:r>
          </a:p>
          <a:p>
            <a:pPr lvl="1"/>
            <a:r>
              <a:rPr lang="en-US" dirty="0" smtClean="0"/>
              <a:t>IDF computed over larger side corpus (e.g. full AQUAINT)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r>
              <a:rPr lang="en-US" dirty="0" smtClean="0"/>
              <a:t>Output:  n * r sentence summary</a:t>
            </a:r>
          </a:p>
        </p:txBody>
      </p:sp>
    </p:spTree>
    <p:extLst>
      <p:ext uri="{BB962C8B-B14F-4D97-AF65-F5344CB8AC3E}">
        <p14:creationId xmlns:p14="http://schemas.microsoft.com/office/powerpoint/2010/main" val="80238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r>
              <a:rPr lang="en-US" dirty="0" smtClean="0"/>
              <a:t>Output:  n * r sentence summary</a:t>
            </a:r>
          </a:p>
          <a:p>
            <a:r>
              <a:rPr lang="en-US" dirty="0" smtClean="0"/>
              <a:t>Select highest scoring sentences based on:</a:t>
            </a:r>
          </a:p>
          <a:p>
            <a:pPr lvl="1"/>
            <a:r>
              <a:rPr lang="en-US" dirty="0" smtClean="0"/>
              <a:t>Centroid score</a:t>
            </a:r>
          </a:p>
          <a:p>
            <a:pPr lvl="1"/>
            <a:r>
              <a:rPr lang="en-US" dirty="0" smtClean="0"/>
              <a:t>Position score</a:t>
            </a:r>
          </a:p>
          <a:p>
            <a:pPr lvl="1"/>
            <a:r>
              <a:rPr lang="en-US" dirty="0" smtClean="0"/>
              <a:t>First-sentence overlap</a:t>
            </a:r>
          </a:p>
          <a:p>
            <a:pPr lvl="1"/>
            <a:r>
              <a:rPr lang="en-US" dirty="0" smtClean="0"/>
              <a:t>(Redundancy)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5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3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=((n-i+1)/n)*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2"/>
            <a:r>
              <a:rPr lang="en-US" dirty="0" smtClean="0"/>
              <a:t>Positional score: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:score</a:t>
            </a:r>
            <a:r>
              <a:rPr lang="en-US" dirty="0" smtClean="0"/>
              <a:t> of highest sent in doc</a:t>
            </a:r>
          </a:p>
          <a:p>
            <a:pPr lvl="3"/>
            <a:r>
              <a:rPr lang="en-US" dirty="0" smtClean="0"/>
              <a:t>Scaled by distance from beginning of doc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=((n-i+1)/n)*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2"/>
            <a:r>
              <a:rPr lang="en-US" dirty="0" smtClean="0"/>
              <a:t>Positional score: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:score</a:t>
            </a:r>
            <a:r>
              <a:rPr lang="en-US" dirty="0" smtClean="0"/>
              <a:t> of highest sent in doc</a:t>
            </a:r>
          </a:p>
          <a:p>
            <a:pPr lvl="3"/>
            <a:r>
              <a:rPr lang="en-US" dirty="0" smtClean="0"/>
              <a:t>Scaled by distance from beginning of doc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= S</a:t>
            </a:r>
            <a:r>
              <a:rPr lang="en-US" baseline="-25000" dirty="0" smtClean="0"/>
              <a:t>1</a:t>
            </a:r>
            <a:r>
              <a:rPr lang="en-US" dirty="0" smtClean="0"/>
              <a:t>*S</a:t>
            </a:r>
            <a:r>
              <a:rPr lang="en-US" baseline="-25000" dirty="0" smtClean="0"/>
              <a:t>i </a:t>
            </a:r>
          </a:p>
          <a:p>
            <a:pPr lvl="2"/>
            <a:r>
              <a:rPr lang="en-US" dirty="0" smtClean="0"/>
              <a:t>Overlap with first sentence</a:t>
            </a:r>
          </a:p>
          <a:p>
            <a:pPr lvl="2"/>
            <a:r>
              <a:rPr lang="en-US" dirty="0" smtClean="0"/>
              <a:t>TF-based inner product of sentence with first in doc</a:t>
            </a:r>
          </a:p>
          <a:p>
            <a:r>
              <a:rPr lang="en-US" dirty="0" smtClean="0"/>
              <a:t>Alternate weighting schemes assessed</a:t>
            </a:r>
          </a:p>
          <a:p>
            <a:pPr lvl="1"/>
            <a:r>
              <a:rPr lang="en-US" dirty="0" err="1" smtClean="0"/>
              <a:t>Diff’t</a:t>
            </a:r>
            <a:r>
              <a:rPr lang="en-US" dirty="0" smtClean="0"/>
              <a:t> optima in different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7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redundancy approaches: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Redundancymax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Excludes sentences with cosine overlap &gt; threshold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76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redundancy approaches: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Redundancymax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Excludes sentences with cosine overlap &gt; threshold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Redundancy penalty:</a:t>
            </a:r>
          </a:p>
          <a:p>
            <a:pPr lvl="2"/>
            <a:r>
              <a:rPr lang="en-US" dirty="0" smtClean="0"/>
              <a:t>Subtracts penalty from computed score</a:t>
            </a:r>
          </a:p>
          <a:p>
            <a:pPr lvl="3"/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2 * # overlapping </a:t>
            </a:r>
            <a:r>
              <a:rPr lang="en-US" dirty="0" err="1" smtClean="0"/>
              <a:t>wds</a:t>
            </a:r>
            <a:r>
              <a:rPr lang="en-US" dirty="0" smtClean="0"/>
              <a:t>/(# </a:t>
            </a:r>
            <a:r>
              <a:rPr lang="en-US" dirty="0" err="1" smtClean="0"/>
              <a:t>wds</a:t>
            </a:r>
            <a:r>
              <a:rPr lang="en-US" dirty="0" smtClean="0"/>
              <a:t> in sentence pair)</a:t>
            </a:r>
          </a:p>
          <a:p>
            <a:pPr lvl="4"/>
            <a:r>
              <a:rPr lang="en-US" dirty="0" smtClean="0"/>
              <a:t>Weighted by highest scoring sentence in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ordering:</a:t>
            </a:r>
          </a:p>
        </p:txBody>
      </p:sp>
    </p:spTree>
    <p:extLst>
      <p:ext uri="{BB962C8B-B14F-4D97-AF65-F5344CB8AC3E}">
        <p14:creationId xmlns:p14="http://schemas.microsoft.com/office/powerpoint/2010/main" val="9111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 smtClean="0"/>
              <a:t>Chronological by document date</a:t>
            </a:r>
          </a:p>
          <a:p>
            <a:r>
              <a:rPr lang="en-US" dirty="0" smtClean="0"/>
              <a:t>Information realization:</a:t>
            </a:r>
          </a:p>
        </p:txBody>
      </p:sp>
    </p:spTree>
    <p:extLst>
      <p:ext uri="{BB962C8B-B14F-4D97-AF65-F5344CB8AC3E}">
        <p14:creationId xmlns:p14="http://schemas.microsoft.com/office/powerpoint/2010/main" val="205182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 smtClean="0"/>
              <a:t>Chronological by document date</a:t>
            </a:r>
          </a:p>
          <a:p>
            <a:r>
              <a:rPr lang="en-US" dirty="0" smtClean="0"/>
              <a:t>Information realization:</a:t>
            </a:r>
          </a:p>
          <a:p>
            <a:pPr lvl="1"/>
            <a:r>
              <a:rPr lang="en-US" dirty="0" smtClean="0"/>
              <a:t>Pure extraction, no sentence revision</a:t>
            </a:r>
          </a:p>
          <a:p>
            <a:r>
              <a:rPr lang="en-US" dirty="0" smtClean="0"/>
              <a:t>Participated in DUC 2001, 2003</a:t>
            </a:r>
          </a:p>
          <a:p>
            <a:pPr lvl="1"/>
            <a:r>
              <a:rPr lang="en-US" dirty="0" smtClean="0"/>
              <a:t>Among top-5 scoring systems</a:t>
            </a:r>
            <a:endParaRPr lang="en-US" dirty="0"/>
          </a:p>
          <a:p>
            <a:pPr lvl="1"/>
            <a:r>
              <a:rPr lang="en-US" dirty="0" smtClean="0"/>
              <a:t>Varies depending on task, evaluation measure</a:t>
            </a:r>
            <a:endParaRPr lang="en-US" dirty="0"/>
          </a:p>
          <a:p>
            <a:r>
              <a:rPr lang="en-US" dirty="0" smtClean="0"/>
              <a:t>Solid straightforward system</a:t>
            </a:r>
          </a:p>
          <a:p>
            <a:pPr lvl="1"/>
            <a:r>
              <a:rPr lang="en-US" dirty="0" smtClean="0"/>
              <a:t>Publicly available; will compute/output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Topic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Perspective: Generative story for document topics</a:t>
            </a:r>
          </a:p>
          <a:p>
            <a:r>
              <a:rPr lang="en-US" dirty="0" smtClean="0"/>
              <a:t>Multiple models of word probability, topics</a:t>
            </a:r>
          </a:p>
          <a:p>
            <a:pPr lvl="1"/>
            <a:r>
              <a:rPr lang="en-US" dirty="0" smtClean="0"/>
              <a:t>General English</a:t>
            </a:r>
          </a:p>
          <a:p>
            <a:pPr lvl="1"/>
            <a:r>
              <a:rPr lang="en-US" dirty="0" smtClean="0"/>
              <a:t>Input Document Set</a:t>
            </a:r>
          </a:p>
          <a:p>
            <a:pPr lvl="1"/>
            <a:r>
              <a:rPr lang="en-US" dirty="0" smtClean="0"/>
              <a:t>Individual documents</a:t>
            </a:r>
          </a:p>
          <a:p>
            <a:r>
              <a:rPr lang="en-US" dirty="0" smtClean="0"/>
              <a:t>Select summary which minimizes KL divergence</a:t>
            </a:r>
          </a:p>
          <a:p>
            <a:pPr lvl="1"/>
            <a:r>
              <a:rPr lang="en-US" dirty="0" smtClean="0"/>
              <a:t>Between document set and summary: KL(P</a:t>
            </a:r>
            <a:r>
              <a:rPr lang="en-US" baseline="-25000" dirty="0" smtClean="0"/>
              <a:t>D</a:t>
            </a:r>
            <a:r>
              <a:rPr lang="en-US" dirty="0" smtClean="0"/>
              <a:t>||P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Often by greedily selecting sentences</a:t>
            </a:r>
          </a:p>
          <a:p>
            <a:pPr lvl="1"/>
            <a:r>
              <a:rPr lang="en-US" dirty="0" smtClean="0"/>
              <a:t>Also global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 (</a:t>
            </a:r>
            <a:r>
              <a:rPr lang="en-US" dirty="0" err="1" smtClean="0"/>
              <a:t>Erkan</a:t>
            </a:r>
            <a:r>
              <a:rPr lang="en-US" dirty="0" smtClean="0"/>
              <a:t> &amp; </a:t>
            </a:r>
            <a:r>
              <a:rPr lang="en-US" dirty="0" err="1" smtClean="0"/>
              <a:t>Radev</a:t>
            </a:r>
            <a:r>
              <a:rPr lang="en-US" dirty="0" smtClean="0"/>
              <a:t>, 2004)</a:t>
            </a:r>
          </a:p>
          <a:p>
            <a:endParaRPr lang="en-US" dirty="0"/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Graph-based model of sentence saliency</a:t>
            </a:r>
          </a:p>
          <a:p>
            <a:pPr lvl="2"/>
            <a:r>
              <a:rPr lang="en-US" dirty="0" smtClean="0"/>
              <a:t>Draws ideas from PageRank, HITS, Hubs &amp; Authorities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Contrasts with straight term-weighting models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Good performance: beats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centroid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8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 approach:</a:t>
            </a:r>
          </a:p>
          <a:p>
            <a:pPr lvl="1"/>
            <a:r>
              <a:rPr lang="en-US" dirty="0" smtClean="0"/>
              <a:t>Central pseudo-document of key words in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0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pPr lvl="1"/>
            <a:r>
              <a:rPr lang="en-US" dirty="0" smtClean="0"/>
              <a:t>Hard to label, no pre-defined</a:t>
            </a:r>
            <a:r>
              <a:rPr lang="en-US" i="1" dirty="0" smtClean="0"/>
              <a:t> </a:t>
            </a:r>
            <a:r>
              <a:rPr lang="en-US" dirty="0" smtClean="0"/>
              <a:t>topic inventory</a:t>
            </a:r>
          </a:p>
          <a:p>
            <a:r>
              <a:rPr lang="en-US" dirty="0" smtClean="0"/>
              <a:t>How do we model, identify </a:t>
            </a:r>
            <a:r>
              <a:rPr lang="en-US" dirty="0" err="1" smtClean="0"/>
              <a:t>aboutness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6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 approach:</a:t>
            </a:r>
          </a:p>
          <a:p>
            <a:pPr lvl="1"/>
            <a:r>
              <a:rPr lang="en-US" dirty="0" smtClean="0"/>
              <a:t>Central pseudo-document of key words in cluster</a:t>
            </a:r>
          </a:p>
          <a:p>
            <a:endParaRPr lang="en-US" dirty="0"/>
          </a:p>
          <a:p>
            <a:r>
              <a:rPr lang="en-US" dirty="0" smtClean="0"/>
              <a:t>Graph-based approach:</a:t>
            </a:r>
          </a:p>
          <a:p>
            <a:pPr lvl="1"/>
            <a:r>
              <a:rPr lang="en-US" dirty="0" smtClean="0"/>
              <a:t>Sentences (or other units) in cluster link to each other</a:t>
            </a:r>
          </a:p>
          <a:p>
            <a:pPr lvl="1"/>
            <a:r>
              <a:rPr lang="en-US" dirty="0" smtClean="0"/>
              <a:t>Salient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 approach:</a:t>
            </a:r>
          </a:p>
          <a:p>
            <a:pPr lvl="1"/>
            <a:r>
              <a:rPr lang="en-US" dirty="0" smtClean="0"/>
              <a:t>Central pseudo-document of key words in cluster</a:t>
            </a:r>
          </a:p>
          <a:p>
            <a:endParaRPr lang="en-US" dirty="0"/>
          </a:p>
          <a:p>
            <a:r>
              <a:rPr lang="en-US" dirty="0" smtClean="0"/>
              <a:t>Graph-based approach:</a:t>
            </a:r>
          </a:p>
          <a:p>
            <a:pPr lvl="1"/>
            <a:r>
              <a:rPr lang="en-US" dirty="0" smtClean="0"/>
              <a:t>Sentences (or other units) in cluster link to each other</a:t>
            </a:r>
          </a:p>
          <a:p>
            <a:pPr lvl="1"/>
            <a:r>
              <a:rPr lang="en-US" dirty="0" smtClean="0"/>
              <a:t>Salient if similar to many others</a:t>
            </a:r>
          </a:p>
          <a:p>
            <a:pPr lvl="2"/>
            <a:r>
              <a:rPr lang="en-US" dirty="0" smtClean="0"/>
              <a:t>More central or relevant to the cluster</a:t>
            </a:r>
          </a:p>
          <a:p>
            <a:pPr lvl="1"/>
            <a:r>
              <a:rPr lang="en-US" dirty="0" smtClean="0"/>
              <a:t>Low similarity with most others, not central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Graph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</a:p>
          <a:p>
            <a:pPr lvl="1"/>
            <a:r>
              <a:rPr lang="en-US" dirty="0" smtClean="0"/>
              <a:t>Nodes:</a:t>
            </a:r>
          </a:p>
          <a:p>
            <a:pPr lvl="1"/>
            <a:r>
              <a:rPr lang="en-US" dirty="0" smtClean="0"/>
              <a:t>Edges: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Graph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measure of similarity between sentences</a:t>
            </a:r>
          </a:p>
          <a:p>
            <a:pPr lvl="1"/>
            <a:endParaRPr lang="en-US" dirty="0"/>
          </a:p>
          <a:p>
            <a:r>
              <a:rPr lang="en-US" dirty="0" smtClean="0"/>
              <a:t>How do we compute similarity b/t nodes?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Graph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measure of similarity between sentences</a:t>
            </a:r>
          </a:p>
          <a:p>
            <a:pPr lvl="1"/>
            <a:endParaRPr lang="en-US" dirty="0"/>
          </a:p>
          <a:p>
            <a:r>
              <a:rPr lang="en-US" dirty="0" smtClean="0"/>
              <a:t>How do we compute similarity b/t nodes?</a:t>
            </a:r>
          </a:p>
          <a:p>
            <a:pPr lvl="1"/>
            <a:r>
              <a:rPr lang="en-US" dirty="0" smtClean="0"/>
              <a:t>Here: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(could use other schemes)</a:t>
            </a:r>
          </a:p>
          <a:p>
            <a:r>
              <a:rPr lang="en-US" dirty="0" smtClean="0"/>
              <a:t>How do we compute overall sentence saliency?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Graph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</a:p>
          <a:p>
            <a:pPr lvl="1"/>
            <a:r>
              <a:rPr lang="en-US" dirty="0" smtClean="0"/>
              <a:t>Nodes: sentences</a:t>
            </a:r>
          </a:p>
          <a:p>
            <a:pPr lvl="1"/>
            <a:r>
              <a:rPr lang="en-US" dirty="0" smtClean="0"/>
              <a:t>Edges: measure of similarity between sentences</a:t>
            </a:r>
          </a:p>
          <a:p>
            <a:pPr lvl="1"/>
            <a:endParaRPr lang="en-US" dirty="0"/>
          </a:p>
          <a:p>
            <a:r>
              <a:rPr lang="en-US" dirty="0" smtClean="0"/>
              <a:t>How do we compute similarity b/t nodes?</a:t>
            </a:r>
          </a:p>
          <a:p>
            <a:pPr lvl="1"/>
            <a:r>
              <a:rPr lang="en-US" dirty="0" smtClean="0"/>
              <a:t>Here: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(could use other schemes)</a:t>
            </a:r>
          </a:p>
          <a:p>
            <a:r>
              <a:rPr lang="en-US" dirty="0" smtClean="0"/>
              <a:t>How do we compute overall sentence saliency?</a:t>
            </a:r>
          </a:p>
          <a:p>
            <a:pPr lvl="1"/>
            <a:r>
              <a:rPr lang="en-US" dirty="0" smtClean="0"/>
              <a:t>Degree centrality </a:t>
            </a:r>
          </a:p>
          <a:p>
            <a:pPr lvl="1"/>
            <a:r>
              <a:rPr lang="en-US" dirty="0" err="1" smtClean="0"/>
              <a:t>LexRank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7" y="1469358"/>
            <a:ext cx="6090540" cy="49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0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Centrality: # of neighbors in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 if </a:t>
            </a:r>
            <a:r>
              <a:rPr lang="en-US" dirty="0" err="1" smtClean="0"/>
              <a:t>cosine_sim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&gt;= threshold</a:t>
            </a:r>
          </a:p>
          <a:p>
            <a:r>
              <a:rPr lang="en-US" dirty="0" smtClean="0"/>
              <a:t>Threshold = 0: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9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Centrality: # of neighbors in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 if </a:t>
            </a:r>
            <a:r>
              <a:rPr lang="en-US" dirty="0" err="1" smtClean="0"/>
              <a:t>cosine_sim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&gt;= threshold</a:t>
            </a:r>
          </a:p>
          <a:p>
            <a:r>
              <a:rPr lang="en-US" dirty="0" smtClean="0"/>
              <a:t>Threshold = 0:</a:t>
            </a:r>
          </a:p>
          <a:p>
            <a:pPr lvl="1"/>
            <a:r>
              <a:rPr lang="en-US" dirty="0" smtClean="0"/>
              <a:t>Fully connected </a:t>
            </a:r>
            <a:r>
              <a:rPr lang="en-US" dirty="0" smtClean="0">
                <a:sym typeface="Wingdings"/>
              </a:rPr>
              <a:t> uninformative</a:t>
            </a:r>
          </a:p>
          <a:p>
            <a:r>
              <a:rPr lang="en-US" dirty="0" smtClean="0">
                <a:sym typeface="Wingdings"/>
              </a:rPr>
              <a:t>Threshold = 0.1, 0.2: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8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Centrality: # of neighbors in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 if </a:t>
            </a:r>
            <a:r>
              <a:rPr lang="en-US" dirty="0" err="1" smtClean="0"/>
              <a:t>cosine_sim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&gt;= threshold</a:t>
            </a:r>
          </a:p>
          <a:p>
            <a:r>
              <a:rPr lang="en-US" dirty="0" smtClean="0"/>
              <a:t>Threshold = 0:</a:t>
            </a:r>
          </a:p>
          <a:p>
            <a:pPr lvl="1"/>
            <a:r>
              <a:rPr lang="en-US" dirty="0" smtClean="0"/>
              <a:t>Fully connected </a:t>
            </a:r>
            <a:r>
              <a:rPr lang="en-US" dirty="0" smtClean="0">
                <a:sym typeface="Wingdings"/>
              </a:rPr>
              <a:t> uninformative</a:t>
            </a:r>
          </a:p>
          <a:p>
            <a:r>
              <a:rPr lang="en-US" dirty="0" smtClean="0">
                <a:sym typeface="Wingdings"/>
              </a:rPr>
              <a:t>Threshold = 0.1, 0.2:</a:t>
            </a:r>
          </a:p>
          <a:p>
            <a:pPr lvl="1"/>
            <a:r>
              <a:rPr lang="en-US" dirty="0" smtClean="0">
                <a:sym typeface="Wingdings"/>
              </a:rPr>
              <a:t>Some filtering, can be useful</a:t>
            </a:r>
          </a:p>
          <a:p>
            <a:r>
              <a:rPr lang="en-US" dirty="0" smtClean="0">
                <a:sym typeface="Wingdings"/>
              </a:rPr>
              <a:t>Threshold &gt;= 0.3: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580045"/>
            <a:ext cx="8320077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pPr lvl="1"/>
            <a:r>
              <a:rPr lang="en-US" dirty="0" smtClean="0"/>
              <a:t>Hard to label, no pre-defined</a:t>
            </a:r>
            <a:r>
              <a:rPr lang="en-US" i="1" dirty="0" smtClean="0"/>
              <a:t> </a:t>
            </a:r>
            <a:r>
              <a:rPr lang="en-US" dirty="0" smtClean="0"/>
              <a:t>topic inventory</a:t>
            </a:r>
          </a:p>
          <a:p>
            <a:r>
              <a:rPr lang="en-US" dirty="0" smtClean="0"/>
              <a:t>How do we model, identify </a:t>
            </a:r>
            <a:r>
              <a:rPr lang="en-US" dirty="0" err="1" smtClean="0"/>
              <a:t>aboutness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Weighting on surface:</a:t>
            </a:r>
          </a:p>
          <a:p>
            <a:pPr lvl="2"/>
            <a:r>
              <a:rPr lang="en-US" dirty="0" smtClean="0"/>
              <a:t>Frequency,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, LLR</a:t>
            </a:r>
          </a:p>
          <a:p>
            <a:pPr lvl="1"/>
            <a:r>
              <a:rPr lang="en-US" dirty="0" smtClean="0"/>
              <a:t>Identifying underlying concepts (LSA, EM, LDA,w2v,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Centrality: # of neighbors in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 if </a:t>
            </a:r>
            <a:r>
              <a:rPr lang="en-US" dirty="0" err="1" smtClean="0"/>
              <a:t>cosine_sim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&gt;= threshold</a:t>
            </a:r>
          </a:p>
          <a:p>
            <a:r>
              <a:rPr lang="en-US" dirty="0" smtClean="0"/>
              <a:t>Threshold = 0:</a:t>
            </a:r>
          </a:p>
          <a:p>
            <a:pPr lvl="1"/>
            <a:r>
              <a:rPr lang="en-US" dirty="0" smtClean="0"/>
              <a:t>Fully connected </a:t>
            </a:r>
            <a:r>
              <a:rPr lang="en-US" dirty="0" smtClean="0">
                <a:sym typeface="Wingdings"/>
              </a:rPr>
              <a:t> uninformative</a:t>
            </a:r>
          </a:p>
          <a:p>
            <a:r>
              <a:rPr lang="en-US" dirty="0" smtClean="0">
                <a:sym typeface="Wingdings"/>
              </a:rPr>
              <a:t>Threshold = 0.1, 0.2:</a:t>
            </a:r>
          </a:p>
          <a:p>
            <a:pPr lvl="1"/>
            <a:r>
              <a:rPr lang="en-US" dirty="0" smtClean="0">
                <a:sym typeface="Wingdings"/>
              </a:rPr>
              <a:t>Some filtering, can be useful</a:t>
            </a:r>
          </a:p>
          <a:p>
            <a:r>
              <a:rPr lang="en-US" dirty="0" smtClean="0">
                <a:sym typeface="Wingdings"/>
              </a:rPr>
              <a:t>Threshold &gt;= 0.3:</a:t>
            </a:r>
          </a:p>
          <a:p>
            <a:pPr lvl="1"/>
            <a:r>
              <a:rPr lang="en-US" dirty="0" smtClean="0">
                <a:sym typeface="Wingdings"/>
              </a:rPr>
              <a:t>Only two connected pairs in example</a:t>
            </a:r>
          </a:p>
          <a:p>
            <a:pPr lvl="1"/>
            <a:r>
              <a:rPr lang="en-US" dirty="0" smtClean="0">
                <a:sym typeface="Wingdings"/>
              </a:rPr>
              <a:t>Also uninformative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8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71319" cy="4343400"/>
          </a:xfrm>
        </p:spPr>
        <p:txBody>
          <a:bodyPr/>
          <a:lstStyle/>
          <a:p>
            <a:r>
              <a:rPr lang="en-US" dirty="0" smtClean="0"/>
              <a:t>Degree centrality: 1 edge, 1 vote</a:t>
            </a:r>
          </a:p>
          <a:p>
            <a:pPr lvl="1"/>
            <a:r>
              <a:rPr lang="en-US" dirty="0" smtClean="0"/>
              <a:t>Possibly problematic: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71319" cy="4343400"/>
          </a:xfrm>
        </p:spPr>
        <p:txBody>
          <a:bodyPr/>
          <a:lstStyle/>
          <a:p>
            <a:r>
              <a:rPr lang="en-US" dirty="0" smtClean="0"/>
              <a:t>Degree centrality: 1 edge, 1 vote</a:t>
            </a:r>
          </a:p>
          <a:p>
            <a:pPr lvl="1"/>
            <a:r>
              <a:rPr lang="en-US" dirty="0" smtClean="0"/>
              <a:t>Possibly problematic:</a:t>
            </a:r>
          </a:p>
          <a:p>
            <a:pPr lvl="2"/>
            <a:r>
              <a:rPr lang="en-US" dirty="0" smtClean="0"/>
              <a:t>E.g. erroneous doc in cluster, some sent. may score high</a:t>
            </a:r>
          </a:p>
          <a:p>
            <a:r>
              <a:rPr lang="en-US" dirty="0" err="1" smtClean="0"/>
              <a:t>LexRank</a:t>
            </a:r>
            <a:r>
              <a:rPr lang="en-US" dirty="0" smtClean="0"/>
              <a:t> idea:</a:t>
            </a:r>
          </a:p>
          <a:p>
            <a:pPr lvl="1"/>
            <a:r>
              <a:rPr lang="en-US" dirty="0" smtClean="0"/>
              <a:t>Node can have high(</a:t>
            </a:r>
            <a:r>
              <a:rPr lang="en-US" dirty="0" err="1" smtClean="0"/>
              <a:t>er</a:t>
            </a:r>
            <a:r>
              <a:rPr lang="en-US" dirty="0" smtClean="0"/>
              <a:t>) score via high scoring neighbors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1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71319" cy="4343400"/>
          </a:xfrm>
        </p:spPr>
        <p:txBody>
          <a:bodyPr/>
          <a:lstStyle/>
          <a:p>
            <a:r>
              <a:rPr lang="en-US" dirty="0" smtClean="0"/>
              <a:t>Degree centrality: 1 edge, 1 vote</a:t>
            </a:r>
          </a:p>
          <a:p>
            <a:pPr lvl="1"/>
            <a:r>
              <a:rPr lang="en-US" dirty="0" smtClean="0"/>
              <a:t>Possibly problematic:</a:t>
            </a:r>
          </a:p>
          <a:p>
            <a:pPr lvl="2"/>
            <a:r>
              <a:rPr lang="en-US" dirty="0" smtClean="0"/>
              <a:t>E.g. erroneous doc in cluster, some sent. may score high</a:t>
            </a:r>
          </a:p>
          <a:p>
            <a:r>
              <a:rPr lang="en-US" dirty="0" err="1" smtClean="0"/>
              <a:t>LexRank</a:t>
            </a:r>
            <a:r>
              <a:rPr lang="en-US" dirty="0" smtClean="0"/>
              <a:t> idea:</a:t>
            </a:r>
          </a:p>
          <a:p>
            <a:pPr lvl="1"/>
            <a:r>
              <a:rPr lang="en-US" dirty="0" smtClean="0"/>
              <a:t>Node can have high(</a:t>
            </a:r>
            <a:r>
              <a:rPr lang="en-US" dirty="0" err="1" smtClean="0"/>
              <a:t>er</a:t>
            </a:r>
            <a:r>
              <a:rPr lang="en-US" dirty="0" smtClean="0"/>
              <a:t>) score via high scoring neighbors</a:t>
            </a:r>
          </a:p>
          <a:p>
            <a:pPr lvl="2"/>
            <a:r>
              <a:rPr lang="en-US" dirty="0" smtClean="0"/>
              <a:t>Same idea as PageRank, Hubs &amp; Authorities</a:t>
            </a:r>
          </a:p>
          <a:p>
            <a:pPr lvl="3"/>
            <a:r>
              <a:rPr lang="en-US" dirty="0" smtClean="0"/>
              <a:t>Page ranked high b/c pointed to by high ranking pages	</a:t>
            </a:r>
          </a:p>
          <a:p>
            <a:pPr lvl="2"/>
            <a:r>
              <a:rPr lang="en-US" dirty="0" smtClean="0"/>
              <a:t>	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9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71319" cy="4343400"/>
          </a:xfrm>
        </p:spPr>
        <p:txBody>
          <a:bodyPr/>
          <a:lstStyle/>
          <a:p>
            <a:r>
              <a:rPr lang="en-US" dirty="0" smtClean="0"/>
              <a:t>Degree centrality: 1 edge, 1 vote</a:t>
            </a:r>
          </a:p>
          <a:p>
            <a:pPr lvl="1"/>
            <a:r>
              <a:rPr lang="en-US" dirty="0" smtClean="0"/>
              <a:t>Possibly problematic:</a:t>
            </a:r>
          </a:p>
          <a:p>
            <a:pPr lvl="2"/>
            <a:r>
              <a:rPr lang="en-US" dirty="0" smtClean="0"/>
              <a:t>E.g. erroneous doc in cluster, some sent. may score high</a:t>
            </a:r>
          </a:p>
          <a:p>
            <a:r>
              <a:rPr lang="en-US" dirty="0" err="1" smtClean="0"/>
              <a:t>LexRank</a:t>
            </a:r>
            <a:r>
              <a:rPr lang="en-US" dirty="0" smtClean="0"/>
              <a:t> idea:</a:t>
            </a:r>
          </a:p>
          <a:p>
            <a:pPr lvl="1"/>
            <a:r>
              <a:rPr lang="en-US" dirty="0" smtClean="0"/>
              <a:t>Node can have high(</a:t>
            </a:r>
            <a:r>
              <a:rPr lang="en-US" dirty="0" err="1" smtClean="0"/>
              <a:t>er</a:t>
            </a:r>
            <a:r>
              <a:rPr lang="en-US" dirty="0" smtClean="0"/>
              <a:t>) score via high scoring neighbors</a:t>
            </a:r>
          </a:p>
          <a:p>
            <a:pPr lvl="2"/>
            <a:r>
              <a:rPr lang="en-US" dirty="0" smtClean="0"/>
              <a:t>Same idea as PageRank, Hubs &amp; Authorities</a:t>
            </a:r>
          </a:p>
          <a:p>
            <a:pPr lvl="3"/>
            <a:r>
              <a:rPr lang="en-US" dirty="0" smtClean="0"/>
              <a:t>Page ranked high b/c pointed to by high ranking pages	</a:t>
            </a:r>
          </a:p>
          <a:p>
            <a:pPr lvl="2"/>
            <a:r>
              <a:rPr lang="en-US" dirty="0" smtClean="0"/>
              <a:t>	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10614"/>
              </p:ext>
            </p:extLst>
          </p:nvPr>
        </p:nvGraphicFramePr>
        <p:xfrm>
          <a:off x="1855242" y="4752710"/>
          <a:ext cx="2783833" cy="103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242" y="4752710"/>
                        <a:ext cx="2783833" cy="103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40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Adjacency matrix M</a:t>
            </a:r>
          </a:p>
          <a:p>
            <a:r>
              <a:rPr lang="en-US" dirty="0" smtClean="0"/>
              <a:t>Initialize p</a:t>
            </a:r>
            <a:r>
              <a:rPr lang="en-US" baseline="-25000" dirty="0" smtClean="0"/>
              <a:t>0 </a:t>
            </a:r>
            <a:r>
              <a:rPr lang="en-US" dirty="0" smtClean="0"/>
              <a:t>(uniform)</a:t>
            </a:r>
          </a:p>
          <a:p>
            <a:r>
              <a:rPr lang="en-US" dirty="0" smtClean="0"/>
              <a:t>t=0</a:t>
            </a:r>
          </a:p>
          <a:p>
            <a:r>
              <a:rPr lang="en-US" dirty="0"/>
              <a:t>r</a:t>
            </a:r>
            <a:r>
              <a:rPr lang="en-US" dirty="0" smtClean="0"/>
              <a:t>epeat</a:t>
            </a:r>
          </a:p>
          <a:p>
            <a:pPr lvl="1"/>
            <a:r>
              <a:rPr lang="en-US" dirty="0" smtClean="0"/>
              <a:t>t= t+1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smtClean="0"/>
              <a:t>=M</a:t>
            </a:r>
            <a:r>
              <a:rPr lang="en-US" baseline="30000" dirty="0" smtClean="0"/>
              <a:t>T</a:t>
            </a:r>
            <a:r>
              <a:rPr lang="en-US" dirty="0" smtClean="0"/>
              <a:t>p</a:t>
            </a:r>
            <a:r>
              <a:rPr lang="en-US" baseline="-25000" dirty="0" smtClean="0"/>
              <a:t>t-1</a:t>
            </a:r>
            <a:endParaRPr lang="en-US" dirty="0" smtClean="0"/>
          </a:p>
          <a:p>
            <a:r>
              <a:rPr lang="en-US" dirty="0" smtClean="0"/>
              <a:t>Until convergence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think of matrix X as transition matrix of Markov chain</a:t>
            </a:r>
          </a:p>
          <a:p>
            <a:pPr lvl="1"/>
            <a:r>
              <a:rPr lang="en-US" dirty="0" smtClean="0"/>
              <a:t>i.e. X(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probability of transition from state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</p:txBody>
      </p:sp>
    </p:spTree>
    <p:extLst>
      <p:ext uri="{BB962C8B-B14F-4D97-AF65-F5344CB8AC3E}">
        <p14:creationId xmlns:p14="http://schemas.microsoft.com/office/powerpoint/2010/main" val="354712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think of matrix X as transition matrix of Markov chain</a:t>
            </a:r>
          </a:p>
          <a:p>
            <a:pPr lvl="1"/>
            <a:r>
              <a:rPr lang="en-US" dirty="0" smtClean="0"/>
              <a:t>i.e. X(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probability of transition from state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r>
              <a:rPr lang="en-US" dirty="0" smtClean="0"/>
              <a:t>Will converge to a stationary distribution (r)</a:t>
            </a:r>
          </a:p>
          <a:p>
            <a:pPr lvl="2"/>
            <a:r>
              <a:rPr lang="en-US" dirty="0" smtClean="0"/>
              <a:t>Given certain properties (aperiodic, irreducible)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robability of ending up in each state via random walk</a:t>
            </a:r>
          </a:p>
        </p:txBody>
      </p:sp>
    </p:spTree>
    <p:extLst>
      <p:ext uri="{BB962C8B-B14F-4D97-AF65-F5344CB8AC3E}">
        <p14:creationId xmlns:p14="http://schemas.microsoft.com/office/powerpoint/2010/main" val="307734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think of matrix X as transition matrix of Markov chain</a:t>
            </a:r>
          </a:p>
          <a:p>
            <a:pPr lvl="1"/>
            <a:r>
              <a:rPr lang="en-US" dirty="0" smtClean="0"/>
              <a:t>i.e. X(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probability of transition from state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r>
              <a:rPr lang="en-US" dirty="0" smtClean="0"/>
              <a:t>Will converge to a stationary distribution (r)</a:t>
            </a:r>
          </a:p>
          <a:p>
            <a:pPr lvl="2"/>
            <a:r>
              <a:rPr lang="en-US" dirty="0" smtClean="0"/>
              <a:t>Given certain properties (aperiodic, irreducible)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robability of ending up in each state via random walk</a:t>
            </a:r>
          </a:p>
          <a:p>
            <a:r>
              <a:rPr lang="en-US" dirty="0" smtClean="0"/>
              <a:t>Can compute iteratively to convergence via: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“Lexical PageRank” </a:t>
            </a:r>
            <a:r>
              <a:rPr lang="en-US" dirty="0" smtClean="0">
                <a:sym typeface="Wingdings"/>
              </a:rPr>
              <a:t> “</a:t>
            </a:r>
            <a:r>
              <a:rPr lang="en-US" dirty="0" err="1" smtClean="0">
                <a:sym typeface="Wingdings"/>
              </a:rPr>
              <a:t>LexRank</a:t>
            </a:r>
            <a:endParaRPr lang="en-US" dirty="0" smtClean="0"/>
          </a:p>
          <a:p>
            <a:pPr lvl="3"/>
            <a:r>
              <a:rPr lang="en-US" dirty="0" smtClean="0"/>
              <a:t>(power method computes eigenvector 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40251"/>
              </p:ext>
            </p:extLst>
          </p:nvPr>
        </p:nvGraphicFramePr>
        <p:xfrm>
          <a:off x="1327583" y="4218841"/>
          <a:ext cx="4002824" cy="97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583" y="4218841"/>
                        <a:ext cx="4002824" cy="973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6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earlier graph: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6" y="2247900"/>
            <a:ext cx="6312657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9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</p:txBody>
      </p:sp>
    </p:spTree>
    <p:extLst>
      <p:ext uri="{BB962C8B-B14F-4D97-AF65-F5344CB8AC3E}">
        <p14:creationId xmlns:p14="http://schemas.microsoft.com/office/powerpoint/2010/main" val="142751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LexRank</a:t>
            </a:r>
            <a:r>
              <a:rPr lang="en-US" dirty="0" smtClean="0"/>
              <a:t> ignores similarity scores</a:t>
            </a:r>
          </a:p>
          <a:p>
            <a:pPr lvl="1"/>
            <a:r>
              <a:rPr lang="en-US" dirty="0" smtClean="0"/>
              <a:t>Except for initial </a:t>
            </a:r>
            <a:r>
              <a:rPr lang="en-US" dirty="0" err="1" smtClean="0"/>
              <a:t>thresholding</a:t>
            </a:r>
            <a:r>
              <a:rPr lang="en-US" dirty="0" smtClean="0"/>
              <a:t> of adjacency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LexRank</a:t>
            </a:r>
            <a:r>
              <a:rPr lang="en-US" dirty="0" smtClean="0"/>
              <a:t> ignores similarity scores</a:t>
            </a:r>
          </a:p>
          <a:p>
            <a:pPr lvl="1"/>
            <a:r>
              <a:rPr lang="en-US" dirty="0" smtClean="0"/>
              <a:t>Except for initial </a:t>
            </a:r>
            <a:r>
              <a:rPr lang="en-US" dirty="0" err="1" smtClean="0"/>
              <a:t>thresholding</a:t>
            </a:r>
            <a:r>
              <a:rPr lang="en-US" dirty="0" smtClean="0"/>
              <a:t> of adjacency</a:t>
            </a:r>
          </a:p>
          <a:p>
            <a:r>
              <a:rPr lang="en-US" dirty="0" smtClean="0"/>
              <a:t>Could just use weights directly (rather than degree)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86826"/>
              </p:ext>
            </p:extLst>
          </p:nvPr>
        </p:nvGraphicFramePr>
        <p:xfrm>
          <a:off x="1752600" y="3225162"/>
          <a:ext cx="5255318" cy="108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2819400" imgH="584200" progId="Equation.3">
                  <p:embed/>
                </p:oleObj>
              </mc:Choice>
              <mc:Fallback>
                <p:oleObj name="Equation" r:id="rId3" imgW="28194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225162"/>
                        <a:ext cx="5255318" cy="108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74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 err="1" smtClean="0"/>
              <a:t>vs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information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Highly ranked sentences have greatest overlap w/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 smtClean="0"/>
              <a:t>Will promote those sentences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4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 err="1" smtClean="0"/>
              <a:t>vs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information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Highly ranked sentences have greatest overlap w/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 smtClean="0"/>
              <a:t>Will promote those sentences</a:t>
            </a:r>
          </a:p>
          <a:p>
            <a:pPr lvl="1"/>
            <a:endParaRPr lang="en-US" dirty="0"/>
          </a:p>
          <a:p>
            <a:r>
              <a:rPr lang="en-US" dirty="0" smtClean="0"/>
              <a:t>Reduces impact of spurious high-IDF terms</a:t>
            </a:r>
          </a:p>
          <a:p>
            <a:pPr lvl="1"/>
            <a:r>
              <a:rPr lang="en-US" dirty="0" smtClean="0"/>
              <a:t>Rare terms get very high weight (reduce TF)</a:t>
            </a:r>
          </a:p>
          <a:p>
            <a:pPr lvl="1"/>
            <a:r>
              <a:rPr lang="en-US" dirty="0" smtClean="0"/>
              <a:t>Lead to selection of sentences w/high IDF terms</a:t>
            </a:r>
          </a:p>
          <a:p>
            <a:pPr lvl="1"/>
            <a:r>
              <a:rPr lang="en-US" dirty="0" smtClean="0"/>
              <a:t>Effect minimized in </a:t>
            </a:r>
            <a:r>
              <a:rPr lang="en-US" dirty="0" err="1" smtClean="0"/>
              <a:t>LexRank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Beat official DUC 2004 entrants:</a:t>
            </a:r>
          </a:p>
          <a:p>
            <a:pPr lvl="1"/>
            <a:r>
              <a:rPr lang="en-US" dirty="0" smtClean="0"/>
              <a:t>All versions beat baselines and centroid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23" y="3017114"/>
            <a:ext cx="5605846" cy="29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Beat official DUC 2004 entrants:</a:t>
            </a:r>
          </a:p>
          <a:p>
            <a:pPr lvl="1"/>
            <a:r>
              <a:rPr lang="en-US" dirty="0" smtClean="0"/>
              <a:t>All versions beat baselines and centroid</a:t>
            </a:r>
          </a:p>
          <a:p>
            <a:pPr lvl="1"/>
            <a:r>
              <a:rPr lang="en-US" dirty="0" smtClean="0"/>
              <a:t>Continuous LR &gt; LR &gt; degree</a:t>
            </a:r>
          </a:p>
          <a:p>
            <a:pPr lvl="2"/>
            <a:r>
              <a:rPr lang="en-US" dirty="0" smtClean="0"/>
              <a:t>Variability across systems/tasks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23" y="3299354"/>
            <a:ext cx="5754146" cy="30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Beat official DUC 2004 entrants:</a:t>
            </a:r>
          </a:p>
          <a:p>
            <a:pPr lvl="1"/>
            <a:r>
              <a:rPr lang="en-US" dirty="0" smtClean="0"/>
              <a:t>All versions beat baselines and centroid</a:t>
            </a:r>
          </a:p>
          <a:p>
            <a:pPr lvl="1"/>
            <a:r>
              <a:rPr lang="en-US" dirty="0" smtClean="0"/>
              <a:t>Continuous LR &gt; LR &gt; degree</a:t>
            </a:r>
          </a:p>
          <a:p>
            <a:pPr lvl="2"/>
            <a:r>
              <a:rPr lang="en-US" dirty="0" smtClean="0"/>
              <a:t>Variability across systems/tasks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smtClean="0"/>
              <a:t>Common baseline </a:t>
            </a:r>
            <a:r>
              <a:rPr lang="en-US" dirty="0" smtClean="0"/>
              <a:t>and component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23" y="2993156"/>
            <a:ext cx="4499491" cy="2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2221" cy="4343400"/>
          </a:xfrm>
        </p:spPr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Become familiar with shared task summarization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Implement initial base system with all components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Focus on content selection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Evaluate resulting summaries</a:t>
            </a:r>
          </a:p>
        </p:txBody>
      </p:sp>
    </p:spTree>
    <p:extLst>
      <p:ext uri="{BB962C8B-B14F-4D97-AF65-F5344CB8AC3E}">
        <p14:creationId xmlns:p14="http://schemas.microsoft.com/office/powerpoint/2010/main" val="306683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 2010 Shared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data:</a:t>
            </a:r>
          </a:p>
          <a:p>
            <a:pPr lvl="1"/>
            <a:r>
              <a:rPr lang="en-US" dirty="0" smtClean="0"/>
              <a:t>Test Topic Statements:</a:t>
            </a:r>
          </a:p>
          <a:p>
            <a:pPr lvl="2"/>
            <a:r>
              <a:rPr lang="en-US" dirty="0" smtClean="0"/>
              <a:t>Brief topic description</a:t>
            </a:r>
          </a:p>
          <a:p>
            <a:pPr lvl="2"/>
            <a:r>
              <a:rPr lang="en-US" dirty="0" smtClean="0"/>
              <a:t>List of associated document identifiers from corpus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Document sets:</a:t>
            </a:r>
          </a:p>
          <a:p>
            <a:pPr lvl="2"/>
            <a:r>
              <a:rPr lang="en-US" dirty="0" smtClean="0"/>
              <a:t>Drawn from AQUAINT/AQUAINT-2 LDC corpora</a:t>
            </a:r>
          </a:p>
          <a:p>
            <a:pPr lvl="3"/>
            <a:r>
              <a:rPr lang="en-US" dirty="0" smtClean="0"/>
              <a:t>Available on </a:t>
            </a:r>
            <a:r>
              <a:rPr lang="en-US" dirty="0" err="1" smtClean="0"/>
              <a:t>patas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Summary results:</a:t>
            </a:r>
          </a:p>
          <a:p>
            <a:pPr lvl="2"/>
            <a:r>
              <a:rPr lang="en-US" dirty="0" smtClean="0"/>
              <a:t>Model summaries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&lt;topic id = "D0906B" category = "1"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&lt;title&gt; Rains and mudslides in Southern California &lt;/title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docsetA</a:t>
            </a:r>
            <a:r>
              <a:rPr lang="en-US" dirty="0"/>
              <a:t> id = "D0906B-A"&gt;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"AFP_ENG_20050110.0079"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"LTW_ENG_20050110.0006"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"LTW_ENG_20050112.0156"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"NYT_ENG_20050110.0340"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"NYT_ENG_20050111.0349"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"LTW_ENG_20050109.0001" /&gt;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"LTW_ENG_20050110.0118"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"NYT_ENG_20050110.0009"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"NYT_ENG_20050111.0015"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"NYT_ENG_20050112.0012" /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docset</a:t>
            </a:r>
            <a:r>
              <a:rPr lang="en-US" dirty="0"/>
              <a:t>&gt; &lt;</a:t>
            </a:r>
            <a:r>
              <a:rPr lang="en-US" dirty="0" err="1"/>
              <a:t>docsetB</a:t>
            </a:r>
            <a:r>
              <a:rPr lang="en-US" dirty="0"/>
              <a:t> id = "D0906B-B"&gt;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"AFP_ENG_20050221.0700" </a:t>
            </a:r>
            <a:r>
              <a:rPr lang="en-US" dirty="0" smtClean="0"/>
              <a:t>/&gt;</a:t>
            </a:r>
          </a:p>
          <a:p>
            <a:pPr lvl="3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</p:txBody>
      </p:sp>
    </p:spTree>
    <p:extLst>
      <p:ext uri="{BB962C8B-B14F-4D97-AF65-F5344CB8AC3E}">
        <p14:creationId xmlns:p14="http://schemas.microsoft.com/office/powerpoint/2010/main" val="2381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&lt;DOC</a:t>
            </a:r>
            <a:r>
              <a:rPr lang="en-US" dirty="0" smtClean="0"/>
              <a:t>&gt;&lt;</a:t>
            </a:r>
            <a:r>
              <a:rPr lang="en-US" dirty="0"/>
              <a:t>DOCNO&gt; APW20000817.0002 &lt;/DOCNO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/>
              <a:t>DOCTYPE&gt; NEWS STORY &lt;/DOCTYPE</a:t>
            </a:r>
            <a:r>
              <a:rPr lang="en-US" dirty="0" smtClean="0"/>
              <a:t>&gt;&lt;</a:t>
            </a:r>
            <a:r>
              <a:rPr lang="en-US" dirty="0"/>
              <a:t>DATE_TIME&gt; 2000-08-17 00:05 &lt;/DATE_TIME&gt;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 &lt;</a:t>
            </a:r>
            <a:r>
              <a:rPr lang="en-US" dirty="0"/>
              <a:t>HEADLINE&gt; 19 charged with drug trafficking  &lt;/HEADLINE&gt;</a:t>
            </a:r>
          </a:p>
          <a:p>
            <a:r>
              <a:rPr lang="en-US" dirty="0"/>
              <a:t>&lt;TEXT</a:t>
            </a:r>
            <a:r>
              <a:rPr lang="en-US" dirty="0" smtClean="0"/>
              <a:t>&gt;&lt;</a:t>
            </a:r>
            <a:r>
              <a:rPr lang="en-US" dirty="0"/>
              <a:t>P&gt;</a:t>
            </a:r>
          </a:p>
          <a:p>
            <a:r>
              <a:rPr lang="en-US" dirty="0"/>
              <a:t>	   UTICA, N.Y. (AP) - Nineteen people involved in a </a:t>
            </a:r>
            <a:r>
              <a:rPr lang="en-US" dirty="0" smtClean="0"/>
              <a:t>drug trafficking </a:t>
            </a:r>
            <a:r>
              <a:rPr lang="en-US" dirty="0"/>
              <a:t>ring in the Utica area were arrested early Wednesday</a:t>
            </a:r>
            <a:r>
              <a:rPr lang="en-US" dirty="0" smtClean="0"/>
              <a:t>, police </a:t>
            </a:r>
            <a:r>
              <a:rPr lang="en-US" dirty="0"/>
              <a:t>said.</a:t>
            </a:r>
          </a:p>
          <a:p>
            <a:r>
              <a:rPr lang="en-US" dirty="0"/>
              <a:t>&lt;/</a:t>
            </a:r>
            <a:r>
              <a:rPr lang="en-US" dirty="0" smtClean="0"/>
              <a:t>P&gt;&lt;</a:t>
            </a:r>
            <a:r>
              <a:rPr lang="en-US" dirty="0"/>
              <a:t>P&gt;</a:t>
            </a:r>
          </a:p>
          <a:p>
            <a:r>
              <a:rPr lang="en-US" dirty="0"/>
              <a:t>   Those arrested are linked to 22 others picked up in May </a:t>
            </a:r>
            <a:r>
              <a:rPr lang="en-US" dirty="0" smtClean="0"/>
              <a:t>and comprise </a:t>
            </a:r>
            <a:r>
              <a:rPr lang="en-US" dirty="0"/>
              <a:t>''a major cocaine, crack cocaine and </a:t>
            </a:r>
            <a:r>
              <a:rPr lang="en-US" dirty="0" smtClean="0"/>
              <a:t>marijuana distribution </a:t>
            </a:r>
            <a:r>
              <a:rPr lang="en-US" dirty="0"/>
              <a:t>organization,'' according to the U.S. Department </a:t>
            </a:r>
            <a:r>
              <a:rPr lang="en-US" dirty="0" smtClean="0"/>
              <a:t>of Justice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files:</a:t>
            </a:r>
          </a:p>
          <a:p>
            <a:pPr lvl="1"/>
            <a:r>
              <a:rPr lang="en-US" dirty="0" smtClean="0"/>
              <a:t>Include both </a:t>
            </a:r>
            <a:r>
              <a:rPr lang="en-US" dirty="0" err="1" smtClean="0"/>
              <a:t>docsetA</a:t>
            </a:r>
            <a:r>
              <a:rPr lang="en-US" dirty="0" smtClean="0"/>
              <a:t> and </a:t>
            </a:r>
            <a:r>
              <a:rPr lang="en-US" dirty="0" err="1" smtClean="0"/>
              <a:t>docsetB</a:t>
            </a:r>
            <a:endParaRPr lang="en-US" dirty="0" smtClean="0"/>
          </a:p>
          <a:p>
            <a:pPr lvl="2"/>
            <a:r>
              <a:rPr lang="en-US" dirty="0" smtClean="0"/>
              <a:t>Use ONLY *</a:t>
            </a:r>
            <a:r>
              <a:rPr lang="en-US" dirty="0" err="1" smtClean="0"/>
              <a:t>docsetA</a:t>
            </a:r>
            <a:r>
              <a:rPr lang="en-US" dirty="0" smtClean="0"/>
              <a:t>*</a:t>
            </a:r>
          </a:p>
          <a:p>
            <a:pPr lvl="3"/>
            <a:r>
              <a:rPr lang="en-US" dirty="0" smtClean="0"/>
              <a:t>“B” used for update task</a:t>
            </a:r>
          </a:p>
          <a:p>
            <a:r>
              <a:rPr lang="en-US" dirty="0" smtClean="0"/>
              <a:t>IDs reference documents in AQUAINT corpora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AQUAINT/AQUAINT-2 corpora</a:t>
            </a:r>
          </a:p>
          <a:p>
            <a:pPr lvl="1"/>
            <a:r>
              <a:rPr lang="en-US" dirty="0" smtClean="0"/>
              <a:t>Subset of </a:t>
            </a:r>
            <a:r>
              <a:rPr lang="en-US" dirty="0" err="1" smtClean="0"/>
              <a:t>Gigaword</a:t>
            </a:r>
            <a:endParaRPr lang="en-US" dirty="0" smtClean="0"/>
          </a:p>
          <a:p>
            <a:pPr lvl="2"/>
            <a:r>
              <a:rPr lang="en-US" dirty="0" smtClean="0"/>
              <a:t>Used </a:t>
            </a:r>
            <a:r>
              <a:rPr lang="en-US" dirty="0"/>
              <a:t>in many NLP shared </a:t>
            </a:r>
            <a:r>
              <a:rPr lang="en-US" dirty="0" smtClean="0"/>
              <a:t>tasks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Format is SGML </a:t>
            </a:r>
          </a:p>
          <a:p>
            <a:pPr lvl="2"/>
            <a:r>
              <a:rPr lang="en-US" dirty="0"/>
              <a:t>Not fully XML compliant</a:t>
            </a:r>
          </a:p>
          <a:p>
            <a:pPr lvl="3"/>
            <a:r>
              <a:rPr lang="en-US" dirty="0"/>
              <a:t>Includes non-compliant characters: e.g. with &amp;s</a:t>
            </a:r>
          </a:p>
          <a:p>
            <a:pPr lvl="3"/>
            <a:r>
              <a:rPr lang="en-US" dirty="0"/>
              <a:t>May not be “rooted”</a:t>
            </a:r>
          </a:p>
          <a:p>
            <a:pPr lvl="2"/>
            <a:r>
              <a:rPr lang="en-US" dirty="0"/>
              <a:t>Some differences between </a:t>
            </a:r>
            <a:r>
              <a:rPr lang="en-US" dirty="0" err="1" smtClean="0"/>
              <a:t>subcorpora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Span different date ranges</a:t>
            </a:r>
          </a:p>
        </p:txBody>
      </p:sp>
    </p:spTree>
    <p:extLst>
      <p:ext uri="{BB962C8B-B14F-4D97-AF65-F5344CB8AC3E}">
        <p14:creationId xmlns:p14="http://schemas.microsoft.com/office/powerpoint/2010/main" val="314684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SGML with XML tools</a:t>
            </a:r>
          </a:p>
          <a:p>
            <a:pPr lvl="1"/>
            <a:r>
              <a:rPr lang="en-US" dirty="0" err="1" smtClean="0"/>
              <a:t>Elementtree</a:t>
            </a:r>
            <a:r>
              <a:rPr lang="en-US" dirty="0" smtClean="0"/>
              <a:t> has recover mode: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 </a:t>
            </a:r>
            <a:r>
              <a:rPr lang="en-US" dirty="0"/>
              <a:t>parser = </a:t>
            </a:r>
            <a:r>
              <a:rPr lang="en-US" dirty="0" err="1"/>
              <a:t>etree.XMLParser</a:t>
            </a:r>
            <a:r>
              <a:rPr lang="en-US" dirty="0"/>
              <a:t>(recover=True)                    </a:t>
            </a:r>
            <a:r>
              <a:rPr lang="en-US" dirty="0" err="1"/>
              <a:t>data_tree</a:t>
            </a:r>
            <a:r>
              <a:rPr lang="en-US" dirty="0"/>
              <a:t> = </a:t>
            </a:r>
            <a:r>
              <a:rPr lang="en-US" dirty="0" err="1"/>
              <a:t>etree.parse</a:t>
            </a:r>
            <a:r>
              <a:rPr lang="en-US" dirty="0"/>
              <a:t>(f, parser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Consider escaping &amp;-prefixed content</a:t>
            </a:r>
            <a:endParaRPr lang="en-US" dirty="0"/>
          </a:p>
          <a:p>
            <a:pPr lvl="1"/>
            <a:r>
              <a:rPr lang="en-US" dirty="0" smtClean="0"/>
              <a:t>Varied paragraph structure: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/>
              <a:t>xpath</a:t>
            </a:r>
            <a:r>
              <a:rPr lang="en-US" dirty="0"/>
              <a:t>(".//TEXT//P|.//TEXT")</a:t>
            </a:r>
            <a:endParaRPr lang="en-US" dirty="0" smtClean="0"/>
          </a:p>
          <a:p>
            <a:r>
              <a:rPr lang="en-US" dirty="0" smtClean="0"/>
              <a:t>Non-uniform corpora:</a:t>
            </a:r>
          </a:p>
          <a:p>
            <a:pPr lvl="1"/>
            <a:r>
              <a:rPr lang="en-US" dirty="0" smtClean="0"/>
              <a:t>You may hard-code corpus handling</a:t>
            </a:r>
          </a:p>
          <a:p>
            <a:pPr lvl="2"/>
            <a:r>
              <a:rPr lang="en-US" dirty="0" smtClean="0"/>
              <a:t>Or create configuration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Five young Amish girls were killed, shot by a lone gunman.</a:t>
            </a:r>
          </a:p>
          <a:p>
            <a:r>
              <a:rPr lang="en-US" dirty="0"/>
              <a:t>At about </a:t>
            </a:r>
            <a:r>
              <a:rPr lang="en-US" dirty="0" smtClean="0"/>
              <a:t>10:45</a:t>
            </a:r>
            <a:r>
              <a:rPr lang="en-US" dirty="0"/>
              <a:t>, on October 02, 2006, the gunman, Charles Carl Roberts IV, age 32, entered the Georgetown Amish School in Nickel Mines, Pennsylvania, a tiny village about 55 miles west of Philadelphia.</a:t>
            </a:r>
          </a:p>
          <a:p>
            <a:r>
              <a:rPr lang="en-US" dirty="0"/>
              <a:t>He let the boys and the adults go, before he tied up the girls, ages 6 to 13.</a:t>
            </a:r>
          </a:p>
          <a:p>
            <a:r>
              <a:rPr lang="en-US" dirty="0"/>
              <a:t>Police and emergency personnel rushed to the school but the gunman killed himself as they arrived.</a:t>
            </a:r>
          </a:p>
          <a:p>
            <a:r>
              <a:rPr lang="en-US" dirty="0"/>
              <a:t>His motive was unclear but in a cell call to his wife he talked about abusing two family members 20 years ago.</a:t>
            </a:r>
          </a:p>
        </p:txBody>
      </p:sp>
    </p:spTree>
    <p:extLst>
      <p:ext uri="{BB962C8B-B14F-4D97-AF65-F5344CB8AC3E}">
        <p14:creationId xmlns:p14="http://schemas.microsoft.com/office/powerpoint/2010/main" val="15008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end-to-end system</a:t>
            </a:r>
          </a:p>
          <a:p>
            <a:pPr lvl="1"/>
            <a:r>
              <a:rPr lang="en-US" dirty="0" smtClean="0"/>
              <a:t>From reading in topic files to summarization to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Need at least basic components for:</a:t>
            </a:r>
          </a:p>
          <a:p>
            <a:pPr lvl="1"/>
            <a:r>
              <a:rPr lang="en-US" dirty="0" smtClean="0"/>
              <a:t>Content selection</a:t>
            </a:r>
          </a:p>
          <a:p>
            <a:pPr lvl="1"/>
            <a:r>
              <a:rPr lang="en-US" dirty="0" smtClean="0"/>
              <a:t>Information ordering</a:t>
            </a:r>
          </a:p>
          <a:p>
            <a:pPr lvl="1"/>
            <a:r>
              <a:rPr lang="en-US" dirty="0" smtClean="0"/>
              <a:t>Content realization</a:t>
            </a:r>
          </a:p>
          <a:p>
            <a:r>
              <a:rPr lang="en-US" dirty="0" smtClean="0"/>
              <a:t>Focus on content selection for D2:</a:t>
            </a:r>
          </a:p>
          <a:p>
            <a:pPr lvl="1"/>
            <a:r>
              <a:rPr lang="en-US" dirty="0" smtClean="0"/>
              <a:t>Must be non-trivial (i.e. non-random/lead)</a:t>
            </a:r>
          </a:p>
          <a:p>
            <a:pPr lvl="1"/>
            <a:r>
              <a:rPr lang="en-US" dirty="0" smtClean="0"/>
              <a:t>Others can be minimal (i.e. “copy” for content real.)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formatting:</a:t>
            </a:r>
          </a:p>
          <a:p>
            <a:pPr lvl="1"/>
            <a:r>
              <a:rPr lang="en-US" dirty="0" smtClean="0"/>
              <a:t>100 word summaries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Just ASCII, English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funny formatting (bullets,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May output on multiple lines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One file per topic summary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topics in single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68261" cy="4343400"/>
          </a:xfrm>
        </p:spPr>
        <p:txBody>
          <a:bodyPr/>
          <a:lstStyle/>
          <a:p>
            <a:r>
              <a:rPr lang="en-US" dirty="0" smtClean="0"/>
              <a:t>Primarily using ROUGE</a:t>
            </a:r>
          </a:p>
          <a:p>
            <a:pPr lvl="1"/>
            <a:r>
              <a:rPr lang="en-US" dirty="0" smtClean="0"/>
              <a:t>Standard implementation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ROUGE-1, -2:</a:t>
            </a:r>
          </a:p>
          <a:p>
            <a:pPr lvl="2"/>
            <a:r>
              <a:rPr lang="en-US" dirty="0" smtClean="0"/>
              <a:t>Scores found to have best correlation with responsiveness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Primary metric: ROUGE Recall (“R”)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Store in results directory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&amp; Output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 id</a:t>
            </a:r>
            <a:r>
              <a:rPr lang="en-US" dirty="0"/>
              <a:t>=D0901A</a:t>
            </a:r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file name: D0901-A.M.100.A.A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Split document id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id_part1=D0901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id_part2=</a:t>
            </a:r>
            <a:r>
              <a:rPr lang="en-US" dirty="0" smtClean="0"/>
              <a:t>A</a:t>
            </a:r>
          </a:p>
          <a:p>
            <a:r>
              <a:rPr lang="en-US" dirty="0" smtClean="0"/>
              <a:t>2</a:t>
            </a:r>
            <a:r>
              <a:rPr lang="en-US" dirty="0"/>
              <a:t>. Construct filename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[id_part1</a:t>
            </a:r>
            <a:r>
              <a:rPr lang="en-US" dirty="0" smtClean="0"/>
              <a:t>]- [</a:t>
            </a:r>
            <a:r>
              <a:rPr lang="en-US" dirty="0" err="1"/>
              <a:t>docset</a:t>
            </a:r>
            <a:r>
              <a:rPr lang="en-US" dirty="0"/>
              <a:t>].M.[</a:t>
            </a:r>
            <a:r>
              <a:rPr lang="en-US" dirty="0" err="1"/>
              <a:t>max_token_count</a:t>
            </a:r>
            <a:r>
              <a:rPr lang="en-US" dirty="0"/>
              <a:t>].[id_part2].[</a:t>
            </a:r>
            <a:r>
              <a:rPr lang="en-US" dirty="0" err="1" smtClean="0"/>
              <a:t>some_unique_alphanum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Word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14542" cy="4343400"/>
          </a:xfrm>
        </p:spPr>
        <p:txBody>
          <a:bodyPr/>
          <a:lstStyle/>
          <a:p>
            <a:r>
              <a:rPr lang="en-US" dirty="0" err="1" smtClean="0"/>
              <a:t>RegSumm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Improving the Estimation of Word Importance for News Multi-</a:t>
            </a:r>
            <a:r>
              <a:rPr lang="en-US" dirty="0" smtClean="0"/>
              <a:t>Document Summarization </a:t>
            </a:r>
            <a:r>
              <a:rPr lang="en-US" sz="1800" dirty="0" smtClean="0"/>
              <a:t>(Hong &amp; </a:t>
            </a:r>
            <a:r>
              <a:rPr lang="en-US" sz="1800" dirty="0" err="1" smtClean="0"/>
              <a:t>Nenkova</a:t>
            </a:r>
            <a:r>
              <a:rPr lang="en-US" sz="1800" dirty="0" smtClean="0"/>
              <a:t>, </a:t>
            </a:r>
            <a:r>
              <a:rPr lang="fr-FR" sz="1800" dirty="0" smtClean="0"/>
              <a:t>’</a:t>
            </a:r>
            <a:r>
              <a:rPr lang="en-US" sz="1800" dirty="0" smtClean="0"/>
              <a:t>14)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Supervised method for word selection</a:t>
            </a:r>
          </a:p>
          <a:p>
            <a:pPr lvl="1"/>
            <a:r>
              <a:rPr lang="en-US" dirty="0" smtClean="0"/>
              <a:t>Diverse, rich feature set: unsupervised measures, POS, NER, position,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Identification of common “important” words via side corpus of news articles and human summaries</a:t>
            </a:r>
          </a:p>
        </p:txBody>
      </p:sp>
    </p:spTree>
    <p:extLst>
      <p:ext uri="{BB962C8B-B14F-4D97-AF65-F5344CB8AC3E}">
        <p14:creationId xmlns:p14="http://schemas.microsoft.com/office/powerpoint/2010/main" val="73210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  <a:p>
            <a:r>
              <a:rPr lang="en-US" dirty="0" smtClean="0"/>
              <a:t>Evidence: Human summaries have higher likelihood</a:t>
            </a:r>
          </a:p>
          <a:p>
            <a:r>
              <a:rPr lang="en-US" dirty="0" smtClean="0"/>
              <a:t>Word weight = p(w) = relative frequency = c(w)/N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 smtClean="0"/>
              <a:t>Learn keyword importance</a:t>
            </a:r>
          </a:p>
          <a:p>
            <a:pPr lvl="1"/>
            <a:r>
              <a:rPr lang="en-US" dirty="0" smtClean="0"/>
              <a:t>Contrasts with unsupervised selection, learning sentences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2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 smtClean="0"/>
              <a:t>Learn keyword importance</a:t>
            </a:r>
          </a:p>
          <a:p>
            <a:pPr lvl="1"/>
            <a:r>
              <a:rPr lang="en-US" dirty="0" smtClean="0"/>
              <a:t>Contrasts with unsupervised selection, learning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Train regression over large number of possible features</a:t>
            </a:r>
          </a:p>
          <a:p>
            <a:pPr lvl="2"/>
            <a:r>
              <a:rPr lang="en-US" dirty="0" smtClean="0"/>
              <a:t>Supervision over </a:t>
            </a:r>
            <a:r>
              <a:rPr lang="en-US" i="1" dirty="0" smtClean="0"/>
              <a:t>words</a:t>
            </a:r>
          </a:p>
          <a:p>
            <a:pPr lvl="3"/>
            <a:r>
              <a:rPr lang="en-US" dirty="0" smtClean="0"/>
              <a:t>Did document word appear in summary or not?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 smtClean="0"/>
              <a:t>Learn keyword importance</a:t>
            </a:r>
          </a:p>
          <a:p>
            <a:pPr lvl="1"/>
            <a:r>
              <a:rPr lang="en-US" dirty="0" smtClean="0"/>
              <a:t>Contrasts with unsupervised selection, learning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Train regression over large number of possible features</a:t>
            </a:r>
          </a:p>
          <a:p>
            <a:pPr lvl="2"/>
            <a:r>
              <a:rPr lang="en-US" dirty="0" smtClean="0"/>
              <a:t>Supervision over </a:t>
            </a:r>
            <a:r>
              <a:rPr lang="en-US" i="1" dirty="0" smtClean="0"/>
              <a:t>words</a:t>
            </a:r>
          </a:p>
          <a:p>
            <a:pPr lvl="3"/>
            <a:r>
              <a:rPr lang="en-US" dirty="0" smtClean="0"/>
              <a:t>Did document word appear in summary or not?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Greedy sentence selection:</a:t>
            </a:r>
          </a:p>
          <a:p>
            <a:pPr lvl="2"/>
            <a:r>
              <a:rPr lang="en-US" dirty="0" smtClean="0"/>
              <a:t>Highest scoring sentences: average word weight</a:t>
            </a:r>
          </a:p>
          <a:p>
            <a:pPr lvl="2"/>
            <a:r>
              <a:rPr lang="en-US" dirty="0" smtClean="0"/>
              <a:t>Do not add if &gt;= 0.5 cosine similarity w/any </a:t>
            </a:r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 err="1" smtClean="0"/>
              <a:t>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3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measures:</a:t>
            </a:r>
          </a:p>
          <a:p>
            <a:pPr lvl="2"/>
            <a:r>
              <a:rPr lang="en-US" dirty="0" smtClean="0"/>
              <a:t>Used as binary features given some threshold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4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measures:</a:t>
            </a:r>
          </a:p>
          <a:p>
            <a:pPr lvl="2"/>
            <a:r>
              <a:rPr lang="en-US" dirty="0" smtClean="0"/>
              <a:t>Used as binary features given some threshold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Word probability:  count(w)/N</a:t>
            </a:r>
          </a:p>
          <a:p>
            <a:pPr lvl="2"/>
            <a:r>
              <a:rPr lang="en-US" dirty="0" smtClean="0"/>
              <a:t>Computed over input cluster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4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measures:</a:t>
            </a:r>
          </a:p>
          <a:p>
            <a:pPr lvl="2"/>
            <a:r>
              <a:rPr lang="en-US" dirty="0" smtClean="0"/>
              <a:t>Used as binary features given some threshold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Word probability:  count(w)/N</a:t>
            </a:r>
          </a:p>
          <a:p>
            <a:pPr lvl="2"/>
            <a:r>
              <a:rPr lang="en-US" dirty="0" smtClean="0"/>
              <a:t>Computed over input cluster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Log likelihood ratio: </a:t>
            </a:r>
            <a:r>
              <a:rPr lang="en-US" dirty="0" err="1" smtClean="0"/>
              <a:t>Gigaword</a:t>
            </a:r>
            <a:r>
              <a:rPr lang="en-US" dirty="0" smtClean="0"/>
              <a:t> as background corpus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Unsupervised measures:</a:t>
            </a:r>
          </a:p>
          <a:p>
            <a:pPr lvl="2"/>
            <a:r>
              <a:rPr lang="en-US" dirty="0" smtClean="0"/>
              <a:t>Used as binary features given some threshold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Word probability:  count(w)/N</a:t>
            </a:r>
          </a:p>
          <a:p>
            <a:pPr lvl="2"/>
            <a:r>
              <a:rPr lang="en-US" dirty="0" smtClean="0"/>
              <a:t>Computed over input cluster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Log likelihood ratio: </a:t>
            </a:r>
            <a:r>
              <a:rPr lang="en-US" dirty="0" err="1" smtClean="0"/>
              <a:t>Gigaword</a:t>
            </a:r>
            <a:r>
              <a:rPr lang="en-US" dirty="0" smtClean="0"/>
              <a:t> as background corpus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Markov Random Walk (MRW):</a:t>
            </a:r>
          </a:p>
          <a:p>
            <a:pPr lvl="2"/>
            <a:r>
              <a:rPr lang="en-US" dirty="0" smtClean="0"/>
              <a:t>Graphical model approach similar to </a:t>
            </a:r>
            <a:r>
              <a:rPr lang="en-US" dirty="0" err="1" smtClean="0"/>
              <a:t>LexRank</a:t>
            </a:r>
            <a:endParaRPr lang="en-US" dirty="0" smtClean="0"/>
          </a:p>
          <a:p>
            <a:pPr lvl="2"/>
            <a:r>
              <a:rPr lang="en-US" dirty="0" smtClean="0"/>
              <a:t>Nodes: words</a:t>
            </a:r>
          </a:p>
          <a:p>
            <a:pPr lvl="2"/>
            <a:r>
              <a:rPr lang="en-US" dirty="0" smtClean="0"/>
              <a:t>Edges: # syntactic dependencies b/t </a:t>
            </a:r>
            <a:r>
              <a:rPr lang="en-US" dirty="0" err="1" smtClean="0"/>
              <a:t>wds</a:t>
            </a:r>
            <a:r>
              <a:rPr lang="en-US" dirty="0" smtClean="0"/>
              <a:t> in sentences</a:t>
            </a:r>
          </a:p>
          <a:p>
            <a:pPr lvl="2"/>
            <a:r>
              <a:rPr lang="en-US" dirty="0" smtClean="0"/>
              <a:t>Weights via PageRank algorithm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r>
              <a:rPr lang="en-US" dirty="0" smtClean="0"/>
              <a:t>“Global” word importance:</a:t>
            </a:r>
          </a:p>
          <a:p>
            <a:pPr lvl="1"/>
            <a:r>
              <a:rPr lang="en-US" dirty="0" smtClean="0"/>
              <a:t>Question: Are there words which are intrinsically likely to show up in (news) summaries?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8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r>
              <a:rPr lang="en-US" dirty="0" smtClean="0"/>
              <a:t>“Global” word importance:</a:t>
            </a:r>
          </a:p>
          <a:p>
            <a:pPr lvl="1"/>
            <a:r>
              <a:rPr lang="en-US" dirty="0" smtClean="0"/>
              <a:t>Question: Are there words which are intrinsically likely to show up in (news) summaries?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Approach: </a:t>
            </a:r>
          </a:p>
          <a:p>
            <a:pPr lvl="2"/>
            <a:r>
              <a:rPr lang="en-US" dirty="0" smtClean="0"/>
              <a:t>Build language models on NYT corpus of </a:t>
            </a:r>
            <a:r>
              <a:rPr lang="en-US" dirty="0" err="1" smtClean="0"/>
              <a:t>articles+summs</a:t>
            </a:r>
            <a:endParaRPr lang="en-US" dirty="0" smtClean="0"/>
          </a:p>
          <a:p>
            <a:pPr lvl="3"/>
            <a:r>
              <a:rPr lang="en-US" dirty="0" smtClean="0"/>
              <a:t>One model on articles, one model on summaries</a:t>
            </a:r>
          </a:p>
        </p:txBody>
      </p:sp>
    </p:spTree>
    <p:extLst>
      <p:ext uri="{BB962C8B-B14F-4D97-AF65-F5344CB8AC3E}">
        <p14:creationId xmlns:p14="http://schemas.microsoft.com/office/powerpoint/2010/main" val="27981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r>
              <a:rPr lang="en-US" dirty="0" smtClean="0"/>
              <a:t>“Global” word importance:</a:t>
            </a:r>
          </a:p>
          <a:p>
            <a:pPr lvl="1"/>
            <a:r>
              <a:rPr lang="en-US" dirty="0" smtClean="0"/>
              <a:t>Question: Are there words which are intrinsically likely to show up in (news) summaries?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Approach: </a:t>
            </a:r>
          </a:p>
          <a:p>
            <a:pPr lvl="2"/>
            <a:r>
              <a:rPr lang="en-US" dirty="0" smtClean="0"/>
              <a:t>Build language models on NYT corpus of </a:t>
            </a:r>
            <a:r>
              <a:rPr lang="en-US" dirty="0" err="1" smtClean="0"/>
              <a:t>articles+summs</a:t>
            </a:r>
            <a:endParaRPr lang="en-US" dirty="0" smtClean="0"/>
          </a:p>
          <a:p>
            <a:pPr lvl="3"/>
            <a:r>
              <a:rPr lang="en-US" dirty="0" smtClean="0"/>
              <a:t>One model on articles, one model on summaries</a:t>
            </a:r>
          </a:p>
          <a:p>
            <a:pPr lvl="3"/>
            <a:r>
              <a:rPr lang="en-US" dirty="0" smtClean="0"/>
              <a:t>Measures: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(w),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(w)-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(w),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</a:t>
            </a:r>
          </a:p>
          <a:p>
            <a:pPr lvl="4"/>
            <a:r>
              <a:rPr lang="en-US" dirty="0" smtClean="0"/>
              <a:t>KL(A||G) =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(w)*</a:t>
            </a:r>
            <a:r>
              <a:rPr lang="en-US" dirty="0" err="1" smtClean="0"/>
              <a:t>ln</a:t>
            </a:r>
            <a:r>
              <a:rPr lang="en-US" dirty="0" smtClean="0"/>
              <a:t> (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(w))</a:t>
            </a:r>
          </a:p>
          <a:p>
            <a:pPr lvl="4"/>
            <a:r>
              <a:rPr lang="en-US" dirty="0"/>
              <a:t>KL(G||A) = </a:t>
            </a:r>
            <a:r>
              <a:rPr lang="en-US" dirty="0" err="1" smtClean="0"/>
              <a:t>Pr</a:t>
            </a:r>
            <a:r>
              <a:rPr lang="en-US" baseline="-25000" dirty="0" err="1"/>
              <a:t>G</a:t>
            </a:r>
            <a:r>
              <a:rPr lang="en-US" dirty="0" smtClean="0"/>
              <a:t>(</a:t>
            </a:r>
            <a:r>
              <a:rPr lang="en-US" dirty="0"/>
              <a:t>w)*</a:t>
            </a:r>
            <a:r>
              <a:rPr lang="en-US" dirty="0" err="1"/>
              <a:t>ln</a:t>
            </a:r>
            <a:r>
              <a:rPr lang="en-US" dirty="0"/>
              <a:t> (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/>
              <a:t>w)/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/>
              <a:t>w)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870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15090</TotalTime>
  <Words>5187</Words>
  <Application>Microsoft Macintosh PowerPoint</Application>
  <PresentationFormat>On-screen Show (4:3)</PresentationFormat>
  <Paragraphs>989</Paragraphs>
  <Slides>127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30" baseType="lpstr">
      <vt:lpstr>Breeze</vt:lpstr>
      <vt:lpstr>Equation</vt:lpstr>
      <vt:lpstr>Microsoft Equation</vt:lpstr>
      <vt:lpstr>Content Selection: Topics, Graphs, Supervision</vt:lpstr>
      <vt:lpstr>Roadmap</vt:lpstr>
      <vt:lpstr>Content Selection </vt:lpstr>
      <vt:lpstr>Word-Based Unsupervised Models</vt:lpstr>
      <vt:lpstr>Word-Based Unsupervised Models</vt:lpstr>
      <vt:lpstr>Word-Based Unsupervised Models</vt:lpstr>
      <vt:lpstr>Frequency-based Approach</vt:lpstr>
      <vt:lpstr>Frequency-based Approach</vt:lpstr>
      <vt:lpstr>Frequency-based Approach</vt:lpstr>
      <vt:lpstr>Frequency-based Approach</vt:lpstr>
      <vt:lpstr>Selection Methodology</vt:lpstr>
      <vt:lpstr>Selection Methodology</vt:lpstr>
      <vt:lpstr>Selection Methodology</vt:lpstr>
      <vt:lpstr>Selection Methodology</vt:lpstr>
      <vt:lpstr>Word Weight Example </vt:lpstr>
      <vt:lpstr>Limitations of Frequency</vt:lpstr>
      <vt:lpstr>Limitations of Frequency</vt:lpstr>
      <vt:lpstr>Modeling Background</vt:lpstr>
      <vt:lpstr>Modeling Background</vt:lpstr>
      <vt:lpstr>Modeling Background</vt:lpstr>
      <vt:lpstr>Topic Signature Approach</vt:lpstr>
      <vt:lpstr>Topic Signature Approach</vt:lpstr>
      <vt:lpstr>Log Likelihood Ratio</vt:lpstr>
      <vt:lpstr>Log Likelihood Ratio</vt:lpstr>
      <vt:lpstr>Log Likelihood Ratio</vt:lpstr>
      <vt:lpstr>Log Likelihood Ratio</vt:lpstr>
      <vt:lpstr>Using LLR for Weighting</vt:lpstr>
      <vt:lpstr>Using LLR for Weighting</vt:lpstr>
      <vt:lpstr>Using LLR for Weighting</vt:lpstr>
      <vt:lpstr>Using LLR for Weighting</vt:lpstr>
      <vt:lpstr>MEAD</vt:lpstr>
      <vt:lpstr>Centroid-based Models</vt:lpstr>
      <vt:lpstr>Centroid-based Models</vt:lpstr>
      <vt:lpstr>Centroid-based Models</vt:lpstr>
      <vt:lpstr>MEAD Content Selection</vt:lpstr>
      <vt:lpstr>MEAD Content Selection</vt:lpstr>
      <vt:lpstr>MEAD Content Selection</vt:lpstr>
      <vt:lpstr>Score Computation</vt:lpstr>
      <vt:lpstr>Score Computation</vt:lpstr>
      <vt:lpstr>Score Computation</vt:lpstr>
      <vt:lpstr>Score Computation</vt:lpstr>
      <vt:lpstr>Managing Redundancy</vt:lpstr>
      <vt:lpstr>Managing Redundancy</vt:lpstr>
      <vt:lpstr>System and Evaluation</vt:lpstr>
      <vt:lpstr>System and Evaluation</vt:lpstr>
      <vt:lpstr>System and Evaluation</vt:lpstr>
      <vt:lpstr>Bayesian Topic Models</vt:lpstr>
      <vt:lpstr>Graph-Based Models</vt:lpstr>
      <vt:lpstr>Graph View</vt:lpstr>
      <vt:lpstr>Graph View</vt:lpstr>
      <vt:lpstr>Graph View</vt:lpstr>
      <vt:lpstr>Constructing a Graph </vt:lpstr>
      <vt:lpstr>Constructing a Graph </vt:lpstr>
      <vt:lpstr>Constructing a Graph </vt:lpstr>
      <vt:lpstr>Constructing a Graph </vt:lpstr>
      <vt:lpstr>Example Graph</vt:lpstr>
      <vt:lpstr>Degree Centrality</vt:lpstr>
      <vt:lpstr>Degree Centrality</vt:lpstr>
      <vt:lpstr>Degree Centrality</vt:lpstr>
      <vt:lpstr>Degree Centrality</vt:lpstr>
      <vt:lpstr>LexRank</vt:lpstr>
      <vt:lpstr>LexRank</vt:lpstr>
      <vt:lpstr>LexRank</vt:lpstr>
      <vt:lpstr>LexRank</vt:lpstr>
      <vt:lpstr>Power Method</vt:lpstr>
      <vt:lpstr>LexRank</vt:lpstr>
      <vt:lpstr>LexRank</vt:lpstr>
      <vt:lpstr>LexRank</vt:lpstr>
      <vt:lpstr>LexRank Score Example</vt:lpstr>
      <vt:lpstr>Continuous LexRank</vt:lpstr>
      <vt:lpstr>Continuous LexRank</vt:lpstr>
      <vt:lpstr>Advantages vs Centroid</vt:lpstr>
      <vt:lpstr>Advantages vs Centroid</vt:lpstr>
      <vt:lpstr>Example Results</vt:lpstr>
      <vt:lpstr>Example Results</vt:lpstr>
      <vt:lpstr>Example Results</vt:lpstr>
      <vt:lpstr>Deliverable #2</vt:lpstr>
      <vt:lpstr>TAC 2010 Shared Task</vt:lpstr>
      <vt:lpstr>Topics</vt:lpstr>
      <vt:lpstr>Documents</vt:lpstr>
      <vt:lpstr>Notes</vt:lpstr>
      <vt:lpstr>Notes</vt:lpstr>
      <vt:lpstr>Tips &amp; Tricks</vt:lpstr>
      <vt:lpstr>Model Summaries</vt:lpstr>
      <vt:lpstr>Initial System</vt:lpstr>
      <vt:lpstr>Summaries</vt:lpstr>
      <vt:lpstr>Summarization Evaluation</vt:lpstr>
      <vt:lpstr>Model &amp; Output Names</vt:lpstr>
      <vt:lpstr>Supervised Word Selection</vt:lpstr>
      <vt:lpstr>Basic Approach</vt:lpstr>
      <vt:lpstr>Basic Approach</vt:lpstr>
      <vt:lpstr>Basic Approach</vt:lpstr>
      <vt:lpstr>Features I</vt:lpstr>
      <vt:lpstr>Features I</vt:lpstr>
      <vt:lpstr>Features I</vt:lpstr>
      <vt:lpstr>Features I</vt:lpstr>
      <vt:lpstr>Features II</vt:lpstr>
      <vt:lpstr>Features II</vt:lpstr>
      <vt:lpstr>Features II</vt:lpstr>
      <vt:lpstr>Features II</vt:lpstr>
      <vt:lpstr>Features III</vt:lpstr>
      <vt:lpstr>Features III</vt:lpstr>
      <vt:lpstr>Features III</vt:lpstr>
      <vt:lpstr>Features III</vt:lpstr>
      <vt:lpstr>Features III</vt:lpstr>
      <vt:lpstr>Features III</vt:lpstr>
      <vt:lpstr>Assessment: Words</vt:lpstr>
      <vt:lpstr>Assessment: Summaries</vt:lpstr>
      <vt:lpstr>Submission</vt:lpstr>
      <vt:lpstr>CLASSY</vt:lpstr>
      <vt:lpstr>Using LLR for Weighting</vt:lpstr>
      <vt:lpstr>HMM Sentence Selection</vt:lpstr>
      <vt:lpstr>HMM Sentence Selection</vt:lpstr>
      <vt:lpstr>HMM Sentence Selection</vt:lpstr>
      <vt:lpstr>HMM Sentence Selection</vt:lpstr>
      <vt:lpstr>HMM Sentence Selection</vt:lpstr>
      <vt:lpstr>Matrix-based Selection</vt:lpstr>
      <vt:lpstr>Matrix-based Selection</vt:lpstr>
      <vt:lpstr>Matrix-based Selection</vt:lpstr>
      <vt:lpstr>Matrix-based Selection</vt:lpstr>
      <vt:lpstr>Combining Approaches</vt:lpstr>
      <vt:lpstr>Combining Approaches</vt:lpstr>
      <vt:lpstr>Combining Approaches</vt:lpstr>
      <vt:lpstr>Combining Approaches</vt:lpstr>
      <vt:lpstr>Other Linguistic Processing</vt:lpstr>
      <vt:lpstr>Other Linguistic Processing</vt:lpstr>
      <vt:lpstr>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Gina-Anne Levow</cp:lastModifiedBy>
  <cp:revision>45</cp:revision>
  <cp:lastPrinted>2015-04-14T20:09:17Z</cp:lastPrinted>
  <dcterms:created xsi:type="dcterms:W3CDTF">2015-04-11T23:02:21Z</dcterms:created>
  <dcterms:modified xsi:type="dcterms:W3CDTF">2020-04-09T19:53:38Z</dcterms:modified>
</cp:coreProperties>
</file>