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2373A2-457D-4FE0-9689-54C8125FC6BD}">
  <a:tblStyle styleId="{772373A2-457D-4FE0-9689-54C8125FC6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046c5f4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046c5f4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f99057d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7f99057d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54afeac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54afeac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f4c3c50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f4c3c50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f4c3c507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f4c3c507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f99057d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f99057d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f4c3c507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f4c3c507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f4c3c507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f4c3c507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f99057d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f99057d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f99057d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f99057d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80549" y="1065069"/>
            <a:ext cx="6582900" cy="24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Spam Emails Classification: </a:t>
            </a:r>
            <a:br>
              <a:rPr lang="it"/>
            </a:br>
            <a:r>
              <a:rPr lang="it"/>
              <a:t>a comparison between Machine Learning and Deep Learning techniques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5590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/>
              <a:t>Andrea Cadoni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61225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Results: Deep Learning (with Dropout)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75" y="1566850"/>
            <a:ext cx="3884625" cy="30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300" y="1552209"/>
            <a:ext cx="3884625" cy="3071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19150" y="61225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Conclusions</a:t>
            </a:r>
            <a:endParaRPr/>
          </a:p>
        </p:txBody>
      </p:sp>
      <p:graphicFrame>
        <p:nvGraphicFramePr>
          <p:cNvPr id="199" name="Google Shape;199;p23"/>
          <p:cNvGraphicFramePr/>
          <p:nvPr/>
        </p:nvGraphicFramePr>
        <p:xfrm>
          <a:off x="903900" y="19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{772373A2-457D-4FE0-9689-54C8125FC6BD}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700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 sz="1700"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Machine Learning</a:t>
                      </a:r>
                      <a:endParaRPr b="1"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Deep Learning</a:t>
                      </a:r>
                      <a:endParaRPr b="1"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0.934 (AdaBoost)</a:t>
                      </a:r>
                      <a:endParaRPr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200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set</a:t>
                      </a:r>
                      <a:endParaRPr i="1" sz="1200"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0.944</a:t>
                      </a:r>
                      <a:endParaRPr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200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 set</a:t>
                      </a:r>
                      <a:endParaRPr i="1" sz="1200"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0.933</a:t>
                      </a:r>
                      <a:endParaRPr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200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 set</a:t>
                      </a:r>
                      <a:endParaRPr i="1" sz="1200"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621975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Content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259575" y="12362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2512"/>
          </a:p>
          <a:p>
            <a:pPr indent="-38814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513"/>
              <a:buAutoNum type="arabicPeriod"/>
            </a:pPr>
            <a:r>
              <a:rPr b="1" lang="it" sz="2512"/>
              <a:t>Related Work</a:t>
            </a:r>
            <a:endParaRPr b="1" sz="2512"/>
          </a:p>
          <a:p>
            <a:pPr indent="-3881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13"/>
              <a:buAutoNum type="arabicPeriod"/>
            </a:pPr>
            <a:r>
              <a:rPr b="1" lang="it" sz="2512"/>
              <a:t>The dataset</a:t>
            </a:r>
            <a:endParaRPr b="1" sz="2512"/>
          </a:p>
          <a:p>
            <a:pPr indent="-3881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13"/>
              <a:buAutoNum type="arabicPeriod"/>
            </a:pPr>
            <a:r>
              <a:rPr b="1" lang="it" sz="2512"/>
              <a:t>Proposed Method</a:t>
            </a:r>
            <a:endParaRPr b="1" sz="2512"/>
          </a:p>
          <a:p>
            <a:pPr indent="-3881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13"/>
              <a:buAutoNum type="arabicPeriod"/>
            </a:pPr>
            <a:r>
              <a:rPr b="1" lang="it" sz="2512"/>
              <a:t>Results</a:t>
            </a:r>
            <a:endParaRPr b="1" sz="2512"/>
          </a:p>
          <a:p>
            <a:pPr indent="-3881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13"/>
              <a:buAutoNum type="arabicPeriod"/>
            </a:pPr>
            <a:r>
              <a:rPr b="1" lang="it" sz="2512"/>
              <a:t>Conclusions</a:t>
            </a:r>
            <a:endParaRPr b="1" sz="251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58050" y="61225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Related Works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819150" y="1800200"/>
            <a:ext cx="366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Sharma, Priti, and Uma Bhardwaj. ”</a:t>
            </a:r>
            <a:r>
              <a:rPr i="1" lang="it">
                <a:latin typeface="Calibri"/>
                <a:ea typeface="Calibri"/>
                <a:cs typeface="Calibri"/>
                <a:sym typeface="Calibri"/>
              </a:rPr>
              <a:t>Machine Learning based Spam E-Mail Detection.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” International Journal of Intelligent Engineering &amp; Systems 11.3 (2018).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2014950" y="3132775"/>
            <a:ext cx="5114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Faris, Hossam, Ibrahim Aljarah, and Ja’far Alqatawna. ”</a:t>
            </a:r>
            <a:r>
              <a:rPr i="1" lang="it">
                <a:latin typeface="Calibri"/>
                <a:ea typeface="Calibri"/>
                <a:cs typeface="Calibri"/>
                <a:sym typeface="Calibri"/>
              </a:rPr>
              <a:t>Optimizing feedforward neural networks using krill herd algorithm for e-mail spam detection.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” 2015 IEEE Jordan conference on applied electrical engineering and computing technologies (AEECT), 2015.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5106525" y="1800200"/>
            <a:ext cx="359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A. Harisinghaney, A. Dixit, S. Gupta and A. Arora, ”</a:t>
            </a:r>
            <a:r>
              <a:rPr i="1" lang="it">
                <a:latin typeface="Calibri"/>
                <a:ea typeface="Calibri"/>
                <a:cs typeface="Calibri"/>
                <a:sym typeface="Calibri"/>
              </a:rPr>
              <a:t>Text and image based spam email classification using KNN, </a:t>
            </a:r>
            <a:r>
              <a:rPr i="1" lang="it">
                <a:latin typeface="Calibri"/>
                <a:ea typeface="Calibri"/>
                <a:cs typeface="Calibri"/>
                <a:sym typeface="Calibri"/>
              </a:rPr>
              <a:t>Naïve </a:t>
            </a:r>
            <a:r>
              <a:rPr i="1" lang="it">
                <a:latin typeface="Calibri"/>
                <a:ea typeface="Calibri"/>
                <a:cs typeface="Calibri"/>
                <a:sym typeface="Calibri"/>
              </a:rPr>
              <a:t>Bayes and Reverse DBSCAN algorithm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,” 2014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562350" y="1800200"/>
            <a:ext cx="3918300" cy="104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AF7B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4785775" y="1772900"/>
            <a:ext cx="3772500" cy="110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AF7B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1872275" y="3105475"/>
            <a:ext cx="5315100" cy="110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AF7B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61225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Dataset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430225" y="2204625"/>
            <a:ext cx="2945700" cy="17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Statistics about the Emails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57 features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4601 instances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1 attribute label → 0/1 (No/Yes)</a:t>
            </a:r>
            <a:endParaRPr sz="1400"/>
          </a:p>
        </p:txBody>
      </p:sp>
      <p:sp>
        <p:nvSpPr>
          <p:cNvPr id="153" name="Google Shape;153;p16"/>
          <p:cNvSpPr txBox="1"/>
          <p:nvPr/>
        </p:nvSpPr>
        <p:spPr>
          <a:xfrm>
            <a:off x="4727350" y="1800200"/>
            <a:ext cx="4159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48 continuous real [0,100] attributes of type word_freq_WORD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6 continuous real [0,100] attributes of type char_freq_CHAR]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1 continuous real [1,...] attribute of type capital_run_length_average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1 continuous integer [1,...] attribute of type capital_run_length_longest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1 continuous integer [1,...] attribute of type capital_run_length_total.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3638700" y="2531900"/>
            <a:ext cx="933300" cy="466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AF7B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62195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Proposed Method: train-val-test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200" y="1430250"/>
            <a:ext cx="5297601" cy="32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61225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Proposed Method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2958150" y="1718475"/>
            <a:ext cx="3227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900"/>
              <a:t>Machine Learning:</a:t>
            </a:r>
            <a:endParaRPr b="1"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b="1" lang="it" sz="1900"/>
              <a:t>Support Vector Machines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it" sz="1900"/>
              <a:t>RandomForest Classifier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it" sz="1900"/>
              <a:t>Decision Tree Classifier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it" sz="1900"/>
              <a:t>AdaBoost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it" sz="1900"/>
              <a:t>Logistic Regression</a:t>
            </a:r>
            <a:endParaRPr b="1"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61225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Proposed Method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791450" y="2000425"/>
            <a:ext cx="5561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900"/>
              <a:t>Deep Learning:</a:t>
            </a:r>
            <a:endParaRPr b="1"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b="1" lang="it" sz="1900"/>
              <a:t>Multi Layer Perceptron without Dropout added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it" sz="1900"/>
              <a:t>Multi Layer Perceptron with Dropout added</a:t>
            </a:r>
            <a:endParaRPr b="1"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61225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Results: Machine Learning</a:t>
            </a:r>
            <a:endParaRPr/>
          </a:p>
        </p:txBody>
      </p:sp>
      <p:graphicFrame>
        <p:nvGraphicFramePr>
          <p:cNvPr id="179" name="Google Shape;179;p20"/>
          <p:cNvGraphicFramePr/>
          <p:nvPr/>
        </p:nvGraphicFramePr>
        <p:xfrm>
          <a:off x="952500" y="15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{772373A2-457D-4FE0-9689-54C8125FC6BD}</a:tableStyleId>
              </a:tblPr>
              <a:tblGrid>
                <a:gridCol w="2471325"/>
                <a:gridCol w="2354675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Algorithm used</a:t>
                      </a:r>
                      <a:endParaRPr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Elapsed Time (s)</a:t>
                      </a:r>
                      <a:endParaRPr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 (kernel RBF)</a:t>
                      </a:r>
                      <a:endParaRPr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0.902</a:t>
                      </a:r>
                      <a:endParaRPr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0.837</a:t>
                      </a:r>
                      <a:endParaRPr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Tree</a:t>
                      </a:r>
                      <a:endParaRPr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0.895</a:t>
                      </a:r>
                      <a:endParaRPr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0.156</a:t>
                      </a:r>
                      <a:endParaRPr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(1 feature)</a:t>
                      </a:r>
                      <a:endParaRPr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0.849</a:t>
                      </a:r>
                      <a:endParaRPr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0.106</a:t>
                      </a:r>
                      <a:endParaRPr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(8+ features)</a:t>
                      </a:r>
                      <a:endParaRPr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0.922</a:t>
                      </a:r>
                      <a:endParaRPr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0.115</a:t>
                      </a:r>
                      <a:endParaRPr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AdaBoost</a:t>
                      </a:r>
                      <a:endParaRPr b="1"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0.934</a:t>
                      </a:r>
                      <a:endParaRPr b="1"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0.810</a:t>
                      </a:r>
                      <a:endParaRPr b="1"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</a:t>
                      </a:r>
                      <a:endParaRPr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0.907</a:t>
                      </a:r>
                      <a:endParaRPr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1B2D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0.179</a:t>
                      </a:r>
                      <a:endParaRPr>
                        <a:solidFill>
                          <a:srgbClr val="1B2D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7B5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61225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Results: Deep Learning (no Dropout)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50" y="1464150"/>
            <a:ext cx="3947570" cy="30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675" y="1464150"/>
            <a:ext cx="4013725" cy="30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