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21.png" ContentType="image/png"/>
  <Override PartName="/ppt/media/image6.jpeg" ContentType="image/jpeg"/>
  <Override PartName="/ppt/media/image4.png" ContentType="image/png"/>
  <Override PartName="/ppt/media/image5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22.png" ContentType="image/png"/>
  <Override PartName="/ppt/media/image19.jpeg" ContentType="image/jpeg"/>
  <Override PartName="/ppt/media/image20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46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47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jpe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slideLayout" Target="../slideLayouts/slideLayout1.xml"/><Relationship Id="rId11" Type="http://schemas.openxmlformats.org/officeDocument/2006/relationships/slideLayout" Target="../slideLayouts/slideLayout2.xml"/><Relationship Id="rId12" Type="http://schemas.openxmlformats.org/officeDocument/2006/relationships/slideLayout" Target="../slideLayouts/slideLayout3.xml"/><Relationship Id="rId13" Type="http://schemas.openxmlformats.org/officeDocument/2006/relationships/slideLayout" Target="../slideLayouts/slideLayout4.xml"/><Relationship Id="rId14" Type="http://schemas.openxmlformats.org/officeDocument/2006/relationships/slideLayout" Target="../slideLayouts/slideLayout5.xml"/><Relationship Id="rId15" Type="http://schemas.openxmlformats.org/officeDocument/2006/relationships/slideLayout" Target="../slideLayouts/slideLayout6.xml"/><Relationship Id="rId16" Type="http://schemas.openxmlformats.org/officeDocument/2006/relationships/slideLayout" Target="../slideLayouts/slideLayout7.xml"/><Relationship Id="rId17" Type="http://schemas.openxmlformats.org/officeDocument/2006/relationships/slideLayout" Target="../slideLayouts/slideLayout8.xml"/><Relationship Id="rId18" Type="http://schemas.openxmlformats.org/officeDocument/2006/relationships/slideLayout" Target="../slideLayouts/slideLayout9.xml"/><Relationship Id="rId19" Type="http://schemas.openxmlformats.org/officeDocument/2006/relationships/slideLayout" Target="../slideLayouts/slideLayout10.xml"/><Relationship Id="rId20" Type="http://schemas.openxmlformats.org/officeDocument/2006/relationships/slideLayout" Target="../slideLayouts/slideLayout11.xml"/><Relationship Id="rId21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7112160" y="6248520"/>
            <a:ext cx="5079960" cy="60948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-187920" y="6632640"/>
            <a:ext cx="79092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fld id="{6FC5E674-CBBB-435A-A718-4C1F05AD2498}" type="slidenum">
              <a:rPr b="1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&lt;numéro&gt;</a:t>
            </a:fld>
            <a:endParaRPr b="0" lang="en-GB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68" descr=""/>
          <p:cNvPicPr/>
          <p:nvPr/>
        </p:nvPicPr>
        <p:blipFill>
          <a:blip r:embed="rId3"/>
          <a:stretch/>
        </p:blipFill>
        <p:spPr>
          <a:xfrm>
            <a:off x="9762120" y="6386400"/>
            <a:ext cx="1055880" cy="426600"/>
          </a:xfrm>
          <a:prstGeom prst="rect">
            <a:avLst/>
          </a:prstGeom>
          <a:ln w="9360">
            <a:noFill/>
          </a:ln>
        </p:spPr>
      </p:pic>
      <p:pic>
        <p:nvPicPr>
          <p:cNvPr id="3" name="Picture 69" descr=""/>
          <p:cNvPicPr/>
          <p:nvPr/>
        </p:nvPicPr>
        <p:blipFill>
          <a:blip r:embed="rId4"/>
          <a:stretch/>
        </p:blipFill>
        <p:spPr>
          <a:xfrm>
            <a:off x="10703880" y="6381720"/>
            <a:ext cx="1441080" cy="369360"/>
          </a:xfrm>
          <a:prstGeom prst="rect">
            <a:avLst/>
          </a:prstGeom>
          <a:ln w="9360">
            <a:noFill/>
          </a:ln>
        </p:spPr>
      </p:pic>
      <p:pic>
        <p:nvPicPr>
          <p:cNvPr id="4" name="Picture 12" descr=""/>
          <p:cNvPicPr/>
          <p:nvPr/>
        </p:nvPicPr>
        <p:blipFill>
          <a:blip r:embed="rId5"/>
          <a:stretch/>
        </p:blipFill>
        <p:spPr>
          <a:xfrm>
            <a:off x="8600040" y="6400800"/>
            <a:ext cx="1104480" cy="425160"/>
          </a:xfrm>
          <a:prstGeom prst="rect">
            <a:avLst/>
          </a:prstGeom>
          <a:ln w="9360">
            <a:noFill/>
          </a:ln>
        </p:spPr>
      </p:pic>
      <p:pic>
        <p:nvPicPr>
          <p:cNvPr id="5" name="Picture 13" descr=""/>
          <p:cNvPicPr/>
          <p:nvPr/>
        </p:nvPicPr>
        <p:blipFill>
          <a:blip r:embed="rId6"/>
          <a:stretch/>
        </p:blipFill>
        <p:spPr>
          <a:xfrm>
            <a:off x="7901640" y="6456240"/>
            <a:ext cx="767880" cy="244080"/>
          </a:xfrm>
          <a:prstGeom prst="rect">
            <a:avLst/>
          </a:prstGeom>
          <a:ln w="9360">
            <a:noFill/>
          </a:ln>
        </p:spPr>
      </p:pic>
      <p:pic>
        <p:nvPicPr>
          <p:cNvPr id="6" name="Picture 2" descr=""/>
          <p:cNvPicPr/>
          <p:nvPr/>
        </p:nvPicPr>
        <p:blipFill>
          <a:blip r:embed="rId7"/>
          <a:stretch/>
        </p:blipFill>
        <p:spPr>
          <a:xfrm>
            <a:off x="7260840" y="6409800"/>
            <a:ext cx="479520" cy="359640"/>
          </a:xfrm>
          <a:prstGeom prst="rect">
            <a:avLst/>
          </a:prstGeom>
          <a:ln w="9360">
            <a:noFill/>
          </a:ln>
        </p:spPr>
      </p:pic>
      <p:pic>
        <p:nvPicPr>
          <p:cNvPr id="7" name="Picture 5" descr=""/>
          <p:cNvPicPr/>
          <p:nvPr/>
        </p:nvPicPr>
        <p:blipFill>
          <a:blip r:embed="rId8"/>
          <a:srcRect l="157" t="2000" r="157" b="0"/>
          <a:stretch/>
        </p:blipFill>
        <p:spPr>
          <a:xfrm>
            <a:off x="0" y="-2520"/>
            <a:ext cx="12191760" cy="1007640"/>
          </a:xfrm>
          <a:prstGeom prst="rect">
            <a:avLst/>
          </a:prstGeom>
          <a:ln w="9360">
            <a:noFill/>
          </a:ln>
        </p:spPr>
      </p:pic>
      <p:sp>
        <p:nvSpPr>
          <p:cNvPr id="8" name="PlaceHolder 2"/>
          <p:cNvSpPr>
            <a:spLocks noGrp="1"/>
          </p:cNvSpPr>
          <p:nvPr>
            <p:ph type="dt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E87CBC48-49E0-4118-8A90-16F6DD81F465}" type="datetime"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27/09/18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ftr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</p:spPr>
        <p:txBody>
          <a:bodyPr lIns="90000" rIns="90000" tIns="45000" bIns="45000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sldNum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8BE2A785-219B-4795-9FD0-68BE8733A0E8}" type="slidenum"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&lt;numéro&gt;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1" name="" descr=""/>
          <p:cNvPicPr/>
          <p:nvPr/>
        </p:nvPicPr>
        <p:blipFill>
          <a:blip r:embed="rId9"/>
          <a:stretch/>
        </p:blipFill>
        <p:spPr>
          <a:xfrm>
            <a:off x="7112160" y="6248520"/>
            <a:ext cx="5079960" cy="609480"/>
          </a:xfrm>
          <a:prstGeom prst="rect">
            <a:avLst/>
          </a:prstGeom>
          <a:ln>
            <a:noFill/>
          </a:ln>
        </p:spPr>
      </p:pic>
      <p:sp>
        <p:nvSpPr>
          <p:cNvPr id="12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Cliquez pour éditer le format du texte-titre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niveau de plan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Troisième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10"/>
    <p:sldLayoutId id="2147483650" r:id="rId11"/>
    <p:sldLayoutId id="2147483651" r:id="rId12"/>
    <p:sldLayoutId id="2147483652" r:id="rId13"/>
    <p:sldLayoutId id="2147483653" r:id="rId14"/>
    <p:sldLayoutId id="2147483654" r:id="rId15"/>
    <p:sldLayoutId id="2147483655" r:id="rId16"/>
    <p:sldLayoutId id="2147483656" r:id="rId17"/>
    <p:sldLayoutId id="2147483657" r:id="rId18"/>
    <p:sldLayoutId id="2147483658" r:id="rId19"/>
    <p:sldLayoutId id="2147483659" r:id="rId20"/>
    <p:sldLayoutId id="2147483660" r:id="rId21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jpeg"/><Relationship Id="rId9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8060040" y="6427440"/>
            <a:ext cx="3605040" cy="30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3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Hackathon CampOSV Septembre 2018, Rennes</a:t>
            </a:r>
            <a:endParaRPr b="0" lang="en-GB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3239640" y="1044360"/>
            <a:ext cx="5850000" cy="568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i="1" lang="en-GB" sz="19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Modélisation Open Source d’objets complexes avec Python</a:t>
            </a:r>
            <a:endParaRPr b="0" lang="en-GB" sz="1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TextShape 3"/>
          <p:cNvSpPr txBox="1"/>
          <p:nvPr/>
        </p:nvSpPr>
        <p:spPr>
          <a:xfrm>
            <a:off x="5364720" y="144360"/>
            <a:ext cx="1678680" cy="722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3700" spc="-1" strike="noStrike">
                <a:solidFill>
                  <a:srgbClr val="00b8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PyOSV</a:t>
            </a:r>
            <a:endParaRPr b="0" lang="en-GB" sz="3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1584000" y="1616400"/>
            <a:ext cx="9000000" cy="4600800"/>
          </a:xfrm>
          <a:prstGeom prst="rect">
            <a:avLst/>
          </a:prstGeom>
          <a:ln>
            <a:noFill/>
          </a:ln>
        </p:spPr>
      </p:pic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8060040" y="6427440"/>
            <a:ext cx="3605040" cy="30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3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Hackathon CampOSV Septembre 2018, Rennes</a:t>
            </a:r>
            <a:endParaRPr b="0" lang="en-GB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5435640" y="936360"/>
            <a:ext cx="1378440" cy="568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i="1" lang="en-GB" sz="1900" spc="-1" strike="noStrike">
                <a:solidFill>
                  <a:srgbClr val="00b8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Mars 2018</a:t>
            </a:r>
            <a:endParaRPr b="0" lang="en-GB" sz="1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TextShape 3"/>
          <p:cNvSpPr txBox="1"/>
          <p:nvPr/>
        </p:nvSpPr>
        <p:spPr>
          <a:xfrm>
            <a:off x="720000" y="1584360"/>
            <a:ext cx="10656000" cy="518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GB" sz="1500" spc="-1" strike="noStrike">
                <a:solidFill>
                  <a:srgbClr val="222d5a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https://github.com/osv-team</a:t>
            </a:r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GB" sz="1500" spc="-1" strike="noStrike">
                <a:solidFill>
                  <a:srgbClr val="3d4f98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pyosv</a:t>
            </a:r>
            <a:r>
              <a:rPr b="0" lang="en-GB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	</a:t>
            </a:r>
            <a:r>
              <a:rPr b="0" lang="en-GB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	</a:t>
            </a:r>
            <a:r>
              <a:rPr b="0" lang="en-GB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	</a:t>
            </a:r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Point d’entrée</a:t>
            </a:r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GB" sz="1500" spc="-1" strike="noStrike">
                <a:solidFill>
                  <a:srgbClr val="3d4f98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pyosv-binderhub</a:t>
            </a:r>
            <a:r>
              <a:rPr b="0" lang="en-GB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	</a:t>
            </a:r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Notebooks online</a:t>
            </a:r>
            <a:r>
              <a:rPr b="0" lang="en-GB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 </a:t>
            </a:r>
            <a:r>
              <a:rPr b="0" lang="en-GB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	</a:t>
            </a:r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GB" sz="1500" spc="-1" strike="noStrike">
                <a:solidFill>
                  <a:srgbClr val="3d4f98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osvcad</a:t>
            </a:r>
            <a:r>
              <a:rPr b="1" lang="en-GB" sz="1500" spc="-1" strike="noStrike">
                <a:solidFill>
                  <a:srgbClr val="3d4f98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	</a:t>
            </a:r>
            <a:r>
              <a:rPr b="1" lang="en-GB" sz="1500" spc="-1" strike="noStrike">
                <a:solidFill>
                  <a:srgbClr val="3d4f98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	</a:t>
            </a:r>
            <a:r>
              <a:rPr b="1" lang="en-GB" sz="1500" spc="-1" strike="noStrike">
                <a:solidFill>
                  <a:srgbClr val="3d4f98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	</a:t>
            </a:r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Modélisation des objets complexes (assemblages, ancres, graphes ...)</a:t>
            </a:r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GB" sz="1500" spc="-1" strike="noStrike">
                <a:solidFill>
                  <a:srgbClr val="3d4f98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ccad</a:t>
            </a:r>
            <a:r>
              <a:rPr b="1" lang="en-GB" sz="1500" spc="-1" strike="noStrike">
                <a:solidFill>
                  <a:srgbClr val="3d4f98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	</a:t>
            </a:r>
            <a:r>
              <a:rPr b="1" lang="en-GB" sz="1500" spc="-1" strike="noStrike">
                <a:solidFill>
                  <a:srgbClr val="3d4f98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	</a:t>
            </a:r>
            <a:r>
              <a:rPr b="1" lang="en-GB" sz="1500" spc="-1" strike="noStrike">
                <a:solidFill>
                  <a:srgbClr val="3d4f98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	</a:t>
            </a:r>
            <a:r>
              <a:rPr b="1" lang="en-GB" sz="1500" spc="-1" strike="noStrike">
                <a:solidFill>
                  <a:srgbClr val="3d4f98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	</a:t>
            </a:r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Construction et manipulation scriptée d’objets simples (fork du projet de Charles Sherman)</a:t>
            </a:r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	</a:t>
            </a:r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	</a:t>
            </a:r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GB" sz="1500" spc="-1" strike="noStrike">
                <a:solidFill>
                  <a:srgbClr val="3d4f98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party</a:t>
            </a:r>
            <a:r>
              <a:rPr b="1" lang="en-GB" sz="1500" spc="-1" strike="noStrike">
                <a:solidFill>
                  <a:srgbClr val="3d4f98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	</a:t>
            </a:r>
            <a:r>
              <a:rPr b="1" lang="en-GB" sz="1500" spc="-1" strike="noStrike">
                <a:solidFill>
                  <a:srgbClr val="3d4f98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	</a:t>
            </a:r>
            <a:r>
              <a:rPr b="1" lang="en-GB" sz="1500" spc="-1" strike="noStrike">
                <a:solidFill>
                  <a:srgbClr val="3d4f98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	</a:t>
            </a:r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Génération et utilisation des librairies de pièces</a:t>
            </a:r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GB" sz="1500" spc="-1" strike="noStrike">
                <a:solidFill>
                  <a:srgbClr val="3d4f98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standard-cad-parts</a:t>
            </a:r>
            <a:r>
              <a:rPr b="1" lang="en-GB" sz="1500" spc="-1" strike="noStrike">
                <a:solidFill>
                  <a:srgbClr val="3d4f98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	</a:t>
            </a:r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Librairie de pièces générées à la volée</a:t>
            </a:r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GB" sz="1500" spc="-1" strike="noStrike">
                <a:solidFill>
                  <a:srgbClr val="3d4f98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reversy</a:t>
            </a:r>
            <a:r>
              <a:rPr b="1" lang="en-GB" sz="1500" spc="-1" strike="noStrike">
                <a:solidFill>
                  <a:srgbClr val="3d4f98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	</a:t>
            </a:r>
            <a:r>
              <a:rPr b="1" lang="en-GB" sz="1500" spc="-1" strike="noStrike">
                <a:solidFill>
                  <a:srgbClr val="3d4f98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	</a:t>
            </a:r>
            <a:r>
              <a:rPr b="1" lang="en-GB" sz="1500" spc="-1" strike="noStrike">
                <a:solidFill>
                  <a:srgbClr val="3d4f98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	</a:t>
            </a:r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Décomposition de fichiers STEP en pièces élémentaires (positionnées dans leur repère propre)</a:t>
            </a:r>
            <a:r>
              <a:rPr b="1" lang="en-GB" sz="1500" spc="-1" strike="noStrike">
                <a:solidFill>
                  <a:srgbClr val="3d4f98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	</a:t>
            </a:r>
            <a:r>
              <a:rPr b="1" lang="en-GB" sz="1500" spc="-1" strike="noStrike">
                <a:solidFill>
                  <a:srgbClr val="3d4f98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	</a:t>
            </a:r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GB" sz="1500" spc="-1" strike="noStrike">
                <a:solidFill>
                  <a:srgbClr val="00b8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quaternions</a:t>
            </a:r>
            <a:r>
              <a:rPr b="1" lang="en-GB" sz="1500" spc="-1" strike="noStrike">
                <a:solidFill>
                  <a:srgbClr val="00b8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	</a:t>
            </a:r>
            <a:r>
              <a:rPr b="1" lang="en-GB" sz="1500" spc="-1" strike="noStrike">
                <a:solidFill>
                  <a:srgbClr val="00b8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	</a:t>
            </a:r>
            <a:r>
              <a:rPr b="0" lang="en-GB" sz="15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Implémentation des quaternions</a:t>
            </a:r>
            <a:r>
              <a:rPr b="1" lang="en-GB" sz="1500" spc="-1" strike="noStrike">
                <a:solidFill>
                  <a:srgbClr val="00b8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	</a:t>
            </a:r>
            <a:r>
              <a:rPr b="1" lang="en-GB" sz="1500" spc="-1" strike="noStrike">
                <a:solidFill>
                  <a:srgbClr val="00b8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	</a:t>
            </a:r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TextShape 4"/>
          <p:cNvSpPr txBox="1"/>
          <p:nvPr/>
        </p:nvSpPr>
        <p:spPr>
          <a:xfrm>
            <a:off x="5364720" y="144360"/>
            <a:ext cx="1678680" cy="722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3700" spc="-1" strike="noStrike">
                <a:solidFill>
                  <a:srgbClr val="00b8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PyOSV</a:t>
            </a:r>
            <a:endParaRPr b="0" lang="en-GB" sz="3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9424080" y="1353600"/>
            <a:ext cx="2239920" cy="131040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8060040" y="6427440"/>
            <a:ext cx="3605040" cy="30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3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Hackathon CampOSV Septembre 2018, Rennes</a:t>
            </a:r>
            <a:endParaRPr b="0" lang="en-GB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5435640" y="936360"/>
            <a:ext cx="1724400" cy="568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i="1" lang="en-GB" sz="1900" spc="-1" strike="noStrike">
                <a:solidFill>
                  <a:srgbClr val="00b8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Septembre 2018</a:t>
            </a:r>
            <a:endParaRPr b="0" lang="en-GB" sz="1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TextShape 3"/>
          <p:cNvSpPr txBox="1"/>
          <p:nvPr/>
        </p:nvSpPr>
        <p:spPr>
          <a:xfrm>
            <a:off x="720000" y="1584360"/>
            <a:ext cx="10656000" cy="518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GB" sz="1500" spc="-1" strike="noStrike">
                <a:solidFill>
                  <a:srgbClr val="222d5a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https://github.com/osv-team</a:t>
            </a:r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GB" sz="1500" spc="-1" strike="noStrike">
                <a:solidFill>
                  <a:srgbClr val="3d4f98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osvcad</a:t>
            </a:r>
            <a:r>
              <a:rPr b="1" lang="en-GB" sz="1500" spc="-1" strike="noStrike">
                <a:solidFill>
                  <a:srgbClr val="3d4f98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	</a:t>
            </a:r>
            <a:r>
              <a:rPr b="1" lang="en-GB" sz="1500" spc="-1" strike="noStrike">
                <a:solidFill>
                  <a:srgbClr val="3d4f98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	</a:t>
            </a:r>
            <a:r>
              <a:rPr b="1" lang="en-GB" sz="1500" spc="-1" strike="noStrike">
                <a:solidFill>
                  <a:srgbClr val="3d4f98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	</a:t>
            </a:r>
            <a:r>
              <a:rPr b="1" lang="en-GB" sz="1500" spc="-1" strike="noStrike">
                <a:solidFill>
                  <a:srgbClr val="3d4f98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	</a:t>
            </a:r>
            <a:r>
              <a:rPr b="1" lang="en-GB" sz="1500" spc="-1" strike="noStrike">
                <a:solidFill>
                  <a:srgbClr val="3d4f98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	</a:t>
            </a:r>
            <a:r>
              <a:rPr b="1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UI !</a:t>
            </a:r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GB" sz="1500" spc="-1" strike="noStrike">
                <a:solidFill>
                  <a:srgbClr val="3d4f98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osvcad2</a:t>
            </a:r>
            <a:r>
              <a:rPr b="0" lang="en-GB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	</a:t>
            </a:r>
            <a:r>
              <a:rPr b="0" lang="en-GB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	</a:t>
            </a:r>
            <a:r>
              <a:rPr b="0" lang="en-GB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	</a:t>
            </a:r>
            <a:r>
              <a:rPr b="0" lang="en-GB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	</a:t>
            </a:r>
            <a:r>
              <a:rPr b="0" lang="en-GB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	</a:t>
            </a:r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Modélisation plus complète et ré-écriture des ancres et des contraintes</a:t>
            </a:r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GB" sz="1500" spc="-1" strike="noStrike">
                <a:solidFill>
                  <a:srgbClr val="3d4f98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reversy</a:t>
            </a:r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	</a:t>
            </a:r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	</a:t>
            </a:r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	</a:t>
            </a:r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	</a:t>
            </a:r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	</a:t>
            </a:r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Reverse engineering des fichiers STEP</a:t>
            </a:r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GB" sz="1500" spc="-1" strike="noStrike">
                <a:solidFill>
                  <a:srgbClr val="3d4f98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opm</a:t>
            </a:r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	</a:t>
            </a:r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	</a:t>
            </a:r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	</a:t>
            </a:r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	</a:t>
            </a:r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	</a:t>
            </a:r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	</a:t>
            </a:r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Open Product Model</a:t>
            </a:r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GB" sz="1500" spc="-1" strike="noStrike">
                <a:solidFill>
                  <a:srgbClr val="3d4f98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freecad-workbench-anchors</a:t>
            </a:r>
            <a:r>
              <a:rPr b="0" lang="en-GB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	</a:t>
            </a:r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Faciliter la création des ancres</a:t>
            </a:r>
            <a:r>
              <a:rPr b="0" lang="en-GB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	</a:t>
            </a:r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GB" sz="1500" spc="-1" strike="noStrike">
                <a:solidFill>
                  <a:srgbClr val="3d4f98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OSV</a:t>
            </a:r>
            <a:r>
              <a:rPr b="1" lang="en-GB" sz="1500" spc="-1" strike="noStrike">
                <a:solidFill>
                  <a:srgbClr val="3d4f98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	</a:t>
            </a:r>
            <a:r>
              <a:rPr b="1" lang="en-GB" sz="1500" spc="-1" strike="noStrike">
                <a:solidFill>
                  <a:srgbClr val="3d4f98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	</a:t>
            </a:r>
            <a:r>
              <a:rPr b="1" lang="en-GB" sz="1500" spc="-1" strike="noStrike">
                <a:solidFill>
                  <a:srgbClr val="3d4f98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	</a:t>
            </a:r>
            <a:r>
              <a:rPr b="1" lang="en-GB" sz="1500" spc="-1" strike="noStrike">
                <a:solidFill>
                  <a:srgbClr val="3d4f98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	</a:t>
            </a:r>
            <a:r>
              <a:rPr b="1" lang="en-GB" sz="1500" spc="-1" strike="noStrike">
                <a:solidFill>
                  <a:srgbClr val="3d4f98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	</a:t>
            </a:r>
            <a:r>
              <a:rPr b="1" lang="en-GB" sz="1500" spc="-1" strike="noStrike">
                <a:solidFill>
                  <a:srgbClr val="3d4f98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	</a:t>
            </a:r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Modélisation de l’OSV</a:t>
            </a:r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GB" sz="1500" spc="-1" strike="noStrike">
                <a:solidFill>
                  <a:srgbClr val="3d4f98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openplm + plugin</a:t>
            </a:r>
            <a:r>
              <a:rPr b="1" lang="en-GB" sz="1500" spc="-1" strike="noStrike">
                <a:solidFill>
                  <a:srgbClr val="3d4f98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	</a:t>
            </a:r>
            <a:r>
              <a:rPr b="1" lang="en-GB" sz="1500" spc="-1" strike="noStrike">
                <a:solidFill>
                  <a:srgbClr val="3d4f98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	</a:t>
            </a:r>
            <a:r>
              <a:rPr b="1" lang="en-GB" sz="1500" spc="-1" strike="noStrike">
                <a:solidFill>
                  <a:srgbClr val="3d4f98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	</a:t>
            </a:r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PLM</a:t>
            </a:r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	</a:t>
            </a:r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 old school</a:t>
            </a:r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Qualité projet, Python 3.6,  Dockerisation de l’environnement,  Travis (Linux),  Codacy</a:t>
            </a:r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Newsletters</a:t>
            </a:r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	</a:t>
            </a:r>
            <a:r>
              <a:rPr b="1" lang="en-GB" sz="1500" spc="-1" strike="noStrike">
                <a:solidFill>
                  <a:srgbClr val="00b8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	</a:t>
            </a:r>
            <a:r>
              <a:rPr b="1" lang="en-GB" sz="1500" spc="-1" strike="noStrike">
                <a:solidFill>
                  <a:srgbClr val="00b8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	</a:t>
            </a:r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TextShape 4"/>
          <p:cNvSpPr txBox="1"/>
          <p:nvPr/>
        </p:nvSpPr>
        <p:spPr>
          <a:xfrm>
            <a:off x="5364720" y="144360"/>
            <a:ext cx="1678680" cy="722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3700" spc="-1" strike="noStrike">
                <a:solidFill>
                  <a:srgbClr val="00b8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PyOSV</a:t>
            </a:r>
            <a:endParaRPr b="0" lang="en-GB" sz="3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9424080" y="1353600"/>
            <a:ext cx="2239920" cy="131040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6870960" y="936000"/>
            <a:ext cx="4145040" cy="5922000"/>
          </a:xfrm>
          <a:prstGeom prst="rect">
            <a:avLst/>
          </a:prstGeom>
          <a:ln>
            <a:noFill/>
          </a:ln>
        </p:spPr>
      </p:pic>
      <p:sp>
        <p:nvSpPr>
          <p:cNvPr id="109" name="TextShape 1"/>
          <p:cNvSpPr txBox="1"/>
          <p:nvPr/>
        </p:nvSpPr>
        <p:spPr>
          <a:xfrm>
            <a:off x="8060040" y="6427440"/>
            <a:ext cx="3605040" cy="30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3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Hackathon CampOSV Septembre 2018, Rennes</a:t>
            </a:r>
            <a:endParaRPr b="0" lang="en-GB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5651640" y="972360"/>
            <a:ext cx="1404360" cy="568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i="1" lang="en-GB" sz="1900" spc="-1" strike="noStrike">
                <a:solidFill>
                  <a:srgbClr val="00b8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Roadmap</a:t>
            </a:r>
            <a:endParaRPr b="0" lang="en-GB" sz="1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TextShape 3"/>
          <p:cNvSpPr txBox="1"/>
          <p:nvPr/>
        </p:nvSpPr>
        <p:spPr>
          <a:xfrm>
            <a:off x="720000" y="1584360"/>
            <a:ext cx="10656000" cy="501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Faire sauter le bouchon des ancres !</a:t>
            </a:r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Nouveaux types de noeuds et de contraintes + solveur de contraintes</a:t>
            </a:r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Plateforme collaborative</a:t>
            </a:r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Enrichir librairies de pièces standard</a:t>
            </a:r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TextShape 4"/>
          <p:cNvSpPr txBox="1"/>
          <p:nvPr/>
        </p:nvSpPr>
        <p:spPr>
          <a:xfrm>
            <a:off x="5364360" y="144360"/>
            <a:ext cx="1678680" cy="722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3700" spc="-1" strike="noStrike">
                <a:solidFill>
                  <a:srgbClr val="00b8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PyOSV</a:t>
            </a:r>
            <a:endParaRPr b="0" lang="en-GB" sz="3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8060040" y="6427440"/>
            <a:ext cx="3605040" cy="30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3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Hackathon CampOSV Septembre 2018, Rennes</a:t>
            </a:r>
            <a:endParaRPr b="0" lang="en-GB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4859640" y="972360"/>
            <a:ext cx="2056680" cy="568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i="1" lang="en-GB" sz="1900" spc="-1" strike="noStrike">
                <a:solidFill>
                  <a:srgbClr val="00b8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La suite / Echanges</a:t>
            </a:r>
            <a:endParaRPr b="0" lang="en-GB" sz="1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TextShape 3"/>
          <p:cNvSpPr txBox="1"/>
          <p:nvPr/>
        </p:nvSpPr>
        <p:spPr>
          <a:xfrm>
            <a:off x="720000" y="1584360"/>
            <a:ext cx="10656000" cy="4319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	</a:t>
            </a:r>
            <a:r>
              <a:rPr b="0" lang="en-GB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Vos remarques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	</a:t>
            </a:r>
            <a:r>
              <a:rPr b="0" lang="en-GB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Vos questions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	</a:t>
            </a:r>
            <a:r>
              <a:rPr b="0" lang="en-GB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Vos idées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TextShape 4"/>
          <p:cNvSpPr txBox="1"/>
          <p:nvPr/>
        </p:nvSpPr>
        <p:spPr>
          <a:xfrm>
            <a:off x="5364360" y="144360"/>
            <a:ext cx="1678680" cy="722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3700" spc="-1" strike="noStrike">
                <a:solidFill>
                  <a:srgbClr val="00b8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PyOSV</a:t>
            </a:r>
            <a:endParaRPr b="0" lang="en-GB" sz="3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6696000" y="1800000"/>
            <a:ext cx="3600000" cy="360000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8060040" y="6427440"/>
            <a:ext cx="3605040" cy="30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3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Hackathon CampOSV Septembre 2018, Rennes</a:t>
            </a:r>
            <a:endParaRPr b="0" lang="en-GB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4787640" y="972360"/>
            <a:ext cx="2712240" cy="568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i="1" lang="en-GB" sz="19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L’équipe et ses partenaires</a:t>
            </a:r>
            <a:endParaRPr b="0" lang="en-GB" sz="1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TextShape 3"/>
          <p:cNvSpPr txBox="1"/>
          <p:nvPr/>
        </p:nvSpPr>
        <p:spPr>
          <a:xfrm>
            <a:off x="720000" y="1584360"/>
            <a:ext cx="10656000" cy="5270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IETR / Bernard Uguen et Valérie Guichon</a:t>
            </a:r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PythonOCC / Thomas Paviot</a:t>
            </a:r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Rennes Métropole</a:t>
            </a:r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FEDER</a:t>
            </a:r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GB" sz="1500" spc="-1" strike="noStrike">
                <a:solidFill>
                  <a:srgbClr val="cc3f14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… </a:t>
            </a:r>
            <a:r>
              <a:rPr b="1" lang="en-GB" sz="2000" spc="-1" strike="noStrike">
                <a:solidFill>
                  <a:srgbClr val="cc3f14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vous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TextShape 4"/>
          <p:cNvSpPr txBox="1"/>
          <p:nvPr/>
        </p:nvSpPr>
        <p:spPr>
          <a:xfrm>
            <a:off x="5364360" y="144360"/>
            <a:ext cx="1678680" cy="722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3700" spc="-1" strike="noStrike">
                <a:solidFill>
                  <a:srgbClr val="00b8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PyOSV</a:t>
            </a:r>
            <a:endParaRPr b="0" lang="en-GB" sz="3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5220000" y="1666800"/>
            <a:ext cx="2160000" cy="1069200"/>
          </a:xfrm>
          <a:prstGeom prst="rect">
            <a:avLst/>
          </a:prstGeom>
          <a:ln>
            <a:noFill/>
          </a:ln>
        </p:spPr>
      </p:pic>
      <p:pic>
        <p:nvPicPr>
          <p:cNvPr id="57" name="" descr=""/>
          <p:cNvPicPr/>
          <p:nvPr/>
        </p:nvPicPr>
        <p:blipFill>
          <a:blip r:embed="rId2"/>
          <a:stretch/>
        </p:blipFill>
        <p:spPr>
          <a:xfrm>
            <a:off x="5220000" y="2952000"/>
            <a:ext cx="1080000" cy="1080000"/>
          </a:xfrm>
          <a:prstGeom prst="rect">
            <a:avLst/>
          </a:prstGeom>
          <a:ln>
            <a:noFill/>
          </a:ln>
        </p:spPr>
      </p:pic>
      <p:pic>
        <p:nvPicPr>
          <p:cNvPr id="58" name="" descr=""/>
          <p:cNvPicPr/>
          <p:nvPr/>
        </p:nvPicPr>
        <p:blipFill>
          <a:blip r:embed="rId3"/>
          <a:stretch/>
        </p:blipFill>
        <p:spPr>
          <a:xfrm>
            <a:off x="7308000" y="2880000"/>
            <a:ext cx="1080000" cy="1080000"/>
          </a:xfrm>
          <a:prstGeom prst="rect">
            <a:avLst/>
          </a:prstGeom>
          <a:ln>
            <a:noFill/>
          </a:ln>
        </p:spPr>
      </p:pic>
      <p:pic>
        <p:nvPicPr>
          <p:cNvPr id="59" name="" descr=""/>
          <p:cNvPicPr/>
          <p:nvPr/>
        </p:nvPicPr>
        <p:blipFill>
          <a:blip r:embed="rId4"/>
          <a:stretch/>
        </p:blipFill>
        <p:spPr>
          <a:xfrm>
            <a:off x="7668000" y="1656000"/>
            <a:ext cx="1080000" cy="1080000"/>
          </a:xfrm>
          <a:prstGeom prst="rect">
            <a:avLst/>
          </a:prstGeom>
          <a:ln>
            <a:noFill/>
          </a:ln>
        </p:spPr>
      </p:pic>
      <p:pic>
        <p:nvPicPr>
          <p:cNvPr id="60" name="" descr=""/>
          <p:cNvPicPr/>
          <p:nvPr/>
        </p:nvPicPr>
        <p:blipFill>
          <a:blip r:embed="rId5"/>
          <a:stretch/>
        </p:blipFill>
        <p:spPr>
          <a:xfrm>
            <a:off x="8964000" y="1656000"/>
            <a:ext cx="763200" cy="1080000"/>
          </a:xfrm>
          <a:prstGeom prst="rect">
            <a:avLst/>
          </a:prstGeom>
          <a:ln>
            <a:noFill/>
          </a:ln>
        </p:spPr>
      </p:pic>
      <p:pic>
        <p:nvPicPr>
          <p:cNvPr id="61" name="" descr=""/>
          <p:cNvPicPr/>
          <p:nvPr/>
        </p:nvPicPr>
        <p:blipFill>
          <a:blip r:embed="rId6"/>
          <a:stretch/>
        </p:blipFill>
        <p:spPr>
          <a:xfrm>
            <a:off x="4182840" y="4392000"/>
            <a:ext cx="3017160" cy="967320"/>
          </a:xfrm>
          <a:prstGeom prst="rect">
            <a:avLst/>
          </a:prstGeom>
          <a:ln>
            <a:noFill/>
          </a:ln>
        </p:spPr>
      </p:pic>
      <p:pic>
        <p:nvPicPr>
          <p:cNvPr id="62" name="" descr=""/>
          <p:cNvPicPr/>
          <p:nvPr/>
        </p:nvPicPr>
        <p:blipFill>
          <a:blip r:embed="rId7"/>
          <a:stretch/>
        </p:blipFill>
        <p:spPr>
          <a:xfrm>
            <a:off x="7569000" y="4104000"/>
            <a:ext cx="1935000" cy="1515960"/>
          </a:xfrm>
          <a:prstGeom prst="rect">
            <a:avLst/>
          </a:prstGeom>
          <a:ln>
            <a:noFill/>
          </a:ln>
        </p:spPr>
      </p:pic>
      <p:pic>
        <p:nvPicPr>
          <p:cNvPr id="63" name="" descr=""/>
          <p:cNvPicPr/>
          <p:nvPr/>
        </p:nvPicPr>
        <p:blipFill>
          <a:blip r:embed="rId8"/>
          <a:stretch/>
        </p:blipFill>
        <p:spPr>
          <a:xfrm>
            <a:off x="9936000" y="1656000"/>
            <a:ext cx="1180800" cy="108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8060040" y="6427440"/>
            <a:ext cx="3605040" cy="30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3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Hackathon CampOSV Septembre 2018, Rennes</a:t>
            </a:r>
            <a:endParaRPr b="0" lang="en-GB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TextShape 2"/>
          <p:cNvSpPr txBox="1"/>
          <p:nvPr/>
        </p:nvSpPr>
        <p:spPr>
          <a:xfrm>
            <a:off x="5111640" y="972360"/>
            <a:ext cx="2124360" cy="568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i="1" lang="en-GB" sz="1900" spc="-1" strike="noStrike">
                <a:solidFill>
                  <a:srgbClr val="00b8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Un peu d’histoire ...</a:t>
            </a:r>
            <a:endParaRPr b="0" lang="en-GB" sz="1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TextShape 3"/>
          <p:cNvSpPr txBox="1"/>
          <p:nvPr/>
        </p:nvSpPr>
        <p:spPr>
          <a:xfrm>
            <a:off x="720000" y="1584360"/>
            <a:ext cx="10656000" cy="4319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500" spc="-1" strike="noStrike">
                <a:solidFill>
                  <a:srgbClr val="cc3f14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Avril 2016</a:t>
            </a:r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	</a:t>
            </a:r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	</a:t>
            </a:r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	</a:t>
            </a:r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Premier CampOSV</a:t>
            </a:r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                  </a:t>
            </a:r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	</a:t>
            </a:r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	</a:t>
            </a:r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	</a:t>
            </a:r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Constatation des problèmes de modélisation (fichiers Open Source mais difficilement exploitables)</a:t>
            </a:r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500" spc="-1" strike="noStrike">
                <a:solidFill>
                  <a:srgbClr val="cc3f14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Mars 2017</a:t>
            </a:r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	</a:t>
            </a:r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	</a:t>
            </a:r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	</a:t>
            </a:r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Coup d’envoi et début du développement</a:t>
            </a:r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                    </a:t>
            </a:r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	</a:t>
            </a:r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	</a:t>
            </a:r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Vers un SI autour de l’OSV</a:t>
            </a:r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500" spc="-1" strike="noStrike">
                <a:solidFill>
                  <a:srgbClr val="cc3f14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Décembre 2017</a:t>
            </a:r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	</a:t>
            </a:r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	</a:t>
            </a:r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Présentation PyOSV au Paris Open Source Summit (POSS)</a:t>
            </a:r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500" spc="-1" strike="noStrike">
                <a:solidFill>
                  <a:srgbClr val="cc3f14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Mars 2018</a:t>
            </a:r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	</a:t>
            </a:r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	</a:t>
            </a:r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	</a:t>
            </a:r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inOut / CampOSV / Hackathon</a:t>
            </a:r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GB" sz="1500" spc="-1" strike="noStrike">
                <a:solidFill>
                  <a:srgbClr val="cc3f14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Septembre 2018</a:t>
            </a:r>
            <a:r>
              <a:rPr b="1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	</a:t>
            </a:r>
            <a:r>
              <a:rPr b="1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CampOSV / Hackathon  </a:t>
            </a:r>
            <a:r>
              <a:rPr b="1" lang="en-GB" sz="1500" spc="-1" strike="noStrike">
                <a:solidFill>
                  <a:srgbClr val="ff884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← (Vous êtes ici)</a:t>
            </a:r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TextShape 4"/>
          <p:cNvSpPr txBox="1"/>
          <p:nvPr/>
        </p:nvSpPr>
        <p:spPr>
          <a:xfrm>
            <a:off x="5364720" y="144360"/>
            <a:ext cx="1678680" cy="722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3700" spc="-1" strike="noStrike">
                <a:solidFill>
                  <a:srgbClr val="00b8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PyOSV</a:t>
            </a:r>
            <a:endParaRPr b="0" lang="en-GB" sz="3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8060040" y="6427440"/>
            <a:ext cx="3605040" cy="30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3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Hackathon CampOSV Septembre 2018, Rennes</a:t>
            </a:r>
            <a:endParaRPr b="0" lang="en-GB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TextShape 2"/>
          <p:cNvSpPr txBox="1"/>
          <p:nvPr/>
        </p:nvSpPr>
        <p:spPr>
          <a:xfrm>
            <a:off x="4823640" y="972360"/>
            <a:ext cx="2914920" cy="568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i="1" lang="en-GB" sz="1900" spc="-1" strike="noStrike">
                <a:solidFill>
                  <a:srgbClr val="00b8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Quel problèmes à résoudre ?</a:t>
            </a:r>
            <a:endParaRPr b="0" lang="en-GB" sz="1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TextShape 3"/>
          <p:cNvSpPr txBox="1"/>
          <p:nvPr/>
        </p:nvSpPr>
        <p:spPr>
          <a:xfrm>
            <a:off x="720000" y="1584360"/>
            <a:ext cx="10656000" cy="4671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Objet complexe + librairies de pièces + PLM + collaboratif → logiciels propriétaires (fermés) et chers</a:t>
            </a:r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Ticket d’entrée élevé pour les petites structures</a:t>
            </a:r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Modélisation d’objets complexes</a:t>
            </a:r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  </a:t>
            </a:r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- assemblage de pièces</a:t>
            </a:r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  </a:t>
            </a:r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- assemblage de pièces avec des assemblages</a:t>
            </a:r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  </a:t>
            </a:r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- assemblage d’assemblages</a:t>
            </a:r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  </a:t>
            </a:r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- documentation et lifecycle management</a:t>
            </a:r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Modélisation collaborative et hétérogène</a:t>
            </a:r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  </a:t>
            </a:r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- contributeurs éparpillés géographiquement</a:t>
            </a:r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  </a:t>
            </a:r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- moyens de conception (logiciels CAO / librairies CAO) différents</a:t>
            </a:r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Pièces standard / Librairies</a:t>
            </a:r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  </a:t>
            </a:r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- ensembles cohérents réservés au logiciels … chers !</a:t>
            </a:r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Formats neutres (STEP, IGES) sans ‘intelligence’, pas de capture du ‘design intent’</a:t>
            </a:r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Nomenclature </a:t>
            </a:r>
            <a:r>
              <a:rPr b="0" i="1" lang="en-GB" sz="1500" spc="-1" strike="noStrike">
                <a:solidFill>
                  <a:srgbClr val="ff884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(osvcad/doc/nomenclature)</a:t>
            </a:r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TextShape 4"/>
          <p:cNvSpPr txBox="1"/>
          <p:nvPr/>
        </p:nvSpPr>
        <p:spPr>
          <a:xfrm>
            <a:off x="5364720" y="144360"/>
            <a:ext cx="1678680" cy="722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3700" spc="-1" strike="noStrike">
                <a:solidFill>
                  <a:srgbClr val="00b8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PyOSV</a:t>
            </a:r>
            <a:endParaRPr b="0" lang="en-GB" sz="3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8060040" y="6427440"/>
            <a:ext cx="3605040" cy="30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3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Hackathon CampOSV Septembre 2018, Rennes</a:t>
            </a:r>
            <a:endParaRPr b="0" lang="en-GB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TextShape 2"/>
          <p:cNvSpPr txBox="1"/>
          <p:nvPr/>
        </p:nvSpPr>
        <p:spPr>
          <a:xfrm>
            <a:off x="5579640" y="972360"/>
            <a:ext cx="1188360" cy="568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i="1" lang="en-GB" sz="1900" spc="-1" strike="noStrike">
                <a:solidFill>
                  <a:srgbClr val="00b8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Les idées</a:t>
            </a:r>
            <a:endParaRPr b="0" lang="en-GB" sz="1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TextShape 3"/>
          <p:cNvSpPr txBox="1"/>
          <p:nvPr/>
        </p:nvSpPr>
        <p:spPr>
          <a:xfrm>
            <a:off x="720000" y="1548360"/>
            <a:ext cx="10656000" cy="4319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500" spc="-1" strike="noStrike" u="sng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Idées générales</a:t>
            </a:r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Open Source, évidemment</a:t>
            </a:r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Appliquer les meilleures pratiques du développement logiciel au développement hardware</a:t>
            </a:r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500" spc="-1" strike="noStrike" u="sng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Idées techniques</a:t>
            </a:r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Modélisation d’un objet complexe sous forme de graphe (acyclique dirigé)</a:t>
            </a:r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  </a:t>
            </a:r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Pas de limitation théorique (possibilité d’introduire des nouveaux types de noeuds et de liens)</a:t>
            </a:r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Modélisation programmatique</a:t>
            </a:r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Origines multiples (pièces standard, STEP, scripts)</a:t>
            </a:r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Les ancres et les ‘stezips’</a:t>
            </a:r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TextShape 4"/>
          <p:cNvSpPr txBox="1"/>
          <p:nvPr/>
        </p:nvSpPr>
        <p:spPr>
          <a:xfrm>
            <a:off x="5364720" y="144360"/>
            <a:ext cx="1678680" cy="722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3700" spc="-1" strike="noStrike">
                <a:solidFill>
                  <a:srgbClr val="00b8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PyOSV</a:t>
            </a:r>
            <a:endParaRPr b="0" lang="en-GB" sz="3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8060040" y="6427440"/>
            <a:ext cx="3605040" cy="30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3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Hackathon CampOSV Septembre 2018, Rennes</a:t>
            </a:r>
            <a:endParaRPr b="0" lang="en-GB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TextShape 2"/>
          <p:cNvSpPr txBox="1"/>
          <p:nvPr/>
        </p:nvSpPr>
        <p:spPr>
          <a:xfrm>
            <a:off x="1835640" y="972360"/>
            <a:ext cx="8670960" cy="568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i="1" lang="en-GB" sz="1900" spc="-1" strike="noStrike">
                <a:solidFill>
                  <a:srgbClr val="00b8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Appliquer les meilleures pratiques logicielles au déveoppement hardware : Use case cible</a:t>
            </a:r>
            <a:endParaRPr b="0" lang="en-GB" sz="1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TextShape 3"/>
          <p:cNvSpPr txBox="1"/>
          <p:nvPr/>
        </p:nvSpPr>
        <p:spPr>
          <a:xfrm>
            <a:off x="720000" y="1584360"/>
            <a:ext cx="10656000" cy="441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0. Je crée mon environnement de développement</a:t>
            </a:r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	</a:t>
            </a:r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	</a:t>
            </a:r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	</a:t>
            </a:r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	</a:t>
            </a:r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	</a:t>
            </a:r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	</a:t>
            </a:r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./install_pyosv.sh</a:t>
            </a:r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1. Je crée ou je clone un projet à partir de la plateforme pyosv</a:t>
            </a:r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	</a:t>
            </a:r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	</a:t>
            </a:r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	</a:t>
            </a:r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	</a:t>
            </a:r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git clone http://pyosv.org/&lt;user&gt;/&lt;project&gt;</a:t>
            </a:r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2. Je modifie le code de création des pièces, des assemblages etc …</a:t>
            </a:r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	</a:t>
            </a:r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	</a:t>
            </a:r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	</a:t>
            </a:r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3. Je vérifie mes modifications grâce à l’outillage fourni par l’environnement</a:t>
            </a:r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	</a:t>
            </a:r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pyosv-view &lt;project&gt;</a:t>
            </a:r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4. Je commite mes modifications</a:t>
            </a:r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	</a:t>
            </a:r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	</a:t>
            </a:r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	</a:t>
            </a:r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	</a:t>
            </a:r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	</a:t>
            </a:r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	</a:t>
            </a:r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	</a:t>
            </a:r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	</a:t>
            </a:r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	</a:t>
            </a:r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git add &amp;&amp; git commit -m … &amp;&amp; git push</a:t>
            </a:r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5. La nouvelle version est en ligne et je peux visualiser en ligne le graphe et la vue 3D</a:t>
            </a:r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	</a:t>
            </a:r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	</a:t>
            </a:r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… </a:t>
            </a:r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bref, le workflow open hardware est très prôche du worflow logiciel open source</a:t>
            </a:r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TextShape 4"/>
          <p:cNvSpPr txBox="1"/>
          <p:nvPr/>
        </p:nvSpPr>
        <p:spPr>
          <a:xfrm>
            <a:off x="5364360" y="144360"/>
            <a:ext cx="1678680" cy="722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3700" spc="-1" strike="noStrike">
                <a:solidFill>
                  <a:srgbClr val="00b8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PyOSV</a:t>
            </a:r>
            <a:endParaRPr b="0" lang="en-GB" sz="3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8060040" y="6427440"/>
            <a:ext cx="3605040" cy="30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3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Hackathon CampOSV Septembre 2018, Rennes</a:t>
            </a:r>
            <a:endParaRPr b="0" lang="en-GB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3599640" y="972360"/>
            <a:ext cx="5112360" cy="568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i="1" lang="en-GB" sz="1900" spc="-1" strike="noStrike">
                <a:solidFill>
                  <a:srgbClr val="00b8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Modélisation sous forme de graphe acyclique dirigé</a:t>
            </a:r>
            <a:endParaRPr b="0" lang="en-GB" sz="1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TextShape 3"/>
          <p:cNvSpPr txBox="1"/>
          <p:nvPr/>
        </p:nvSpPr>
        <p:spPr>
          <a:xfrm>
            <a:off x="720000" y="1584360"/>
            <a:ext cx="10656000" cy="4319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Des noeuds:</a:t>
            </a:r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  </a:t>
            </a:r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- pièce</a:t>
            </a:r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  </a:t>
            </a:r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- assemblage</a:t>
            </a:r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GB" sz="1500" spc="-1" strike="no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  </a:t>
            </a:r>
            <a:r>
              <a:rPr b="0" i="1" lang="en-GB" sz="1500" spc="-1" strike="no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- documentation</a:t>
            </a:r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GB" sz="1500" spc="-1" strike="no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  </a:t>
            </a:r>
            <a:r>
              <a:rPr b="0" i="1" lang="en-GB" sz="1500" spc="-1" strike="no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- simulation</a:t>
            </a:r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Des liens : </a:t>
            </a:r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- contraintes géométriques (e.g. osvcad.edges.ConstraintAnchor)</a:t>
            </a:r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GB" sz="1500" spc="-1" strike="no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- documente</a:t>
            </a:r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GB" sz="1500" spc="-1" strike="no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- contient des résultats de simulation</a:t>
            </a:r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TextShape 4"/>
          <p:cNvSpPr txBox="1"/>
          <p:nvPr/>
        </p:nvSpPr>
        <p:spPr>
          <a:xfrm>
            <a:off x="5364360" y="144360"/>
            <a:ext cx="1678680" cy="722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3700" spc="-1" strike="noStrike">
                <a:solidFill>
                  <a:srgbClr val="00b8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PyOSV</a:t>
            </a:r>
            <a:endParaRPr b="0" lang="en-GB" sz="3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060040" y="6427440"/>
            <a:ext cx="3605040" cy="30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3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Hackathon CampOSV Septembre 2018, Rennes</a:t>
            </a:r>
            <a:endParaRPr b="0" lang="en-GB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3599640" y="972360"/>
            <a:ext cx="5155200" cy="568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i="1" lang="en-GB" sz="1900" spc="-1" strike="noStrike">
                <a:solidFill>
                  <a:srgbClr val="00b8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Modélisation programmatique et origines multiples</a:t>
            </a:r>
            <a:endParaRPr b="0" lang="en-GB" sz="1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TextShape 3"/>
          <p:cNvSpPr txBox="1"/>
          <p:nvPr/>
        </p:nvSpPr>
        <p:spPr>
          <a:xfrm>
            <a:off x="720000" y="1584360"/>
            <a:ext cx="10656000" cy="4319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L’objet complexe est </a:t>
            </a:r>
            <a:r>
              <a:rPr b="1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modélisé par un script Python</a:t>
            </a:r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.</a:t>
            </a:r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Le graphe et la vue 3D sont des résultats (/des vues) de ce que produit le script.</a:t>
            </a:r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Les plans de fabrication et la documentation d’un projet sont des exports.</a:t>
            </a:r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Le script Python de modélisation ‘ne fait que’ créer la description de l’objet complexe à partir de noeuds et de liens.</a:t>
            </a:r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500" spc="-1" strike="noStrike" u="sng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Origines multiples</a:t>
            </a:r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Un noeud ‘géométrique” peut être créé à partir d’un script (Python), d’un fichier STEP ou d’une librairie de pièces. Une fois le noeud créé, son origine n’importe plus.</a:t>
            </a:r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TextShape 4"/>
          <p:cNvSpPr txBox="1"/>
          <p:nvPr/>
        </p:nvSpPr>
        <p:spPr>
          <a:xfrm>
            <a:off x="5364360" y="144360"/>
            <a:ext cx="1678680" cy="722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3700" spc="-1" strike="noStrike">
                <a:solidFill>
                  <a:srgbClr val="00b8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PyOSV</a:t>
            </a:r>
            <a:endParaRPr b="0" lang="en-GB" sz="3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060040" y="6427440"/>
            <a:ext cx="3605040" cy="30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3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Hackathon CampOSV Septembre 2018, Rennes</a:t>
            </a:r>
            <a:endParaRPr b="0" lang="en-GB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4895640" y="972360"/>
            <a:ext cx="2599200" cy="568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i="1" lang="en-GB" sz="1900" spc="-1" strike="noStrike">
                <a:solidFill>
                  <a:srgbClr val="00b8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Les ancres et les Stepzips</a:t>
            </a:r>
            <a:endParaRPr b="0" lang="en-GB" sz="1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TextShape 3"/>
          <p:cNvSpPr txBox="1"/>
          <p:nvPr/>
        </p:nvSpPr>
        <p:spPr>
          <a:xfrm>
            <a:off x="720000" y="1584360"/>
            <a:ext cx="10656000" cy="441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500" spc="-1" strike="noStrike" u="sng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Qu’est-ce qu’une ancre ?</a:t>
            </a:r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C’est un point et un vecteur attaché à une géométrie.</a:t>
            </a:r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La plupart des pièces ont des points, des axes, des plans d’appui particuliers prévu pour l’assemblage.</a:t>
            </a:r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Les ancres permettent de placer des pièces les unes par rapport aux autres de manière programmatique</a:t>
            </a:r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500" spc="-1" strike="noStrike" u="sng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Qu’est-ce qu’un Stepzip ?</a:t>
            </a:r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C’est un fichier zip contenant un fichier STEP et un fichier décrivant ses ancres.</a:t>
            </a:r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TextShape 4"/>
          <p:cNvSpPr txBox="1"/>
          <p:nvPr/>
        </p:nvSpPr>
        <p:spPr>
          <a:xfrm>
            <a:off x="5364360" y="144360"/>
            <a:ext cx="1678680" cy="722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3700" spc="-1" strike="noStrike">
                <a:solidFill>
                  <a:srgbClr val="00b8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PyOSV</a:t>
            </a:r>
            <a:endParaRPr b="0" lang="en-GB" sz="3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8301600" y="1224000"/>
            <a:ext cx="2786400" cy="1800000"/>
          </a:xfrm>
          <a:prstGeom prst="rect">
            <a:avLst/>
          </a:prstGeom>
          <a:ln>
            <a:noFill/>
          </a:ln>
        </p:spPr>
      </p:pic>
      <p:pic>
        <p:nvPicPr>
          <p:cNvPr id="93" name="" descr=""/>
          <p:cNvPicPr/>
          <p:nvPr/>
        </p:nvPicPr>
        <p:blipFill>
          <a:blip r:embed="rId2"/>
          <a:stretch/>
        </p:blipFill>
        <p:spPr>
          <a:xfrm>
            <a:off x="8208000" y="4428000"/>
            <a:ext cx="900000" cy="900000"/>
          </a:xfrm>
          <a:prstGeom prst="rect">
            <a:avLst/>
          </a:prstGeom>
          <a:ln>
            <a:noFill/>
          </a:ln>
        </p:spPr>
      </p:pic>
      <p:pic>
        <p:nvPicPr>
          <p:cNvPr id="94" name="" descr=""/>
          <p:cNvPicPr/>
          <p:nvPr/>
        </p:nvPicPr>
        <p:blipFill>
          <a:blip r:embed="rId3"/>
          <a:stretch/>
        </p:blipFill>
        <p:spPr>
          <a:xfrm>
            <a:off x="9864000" y="4104000"/>
            <a:ext cx="807480" cy="754200"/>
          </a:xfrm>
          <a:prstGeom prst="rect">
            <a:avLst/>
          </a:prstGeom>
          <a:ln>
            <a:noFill/>
          </a:ln>
        </p:spPr>
      </p:pic>
      <p:pic>
        <p:nvPicPr>
          <p:cNvPr id="95" name="" descr=""/>
          <p:cNvPicPr/>
          <p:nvPr/>
        </p:nvPicPr>
        <p:blipFill>
          <a:blip r:embed="rId4"/>
          <a:stretch/>
        </p:blipFill>
        <p:spPr>
          <a:xfrm>
            <a:off x="10044000" y="5220000"/>
            <a:ext cx="540000" cy="540000"/>
          </a:xfrm>
          <a:prstGeom prst="rect">
            <a:avLst/>
          </a:prstGeom>
          <a:ln>
            <a:noFill/>
          </a:ln>
        </p:spPr>
      </p:pic>
      <p:cxnSp>
        <p:nvCxnSpPr>
          <p:cNvPr id="96" name="Line 5"/>
          <p:cNvCxnSpPr>
            <a:stCxn id="94" idx="1"/>
            <a:endCxn id="93" idx="3"/>
          </p:cNvCxnSpPr>
          <p:nvPr/>
        </p:nvCxnSpPr>
        <p:spPr>
          <a:xfrm flipH="1">
            <a:off x="9108000" y="4480920"/>
            <a:ext cx="756360" cy="397440"/>
          </a:xfrm>
          <a:prstGeom prst="bentConnector3">
            <a:avLst/>
          </a:prstGeom>
          <a:ln w="19080">
            <a:solidFill>
              <a:srgbClr val="ff8840"/>
            </a:solidFill>
            <a:round/>
          </a:ln>
        </p:spPr>
      </p:cxnSp>
      <p:cxnSp>
        <p:nvCxnSpPr>
          <p:cNvPr id="97" name="Line 6"/>
          <p:cNvCxnSpPr>
            <a:stCxn id="93" idx="3"/>
            <a:endCxn id="95" idx="1"/>
          </p:cNvCxnSpPr>
          <p:nvPr/>
        </p:nvCxnSpPr>
        <p:spPr>
          <a:xfrm>
            <a:off x="9108000" y="4878000"/>
            <a:ext cx="936360" cy="612360"/>
          </a:xfrm>
          <a:prstGeom prst="bentConnector3">
            <a:avLst/>
          </a:prstGeom>
          <a:ln w="19080">
            <a:solidFill>
              <a:srgbClr val="ff8840"/>
            </a:solidFill>
            <a:round/>
          </a:ln>
        </p:spPr>
      </p:cxn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1210</TotalTime>
  <Application>LibreOffice/5.2.7.2$Windows_x86 LibreOffice_project/2b7f1e640c46ceb28adf43ee075a6e8b8439ed10</Application>
  <Company>Université de Rennes 1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2018-02-12T11:08:53Z</dcterms:created>
  <dc:creator>vguichon</dc:creator>
  <dc:description/>
  <dc:language>en-GB</dc:language>
  <cp:lastModifiedBy/>
  <dcterms:modified xsi:type="dcterms:W3CDTF">2018-09-26T15:22:16Z</dcterms:modified>
  <cp:revision>54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Université de Rennes 1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Grand écran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</Properties>
</file>