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5"/>
  </p:notesMasterIdLst>
  <p:sldIdLst>
    <p:sldId id="472" r:id="rId5"/>
    <p:sldId id="615" r:id="rId6"/>
    <p:sldId id="656" r:id="rId7"/>
    <p:sldId id="658" r:id="rId8"/>
    <p:sldId id="663" r:id="rId9"/>
    <p:sldId id="660" r:id="rId10"/>
    <p:sldId id="664" r:id="rId11"/>
    <p:sldId id="665" r:id="rId12"/>
    <p:sldId id="662" r:id="rId13"/>
    <p:sldId id="668" r:id="rId14"/>
    <p:sldId id="669" r:id="rId15"/>
    <p:sldId id="671" r:id="rId16"/>
    <p:sldId id="670" r:id="rId17"/>
    <p:sldId id="657" r:id="rId18"/>
    <p:sldId id="659" r:id="rId19"/>
    <p:sldId id="673" r:id="rId20"/>
    <p:sldId id="707" r:id="rId21"/>
    <p:sldId id="674" r:id="rId22"/>
    <p:sldId id="675" r:id="rId23"/>
    <p:sldId id="676" r:id="rId24"/>
    <p:sldId id="677" r:id="rId25"/>
    <p:sldId id="678" r:id="rId26"/>
    <p:sldId id="666" r:id="rId27"/>
    <p:sldId id="702" r:id="rId28"/>
    <p:sldId id="703" r:id="rId29"/>
    <p:sldId id="704" r:id="rId30"/>
    <p:sldId id="705" r:id="rId31"/>
    <p:sldId id="706" r:id="rId32"/>
    <p:sldId id="679" r:id="rId33"/>
    <p:sldId id="672" r:id="rId34"/>
    <p:sldId id="667" r:id="rId35"/>
    <p:sldId id="681" r:id="rId36"/>
    <p:sldId id="661" r:id="rId37"/>
    <p:sldId id="683" r:id="rId38"/>
    <p:sldId id="684" r:id="rId39"/>
    <p:sldId id="685" r:id="rId40"/>
    <p:sldId id="686" r:id="rId41"/>
    <p:sldId id="682" r:id="rId42"/>
    <p:sldId id="687" r:id="rId43"/>
    <p:sldId id="688" r:id="rId44"/>
    <p:sldId id="701" r:id="rId45"/>
    <p:sldId id="680" r:id="rId46"/>
    <p:sldId id="689" r:id="rId47"/>
    <p:sldId id="690" r:id="rId48"/>
    <p:sldId id="691" r:id="rId49"/>
    <p:sldId id="692" r:id="rId50"/>
    <p:sldId id="708" r:id="rId51"/>
    <p:sldId id="693" r:id="rId52"/>
    <p:sldId id="694" r:id="rId53"/>
    <p:sldId id="695" r:id="rId54"/>
    <p:sldId id="696" r:id="rId55"/>
    <p:sldId id="710" r:id="rId56"/>
    <p:sldId id="697" r:id="rId57"/>
    <p:sldId id="709" r:id="rId58"/>
    <p:sldId id="698" r:id="rId59"/>
    <p:sldId id="699" r:id="rId60"/>
    <p:sldId id="711" r:id="rId61"/>
    <p:sldId id="700" r:id="rId62"/>
    <p:sldId id="654" r:id="rId63"/>
    <p:sldId id="38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66FF"/>
    <a:srgbClr val="FFCC99"/>
    <a:srgbClr val="99CCFF"/>
    <a:srgbClr val="CC3300"/>
    <a:srgbClr val="FF66CC"/>
    <a:srgbClr val="66FF33"/>
    <a:srgbClr val="FF3399"/>
    <a:srgbClr val="FF66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7034" autoAdjust="0"/>
  </p:normalViewPr>
  <p:slideViewPr>
    <p:cSldViewPr snapToGrid="0" showGuides="1">
      <p:cViewPr>
        <p:scale>
          <a:sx n="75" d="100"/>
          <a:sy n="75" d="100"/>
        </p:scale>
        <p:origin x="-1362" y="216"/>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10/24/2016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121342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Mahindra Logo.png"/>
          <p:cNvPicPr>
            <a:picLocks noChangeAspect="1"/>
          </p:cNvPicPr>
          <p:nvPr userDrawn="1"/>
        </p:nvPicPr>
        <p:blipFill>
          <a:blip r:embed="rId2"/>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ectangle 3"/>
          <p:cNvSpPr/>
          <p:nvPr userDrawn="1"/>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11" descr="PPT.jpg"/>
          <p:cNvPicPr>
            <a:picLocks noChangeAspect="1"/>
          </p:cNvPicPr>
          <p:nvPr userDrawn="1"/>
        </p:nvPicPr>
        <p:blipFill>
          <a:blip r:embed="rId2"/>
          <a:srcRect b="89034"/>
          <a:stretch>
            <a:fillRect/>
          </a:stretch>
        </p:blipFill>
        <p:spPr bwMode="auto">
          <a:xfrm>
            <a:off x="0" y="0"/>
            <a:ext cx="9144000" cy="752475"/>
          </a:xfrm>
          <a:prstGeom prst="rect">
            <a:avLst/>
          </a:prstGeom>
          <a:noFill/>
          <a:ln w="9525">
            <a:noFill/>
            <a:miter lim="800000"/>
            <a:headEnd/>
            <a:tailEnd/>
          </a:ln>
        </p:spPr>
      </p:pic>
      <p:sp>
        <p:nvSpPr>
          <p:cNvPr id="6" name="TextBox 20"/>
          <p:cNvSpPr txBox="1">
            <a:spLocks noChangeArrowheads="1"/>
          </p:cNvSpPr>
          <p:nvPr userDrawn="1"/>
        </p:nvSpPr>
        <p:spPr bwMode="auto">
          <a:xfrm>
            <a:off x="304800" y="6516688"/>
            <a:ext cx="1412875" cy="123825"/>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en-US" sz="800" dirty="0">
                <a:solidFill>
                  <a:schemeClr val="accent3"/>
                </a:solidFill>
                <a:latin typeface="+mn-lt"/>
              </a:rPr>
              <a:t>© Mahindra Satyam 2009</a:t>
            </a:r>
          </a:p>
        </p:txBody>
      </p:sp>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4" name="Rectangle 3"/>
          <p:cNvSpPr/>
          <p:nvPr userDrawn="1"/>
        </p:nvSpPr>
        <p:spPr>
          <a:xfrm>
            <a:off x="0" y="6675438"/>
            <a:ext cx="7315200" cy="1825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11" descr="PPT.jpg"/>
          <p:cNvPicPr>
            <a:picLocks noChangeAspect="1"/>
          </p:cNvPicPr>
          <p:nvPr userDrawn="1"/>
        </p:nvPicPr>
        <p:blipFill>
          <a:blip r:embed="rId2"/>
          <a:srcRect b="89034"/>
          <a:stretch>
            <a:fillRect/>
          </a:stretch>
        </p:blipFill>
        <p:spPr bwMode="auto">
          <a:xfrm>
            <a:off x="0" y="0"/>
            <a:ext cx="9144000" cy="752475"/>
          </a:xfrm>
          <a:prstGeom prst="rect">
            <a:avLst/>
          </a:prstGeom>
          <a:noFill/>
          <a:ln w="9525">
            <a:noFill/>
            <a:miter lim="800000"/>
            <a:headEnd/>
            <a:tailEnd/>
          </a:ln>
        </p:spPr>
      </p:pic>
      <p:sp>
        <p:nvSpPr>
          <p:cNvPr id="6" name="TextBox 20"/>
          <p:cNvSpPr txBox="1">
            <a:spLocks noChangeArrowheads="1"/>
          </p:cNvSpPr>
          <p:nvPr userDrawn="1"/>
        </p:nvSpPr>
        <p:spPr bwMode="auto">
          <a:xfrm>
            <a:off x="304800" y="6516688"/>
            <a:ext cx="1412875" cy="123825"/>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en-US" sz="800" dirty="0">
                <a:solidFill>
                  <a:schemeClr val="accent3"/>
                </a:solidFill>
                <a:latin typeface="+mn-lt"/>
              </a:rPr>
              <a:t>© Mahindra Satyam 2009</a:t>
            </a:r>
          </a:p>
        </p:txBody>
      </p:sp>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66A3763-4CDF-4287-83BA-9E9860E0D31D}" type="datetimeFigureOut">
              <a:rPr lang="en-US" smtClean="0"/>
              <a:pPr/>
              <a:t>10/24/2016</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1161142-078E-4F9A-B1E0-3F9C375DBB30}" type="slidenum">
              <a:rPr lang="en-US" smtClean="0"/>
              <a:pPr/>
              <a:t>‹#›</a:t>
            </a:fld>
            <a:endParaRPr lang="en-US" dirty="0"/>
          </a:p>
        </p:txBody>
      </p:sp>
      <p:pic>
        <p:nvPicPr>
          <p:cNvPr id="7" name="Picture 6"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7086600" y="152400"/>
            <a:ext cx="1704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16"/>
            <a:ext cx="3968824" cy="1443209"/>
          </a:xfrm>
          <a:prstGeom prst="rect">
            <a:avLst/>
          </a:prstGeom>
        </p:spPr>
      </p:pic>
      <p:sp>
        <p:nvSpPr>
          <p:cNvPr id="20" name="TextBox 20"/>
          <p:cNvSpPr txBox="1">
            <a:spLocks noChangeArrowheads="1"/>
          </p:cNvSpPr>
          <p:nvPr userDrawn="1"/>
        </p:nvSpPr>
        <p:spPr bwMode="gray">
          <a:xfrm>
            <a:off x="481013" y="6629423"/>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351640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pic>
        <p:nvPicPr>
          <p:cNvPr id="4" name="Picture 6" descr="Mahindra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7086600" y="152400"/>
            <a:ext cx="1704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1"/>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 id="2147483670" r:id="rId16"/>
    <p:sldLayoutId id="2147483671" r:id="rId17"/>
    <p:sldLayoutId id="2147483672" r:id="rId18"/>
    <p:sldLayoutId id="2147483673" r:id="rId19"/>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www.elastic.co/downloads/elasticsearch"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hyperlink" Target="https://www.elastic.co/downloads/kibana" TargetMode="Externa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bly2k/files/blob/master/accounts.zip?raw=true" TargetMode="External"/><Relationship Id="rId2" Type="http://schemas.openxmlformats.org/officeDocument/2006/relationships/hyperlink" Target="https://www.elastic.co/guide/en/kibana/3.0/snippets/shakespeare.json" TargetMode="External"/><Relationship Id="rId1" Type="http://schemas.openxmlformats.org/officeDocument/2006/relationships/slideLayout" Target="../slideLayouts/slideLayout18.xml"/><Relationship Id="rId4" Type="http://schemas.openxmlformats.org/officeDocument/2006/relationships/hyperlink" Target="https://download.elastic.co/demos/kibana/gettingstarted/logs.jsonl.gz"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5601/" TargetMode="Externa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5601/"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hyperlink" Target="http://localhost:5601/" TargetMode="External"/><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5601/" TargetMode="External"/><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3648" y="5786652"/>
            <a:ext cx="9144000" cy="1064528"/>
          </a:xfrm>
          <a:prstGeom prst="rect">
            <a:avLst/>
          </a:prstGeom>
          <a:ln/>
        </p:spPr>
        <p:style>
          <a:lnRef idx="1">
            <a:schemeClr val="accent4"/>
          </a:lnRef>
          <a:fillRef idx="1002">
            <a:schemeClr val="lt2"/>
          </a:fillRef>
          <a:effectRef idx="1">
            <a:schemeClr val="accent4"/>
          </a:effectRef>
          <a:fontRef idx="minor">
            <a:schemeClr val="dk1"/>
          </a:fontRef>
        </p:style>
        <p:txBody>
          <a:bodyPr rtlCol="0" anchor="ctr"/>
          <a:lstStyle/>
          <a:p>
            <a:pPr algn="ctr"/>
            <a:r>
              <a:rPr lang="en-GB" sz="3200" b="1" dirty="0" smtClean="0">
                <a:solidFill>
                  <a:srgbClr val="C00000"/>
                </a:solidFill>
              </a:rPr>
              <a:t>ELK</a:t>
            </a:r>
            <a:endParaRPr lang="en-GB" sz="4400" b="1" dirty="0" smtClean="0">
              <a:solidFill>
                <a:srgbClr val="C00000"/>
              </a:solidFill>
            </a:endParaRPr>
          </a:p>
          <a:p>
            <a:pPr algn="ctr"/>
            <a:r>
              <a:rPr lang="en-GB" sz="4000" dirty="0" err="1" smtClean="0">
                <a:solidFill>
                  <a:schemeClr val="accent4">
                    <a:lumMod val="40000"/>
                    <a:lumOff val="60000"/>
                  </a:schemeClr>
                </a:solidFill>
              </a:rPr>
              <a:t>Ealasticsearch</a:t>
            </a:r>
            <a:r>
              <a:rPr lang="en-GB" sz="4000" dirty="0" smtClean="0">
                <a:solidFill>
                  <a:schemeClr val="accent4">
                    <a:lumMod val="40000"/>
                    <a:lumOff val="60000"/>
                  </a:schemeClr>
                </a:solidFill>
              </a:rPr>
              <a:t> </a:t>
            </a:r>
            <a:r>
              <a:rPr lang="en-GB" sz="4000" dirty="0" err="1" smtClean="0">
                <a:solidFill>
                  <a:schemeClr val="accent4">
                    <a:lumMod val="40000"/>
                    <a:lumOff val="60000"/>
                  </a:schemeClr>
                </a:solidFill>
              </a:rPr>
              <a:t>Logstash</a:t>
            </a:r>
            <a:r>
              <a:rPr lang="en-GB" sz="4000" dirty="0" smtClean="0">
                <a:solidFill>
                  <a:schemeClr val="accent4">
                    <a:lumMod val="40000"/>
                    <a:lumOff val="60000"/>
                  </a:schemeClr>
                </a:solidFill>
              </a:rPr>
              <a:t> &amp;</a:t>
            </a:r>
            <a:r>
              <a:rPr lang="en-GB" sz="4000" dirty="0" err="1" smtClean="0">
                <a:solidFill>
                  <a:schemeClr val="accent4">
                    <a:lumMod val="40000"/>
                    <a:lumOff val="60000"/>
                  </a:schemeClr>
                </a:solidFill>
              </a:rPr>
              <a:t>Kibana</a:t>
            </a:r>
            <a:endParaRPr lang="en-GB" sz="4000" dirty="0">
              <a:solidFill>
                <a:schemeClr val="accent4">
                  <a:lumMod val="40000"/>
                  <a:lumOff val="60000"/>
                </a:schemeClr>
              </a:solidFill>
            </a:endParaRPr>
          </a:p>
        </p:txBody>
      </p:sp>
    </p:spTree>
    <p:extLst>
      <p:ext uri="{BB962C8B-B14F-4D97-AF65-F5344CB8AC3E}">
        <p14:creationId xmlns:p14="http://schemas.microsoft.com/office/powerpoint/2010/main" val="638311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How </a:t>
            </a:r>
            <a:r>
              <a:rPr lang="en-US" dirty="0" err="1" smtClean="0">
                <a:solidFill>
                  <a:schemeClr val="bg2"/>
                </a:solidFill>
              </a:rPr>
              <a:t>Elasticsearch</a:t>
            </a:r>
            <a:r>
              <a:rPr lang="en-US" dirty="0" smtClean="0">
                <a:solidFill>
                  <a:schemeClr val="bg2"/>
                </a:solidFill>
              </a:rPr>
              <a:t> works?</a:t>
            </a:r>
            <a:endParaRPr lang="en-US" dirty="0">
              <a:solidFill>
                <a:schemeClr val="bg2"/>
              </a:solidFill>
            </a:endParaRPr>
          </a:p>
        </p:txBody>
      </p:sp>
      <p:sp>
        <p:nvSpPr>
          <p:cNvPr id="3" name="Content Placeholder 2"/>
          <p:cNvSpPr>
            <a:spLocks noGrp="1"/>
          </p:cNvSpPr>
          <p:nvPr>
            <p:ph idx="1"/>
          </p:nvPr>
        </p:nvSpPr>
        <p:spPr>
          <a:xfrm>
            <a:off x="571429" y="1296111"/>
            <a:ext cx="8212137" cy="5262979"/>
          </a:xfrm>
        </p:spPr>
        <p:txBody>
          <a:bodyPr/>
          <a:lstStyle/>
          <a:p>
            <a:pPr marL="0" indent="0">
              <a:buNone/>
            </a:pPr>
            <a:r>
              <a:rPr lang="en-GB" sz="2400" b="1" dirty="0" smtClean="0"/>
              <a:t>Shards &amp; Replica</a:t>
            </a:r>
          </a:p>
          <a:p>
            <a:pPr marL="0" indent="0">
              <a:buNone/>
            </a:pPr>
            <a:r>
              <a:rPr lang="en-GB" sz="2400" dirty="0" smtClean="0"/>
              <a:t> </a:t>
            </a:r>
          </a:p>
          <a:p>
            <a:pPr>
              <a:buFont typeface="Wingdings" pitchFamily="2" charset="2"/>
              <a:buChar char="Ø"/>
            </a:pPr>
            <a:r>
              <a:rPr lang="en-US" dirty="0" err="1" smtClean="0"/>
              <a:t>Elasticsearch</a:t>
            </a:r>
            <a:r>
              <a:rPr lang="en-US" dirty="0" smtClean="0"/>
              <a:t> provides the ability to subdivide your index into multiple pieces called shards.</a:t>
            </a:r>
          </a:p>
          <a:p>
            <a:pPr>
              <a:buFont typeface="Wingdings" pitchFamily="2" charset="2"/>
              <a:buChar char="Ø"/>
            </a:pPr>
            <a:r>
              <a:rPr lang="en-US" dirty="0" smtClean="0"/>
              <a:t>Single </a:t>
            </a:r>
            <a:r>
              <a:rPr lang="en-US" dirty="0"/>
              <a:t>instance of Luceneon a node</a:t>
            </a:r>
          </a:p>
          <a:p>
            <a:pPr>
              <a:buFont typeface="Wingdings" pitchFamily="2" charset="2"/>
              <a:buChar char="Ø"/>
            </a:pPr>
            <a:r>
              <a:rPr lang="en-US" dirty="0"/>
              <a:t>Can be primary or replica</a:t>
            </a:r>
          </a:p>
          <a:p>
            <a:endParaRPr lang="en-GB" dirty="0"/>
          </a:p>
          <a:p>
            <a:pPr marL="0" indent="0">
              <a:buNone/>
            </a:pPr>
            <a:r>
              <a:rPr lang="en-GB" sz="2400" b="1" dirty="0"/>
              <a:t>Index </a:t>
            </a:r>
            <a:endParaRPr lang="en-GB" sz="2400" b="1" dirty="0" smtClean="0"/>
          </a:p>
          <a:p>
            <a:pPr marL="0" indent="0">
              <a:buNone/>
            </a:pPr>
            <a:endParaRPr lang="en-GB" sz="2400" b="1" dirty="0"/>
          </a:p>
          <a:p>
            <a:pPr>
              <a:buFont typeface="Wingdings" pitchFamily="2" charset="2"/>
              <a:buChar char="Ø"/>
            </a:pPr>
            <a:r>
              <a:rPr lang="en-US" dirty="0" smtClean="0"/>
              <a:t>An </a:t>
            </a:r>
            <a:r>
              <a:rPr lang="en-US" dirty="0"/>
              <a:t>index is a collection of documents that have somewhat similar </a:t>
            </a:r>
            <a:r>
              <a:rPr lang="en-US" dirty="0" smtClean="0"/>
              <a:t>characteristics.</a:t>
            </a:r>
            <a:endParaRPr lang="en-US" dirty="0"/>
          </a:p>
          <a:p>
            <a:pPr>
              <a:buFont typeface="Wingdings" pitchFamily="2" charset="2"/>
              <a:buChar char="Ø"/>
            </a:pPr>
            <a:r>
              <a:rPr lang="en-US" dirty="0" smtClean="0"/>
              <a:t>Like </a:t>
            </a:r>
            <a:r>
              <a:rPr lang="en-US" dirty="0"/>
              <a:t>a database within a relational database</a:t>
            </a:r>
          </a:p>
          <a:p>
            <a:endParaRPr lang="en-GB" dirty="0"/>
          </a:p>
          <a:p>
            <a:pPr marL="0" indent="0">
              <a:buNone/>
            </a:pPr>
            <a:r>
              <a:rPr lang="en-GB" sz="2400" b="1" dirty="0"/>
              <a:t>Nodes </a:t>
            </a:r>
            <a:endParaRPr lang="en-GB" sz="2400" b="1" dirty="0" smtClean="0"/>
          </a:p>
          <a:p>
            <a:pPr marL="0" indent="0">
              <a:buNone/>
            </a:pPr>
            <a:endParaRPr lang="en-GB" sz="2400" b="1" dirty="0"/>
          </a:p>
          <a:p>
            <a:pPr>
              <a:buFont typeface="Wingdings" pitchFamily="2" charset="2"/>
              <a:buChar char="Ø"/>
            </a:pPr>
            <a:r>
              <a:rPr lang="en-US" dirty="0" smtClean="0"/>
              <a:t>A </a:t>
            </a:r>
            <a:r>
              <a:rPr lang="en-US" dirty="0"/>
              <a:t>node is a single server that is part of your </a:t>
            </a:r>
            <a:r>
              <a:rPr lang="en-US" dirty="0" smtClean="0"/>
              <a:t>cluster</a:t>
            </a:r>
          </a:p>
          <a:p>
            <a:pPr>
              <a:buFont typeface="Wingdings" pitchFamily="2" charset="2"/>
              <a:buChar char="Ø"/>
            </a:pPr>
            <a:r>
              <a:rPr lang="en-US" dirty="0"/>
              <a:t>Keeps a copy of the </a:t>
            </a:r>
            <a:r>
              <a:rPr lang="en-US" dirty="0" smtClean="0"/>
              <a:t>index</a:t>
            </a:r>
            <a:endParaRPr lang="en-US" dirty="0"/>
          </a:p>
        </p:txBody>
      </p:sp>
    </p:spTree>
    <p:extLst>
      <p:ext uri="{BB962C8B-B14F-4D97-AF65-F5344CB8AC3E}">
        <p14:creationId xmlns:p14="http://schemas.microsoft.com/office/powerpoint/2010/main" val="2822857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Benefits of </a:t>
            </a:r>
            <a:r>
              <a:rPr lang="en-US" dirty="0" err="1" smtClean="0">
                <a:solidFill>
                  <a:schemeClr val="bg2"/>
                </a:solidFill>
              </a:rPr>
              <a:t>Elasticsearch</a:t>
            </a:r>
            <a:endParaRPr lang="en-US" dirty="0">
              <a:solidFill>
                <a:schemeClr val="bg2"/>
              </a:solidFill>
            </a:endParaRPr>
          </a:p>
        </p:txBody>
      </p:sp>
      <p:sp>
        <p:nvSpPr>
          <p:cNvPr id="3" name="Content Placeholder 2"/>
          <p:cNvSpPr>
            <a:spLocks noGrp="1"/>
          </p:cNvSpPr>
          <p:nvPr>
            <p:ph idx="1"/>
          </p:nvPr>
        </p:nvSpPr>
        <p:spPr>
          <a:xfrm>
            <a:off x="721554" y="1446236"/>
            <a:ext cx="8212137" cy="3970318"/>
          </a:xfrm>
        </p:spPr>
        <p:txBody>
          <a:bodyPr/>
          <a:lstStyle/>
          <a:p>
            <a:pPr marL="0" indent="0">
              <a:buNone/>
            </a:pPr>
            <a:r>
              <a:rPr lang="en-GB" sz="2400" b="1" dirty="0" smtClean="0"/>
              <a:t>Full text search</a:t>
            </a:r>
          </a:p>
          <a:p>
            <a:pPr marL="0" indent="0">
              <a:buNone/>
            </a:pPr>
            <a:endParaRPr lang="en-US" dirty="0" smtClean="0"/>
          </a:p>
          <a:p>
            <a:pPr>
              <a:buFont typeface="Wingdings" pitchFamily="2" charset="2"/>
              <a:buChar char="Ø"/>
            </a:pPr>
            <a:r>
              <a:rPr lang="en-US" dirty="0" err="1"/>
              <a:t>Elasticsearch</a:t>
            </a:r>
            <a:r>
              <a:rPr lang="en-US" dirty="0"/>
              <a:t> builds distributed capabilities on top of Apache Lucene to provide the most powerful full- text search capabilities </a:t>
            </a:r>
            <a:r>
              <a:rPr lang="en-US" dirty="0" smtClean="0"/>
              <a:t>available</a:t>
            </a:r>
          </a:p>
          <a:p>
            <a:pPr>
              <a:buFont typeface="Wingdings" pitchFamily="2" charset="2"/>
              <a:buChar char="Ø"/>
            </a:pPr>
            <a:endParaRPr lang="en-US" dirty="0" smtClean="0"/>
          </a:p>
          <a:p>
            <a:pPr>
              <a:buFont typeface="Wingdings" pitchFamily="2" charset="2"/>
              <a:buChar char="Ø"/>
            </a:pPr>
            <a:r>
              <a:rPr lang="en-US" dirty="0" smtClean="0"/>
              <a:t>Store </a:t>
            </a:r>
            <a:r>
              <a:rPr lang="en-US" dirty="0"/>
              <a:t>complex real world entities in Elasticsearch as structured JSON </a:t>
            </a:r>
            <a:r>
              <a:rPr lang="en-US" dirty="0" smtClean="0"/>
              <a:t>documents</a:t>
            </a:r>
          </a:p>
          <a:p>
            <a:pPr>
              <a:lnSpc>
                <a:spcPct val="150000"/>
              </a:lnSpc>
              <a:buFont typeface="Wingdings" pitchFamily="2" charset="2"/>
              <a:buChar char="Ø"/>
            </a:pPr>
            <a:r>
              <a:rPr lang="en-US" dirty="0"/>
              <a:t>All fields are indexed by </a:t>
            </a:r>
            <a:r>
              <a:rPr lang="en-US" dirty="0" smtClean="0"/>
              <a:t>default.</a:t>
            </a:r>
          </a:p>
          <a:p>
            <a:pPr>
              <a:lnSpc>
                <a:spcPct val="150000"/>
              </a:lnSpc>
              <a:buFont typeface="Wingdings" pitchFamily="2" charset="2"/>
              <a:buChar char="Ø"/>
            </a:pPr>
            <a:r>
              <a:rPr lang="en-GB" dirty="0"/>
              <a:t>Elasticsearch is API driven</a:t>
            </a:r>
            <a:r>
              <a:rPr lang="en-GB" dirty="0" smtClean="0"/>
              <a:t>.</a:t>
            </a:r>
          </a:p>
          <a:p>
            <a:pPr>
              <a:lnSpc>
                <a:spcPct val="150000"/>
              </a:lnSpc>
              <a:buFont typeface="Wingdings" pitchFamily="2" charset="2"/>
              <a:buChar char="Ø"/>
            </a:pPr>
            <a:r>
              <a:rPr lang="en-US" dirty="0" smtClean="0"/>
              <a:t>Action </a:t>
            </a:r>
            <a:r>
              <a:rPr lang="en-US" dirty="0"/>
              <a:t>can be performed using a simple RESTful API using JSON over </a:t>
            </a:r>
            <a:r>
              <a:rPr lang="en-US" dirty="0" smtClean="0"/>
              <a:t>HTTP</a:t>
            </a:r>
          </a:p>
          <a:p>
            <a:pPr>
              <a:lnSpc>
                <a:spcPct val="150000"/>
              </a:lnSpc>
              <a:buFont typeface="Wingdings" pitchFamily="2" charset="2"/>
              <a:buChar char="Ø"/>
            </a:pPr>
            <a:r>
              <a:rPr lang="en-US" dirty="0"/>
              <a:t>Client libraries are available for many programming </a:t>
            </a:r>
            <a:r>
              <a:rPr lang="en-US" dirty="0" smtClean="0"/>
              <a:t>languages.</a:t>
            </a:r>
          </a:p>
          <a:p>
            <a:pPr>
              <a:buFont typeface="Wingdings" pitchFamily="2" charset="2"/>
              <a:buChar char="Ø"/>
            </a:pPr>
            <a:endParaRPr lang="en-GB" dirty="0"/>
          </a:p>
        </p:txBody>
      </p:sp>
    </p:spTree>
    <p:extLst>
      <p:ext uri="{BB962C8B-B14F-4D97-AF65-F5344CB8AC3E}">
        <p14:creationId xmlns:p14="http://schemas.microsoft.com/office/powerpoint/2010/main" val="4049637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Benefits of </a:t>
            </a:r>
            <a:r>
              <a:rPr lang="en-US" dirty="0" err="1" smtClean="0">
                <a:solidFill>
                  <a:schemeClr val="bg2"/>
                </a:solidFill>
              </a:rPr>
              <a:t>Elasticsearch</a:t>
            </a:r>
            <a:r>
              <a:rPr lang="en-US" dirty="0" smtClean="0">
                <a:solidFill>
                  <a:schemeClr val="bg2"/>
                </a:solidFill>
              </a:rPr>
              <a:t>  </a:t>
            </a:r>
            <a:r>
              <a:rPr lang="en-US" dirty="0" err="1" smtClean="0">
                <a:solidFill>
                  <a:schemeClr val="bg2"/>
                </a:solidFill>
              </a:rPr>
              <a:t>cont</a:t>
            </a:r>
            <a:r>
              <a:rPr lang="en-US" dirty="0" smtClean="0">
                <a:solidFill>
                  <a:schemeClr val="bg2"/>
                </a:solidFill>
              </a:rPr>
              <a:t>….</a:t>
            </a:r>
            <a:endParaRPr lang="en-US" dirty="0">
              <a:solidFill>
                <a:schemeClr val="bg2"/>
              </a:solidFill>
            </a:endParaRPr>
          </a:p>
        </p:txBody>
      </p:sp>
      <p:sp>
        <p:nvSpPr>
          <p:cNvPr id="3" name="Content Placeholder 2"/>
          <p:cNvSpPr>
            <a:spLocks noGrp="1"/>
          </p:cNvSpPr>
          <p:nvPr>
            <p:ph idx="1"/>
          </p:nvPr>
        </p:nvSpPr>
        <p:spPr>
          <a:xfrm>
            <a:off x="721554" y="1446236"/>
            <a:ext cx="8212137" cy="3877985"/>
          </a:xfrm>
        </p:spPr>
        <p:txBody>
          <a:bodyPr/>
          <a:lstStyle/>
          <a:p>
            <a:pPr marL="0" indent="0">
              <a:buNone/>
            </a:pPr>
            <a:r>
              <a:rPr lang="en-GB" sz="2400" b="1" dirty="0" smtClean="0"/>
              <a:t>Real-time Data</a:t>
            </a:r>
          </a:p>
          <a:p>
            <a:pPr marL="0" indent="0">
              <a:buNone/>
            </a:pPr>
            <a:r>
              <a:rPr lang="en-GB" sz="2400" dirty="0" smtClean="0"/>
              <a:t> </a:t>
            </a:r>
            <a:endParaRPr lang="en-GB" sz="2400" dirty="0"/>
          </a:p>
          <a:p>
            <a:pPr>
              <a:lnSpc>
                <a:spcPct val="150000"/>
              </a:lnSpc>
              <a:buFont typeface="Wingdings" pitchFamily="2" charset="2"/>
              <a:buChar char="Ø"/>
            </a:pPr>
            <a:r>
              <a:rPr lang="en-US" dirty="0" smtClean="0"/>
              <a:t>.All </a:t>
            </a:r>
            <a:r>
              <a:rPr lang="en-US" dirty="0"/>
              <a:t>data is immediately made available for search and analytics</a:t>
            </a:r>
          </a:p>
          <a:p>
            <a:pPr>
              <a:lnSpc>
                <a:spcPct val="150000"/>
              </a:lnSpc>
              <a:buFont typeface="Wingdings" pitchFamily="2" charset="2"/>
              <a:buChar char="Ø"/>
            </a:pPr>
            <a:r>
              <a:rPr lang="en-US" dirty="0" smtClean="0"/>
              <a:t> Interactively </a:t>
            </a:r>
            <a:r>
              <a:rPr lang="en-US" dirty="0"/>
              <a:t>search, discover, and analyze to gain </a:t>
            </a:r>
            <a:r>
              <a:rPr lang="en-US" dirty="0" smtClean="0"/>
              <a:t>insights.</a:t>
            </a:r>
          </a:p>
          <a:p>
            <a:pPr>
              <a:buFont typeface="Wingdings" pitchFamily="2" charset="2"/>
              <a:buChar char="Ø"/>
            </a:pPr>
            <a:endParaRPr lang="en-GB" dirty="0"/>
          </a:p>
          <a:p>
            <a:pPr marL="0" indent="0">
              <a:buNone/>
            </a:pPr>
            <a:r>
              <a:rPr lang="en-GB" sz="2400" b="1" dirty="0" smtClean="0"/>
              <a:t>Massively Distributed</a:t>
            </a:r>
          </a:p>
          <a:p>
            <a:pPr>
              <a:lnSpc>
                <a:spcPct val="150000"/>
              </a:lnSpc>
              <a:buFont typeface="Wingdings" pitchFamily="2" charset="2"/>
              <a:buChar char="Ø"/>
            </a:pPr>
            <a:r>
              <a:rPr lang="en-US" dirty="0" err="1" smtClean="0"/>
              <a:t>Elasticsearch</a:t>
            </a:r>
            <a:r>
              <a:rPr lang="en-US" dirty="0" smtClean="0"/>
              <a:t> </a:t>
            </a:r>
            <a:r>
              <a:rPr lang="en-US" dirty="0"/>
              <a:t>allows you to start small and scale horizontally as you </a:t>
            </a:r>
            <a:r>
              <a:rPr lang="en-US" dirty="0" smtClean="0"/>
              <a:t>grow. </a:t>
            </a:r>
            <a:endParaRPr lang="en-US" dirty="0"/>
          </a:p>
          <a:p>
            <a:pPr>
              <a:lnSpc>
                <a:spcPct val="150000"/>
              </a:lnSpc>
              <a:buFont typeface="Wingdings" pitchFamily="2" charset="2"/>
              <a:buChar char="Ø"/>
            </a:pPr>
            <a:r>
              <a:rPr lang="en-US" dirty="0" smtClean="0"/>
              <a:t>Can easily add more nodes in cluster.</a:t>
            </a:r>
          </a:p>
          <a:p>
            <a:pPr>
              <a:lnSpc>
                <a:spcPct val="150000"/>
              </a:lnSpc>
              <a:buFont typeface="Wingdings" pitchFamily="2" charset="2"/>
              <a:buChar char="Ø"/>
            </a:pPr>
            <a:r>
              <a:rPr lang="en-US" dirty="0" smtClean="0"/>
              <a:t>Cluster </a:t>
            </a:r>
            <a:r>
              <a:rPr lang="en-US" dirty="0"/>
              <a:t>automatically take advantage of the extra </a:t>
            </a:r>
            <a:r>
              <a:rPr lang="en-US" dirty="0" smtClean="0"/>
              <a:t>hardware.</a:t>
            </a:r>
          </a:p>
          <a:p>
            <a:pPr>
              <a:lnSpc>
                <a:spcPct val="150000"/>
              </a:lnSpc>
              <a:buFont typeface="Wingdings" pitchFamily="2" charset="2"/>
              <a:buChar char="Ø"/>
            </a:pPr>
            <a:r>
              <a:rPr lang="en-US" dirty="0" smtClean="0"/>
              <a:t>It supports Thousands of nodes.</a:t>
            </a:r>
            <a:endParaRPr lang="en-US" dirty="0"/>
          </a:p>
        </p:txBody>
      </p:sp>
    </p:spTree>
    <p:extLst>
      <p:ext uri="{BB962C8B-B14F-4D97-AF65-F5344CB8AC3E}">
        <p14:creationId xmlns:p14="http://schemas.microsoft.com/office/powerpoint/2010/main" val="2709347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Benefits of </a:t>
            </a:r>
            <a:r>
              <a:rPr lang="en-US" dirty="0" err="1" smtClean="0">
                <a:solidFill>
                  <a:schemeClr val="bg2"/>
                </a:solidFill>
              </a:rPr>
              <a:t>Elasticsearch</a:t>
            </a:r>
            <a:r>
              <a:rPr lang="en-US" dirty="0" smtClean="0">
                <a:solidFill>
                  <a:schemeClr val="bg2"/>
                </a:solidFill>
              </a:rPr>
              <a:t>  </a:t>
            </a:r>
            <a:r>
              <a:rPr lang="en-US" dirty="0" err="1" smtClean="0">
                <a:solidFill>
                  <a:schemeClr val="bg2"/>
                </a:solidFill>
              </a:rPr>
              <a:t>cont</a:t>
            </a:r>
            <a:r>
              <a:rPr lang="en-US" dirty="0" smtClean="0">
                <a:solidFill>
                  <a:schemeClr val="bg2"/>
                </a:solidFill>
              </a:rPr>
              <a:t>….</a:t>
            </a:r>
            <a:endParaRPr lang="en-US" dirty="0">
              <a:solidFill>
                <a:schemeClr val="bg2"/>
              </a:solidFill>
            </a:endParaRPr>
          </a:p>
        </p:txBody>
      </p:sp>
      <p:sp>
        <p:nvSpPr>
          <p:cNvPr id="3" name="Content Placeholder 2"/>
          <p:cNvSpPr>
            <a:spLocks noGrp="1"/>
          </p:cNvSpPr>
          <p:nvPr>
            <p:ph idx="1"/>
          </p:nvPr>
        </p:nvSpPr>
        <p:spPr>
          <a:xfrm>
            <a:off x="721554" y="1446236"/>
            <a:ext cx="8212137" cy="4662815"/>
          </a:xfrm>
        </p:spPr>
        <p:txBody>
          <a:bodyPr/>
          <a:lstStyle/>
          <a:p>
            <a:pPr marL="0" indent="0">
              <a:buNone/>
            </a:pPr>
            <a:r>
              <a:rPr lang="en-GB" sz="2400" b="1" dirty="0" smtClean="0"/>
              <a:t>High Availability</a:t>
            </a:r>
          </a:p>
          <a:p>
            <a:pPr marL="0" indent="0">
              <a:buNone/>
            </a:pPr>
            <a:r>
              <a:rPr lang="en-GB" sz="2400" dirty="0" smtClean="0"/>
              <a:t> </a:t>
            </a:r>
            <a:endParaRPr lang="en-GB" sz="2400" dirty="0"/>
          </a:p>
          <a:p>
            <a:pPr>
              <a:lnSpc>
                <a:spcPct val="150000"/>
              </a:lnSpc>
              <a:buFont typeface="Wingdings" pitchFamily="2" charset="2"/>
              <a:buChar char="Ø"/>
            </a:pPr>
            <a:r>
              <a:rPr lang="en-US" dirty="0" smtClean="0"/>
              <a:t>.</a:t>
            </a:r>
            <a:r>
              <a:rPr lang="en-GB" dirty="0" err="1" smtClean="0"/>
              <a:t>Elasticsearch</a:t>
            </a:r>
            <a:r>
              <a:rPr lang="en-GB" dirty="0" smtClean="0"/>
              <a:t> </a:t>
            </a:r>
            <a:r>
              <a:rPr lang="en-GB" dirty="0"/>
              <a:t>clusters are </a:t>
            </a:r>
            <a:r>
              <a:rPr lang="en-GB" dirty="0" smtClean="0"/>
              <a:t>resilient.</a:t>
            </a:r>
          </a:p>
          <a:p>
            <a:pPr>
              <a:lnSpc>
                <a:spcPct val="150000"/>
              </a:lnSpc>
              <a:buFont typeface="Wingdings" pitchFamily="2" charset="2"/>
              <a:buChar char="Ø"/>
            </a:pPr>
            <a:endParaRPr lang="en-GB" dirty="0" smtClean="0"/>
          </a:p>
          <a:p>
            <a:pPr>
              <a:buFont typeface="Wingdings" pitchFamily="2" charset="2"/>
              <a:buChar char="Ø"/>
            </a:pPr>
            <a:r>
              <a:rPr lang="en-US" dirty="0" smtClean="0"/>
              <a:t> It will </a:t>
            </a:r>
            <a:r>
              <a:rPr lang="en-US" dirty="0"/>
              <a:t>detect new or failed nodes, and reorganize and rebalance data automatically, to ensure that your data is safe and accessible</a:t>
            </a:r>
            <a:endParaRPr lang="en-US" dirty="0" smtClean="0"/>
          </a:p>
          <a:p>
            <a:pPr>
              <a:buFont typeface="Wingdings" pitchFamily="2" charset="2"/>
              <a:buChar char="Ø"/>
            </a:pPr>
            <a:endParaRPr lang="en-GB" dirty="0"/>
          </a:p>
          <a:p>
            <a:pPr marL="0" indent="0">
              <a:buNone/>
            </a:pPr>
            <a:r>
              <a:rPr lang="en-GB" sz="2400" b="1" dirty="0"/>
              <a:t>Multitenancy</a:t>
            </a:r>
          </a:p>
          <a:p>
            <a:pPr marL="0" indent="0">
              <a:buNone/>
            </a:pPr>
            <a:endParaRPr lang="en-GB" sz="2400" b="1" dirty="0"/>
          </a:p>
          <a:p>
            <a:pPr>
              <a:buFont typeface="Wingdings" pitchFamily="2" charset="2"/>
              <a:buChar char="Ø"/>
            </a:pPr>
            <a:r>
              <a:rPr lang="en-US" dirty="0"/>
              <a:t>A cluster may contain multiple indices that can be queried independently or as a group</a:t>
            </a:r>
            <a:r>
              <a:rPr lang="en-US" dirty="0" smtClean="0"/>
              <a:t>. </a:t>
            </a:r>
          </a:p>
          <a:p>
            <a:pPr>
              <a:buFont typeface="Wingdings" pitchFamily="2" charset="2"/>
              <a:buChar char="Ø"/>
            </a:pPr>
            <a:endParaRPr lang="en-US" dirty="0"/>
          </a:p>
          <a:p>
            <a:pPr>
              <a:buFont typeface="Wingdings" pitchFamily="2" charset="2"/>
              <a:buChar char="Ø"/>
            </a:pPr>
            <a:r>
              <a:rPr lang="en-US" dirty="0"/>
              <a:t>Index aliases allow filtered views of an </a:t>
            </a:r>
            <a:r>
              <a:rPr lang="en-US" dirty="0" smtClean="0"/>
              <a:t>index.</a:t>
            </a:r>
          </a:p>
          <a:p>
            <a:pPr marL="0" indent="0">
              <a:lnSpc>
                <a:spcPct val="150000"/>
              </a:lnSpc>
              <a:buNone/>
            </a:pPr>
            <a:endParaRPr lang="en-US" dirty="0"/>
          </a:p>
        </p:txBody>
      </p:sp>
    </p:spTree>
    <p:extLst>
      <p:ext uri="{BB962C8B-B14F-4D97-AF65-F5344CB8AC3E}">
        <p14:creationId xmlns:p14="http://schemas.microsoft.com/office/powerpoint/2010/main" val="252933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609" y="642961"/>
            <a:ext cx="8212137" cy="492443"/>
          </a:xfrm>
        </p:spPr>
        <p:txBody>
          <a:bodyPr/>
          <a:lstStyle/>
          <a:p>
            <a:r>
              <a:rPr lang="en-US" dirty="0" smtClean="0">
                <a:solidFill>
                  <a:schemeClr val="bg2"/>
                </a:solidFill>
              </a:rPr>
              <a:t>Installation &amp; Configuration</a:t>
            </a:r>
            <a:endParaRPr lang="en-US" dirty="0">
              <a:solidFill>
                <a:schemeClr val="bg2"/>
              </a:solidFill>
            </a:endParaRPr>
          </a:p>
        </p:txBody>
      </p:sp>
      <p:sp>
        <p:nvSpPr>
          <p:cNvPr id="3" name="Content Placeholder 2"/>
          <p:cNvSpPr>
            <a:spLocks noGrp="1"/>
          </p:cNvSpPr>
          <p:nvPr>
            <p:ph idx="1"/>
          </p:nvPr>
        </p:nvSpPr>
        <p:spPr>
          <a:xfrm>
            <a:off x="472753" y="1282464"/>
            <a:ext cx="8212137" cy="3754874"/>
          </a:xfrm>
        </p:spPr>
        <p:txBody>
          <a:bodyPr/>
          <a:lstStyle/>
          <a:p>
            <a:pPr>
              <a:buFont typeface="Wingdings" pitchFamily="2" charset="2"/>
              <a:buChar char="Ø"/>
            </a:pPr>
            <a:r>
              <a:rPr lang="en-US" dirty="0" smtClean="0"/>
              <a:t>Download binaries from below location</a:t>
            </a:r>
          </a:p>
          <a:p>
            <a:pPr marL="0" indent="0">
              <a:buNone/>
            </a:pPr>
            <a:r>
              <a:rPr lang="en-US" dirty="0" smtClean="0"/>
              <a:t>	</a:t>
            </a:r>
            <a:r>
              <a:rPr lang="en-US" dirty="0" smtClean="0">
                <a:hlinkClick r:id="rId2"/>
              </a:rPr>
              <a:t>https</a:t>
            </a:r>
            <a:r>
              <a:rPr lang="en-US" dirty="0">
                <a:hlinkClick r:id="rId2"/>
              </a:rPr>
              <a:t>://</a:t>
            </a:r>
            <a:r>
              <a:rPr lang="en-US" dirty="0" smtClean="0">
                <a:hlinkClick r:id="rId2"/>
              </a:rPr>
              <a:t>www.elastic.co/downloads/elasticsearch</a:t>
            </a:r>
            <a:endParaRPr lang="en-US" dirty="0" smtClean="0"/>
          </a:p>
          <a:p>
            <a:pPr marL="0" indent="0">
              <a:buNone/>
            </a:pPr>
            <a:endParaRPr lang="en-US" dirty="0" smtClean="0"/>
          </a:p>
          <a:p>
            <a:pPr>
              <a:buFont typeface="Wingdings" pitchFamily="2" charset="2"/>
              <a:buChar char="Ø"/>
            </a:pPr>
            <a:r>
              <a:rPr lang="en-US" dirty="0" smtClean="0"/>
              <a:t>Windows users should unzip the zip package</a:t>
            </a:r>
          </a:p>
          <a:p>
            <a:pPr>
              <a:buFont typeface="Wingdings" pitchFamily="2" charset="2"/>
              <a:buChar char="Ø"/>
            </a:pPr>
            <a:endParaRPr lang="en-US" dirty="0" smtClean="0"/>
          </a:p>
          <a:p>
            <a:pPr>
              <a:buFont typeface="Wingdings" pitchFamily="2" charset="2"/>
              <a:buChar char="Ø"/>
            </a:pPr>
            <a:r>
              <a:rPr lang="en-US" dirty="0" smtClean="0"/>
              <a:t>Linux users un-tar the tar file</a:t>
            </a:r>
          </a:p>
          <a:p>
            <a:pPr marL="285750" lvl="2" indent="-4763">
              <a:buNone/>
            </a:pPr>
            <a:r>
              <a:rPr lang="en-GB" sz="1600" dirty="0" smtClean="0"/>
              <a:t>		</a:t>
            </a:r>
            <a:r>
              <a:rPr lang="en-GB" sz="1600" i="1" dirty="0" smtClean="0"/>
              <a:t>tar </a:t>
            </a:r>
            <a:r>
              <a:rPr lang="en-GB" sz="1600" i="1" dirty="0"/>
              <a:t>-xvf elasticsearch-2.2.1.tar.gz</a:t>
            </a:r>
            <a:endParaRPr lang="en-US" sz="1600" i="1" dirty="0" smtClean="0"/>
          </a:p>
          <a:p>
            <a:pPr>
              <a:buFont typeface="Wingdings" pitchFamily="2" charset="2"/>
              <a:buChar char="Ø"/>
            </a:pPr>
            <a:endParaRPr lang="en-US" dirty="0"/>
          </a:p>
          <a:p>
            <a:pPr>
              <a:buFont typeface="Wingdings" pitchFamily="2" charset="2"/>
              <a:buChar char="Ø"/>
            </a:pPr>
            <a:r>
              <a:rPr lang="en-US" dirty="0" smtClean="0"/>
              <a:t>Go </a:t>
            </a:r>
            <a:r>
              <a:rPr lang="en-US" dirty="0"/>
              <a:t>into the bin directory as follows</a:t>
            </a:r>
            <a:r>
              <a:rPr lang="en-US" dirty="0" smtClean="0"/>
              <a:t>:</a:t>
            </a:r>
          </a:p>
          <a:p>
            <a:pPr marL="0" lvl="1" indent="0">
              <a:buNone/>
            </a:pPr>
            <a:r>
              <a:rPr lang="en-GB" sz="1600" i="1" dirty="0" smtClean="0"/>
              <a:t>	cd elasticsearch-2.2.1/bin</a:t>
            </a:r>
          </a:p>
          <a:p>
            <a:pPr marL="0" lvl="1" indent="0">
              <a:buNone/>
            </a:pPr>
            <a:endParaRPr lang="en-GB" sz="1600" i="1" dirty="0"/>
          </a:p>
          <a:p>
            <a:pPr marL="290513" lvl="1" indent="-290513">
              <a:buSzPct val="120000"/>
              <a:buFont typeface="Wingdings" pitchFamily="2" charset="2"/>
              <a:buChar char="Ø"/>
            </a:pPr>
            <a:r>
              <a:rPr lang="en-US" dirty="0" smtClean="0">
                <a:latin typeface="Arial" pitchFamily="34" charset="0"/>
                <a:cs typeface="Arial" pitchFamily="34" charset="0"/>
              </a:rPr>
              <a:t>Ready </a:t>
            </a:r>
            <a:r>
              <a:rPr lang="en-US" dirty="0">
                <a:latin typeface="Arial" pitchFamily="34" charset="0"/>
                <a:cs typeface="Arial" pitchFamily="34" charset="0"/>
              </a:rPr>
              <a:t>to start our node and single </a:t>
            </a:r>
            <a:r>
              <a:rPr lang="en-US" dirty="0" smtClean="0">
                <a:latin typeface="Arial" pitchFamily="34" charset="0"/>
                <a:cs typeface="Arial" pitchFamily="34" charset="0"/>
              </a:rPr>
              <a:t>cluster by running below command</a:t>
            </a:r>
            <a:endParaRPr lang="en-US" dirty="0">
              <a:latin typeface="Arial" pitchFamily="34" charset="0"/>
              <a:cs typeface="Arial" pitchFamily="34" charset="0"/>
            </a:endParaRPr>
          </a:p>
          <a:p>
            <a:pPr marL="0" indent="0">
              <a:buNone/>
            </a:pPr>
            <a:r>
              <a:rPr lang="en-US" dirty="0" smtClean="0"/>
              <a:t>	</a:t>
            </a:r>
            <a:r>
              <a:rPr lang="en-US" sz="1600" i="1" dirty="0">
                <a:latin typeface="+mn-lt"/>
                <a:cs typeface="+mn-cs"/>
              </a:rPr>
              <a:t>elasticsearch.bat (for windows)</a:t>
            </a:r>
          </a:p>
          <a:p>
            <a:pPr marL="0" indent="0">
              <a:buNone/>
            </a:pPr>
            <a:r>
              <a:rPr lang="en-US" sz="1600" i="1" dirty="0">
                <a:latin typeface="+mn-lt"/>
                <a:cs typeface="+mn-cs"/>
              </a:rPr>
              <a:t>	elasticsearch.sh (for </a:t>
            </a:r>
            <a:r>
              <a:rPr lang="en-US" sz="1600" i="1" dirty="0" smtClean="0">
                <a:latin typeface="+mn-lt"/>
                <a:cs typeface="+mn-cs"/>
              </a:rPr>
              <a:t>Linux)</a:t>
            </a:r>
            <a:endParaRPr lang="en-US" dirty="0"/>
          </a:p>
        </p:txBody>
      </p:sp>
      <p:sp>
        <p:nvSpPr>
          <p:cNvPr id="4" name="Rectangle 3"/>
          <p:cNvSpPr/>
          <p:nvPr/>
        </p:nvSpPr>
        <p:spPr>
          <a:xfrm>
            <a:off x="655092" y="5049672"/>
            <a:ext cx="8352430" cy="1419366"/>
          </a:xfrm>
          <a:prstGeom prst="rect">
            <a:avLst/>
          </a:prstGeom>
          <a:solidFill>
            <a:schemeClr val="tx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GB" sz="600" dirty="0">
                <a:solidFill>
                  <a:schemeClr val="bg1"/>
                </a:solidFill>
              </a:rPr>
              <a:t>[2016-03-23 16:27:13,442][WARN ][bootstrap                ] </a:t>
            </a:r>
            <a:r>
              <a:rPr lang="en-GB" sz="600" dirty="0" err="1">
                <a:solidFill>
                  <a:schemeClr val="bg1"/>
                </a:solidFill>
              </a:rPr>
              <a:t>jvm</a:t>
            </a:r>
            <a:r>
              <a:rPr lang="en-GB" sz="600" dirty="0">
                <a:solidFill>
                  <a:schemeClr val="bg1"/>
                </a:solidFill>
              </a:rPr>
              <a:t> uses the client </a:t>
            </a:r>
            <a:r>
              <a:rPr lang="en-GB" sz="600" dirty="0" err="1">
                <a:solidFill>
                  <a:schemeClr val="bg1"/>
                </a:solidFill>
              </a:rPr>
              <a:t>vm</a:t>
            </a:r>
            <a:r>
              <a:rPr lang="en-GB" sz="600" dirty="0">
                <a:solidFill>
                  <a:schemeClr val="bg1"/>
                </a:solidFill>
              </a:rPr>
              <a:t>, make sure to run `java` with the server </a:t>
            </a:r>
            <a:r>
              <a:rPr lang="en-GB" sz="600" dirty="0" err="1">
                <a:solidFill>
                  <a:schemeClr val="bg1"/>
                </a:solidFill>
              </a:rPr>
              <a:t>vm</a:t>
            </a:r>
            <a:r>
              <a:rPr lang="en-GB" sz="600" dirty="0">
                <a:solidFill>
                  <a:schemeClr val="bg1"/>
                </a:solidFill>
              </a:rPr>
              <a:t> for best performance by adding `-server` to the command line</a:t>
            </a:r>
          </a:p>
          <a:p>
            <a:r>
              <a:rPr lang="en-GB" sz="600" dirty="0">
                <a:solidFill>
                  <a:schemeClr val="bg1"/>
                </a:solidFill>
              </a:rPr>
              <a:t>[2016-03-23 16:27:13,827][INFO ][node                     ] [Wyatt Wingfoot] version[2.2.0], </a:t>
            </a:r>
            <a:r>
              <a:rPr lang="en-GB" sz="600" dirty="0" err="1">
                <a:solidFill>
                  <a:schemeClr val="bg1"/>
                </a:solidFill>
              </a:rPr>
              <a:t>pid</a:t>
            </a:r>
            <a:r>
              <a:rPr lang="en-GB" sz="600" dirty="0">
                <a:solidFill>
                  <a:schemeClr val="bg1"/>
                </a:solidFill>
              </a:rPr>
              <a:t>[7748], build[8ff36d1/2016-01-27T13:32:39Z]</a:t>
            </a:r>
          </a:p>
          <a:p>
            <a:r>
              <a:rPr lang="en-GB" sz="600" dirty="0">
                <a:solidFill>
                  <a:schemeClr val="bg1"/>
                </a:solidFill>
              </a:rPr>
              <a:t>[2016-03-23 16:27:13,827][INFO ][node                     ] [Wyatt Wingfoot] initializing ...</a:t>
            </a:r>
          </a:p>
          <a:p>
            <a:r>
              <a:rPr lang="en-GB" sz="600" dirty="0">
                <a:solidFill>
                  <a:schemeClr val="bg1"/>
                </a:solidFill>
              </a:rPr>
              <a:t>[2016-03-23 16:27:14,426][INFO ][plugins                  ] [Wyatt Wingfoot] modules [</a:t>
            </a:r>
            <a:r>
              <a:rPr lang="en-GB" sz="600" dirty="0" err="1">
                <a:solidFill>
                  <a:schemeClr val="bg1"/>
                </a:solidFill>
              </a:rPr>
              <a:t>lang</a:t>
            </a:r>
            <a:r>
              <a:rPr lang="en-GB" sz="600" dirty="0">
                <a:solidFill>
                  <a:schemeClr val="bg1"/>
                </a:solidFill>
              </a:rPr>
              <a:t>-expression, </a:t>
            </a:r>
            <a:r>
              <a:rPr lang="en-GB" sz="600" dirty="0" err="1">
                <a:solidFill>
                  <a:schemeClr val="bg1"/>
                </a:solidFill>
              </a:rPr>
              <a:t>lang</a:t>
            </a:r>
            <a:r>
              <a:rPr lang="en-GB" sz="600" dirty="0">
                <a:solidFill>
                  <a:schemeClr val="bg1"/>
                </a:solidFill>
              </a:rPr>
              <a:t>-groovy], plugins [], sites []</a:t>
            </a:r>
          </a:p>
          <a:p>
            <a:r>
              <a:rPr lang="en-GB" sz="600" dirty="0">
                <a:solidFill>
                  <a:schemeClr val="bg1"/>
                </a:solidFill>
              </a:rPr>
              <a:t>[2016-03-23 16:27:14,468][INFO ][</a:t>
            </a:r>
            <a:r>
              <a:rPr lang="en-GB" sz="600" dirty="0" err="1">
                <a:solidFill>
                  <a:schemeClr val="bg1"/>
                </a:solidFill>
              </a:rPr>
              <a:t>env</a:t>
            </a:r>
            <a:r>
              <a:rPr lang="en-GB" sz="600" dirty="0">
                <a:solidFill>
                  <a:schemeClr val="bg1"/>
                </a:solidFill>
              </a:rPr>
              <a:t>                      ] [Wyatt Wingfoot] using [1] data paths, mounts [[Data (D:)]], net </a:t>
            </a:r>
            <a:r>
              <a:rPr lang="en-GB" sz="600" dirty="0" err="1">
                <a:solidFill>
                  <a:schemeClr val="bg1"/>
                </a:solidFill>
              </a:rPr>
              <a:t>usable_space</a:t>
            </a:r>
            <a:r>
              <a:rPr lang="en-GB" sz="600" dirty="0">
                <a:solidFill>
                  <a:schemeClr val="bg1"/>
                </a:solidFill>
              </a:rPr>
              <a:t> [281.2gb], net </a:t>
            </a:r>
            <a:r>
              <a:rPr lang="en-GB" sz="600" dirty="0" err="1">
                <a:solidFill>
                  <a:schemeClr val="bg1"/>
                </a:solidFill>
              </a:rPr>
              <a:t>total_space</a:t>
            </a:r>
            <a:r>
              <a:rPr lang="en-GB" sz="600" dirty="0">
                <a:solidFill>
                  <a:schemeClr val="bg1"/>
                </a:solidFill>
              </a:rPr>
              <a:t> [367.8gb], spins? [unknown], types [NTFS]</a:t>
            </a:r>
          </a:p>
          <a:p>
            <a:r>
              <a:rPr lang="en-GB" sz="600" dirty="0">
                <a:solidFill>
                  <a:schemeClr val="bg1"/>
                </a:solidFill>
              </a:rPr>
              <a:t>[2016-03-23 16:27:14,469][INFO ][</a:t>
            </a:r>
            <a:r>
              <a:rPr lang="en-GB" sz="600" dirty="0" err="1">
                <a:solidFill>
                  <a:schemeClr val="bg1"/>
                </a:solidFill>
              </a:rPr>
              <a:t>env</a:t>
            </a:r>
            <a:r>
              <a:rPr lang="en-GB" sz="600" dirty="0">
                <a:solidFill>
                  <a:schemeClr val="bg1"/>
                </a:solidFill>
              </a:rPr>
              <a:t>                      ] [Wyatt Wingfoot] heap size [989.8mb], compressed ordinary object pointers [unknown]</a:t>
            </a:r>
          </a:p>
          <a:p>
            <a:r>
              <a:rPr lang="en-GB" sz="600" dirty="0">
                <a:solidFill>
                  <a:schemeClr val="bg1"/>
                </a:solidFill>
              </a:rPr>
              <a:t>[2016-03-23 16:27:16,687][INFO ][node                     ] [Wyatt Wingfoot] initialized</a:t>
            </a:r>
          </a:p>
          <a:p>
            <a:r>
              <a:rPr lang="en-GB" sz="600" dirty="0">
                <a:solidFill>
                  <a:schemeClr val="bg1"/>
                </a:solidFill>
              </a:rPr>
              <a:t>[2016-03-23 16:27:16,688][INFO ][node                     ] [Wyatt Wingfoot] starting ...</a:t>
            </a:r>
          </a:p>
          <a:p>
            <a:r>
              <a:rPr lang="en-GB" sz="600" dirty="0">
                <a:solidFill>
                  <a:schemeClr val="bg1"/>
                </a:solidFill>
              </a:rPr>
              <a:t>[2016-03-23 16:27:17,260][INFO ][transport                ] [Wyatt Wingfoot] </a:t>
            </a:r>
            <a:r>
              <a:rPr lang="en-GB" sz="600" dirty="0" err="1">
                <a:solidFill>
                  <a:schemeClr val="bg1"/>
                </a:solidFill>
              </a:rPr>
              <a:t>publish_address</a:t>
            </a:r>
            <a:r>
              <a:rPr lang="en-GB" sz="600" dirty="0">
                <a:solidFill>
                  <a:schemeClr val="bg1"/>
                </a:solidFill>
              </a:rPr>
              <a:t> {127.0.0.1:9300}, </a:t>
            </a:r>
            <a:r>
              <a:rPr lang="en-GB" sz="600" dirty="0" err="1">
                <a:solidFill>
                  <a:schemeClr val="bg1"/>
                </a:solidFill>
              </a:rPr>
              <a:t>bound_addresses</a:t>
            </a:r>
            <a:r>
              <a:rPr lang="en-GB" sz="600" dirty="0">
                <a:solidFill>
                  <a:schemeClr val="bg1"/>
                </a:solidFill>
              </a:rPr>
              <a:t> {127.0.0.1:9300}, {[::1]:9300}</a:t>
            </a:r>
          </a:p>
          <a:p>
            <a:r>
              <a:rPr lang="en-GB" sz="600" dirty="0">
                <a:solidFill>
                  <a:schemeClr val="bg1"/>
                </a:solidFill>
              </a:rPr>
              <a:t>[2016-03-23 16:27:17,270][INFO ][discovery                ] [Wyatt Wingfoot] </a:t>
            </a:r>
            <a:r>
              <a:rPr lang="en-GB" sz="600" dirty="0" err="1">
                <a:solidFill>
                  <a:schemeClr val="bg1"/>
                </a:solidFill>
              </a:rPr>
              <a:t>elasticsearch</a:t>
            </a:r>
            <a:r>
              <a:rPr lang="en-GB" sz="600" dirty="0">
                <a:solidFill>
                  <a:schemeClr val="bg1"/>
                </a:solidFill>
              </a:rPr>
              <a:t>/6WjfAZBfTsaDtCBGQ2NQew</a:t>
            </a:r>
          </a:p>
          <a:p>
            <a:r>
              <a:rPr lang="en-GB" sz="600" dirty="0">
                <a:solidFill>
                  <a:schemeClr val="bg1"/>
                </a:solidFill>
              </a:rPr>
              <a:t>[2016-03-23 16:27:21,345][INFO ][</a:t>
            </a:r>
            <a:r>
              <a:rPr lang="en-GB" sz="600" dirty="0" err="1">
                <a:solidFill>
                  <a:schemeClr val="bg1"/>
                </a:solidFill>
              </a:rPr>
              <a:t>cluster.service</a:t>
            </a:r>
            <a:r>
              <a:rPr lang="en-GB" sz="600" dirty="0">
                <a:solidFill>
                  <a:schemeClr val="bg1"/>
                </a:solidFill>
              </a:rPr>
              <a:t>          ] [Wyatt Wingfoot] </a:t>
            </a:r>
            <a:r>
              <a:rPr lang="en-GB" sz="600" dirty="0" err="1">
                <a:solidFill>
                  <a:schemeClr val="bg1"/>
                </a:solidFill>
              </a:rPr>
              <a:t>new_master</a:t>
            </a:r>
            <a:r>
              <a:rPr lang="en-GB" sz="600" dirty="0">
                <a:solidFill>
                  <a:schemeClr val="bg1"/>
                </a:solidFill>
              </a:rPr>
              <a:t> {Wyatt Wingfoot}{6WjfAZBfTsaDtCBGQ2NQew}{127.0.0.1}{127.0.0.1:9300}, reason: </a:t>
            </a:r>
            <a:r>
              <a:rPr lang="en-GB" sz="600" dirty="0" err="1">
                <a:solidFill>
                  <a:schemeClr val="bg1"/>
                </a:solidFill>
              </a:rPr>
              <a:t>zen</a:t>
            </a:r>
            <a:r>
              <a:rPr lang="en-GB" sz="600" dirty="0">
                <a:solidFill>
                  <a:schemeClr val="bg1"/>
                </a:solidFill>
              </a:rPr>
              <a:t>-disco-join(</a:t>
            </a:r>
            <a:r>
              <a:rPr lang="en-GB" sz="600" dirty="0" err="1">
                <a:solidFill>
                  <a:schemeClr val="bg1"/>
                </a:solidFill>
              </a:rPr>
              <a:t>elected_as_master</a:t>
            </a:r>
            <a:r>
              <a:rPr lang="en-GB" sz="600" dirty="0">
                <a:solidFill>
                  <a:schemeClr val="bg1"/>
                </a:solidFill>
              </a:rPr>
              <a:t>, [0] joins received)</a:t>
            </a:r>
          </a:p>
          <a:p>
            <a:r>
              <a:rPr lang="en-GB" sz="600" dirty="0">
                <a:solidFill>
                  <a:schemeClr val="bg1"/>
                </a:solidFill>
              </a:rPr>
              <a:t>[2016-03-23 16:27:21,402][INFO ][gateway                  ] [Wyatt Wingfoot] recovered [0] indices into </a:t>
            </a:r>
            <a:r>
              <a:rPr lang="en-GB" sz="600" dirty="0" err="1">
                <a:solidFill>
                  <a:schemeClr val="bg1"/>
                </a:solidFill>
              </a:rPr>
              <a:t>cluster_state</a:t>
            </a:r>
            <a:endParaRPr lang="en-GB" sz="600" dirty="0">
              <a:solidFill>
                <a:schemeClr val="bg1"/>
              </a:solidFill>
            </a:endParaRPr>
          </a:p>
          <a:p>
            <a:r>
              <a:rPr lang="en-GB" sz="600" dirty="0">
                <a:solidFill>
                  <a:schemeClr val="bg1"/>
                </a:solidFill>
              </a:rPr>
              <a:t>[2016-03-23 16:27:21,810][INFO ][http                     ] [Wyatt Wingfoot] </a:t>
            </a:r>
            <a:r>
              <a:rPr lang="en-GB" sz="600" dirty="0" err="1">
                <a:solidFill>
                  <a:schemeClr val="bg1"/>
                </a:solidFill>
              </a:rPr>
              <a:t>publish_address</a:t>
            </a:r>
            <a:r>
              <a:rPr lang="en-GB" sz="600" dirty="0">
                <a:solidFill>
                  <a:schemeClr val="bg1"/>
                </a:solidFill>
              </a:rPr>
              <a:t> {127.0.0.1:9200}, </a:t>
            </a:r>
            <a:r>
              <a:rPr lang="en-GB" sz="600" dirty="0" err="1">
                <a:solidFill>
                  <a:schemeClr val="bg1"/>
                </a:solidFill>
              </a:rPr>
              <a:t>bound_addresses</a:t>
            </a:r>
            <a:r>
              <a:rPr lang="en-GB" sz="600" dirty="0">
                <a:solidFill>
                  <a:schemeClr val="bg1"/>
                </a:solidFill>
              </a:rPr>
              <a:t> {127.0.0.1:9200}, {[::1]:9200}</a:t>
            </a:r>
          </a:p>
          <a:p>
            <a:r>
              <a:rPr lang="en-GB" sz="600" dirty="0">
                <a:solidFill>
                  <a:schemeClr val="bg1"/>
                </a:solidFill>
              </a:rPr>
              <a:t>[2016-03-23 16:27:21,811][INFO ][node                     ] [Wyatt Wingfoot] </a:t>
            </a:r>
            <a:r>
              <a:rPr lang="en-GB" sz="600" dirty="0" smtClean="0">
                <a:solidFill>
                  <a:schemeClr val="bg1"/>
                </a:solidFill>
              </a:rPr>
              <a:t>started</a:t>
            </a:r>
            <a:endParaRPr lang="en-GB" sz="600" dirty="0">
              <a:solidFill>
                <a:schemeClr val="bg1"/>
              </a:solidFill>
            </a:endParaRPr>
          </a:p>
        </p:txBody>
      </p:sp>
    </p:spTree>
    <p:extLst>
      <p:ext uri="{BB962C8B-B14F-4D97-AF65-F5344CB8AC3E}">
        <p14:creationId xmlns:p14="http://schemas.microsoft.com/office/powerpoint/2010/main" val="865718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Exploring Cluster Health Check</a:t>
            </a:r>
            <a:endParaRPr lang="en-US" dirty="0">
              <a:solidFill>
                <a:schemeClr val="bg2"/>
              </a:solidFill>
            </a:endParaRPr>
          </a:p>
        </p:txBody>
      </p:sp>
      <p:sp>
        <p:nvSpPr>
          <p:cNvPr id="3" name="Content Placeholder 2"/>
          <p:cNvSpPr>
            <a:spLocks noGrp="1"/>
          </p:cNvSpPr>
          <p:nvPr>
            <p:ph idx="1"/>
          </p:nvPr>
        </p:nvSpPr>
        <p:spPr>
          <a:xfrm>
            <a:off x="298474" y="1459885"/>
            <a:ext cx="8212137" cy="3154710"/>
          </a:xfrm>
        </p:spPr>
        <p:txBody>
          <a:bodyPr/>
          <a:lstStyle/>
          <a:p>
            <a:pPr>
              <a:buFont typeface="Wingdings" pitchFamily="2" charset="2"/>
              <a:buChar char="Ø"/>
            </a:pPr>
            <a:r>
              <a:rPr lang="en-US" dirty="0" smtClean="0"/>
              <a:t>We can use to see how our cluster is doing? By using curl Http/REST API calls. </a:t>
            </a:r>
          </a:p>
          <a:p>
            <a:pPr>
              <a:lnSpc>
                <a:spcPct val="150000"/>
              </a:lnSpc>
              <a:buFont typeface="Wingdings" pitchFamily="2" charset="2"/>
              <a:buChar char="Ø"/>
            </a:pPr>
            <a:r>
              <a:rPr lang="en-US" dirty="0" smtClean="0"/>
              <a:t>To do cluster health check by using “</a:t>
            </a:r>
            <a:r>
              <a:rPr lang="en-US" b="1" dirty="0" smtClean="0"/>
              <a:t>_cat</a:t>
            </a:r>
            <a:r>
              <a:rPr lang="en-US" dirty="0" smtClean="0"/>
              <a:t>” API.</a:t>
            </a:r>
          </a:p>
          <a:p>
            <a:pPr marL="0" indent="0">
              <a:buNone/>
            </a:pPr>
            <a:r>
              <a:rPr lang="en-US" sz="1400" i="1" dirty="0" smtClean="0"/>
              <a:t>Request:</a:t>
            </a:r>
          </a:p>
          <a:p>
            <a:pPr marL="0" indent="0">
              <a:buNone/>
            </a:pPr>
            <a:r>
              <a:rPr lang="en-US" dirty="0" smtClean="0"/>
              <a:t>	</a:t>
            </a:r>
            <a:r>
              <a:rPr lang="en-GB" sz="1400" i="1" dirty="0" smtClean="0"/>
              <a:t>curl </a:t>
            </a:r>
            <a:r>
              <a:rPr lang="en-GB" sz="1400" i="1" dirty="0"/>
              <a:t>'localhost:9200/_cat/health?v'</a:t>
            </a:r>
            <a:endParaRPr lang="en-US" i="1" dirty="0" smtClean="0"/>
          </a:p>
          <a:p>
            <a:pPr marL="0" indent="0">
              <a:lnSpc>
                <a:spcPct val="150000"/>
              </a:lnSpc>
              <a:buNone/>
            </a:pPr>
            <a:r>
              <a:rPr lang="en-US" sz="1400" i="1" dirty="0" smtClean="0"/>
              <a:t>Response</a:t>
            </a:r>
            <a:r>
              <a:rPr lang="en-US" dirty="0" smtClean="0"/>
              <a:t>:</a:t>
            </a:r>
          </a:p>
          <a:p>
            <a:pPr marL="850900" lvl="4" indent="-4763">
              <a:lnSpc>
                <a:spcPct val="150000"/>
              </a:lnSpc>
              <a:buNone/>
            </a:pPr>
            <a:r>
              <a:rPr lang="en-US" sz="800" dirty="0" smtClean="0"/>
              <a:t>epoch      </a:t>
            </a:r>
            <a:r>
              <a:rPr lang="en-US" sz="800" dirty="0"/>
              <a:t>timestamp cluster       status </a:t>
            </a:r>
            <a:r>
              <a:rPr lang="en-US" sz="800" dirty="0" err="1"/>
              <a:t>node.total</a:t>
            </a:r>
            <a:r>
              <a:rPr lang="en-US" sz="800" dirty="0"/>
              <a:t> </a:t>
            </a:r>
            <a:r>
              <a:rPr lang="en-US" sz="800" dirty="0" err="1"/>
              <a:t>node.data</a:t>
            </a:r>
            <a:r>
              <a:rPr lang="en-US" sz="800" dirty="0"/>
              <a:t> shards </a:t>
            </a:r>
            <a:r>
              <a:rPr lang="en-US" sz="800" dirty="0" err="1"/>
              <a:t>pri</a:t>
            </a:r>
            <a:r>
              <a:rPr lang="en-US" sz="800" dirty="0"/>
              <a:t> </a:t>
            </a:r>
            <a:r>
              <a:rPr lang="en-US" sz="800" dirty="0" err="1"/>
              <a:t>relo</a:t>
            </a:r>
            <a:r>
              <a:rPr lang="en-US" sz="800" dirty="0"/>
              <a:t> </a:t>
            </a:r>
            <a:r>
              <a:rPr lang="en-US" sz="800" dirty="0" err="1"/>
              <a:t>init</a:t>
            </a:r>
            <a:r>
              <a:rPr lang="en-US" sz="800" dirty="0"/>
              <a:t> </a:t>
            </a:r>
            <a:r>
              <a:rPr lang="en-US" sz="800" dirty="0" err="1"/>
              <a:t>unassign</a:t>
            </a:r>
            <a:r>
              <a:rPr lang="en-US" sz="800" dirty="0"/>
              <a:t> </a:t>
            </a:r>
            <a:r>
              <a:rPr lang="en-US" sz="800" dirty="0" err="1"/>
              <a:t>pending_tasks</a:t>
            </a:r>
            <a:r>
              <a:rPr lang="en-US" sz="800" dirty="0"/>
              <a:t> </a:t>
            </a:r>
            <a:r>
              <a:rPr lang="en-US" sz="800" dirty="0" err="1"/>
              <a:t>max_task_wait_time</a:t>
            </a:r>
            <a:r>
              <a:rPr lang="en-US" sz="800" dirty="0"/>
              <a:t> </a:t>
            </a:r>
            <a:r>
              <a:rPr lang="en-US" sz="800" dirty="0" err="1" smtClean="0"/>
              <a:t>active_shards_percent</a:t>
            </a:r>
            <a:r>
              <a:rPr lang="en-US" sz="800" dirty="0" smtClean="0"/>
              <a:t> 1458805207 </a:t>
            </a:r>
            <a:r>
              <a:rPr lang="en-US" sz="800" dirty="0"/>
              <a:t>13:10:07  </a:t>
            </a:r>
            <a:r>
              <a:rPr lang="en-US" sz="800" dirty="0" err="1"/>
              <a:t>elasticsearch</a:t>
            </a:r>
            <a:r>
              <a:rPr lang="en-US" sz="800" dirty="0"/>
              <a:t> yellow          1         1     11  11    0    0       11             0                  -                 50.0</a:t>
            </a:r>
            <a:r>
              <a:rPr lang="en-US" sz="800" dirty="0" smtClean="0"/>
              <a:t>%</a:t>
            </a:r>
            <a:endParaRPr lang="en-US" sz="700" dirty="0" smtClean="0"/>
          </a:p>
          <a:p>
            <a:pPr marL="0" indent="0">
              <a:buNone/>
            </a:pPr>
            <a:r>
              <a:rPr lang="en-US" sz="1400" i="1" dirty="0"/>
              <a:t>Request:</a:t>
            </a:r>
          </a:p>
          <a:p>
            <a:pPr marL="0" indent="0">
              <a:buNone/>
            </a:pPr>
            <a:r>
              <a:rPr lang="en-US" dirty="0"/>
              <a:t>	</a:t>
            </a:r>
            <a:r>
              <a:rPr lang="en-GB" sz="1400" i="1" dirty="0"/>
              <a:t>curl 'localhost:9200/_</a:t>
            </a:r>
            <a:r>
              <a:rPr lang="en-GB" sz="1400" i="1" dirty="0" smtClean="0"/>
              <a:t>cat/</a:t>
            </a:r>
            <a:r>
              <a:rPr lang="en-GB" sz="1400" i="1" dirty="0" err="1" smtClean="0"/>
              <a:t>indices?v</a:t>
            </a:r>
            <a:r>
              <a:rPr lang="en-GB" sz="1400" i="1" dirty="0"/>
              <a:t>'</a:t>
            </a:r>
            <a:endParaRPr lang="en-US" i="1" dirty="0"/>
          </a:p>
          <a:p>
            <a:pPr marL="0" indent="0">
              <a:lnSpc>
                <a:spcPct val="150000"/>
              </a:lnSpc>
              <a:buNone/>
            </a:pPr>
            <a:r>
              <a:rPr lang="en-US" sz="1400" i="1" dirty="0"/>
              <a:t>Response</a:t>
            </a:r>
            <a:r>
              <a:rPr lang="en-US" dirty="0" smtClean="0"/>
              <a:t>:</a:t>
            </a:r>
            <a:endParaRPr lang="en-US" sz="3200" dirty="0"/>
          </a:p>
        </p:txBody>
      </p:sp>
      <p:sp>
        <p:nvSpPr>
          <p:cNvPr id="4" name="Rectangle 3"/>
          <p:cNvSpPr/>
          <p:nvPr/>
        </p:nvSpPr>
        <p:spPr>
          <a:xfrm>
            <a:off x="573205" y="4595882"/>
            <a:ext cx="7219666" cy="10508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sz="1000" dirty="0"/>
              <a:t>health status index              </a:t>
            </a:r>
            <a:r>
              <a:rPr lang="en-GB" sz="1000" dirty="0" smtClean="0"/>
              <a:t>		 </a:t>
            </a:r>
            <a:r>
              <a:rPr lang="en-GB" sz="1000" dirty="0" err="1"/>
              <a:t>pri</a:t>
            </a:r>
            <a:r>
              <a:rPr lang="en-GB" sz="1000" dirty="0"/>
              <a:t> rep </a:t>
            </a:r>
            <a:r>
              <a:rPr lang="en-GB" sz="1000" dirty="0" err="1"/>
              <a:t>docs.count</a:t>
            </a:r>
            <a:r>
              <a:rPr lang="en-GB" sz="1000" dirty="0"/>
              <a:t> </a:t>
            </a:r>
            <a:r>
              <a:rPr lang="en-GB" sz="1000" dirty="0" err="1"/>
              <a:t>docs.deleted</a:t>
            </a:r>
            <a:r>
              <a:rPr lang="en-GB" sz="1000" dirty="0"/>
              <a:t> </a:t>
            </a:r>
            <a:r>
              <a:rPr lang="en-GB" sz="1000" dirty="0" err="1"/>
              <a:t>store.size</a:t>
            </a:r>
            <a:r>
              <a:rPr lang="en-GB" sz="1000" dirty="0"/>
              <a:t> </a:t>
            </a:r>
            <a:r>
              <a:rPr lang="en-GB" sz="1000" dirty="0" err="1"/>
              <a:t>pri.store.size</a:t>
            </a:r>
            <a:endParaRPr lang="en-GB" sz="1000" dirty="0"/>
          </a:p>
          <a:p>
            <a:r>
              <a:rPr lang="en-GB" sz="1000" dirty="0">
                <a:solidFill>
                  <a:srgbClr val="FFFF00"/>
                </a:solidFill>
              </a:rPr>
              <a:t>yellow</a:t>
            </a:r>
            <a:r>
              <a:rPr lang="en-GB" sz="1000" dirty="0"/>
              <a:t> open   .</a:t>
            </a:r>
            <a:r>
              <a:rPr lang="en-GB" sz="1000" dirty="0" err="1"/>
              <a:t>kibana</a:t>
            </a:r>
            <a:r>
              <a:rPr lang="en-GB" sz="1000" dirty="0"/>
              <a:t>              </a:t>
            </a:r>
            <a:r>
              <a:rPr lang="en-GB" sz="1000" dirty="0" smtClean="0"/>
              <a:t>		 </a:t>
            </a:r>
            <a:r>
              <a:rPr lang="en-GB" sz="1000" dirty="0"/>
              <a:t>1   1          2           </a:t>
            </a:r>
            <a:r>
              <a:rPr lang="en-GB" sz="1000" dirty="0" smtClean="0"/>
              <a:t> 0        </a:t>
            </a:r>
            <a:r>
              <a:rPr lang="en-GB" sz="1000" dirty="0"/>
              <a:t>9kb            </a:t>
            </a:r>
            <a:r>
              <a:rPr lang="en-GB" sz="1000" dirty="0" smtClean="0"/>
              <a:t>	9kb</a:t>
            </a:r>
            <a:endParaRPr lang="en-GB" sz="1000" dirty="0"/>
          </a:p>
          <a:p>
            <a:r>
              <a:rPr lang="en-GB" sz="1000" dirty="0">
                <a:solidFill>
                  <a:srgbClr val="FFFF00"/>
                </a:solidFill>
              </a:rPr>
              <a:t>yellow</a:t>
            </a:r>
            <a:r>
              <a:rPr lang="en-GB" sz="1000" dirty="0"/>
              <a:t> open   logstash-2016.03.23  </a:t>
            </a:r>
            <a:r>
              <a:rPr lang="en-GB" sz="1000" dirty="0" smtClean="0"/>
              <a:t>	 </a:t>
            </a:r>
            <a:r>
              <a:rPr lang="en-GB" sz="1000" dirty="0"/>
              <a:t>5   1        263            0    </a:t>
            </a:r>
            <a:r>
              <a:rPr lang="en-GB" sz="1000" dirty="0" smtClean="0"/>
              <a:t>465.5kb        	465.5kb</a:t>
            </a:r>
            <a:endParaRPr lang="en-GB" sz="1000" dirty="0"/>
          </a:p>
          <a:p>
            <a:r>
              <a:rPr lang="en-GB" sz="1000" dirty="0">
                <a:solidFill>
                  <a:srgbClr val="FFFF00"/>
                </a:solidFill>
              </a:rPr>
              <a:t>yellow</a:t>
            </a:r>
            <a:r>
              <a:rPr lang="en-GB" sz="1000" dirty="0"/>
              <a:t> open   cat                   </a:t>
            </a:r>
            <a:r>
              <a:rPr lang="en-GB" sz="1000" dirty="0" smtClean="0"/>
              <a:t>		 5   </a:t>
            </a:r>
            <a:r>
              <a:rPr lang="en-GB" sz="1000" dirty="0"/>
              <a:t>1          0            0       </a:t>
            </a:r>
            <a:r>
              <a:rPr lang="en-GB" sz="1000" dirty="0" smtClean="0"/>
              <a:t>795b           	795b</a:t>
            </a:r>
            <a:endParaRPr lang="en-GB" sz="1000" dirty="0"/>
          </a:p>
        </p:txBody>
      </p:sp>
      <p:sp>
        <p:nvSpPr>
          <p:cNvPr id="5" name="Content Placeholder 2"/>
          <p:cNvSpPr txBox="1">
            <a:spLocks/>
          </p:cNvSpPr>
          <p:nvPr/>
        </p:nvSpPr>
        <p:spPr>
          <a:xfrm>
            <a:off x="450874" y="5826427"/>
            <a:ext cx="8212137" cy="21544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GB" sz="1400" b="1" dirty="0" smtClean="0">
                <a:solidFill>
                  <a:srgbClr val="FF0000"/>
                </a:solidFill>
              </a:rPr>
              <a:t>Note : </a:t>
            </a:r>
            <a:r>
              <a:rPr lang="en-GB" sz="1400" i="1" dirty="0" smtClean="0">
                <a:solidFill>
                  <a:srgbClr val="FF0000"/>
                </a:solidFill>
              </a:rPr>
              <a:t>Health represents with different colours</a:t>
            </a:r>
            <a:endParaRPr lang="en-GB" sz="1400" i="1" dirty="0">
              <a:solidFill>
                <a:srgbClr val="FF0000"/>
              </a:solidFill>
            </a:endParaRPr>
          </a:p>
        </p:txBody>
      </p:sp>
      <p:sp>
        <p:nvSpPr>
          <p:cNvPr id="6" name="Rectangle 5"/>
          <p:cNvSpPr/>
          <p:nvPr/>
        </p:nvSpPr>
        <p:spPr>
          <a:xfrm>
            <a:off x="914400" y="6138785"/>
            <a:ext cx="165100" cy="168429"/>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
        <p:nvSpPr>
          <p:cNvPr id="7" name="Rectangle 6"/>
          <p:cNvSpPr/>
          <p:nvPr/>
        </p:nvSpPr>
        <p:spPr>
          <a:xfrm>
            <a:off x="6527800" y="6118070"/>
            <a:ext cx="165100" cy="168429"/>
          </a:xfrm>
          <a:prstGeom prst="rect">
            <a:avLst/>
          </a:prstGeom>
          <a:solidFill>
            <a:srgbClr val="00B050"/>
          </a:solidFill>
          <a:ln>
            <a:solidFill>
              <a:srgbClr val="00B05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
        <p:nvSpPr>
          <p:cNvPr id="8" name="Rectangle 7"/>
          <p:cNvSpPr/>
          <p:nvPr/>
        </p:nvSpPr>
        <p:spPr>
          <a:xfrm>
            <a:off x="3924300" y="6164185"/>
            <a:ext cx="165100" cy="168429"/>
          </a:xfrm>
          <a:prstGeom prst="rect">
            <a:avLst/>
          </a:prstGeom>
          <a:solidFill>
            <a:srgbClr val="FFFF00"/>
          </a:solidFill>
          <a:ln>
            <a:solidFill>
              <a:srgbClr val="FFC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
        <p:nvSpPr>
          <p:cNvPr id="9" name="TextBox 8"/>
          <p:cNvSpPr txBox="1"/>
          <p:nvPr/>
        </p:nvSpPr>
        <p:spPr>
          <a:xfrm flipH="1">
            <a:off x="4183102" y="6134099"/>
            <a:ext cx="1963697"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000" dirty="0" smtClean="0">
                <a:latin typeface="+mj-lt"/>
              </a:rPr>
              <a:t>Primary Nodes are up and running  but not all replicas are active</a:t>
            </a:r>
          </a:p>
        </p:txBody>
      </p:sp>
      <p:sp>
        <p:nvSpPr>
          <p:cNvPr id="10" name="TextBox 9"/>
          <p:cNvSpPr txBox="1"/>
          <p:nvPr/>
        </p:nvSpPr>
        <p:spPr>
          <a:xfrm flipH="1">
            <a:off x="6811021" y="6048395"/>
            <a:ext cx="2129778"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000" dirty="0" smtClean="0">
                <a:latin typeface="+mj-lt"/>
              </a:rPr>
              <a:t>Primary Nodes are up and running , Replicas also active</a:t>
            </a:r>
          </a:p>
        </p:txBody>
      </p:sp>
      <p:sp>
        <p:nvSpPr>
          <p:cNvPr id="11" name="TextBox 10"/>
          <p:cNvSpPr txBox="1"/>
          <p:nvPr/>
        </p:nvSpPr>
        <p:spPr>
          <a:xfrm flipH="1">
            <a:off x="1210321" y="6094510"/>
            <a:ext cx="2129778"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000" dirty="0" smtClean="0">
                <a:latin typeface="+mj-lt"/>
              </a:rPr>
              <a:t>Not all primary Nodes are up and running.</a:t>
            </a:r>
          </a:p>
        </p:txBody>
      </p:sp>
    </p:spTree>
    <p:extLst>
      <p:ext uri="{BB962C8B-B14F-4D97-AF65-F5344CB8AC3E}">
        <p14:creationId xmlns:p14="http://schemas.microsoft.com/office/powerpoint/2010/main" val="89046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What is Document</a:t>
            </a:r>
            <a:endParaRPr lang="en-US" dirty="0">
              <a:solidFill>
                <a:schemeClr val="bg2"/>
              </a:solidFill>
            </a:endParaRPr>
          </a:p>
        </p:txBody>
      </p:sp>
      <p:sp>
        <p:nvSpPr>
          <p:cNvPr id="3" name="Content Placeholder 2"/>
          <p:cNvSpPr>
            <a:spLocks noGrp="1"/>
          </p:cNvSpPr>
          <p:nvPr>
            <p:ph idx="1"/>
          </p:nvPr>
        </p:nvSpPr>
        <p:spPr>
          <a:xfrm>
            <a:off x="298474" y="1459885"/>
            <a:ext cx="8212137" cy="3877985"/>
          </a:xfrm>
        </p:spPr>
        <p:txBody>
          <a:bodyPr/>
          <a:lstStyle/>
          <a:p>
            <a:pPr marL="0" indent="0">
              <a:buNone/>
            </a:pPr>
            <a:r>
              <a:rPr lang="en-US" dirty="0" smtClean="0"/>
              <a:t>It refers to the root object that is serialized into JSON and stored in </a:t>
            </a:r>
            <a:r>
              <a:rPr lang="en-US" dirty="0" err="1" smtClean="0"/>
              <a:t>Elasticsearch</a:t>
            </a:r>
            <a:r>
              <a:rPr lang="en-US" dirty="0" smtClean="0"/>
              <a:t> under a unique ID.</a:t>
            </a:r>
          </a:p>
          <a:p>
            <a:pPr marL="0" indent="0">
              <a:buNone/>
            </a:pPr>
            <a:endParaRPr lang="en-US" dirty="0" smtClean="0"/>
          </a:p>
          <a:p>
            <a:pPr marL="0" indent="0">
              <a:buNone/>
            </a:pPr>
            <a:r>
              <a:rPr lang="en-US" dirty="0" smtClean="0"/>
              <a:t>Document contains not only data, it contains meta data.</a:t>
            </a:r>
          </a:p>
          <a:p>
            <a:pPr>
              <a:buFont typeface="Wingdings" pitchFamily="2" charset="2"/>
              <a:buChar char="Ø"/>
            </a:pPr>
            <a:endParaRPr lang="en-US" dirty="0"/>
          </a:p>
          <a:p>
            <a:pPr>
              <a:buFont typeface="Wingdings" pitchFamily="2" charset="2"/>
              <a:buChar char="Ø"/>
            </a:pPr>
            <a:r>
              <a:rPr lang="en-US" dirty="0" smtClean="0">
                <a:solidFill>
                  <a:srgbClr val="00B050"/>
                </a:solidFill>
              </a:rPr>
              <a:t>Index</a:t>
            </a:r>
            <a:r>
              <a:rPr lang="en-US" dirty="0" smtClean="0"/>
              <a:t> : An index like a database in a relational database. It stores data</a:t>
            </a:r>
          </a:p>
          <a:p>
            <a:pPr>
              <a:buFont typeface="Wingdings" pitchFamily="2" charset="2"/>
              <a:buChar char="Ø"/>
            </a:pPr>
            <a:endParaRPr lang="en-US" dirty="0" smtClean="0"/>
          </a:p>
          <a:p>
            <a:pPr>
              <a:buFont typeface="Wingdings" pitchFamily="2" charset="2"/>
              <a:buChar char="Ø"/>
            </a:pPr>
            <a:r>
              <a:rPr lang="en-US" dirty="0" smtClean="0">
                <a:solidFill>
                  <a:srgbClr val="FFC000"/>
                </a:solidFill>
              </a:rPr>
              <a:t>Type</a:t>
            </a:r>
            <a:r>
              <a:rPr lang="en-US" dirty="0" smtClean="0"/>
              <a:t> 	: The class of object that the document represents</a:t>
            </a:r>
          </a:p>
          <a:p>
            <a:pPr>
              <a:buFont typeface="Wingdings" pitchFamily="2" charset="2"/>
              <a:buChar char="Ø"/>
            </a:pPr>
            <a:endParaRPr lang="en-US" dirty="0" smtClean="0"/>
          </a:p>
          <a:p>
            <a:pPr>
              <a:buFont typeface="Wingdings" pitchFamily="2" charset="2"/>
              <a:buChar char="Ø"/>
            </a:pPr>
            <a:r>
              <a:rPr lang="en-US" dirty="0" smtClean="0">
                <a:solidFill>
                  <a:srgbClr val="C00000"/>
                </a:solidFill>
              </a:rPr>
              <a:t>ID</a:t>
            </a:r>
            <a:r>
              <a:rPr lang="en-US" dirty="0" smtClean="0"/>
              <a:t>	: Unique identifier of the Object</a:t>
            </a:r>
          </a:p>
          <a:p>
            <a:pPr>
              <a:buFont typeface="Wingdings" pitchFamily="2" charset="2"/>
              <a:buChar char="Ø"/>
            </a:pPr>
            <a:endParaRPr lang="en-US" dirty="0" smtClean="0"/>
          </a:p>
          <a:p>
            <a:pPr marL="0" indent="0">
              <a:buNone/>
            </a:pPr>
            <a:r>
              <a:rPr lang="nl-NL" sz="1400" dirty="0" smtClean="0">
                <a:solidFill>
                  <a:srgbClr val="FF0000"/>
                </a:solidFill>
              </a:rPr>
              <a:t>Sample data syntax</a:t>
            </a:r>
            <a:r>
              <a:rPr lang="nl-NL" dirty="0" smtClean="0"/>
              <a:t>: 	</a:t>
            </a:r>
          </a:p>
          <a:p>
            <a:pPr marL="0" indent="0">
              <a:buNone/>
            </a:pPr>
            <a:r>
              <a:rPr lang="nl-NL" dirty="0" smtClean="0"/>
              <a:t>curl </a:t>
            </a:r>
            <a:r>
              <a:rPr lang="nl-NL" dirty="0"/>
              <a:t>-X&lt;</a:t>
            </a:r>
            <a:r>
              <a:rPr lang="nl-NL" dirty="0">
                <a:solidFill>
                  <a:srgbClr val="FF0000"/>
                </a:solidFill>
              </a:rPr>
              <a:t>REST Verb</a:t>
            </a:r>
            <a:r>
              <a:rPr lang="nl-NL" dirty="0"/>
              <a:t>&gt; &lt;</a:t>
            </a:r>
            <a:r>
              <a:rPr lang="nl-NL" dirty="0">
                <a:solidFill>
                  <a:srgbClr val="0070C0"/>
                </a:solidFill>
              </a:rPr>
              <a:t>Node</a:t>
            </a:r>
            <a:r>
              <a:rPr lang="nl-NL" dirty="0"/>
              <a:t>&gt;:&lt;</a:t>
            </a:r>
            <a:r>
              <a:rPr lang="nl-NL" dirty="0">
                <a:solidFill>
                  <a:srgbClr val="0070C0"/>
                </a:solidFill>
              </a:rPr>
              <a:t>Port</a:t>
            </a:r>
            <a:r>
              <a:rPr lang="nl-NL" dirty="0"/>
              <a:t>&gt;/&lt;</a:t>
            </a:r>
            <a:r>
              <a:rPr lang="nl-NL" dirty="0">
                <a:solidFill>
                  <a:srgbClr val="00B050"/>
                </a:solidFill>
              </a:rPr>
              <a:t>Index</a:t>
            </a:r>
            <a:r>
              <a:rPr lang="nl-NL" dirty="0"/>
              <a:t>&gt;/&lt;</a:t>
            </a:r>
            <a:r>
              <a:rPr lang="nl-NL" dirty="0">
                <a:solidFill>
                  <a:schemeClr val="accent4">
                    <a:lumMod val="75000"/>
                  </a:schemeClr>
                </a:solidFill>
              </a:rPr>
              <a:t>Type</a:t>
            </a:r>
            <a:r>
              <a:rPr lang="nl-NL" dirty="0"/>
              <a:t>&gt;/&lt;</a:t>
            </a:r>
            <a:r>
              <a:rPr lang="nl-NL" dirty="0">
                <a:solidFill>
                  <a:srgbClr val="C00000"/>
                </a:solidFill>
              </a:rPr>
              <a:t>ID</a:t>
            </a:r>
            <a:r>
              <a:rPr lang="nl-NL" dirty="0"/>
              <a:t>&gt;</a:t>
            </a:r>
            <a:endParaRPr lang="en-US" dirty="0"/>
          </a:p>
          <a:p>
            <a:pPr>
              <a:buFont typeface="Wingdings" pitchFamily="2" charset="2"/>
              <a:buChar char="Ø"/>
            </a:pPr>
            <a:endParaRPr lang="en-US" dirty="0" smtClean="0"/>
          </a:p>
        </p:txBody>
      </p:sp>
    </p:spTree>
    <p:extLst>
      <p:ext uri="{BB962C8B-B14F-4D97-AF65-F5344CB8AC3E}">
        <p14:creationId xmlns:p14="http://schemas.microsoft.com/office/powerpoint/2010/main" val="3108336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Index Operations </a:t>
            </a:r>
            <a:endParaRPr lang="en-US" dirty="0">
              <a:solidFill>
                <a:schemeClr val="bg2"/>
              </a:solidFill>
            </a:endParaRPr>
          </a:p>
        </p:txBody>
      </p:sp>
      <p:sp>
        <p:nvSpPr>
          <p:cNvPr id="3" name="Content Placeholder 2"/>
          <p:cNvSpPr>
            <a:spLocks noGrp="1"/>
          </p:cNvSpPr>
          <p:nvPr>
            <p:ph idx="1"/>
          </p:nvPr>
        </p:nvSpPr>
        <p:spPr>
          <a:xfrm>
            <a:off x="298474" y="1459885"/>
            <a:ext cx="8212137" cy="4431983"/>
          </a:xfrm>
        </p:spPr>
        <p:txBody>
          <a:bodyPr/>
          <a:lstStyle/>
          <a:p>
            <a:pPr marL="0" indent="0">
              <a:buNone/>
            </a:pPr>
            <a:r>
              <a:rPr lang="en-US" dirty="0" smtClean="0"/>
              <a:t>Perform index operations by using below pattern</a:t>
            </a:r>
          </a:p>
          <a:p>
            <a:pPr>
              <a:buFont typeface="Wingdings" pitchFamily="2" charset="2"/>
              <a:buChar char="Ø"/>
            </a:pPr>
            <a:endParaRPr lang="en-US" dirty="0" smtClean="0"/>
          </a:p>
          <a:p>
            <a:pPr marL="0" indent="0">
              <a:buNone/>
            </a:pPr>
            <a:r>
              <a:rPr lang="nl-NL" dirty="0" smtClean="0"/>
              <a:t>	curl </a:t>
            </a:r>
            <a:r>
              <a:rPr lang="nl-NL" dirty="0"/>
              <a:t>-X&lt;</a:t>
            </a:r>
            <a:r>
              <a:rPr lang="nl-NL" dirty="0">
                <a:solidFill>
                  <a:srgbClr val="FF0000"/>
                </a:solidFill>
              </a:rPr>
              <a:t>REST Verb</a:t>
            </a:r>
            <a:r>
              <a:rPr lang="nl-NL" dirty="0"/>
              <a:t>&gt; &lt;</a:t>
            </a:r>
            <a:r>
              <a:rPr lang="nl-NL" dirty="0">
                <a:solidFill>
                  <a:srgbClr val="0070C0"/>
                </a:solidFill>
              </a:rPr>
              <a:t>Node</a:t>
            </a:r>
            <a:r>
              <a:rPr lang="nl-NL" dirty="0"/>
              <a:t>&gt;:&lt;</a:t>
            </a:r>
            <a:r>
              <a:rPr lang="nl-NL" dirty="0">
                <a:solidFill>
                  <a:srgbClr val="0070C0"/>
                </a:solidFill>
              </a:rPr>
              <a:t>Port</a:t>
            </a:r>
            <a:r>
              <a:rPr lang="nl-NL" dirty="0"/>
              <a:t>&gt;/&lt;</a:t>
            </a:r>
            <a:r>
              <a:rPr lang="nl-NL" dirty="0">
                <a:solidFill>
                  <a:srgbClr val="00B050"/>
                </a:solidFill>
              </a:rPr>
              <a:t>Index</a:t>
            </a:r>
            <a:r>
              <a:rPr lang="nl-NL" dirty="0"/>
              <a:t>&gt;/&lt;</a:t>
            </a:r>
            <a:r>
              <a:rPr lang="nl-NL" dirty="0">
                <a:solidFill>
                  <a:schemeClr val="accent4">
                    <a:lumMod val="75000"/>
                  </a:schemeClr>
                </a:solidFill>
              </a:rPr>
              <a:t>Type</a:t>
            </a:r>
            <a:r>
              <a:rPr lang="nl-NL" dirty="0"/>
              <a:t>&gt;/&lt;</a:t>
            </a:r>
            <a:r>
              <a:rPr lang="nl-NL" dirty="0">
                <a:solidFill>
                  <a:srgbClr val="C00000"/>
                </a:solidFill>
              </a:rPr>
              <a:t>ID</a:t>
            </a:r>
            <a:r>
              <a:rPr lang="nl-NL" dirty="0"/>
              <a:t>&gt;</a:t>
            </a:r>
            <a:endParaRPr lang="en-US" dirty="0"/>
          </a:p>
          <a:p>
            <a:pPr>
              <a:buFont typeface="Wingdings" pitchFamily="2" charset="2"/>
              <a:buChar char="Ø"/>
            </a:pPr>
            <a:endParaRPr lang="en-US" dirty="0" smtClean="0"/>
          </a:p>
          <a:p>
            <a:pPr>
              <a:buFont typeface="Wingdings" pitchFamily="2" charset="2"/>
              <a:buChar char="v"/>
            </a:pPr>
            <a:r>
              <a:rPr lang="en-US" dirty="0" smtClean="0"/>
              <a:t>Create an Index</a:t>
            </a:r>
          </a:p>
          <a:p>
            <a:pPr marL="0" indent="0">
              <a:buNone/>
            </a:pPr>
            <a:r>
              <a:rPr lang="en-GB" i="1" dirty="0" smtClean="0"/>
              <a:t>	curl </a:t>
            </a:r>
            <a:r>
              <a:rPr lang="en-GB" i="1" dirty="0"/>
              <a:t>-</a:t>
            </a:r>
            <a:r>
              <a:rPr lang="en-GB" i="1" dirty="0" smtClean="0">
                <a:solidFill>
                  <a:srgbClr val="FF0000"/>
                </a:solidFill>
              </a:rPr>
              <a:t>XPUT</a:t>
            </a:r>
            <a:r>
              <a:rPr lang="en-GB" i="1" dirty="0" smtClean="0"/>
              <a:t> </a:t>
            </a:r>
            <a:r>
              <a:rPr lang="en-GB" i="1" dirty="0" smtClean="0">
                <a:solidFill>
                  <a:srgbClr val="0066FF"/>
                </a:solidFill>
              </a:rPr>
              <a:t>localhost:9200</a:t>
            </a:r>
            <a:r>
              <a:rPr lang="en-GB" i="1" dirty="0" smtClean="0"/>
              <a:t>/</a:t>
            </a:r>
            <a:r>
              <a:rPr lang="en-GB" i="1" dirty="0" err="1" smtClean="0">
                <a:solidFill>
                  <a:srgbClr val="00B050"/>
                </a:solidFill>
              </a:rPr>
              <a:t>customer</a:t>
            </a:r>
            <a:r>
              <a:rPr lang="en-GB" i="1" dirty="0" err="1" smtClean="0"/>
              <a:t>?pretty</a:t>
            </a:r>
            <a:endParaRPr lang="en-US" i="1" dirty="0"/>
          </a:p>
          <a:p>
            <a:pPr marL="571500" lvl="3" indent="0">
              <a:buNone/>
            </a:pPr>
            <a:r>
              <a:rPr lang="en-US" dirty="0"/>
              <a:t>	</a:t>
            </a:r>
            <a:r>
              <a:rPr lang="en-GB" i="1" dirty="0"/>
              <a:t>curl -</a:t>
            </a:r>
            <a:r>
              <a:rPr lang="en-GB" i="1" dirty="0">
                <a:solidFill>
                  <a:srgbClr val="FF0000"/>
                </a:solidFill>
              </a:rPr>
              <a:t>XPUT</a:t>
            </a:r>
            <a:r>
              <a:rPr lang="en-GB" i="1" dirty="0"/>
              <a:t> </a:t>
            </a:r>
            <a:r>
              <a:rPr lang="en-GB" i="1" dirty="0">
                <a:solidFill>
                  <a:srgbClr val="0066FF"/>
                </a:solidFill>
              </a:rPr>
              <a:t>localhost:9200</a:t>
            </a:r>
            <a:r>
              <a:rPr lang="en-GB" i="1" dirty="0"/>
              <a:t>/</a:t>
            </a:r>
            <a:r>
              <a:rPr lang="en-GB" i="1" dirty="0">
                <a:solidFill>
                  <a:srgbClr val="00B050"/>
                </a:solidFill>
              </a:rPr>
              <a:t>customer</a:t>
            </a:r>
            <a:r>
              <a:rPr lang="en-US" dirty="0" smtClean="0"/>
              <a:t>/</a:t>
            </a:r>
            <a:r>
              <a:rPr lang="en-US" dirty="0" smtClean="0">
                <a:solidFill>
                  <a:schemeClr val="accent4">
                    <a:lumMod val="75000"/>
                  </a:schemeClr>
                </a:solidFill>
              </a:rPr>
              <a:t>external</a:t>
            </a:r>
            <a:r>
              <a:rPr lang="en-US" dirty="0" smtClean="0"/>
              <a:t>/</a:t>
            </a:r>
            <a:r>
              <a:rPr lang="en-US" dirty="0" smtClean="0">
                <a:solidFill>
                  <a:srgbClr val="C00000"/>
                </a:solidFill>
              </a:rPr>
              <a:t>1</a:t>
            </a:r>
            <a:r>
              <a:rPr lang="en-US" dirty="0" smtClean="0"/>
              <a:t>?pretty</a:t>
            </a:r>
            <a:r>
              <a:rPr lang="en-US" dirty="0"/>
              <a:t>' -d ' </a:t>
            </a:r>
            <a:endParaRPr lang="en-US" dirty="0" smtClean="0"/>
          </a:p>
          <a:p>
            <a:pPr marL="571500" lvl="3" indent="0">
              <a:buNone/>
            </a:pPr>
            <a:r>
              <a:rPr lang="en-US" dirty="0"/>
              <a:t>	</a:t>
            </a:r>
            <a:r>
              <a:rPr lang="en-US" dirty="0" smtClean="0"/>
              <a:t>{ </a:t>
            </a:r>
          </a:p>
          <a:p>
            <a:pPr marL="571500" lvl="3" indent="0">
              <a:buNone/>
            </a:pPr>
            <a:r>
              <a:rPr lang="en-US" dirty="0"/>
              <a:t>	</a:t>
            </a:r>
            <a:r>
              <a:rPr lang="en-US" dirty="0" smtClean="0"/>
              <a:t>	"</a:t>
            </a:r>
            <a:r>
              <a:rPr lang="en-US" dirty="0"/>
              <a:t>name": "John Doe" </a:t>
            </a:r>
            <a:endParaRPr lang="en-US" dirty="0" smtClean="0"/>
          </a:p>
          <a:p>
            <a:pPr marL="571500" lvl="3" indent="0">
              <a:buNone/>
            </a:pPr>
            <a:r>
              <a:rPr lang="en-US" dirty="0"/>
              <a:t>	</a:t>
            </a:r>
            <a:r>
              <a:rPr lang="en-US" dirty="0" smtClean="0"/>
              <a:t>}</a:t>
            </a:r>
          </a:p>
          <a:p>
            <a:pPr>
              <a:buFont typeface="Wingdings" pitchFamily="2" charset="2"/>
              <a:buChar char="v"/>
            </a:pPr>
            <a:r>
              <a:rPr lang="en-US" dirty="0" smtClean="0"/>
              <a:t>View/Query an Index</a:t>
            </a:r>
          </a:p>
          <a:p>
            <a:pPr marL="292100" lvl="2" indent="0">
              <a:buNone/>
            </a:pPr>
            <a:r>
              <a:rPr lang="en-GB" dirty="0" smtClean="0"/>
              <a:t>	curl </a:t>
            </a:r>
            <a:r>
              <a:rPr lang="en-GB" dirty="0"/>
              <a:t>-</a:t>
            </a:r>
            <a:r>
              <a:rPr lang="en-GB" dirty="0">
                <a:solidFill>
                  <a:srgbClr val="FF0000"/>
                </a:solidFill>
              </a:rPr>
              <a:t>XGET</a:t>
            </a:r>
            <a:r>
              <a:rPr lang="en-GB" dirty="0"/>
              <a:t> '</a:t>
            </a:r>
            <a:r>
              <a:rPr lang="en-GB" dirty="0">
                <a:solidFill>
                  <a:srgbClr val="0066FF"/>
                </a:solidFill>
              </a:rPr>
              <a:t>localhost:9200</a:t>
            </a:r>
            <a:r>
              <a:rPr lang="en-GB" dirty="0"/>
              <a:t>/</a:t>
            </a:r>
            <a:r>
              <a:rPr lang="en-GB" dirty="0">
                <a:solidFill>
                  <a:srgbClr val="00B050"/>
                </a:solidFill>
              </a:rPr>
              <a:t>customer</a:t>
            </a:r>
            <a:r>
              <a:rPr lang="en-GB" dirty="0"/>
              <a:t>/</a:t>
            </a:r>
            <a:r>
              <a:rPr lang="en-GB" dirty="0">
                <a:solidFill>
                  <a:schemeClr val="accent4">
                    <a:lumMod val="75000"/>
                  </a:schemeClr>
                </a:solidFill>
              </a:rPr>
              <a:t>external</a:t>
            </a:r>
            <a:r>
              <a:rPr lang="en-GB" dirty="0"/>
              <a:t>/1?pretty'</a:t>
            </a:r>
            <a:endParaRPr lang="en-US" dirty="0"/>
          </a:p>
          <a:p>
            <a:pPr>
              <a:buFont typeface="Wingdings" pitchFamily="2" charset="2"/>
              <a:buChar char="v"/>
            </a:pPr>
            <a:endParaRPr lang="en-US" dirty="0" smtClean="0"/>
          </a:p>
          <a:p>
            <a:pPr>
              <a:buFont typeface="Wingdings" pitchFamily="2" charset="2"/>
              <a:buChar char="v"/>
            </a:pPr>
            <a:r>
              <a:rPr lang="en-US" dirty="0" smtClean="0"/>
              <a:t>Delete an Index</a:t>
            </a:r>
          </a:p>
          <a:p>
            <a:pPr>
              <a:buFont typeface="Wingdings" pitchFamily="2" charset="2"/>
              <a:buChar char="v"/>
            </a:pPr>
            <a:endParaRPr lang="en-US" dirty="0"/>
          </a:p>
          <a:p>
            <a:pPr marL="0" indent="0">
              <a:buNone/>
            </a:pPr>
            <a:r>
              <a:rPr lang="en-GB" dirty="0" smtClean="0"/>
              <a:t>	</a:t>
            </a:r>
            <a:r>
              <a:rPr lang="en-GB" i="1" dirty="0" smtClean="0"/>
              <a:t>Ex: curl </a:t>
            </a:r>
            <a:r>
              <a:rPr lang="en-GB" i="1" dirty="0">
                <a:solidFill>
                  <a:srgbClr val="FF0000"/>
                </a:solidFill>
              </a:rPr>
              <a:t>-XDELETE</a:t>
            </a:r>
            <a:r>
              <a:rPr lang="en-GB" i="1" dirty="0"/>
              <a:t> </a:t>
            </a:r>
            <a:r>
              <a:rPr lang="en-GB" i="1" dirty="0" smtClean="0">
                <a:solidFill>
                  <a:srgbClr val="0066FF"/>
                </a:solidFill>
              </a:rPr>
              <a:t>localhost:9200</a:t>
            </a:r>
            <a:r>
              <a:rPr lang="en-GB" i="1" dirty="0" smtClean="0"/>
              <a:t>/</a:t>
            </a:r>
            <a:r>
              <a:rPr lang="en-GB" i="1" dirty="0" err="1" smtClean="0">
                <a:solidFill>
                  <a:srgbClr val="00B050"/>
                </a:solidFill>
              </a:rPr>
              <a:t>customer</a:t>
            </a:r>
            <a:r>
              <a:rPr lang="en-GB" i="1" dirty="0" err="1" smtClean="0"/>
              <a:t>?pretty</a:t>
            </a:r>
            <a:endParaRPr lang="en-US" i="1" dirty="0" smtClean="0"/>
          </a:p>
        </p:txBody>
      </p:sp>
    </p:spTree>
    <p:extLst>
      <p:ext uri="{BB962C8B-B14F-4D97-AF65-F5344CB8AC3E}">
        <p14:creationId xmlns:p14="http://schemas.microsoft.com/office/powerpoint/2010/main" val="361411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Modifying Data sets</a:t>
            </a:r>
            <a:endParaRPr lang="en-US" dirty="0">
              <a:solidFill>
                <a:schemeClr val="bg2"/>
              </a:solidFill>
            </a:endParaRPr>
          </a:p>
        </p:txBody>
      </p:sp>
      <p:sp>
        <p:nvSpPr>
          <p:cNvPr id="3" name="Content Placeholder 2"/>
          <p:cNvSpPr>
            <a:spLocks noGrp="1"/>
          </p:cNvSpPr>
          <p:nvPr>
            <p:ph idx="1"/>
          </p:nvPr>
        </p:nvSpPr>
        <p:spPr>
          <a:xfrm>
            <a:off x="298474" y="1459885"/>
            <a:ext cx="8212137" cy="4431983"/>
          </a:xfrm>
        </p:spPr>
        <p:txBody>
          <a:bodyPr/>
          <a:lstStyle/>
          <a:p>
            <a:pPr marL="0" indent="0">
              <a:buNone/>
            </a:pPr>
            <a:r>
              <a:rPr lang="en-US" dirty="0" smtClean="0"/>
              <a:t>In addition being able to index, we can do update the documents. </a:t>
            </a:r>
            <a:r>
              <a:rPr lang="en-US" dirty="0" err="1" smtClean="0"/>
              <a:t>Elasticsearch</a:t>
            </a:r>
            <a:r>
              <a:rPr lang="en-US" dirty="0" smtClean="0"/>
              <a:t> does not actually update the document content. It will deletes old document and then indexes a new document with updated data.</a:t>
            </a:r>
          </a:p>
          <a:p>
            <a:pPr marL="0" indent="0">
              <a:buNone/>
            </a:pPr>
            <a:endParaRPr lang="en-US" dirty="0" smtClean="0"/>
          </a:p>
          <a:p>
            <a:pPr marL="0" indent="0">
              <a:buNone/>
            </a:pPr>
            <a:r>
              <a:rPr lang="en-US" dirty="0" smtClean="0"/>
              <a:t>Original:</a:t>
            </a:r>
          </a:p>
          <a:p>
            <a:pPr marL="571500" lvl="3" indent="0">
              <a:buNone/>
            </a:pPr>
            <a:r>
              <a:rPr lang="en-US" dirty="0"/>
              <a:t>	</a:t>
            </a:r>
            <a:r>
              <a:rPr lang="en-GB" i="1" dirty="0"/>
              <a:t>curl -</a:t>
            </a:r>
            <a:r>
              <a:rPr lang="en-GB" i="1" dirty="0" smtClean="0">
                <a:solidFill>
                  <a:srgbClr val="FF0000"/>
                </a:solidFill>
              </a:rPr>
              <a:t>XPOST</a:t>
            </a:r>
            <a:r>
              <a:rPr lang="en-GB" i="1" dirty="0" smtClean="0"/>
              <a:t> </a:t>
            </a:r>
            <a:r>
              <a:rPr lang="en-GB" i="1" dirty="0">
                <a:solidFill>
                  <a:srgbClr val="0066FF"/>
                </a:solidFill>
              </a:rPr>
              <a:t>localhost:9200</a:t>
            </a:r>
            <a:r>
              <a:rPr lang="en-GB" i="1" dirty="0"/>
              <a:t>/</a:t>
            </a:r>
            <a:r>
              <a:rPr lang="en-GB" i="1" dirty="0">
                <a:solidFill>
                  <a:srgbClr val="00B050"/>
                </a:solidFill>
              </a:rPr>
              <a:t>customer</a:t>
            </a:r>
            <a:r>
              <a:rPr lang="en-US" dirty="0" smtClean="0"/>
              <a:t>/</a:t>
            </a:r>
            <a:r>
              <a:rPr lang="en-US" dirty="0" smtClean="0">
                <a:solidFill>
                  <a:schemeClr val="accent4">
                    <a:lumMod val="75000"/>
                  </a:schemeClr>
                </a:solidFill>
              </a:rPr>
              <a:t>external</a:t>
            </a:r>
            <a:r>
              <a:rPr lang="en-US" dirty="0" smtClean="0"/>
              <a:t>/</a:t>
            </a:r>
            <a:r>
              <a:rPr lang="en-US" dirty="0" smtClean="0">
                <a:solidFill>
                  <a:srgbClr val="C00000"/>
                </a:solidFill>
              </a:rPr>
              <a:t>1</a:t>
            </a:r>
            <a:r>
              <a:rPr lang="en-US" dirty="0" smtClean="0"/>
              <a:t>?pretty</a:t>
            </a:r>
            <a:r>
              <a:rPr lang="en-US" dirty="0"/>
              <a:t>' -d ' </a:t>
            </a:r>
            <a:endParaRPr lang="en-US" dirty="0" smtClean="0"/>
          </a:p>
          <a:p>
            <a:pPr marL="571500" lvl="3" indent="0">
              <a:buNone/>
            </a:pPr>
            <a:r>
              <a:rPr lang="en-US" dirty="0"/>
              <a:t>	</a:t>
            </a:r>
            <a:r>
              <a:rPr lang="en-US" dirty="0" smtClean="0"/>
              <a:t>{ </a:t>
            </a:r>
          </a:p>
          <a:p>
            <a:pPr marL="571500" lvl="3" indent="0">
              <a:buNone/>
            </a:pPr>
            <a:r>
              <a:rPr lang="en-US" dirty="0"/>
              <a:t>	</a:t>
            </a:r>
            <a:r>
              <a:rPr lang="en-US" dirty="0" smtClean="0"/>
              <a:t>	"</a:t>
            </a:r>
            <a:r>
              <a:rPr lang="en-US" dirty="0"/>
              <a:t>name": "John Doe" </a:t>
            </a:r>
            <a:endParaRPr lang="en-US" dirty="0" smtClean="0"/>
          </a:p>
          <a:p>
            <a:pPr marL="571500" lvl="3" indent="0">
              <a:buNone/>
            </a:pPr>
            <a:r>
              <a:rPr lang="en-US" dirty="0"/>
              <a:t>	</a:t>
            </a:r>
            <a:r>
              <a:rPr lang="en-US" dirty="0" smtClean="0"/>
              <a:t>}</a:t>
            </a:r>
          </a:p>
          <a:p>
            <a:pPr marL="0" indent="0">
              <a:buNone/>
            </a:pPr>
            <a:r>
              <a:rPr lang="en-GB" dirty="0" smtClean="0"/>
              <a:t>Update:</a:t>
            </a:r>
            <a:endParaRPr lang="en-US" dirty="0"/>
          </a:p>
          <a:p>
            <a:pPr marL="0" indent="0">
              <a:buNone/>
            </a:pPr>
            <a:endParaRPr lang="en-US" dirty="0" smtClean="0"/>
          </a:p>
          <a:p>
            <a:pPr marL="571500" lvl="3" indent="0">
              <a:buNone/>
            </a:pPr>
            <a:r>
              <a:rPr lang="en-GB" i="1" dirty="0"/>
              <a:t>curl -</a:t>
            </a:r>
            <a:r>
              <a:rPr lang="en-GB" i="1" dirty="0">
                <a:solidFill>
                  <a:srgbClr val="FF0000"/>
                </a:solidFill>
              </a:rPr>
              <a:t>XPOST</a:t>
            </a:r>
            <a:r>
              <a:rPr lang="en-GB" i="1" dirty="0"/>
              <a:t> </a:t>
            </a:r>
            <a:r>
              <a:rPr lang="en-GB" i="1" dirty="0">
                <a:solidFill>
                  <a:srgbClr val="0066FF"/>
                </a:solidFill>
              </a:rPr>
              <a:t>localhost:9200</a:t>
            </a:r>
            <a:r>
              <a:rPr lang="en-GB" i="1" dirty="0"/>
              <a:t>/</a:t>
            </a:r>
            <a:r>
              <a:rPr lang="en-GB" i="1" dirty="0">
                <a:solidFill>
                  <a:srgbClr val="00B050"/>
                </a:solidFill>
              </a:rPr>
              <a:t>customer</a:t>
            </a:r>
            <a:r>
              <a:rPr lang="en-US" dirty="0"/>
              <a:t>/</a:t>
            </a:r>
            <a:r>
              <a:rPr lang="en-US" dirty="0">
                <a:solidFill>
                  <a:schemeClr val="accent4">
                    <a:lumMod val="75000"/>
                  </a:schemeClr>
                </a:solidFill>
              </a:rPr>
              <a:t>external</a:t>
            </a:r>
            <a:r>
              <a:rPr lang="en-US" dirty="0"/>
              <a:t>/</a:t>
            </a:r>
            <a:r>
              <a:rPr lang="en-US" dirty="0">
                <a:solidFill>
                  <a:srgbClr val="C00000"/>
                </a:solidFill>
              </a:rPr>
              <a:t>1</a:t>
            </a:r>
            <a:r>
              <a:rPr lang="en-US" dirty="0"/>
              <a:t>?pretty' -d ' </a:t>
            </a:r>
          </a:p>
          <a:p>
            <a:pPr marL="571500" lvl="3" indent="0">
              <a:buNone/>
            </a:pPr>
            <a:r>
              <a:rPr lang="en-US" dirty="0"/>
              <a:t>	{ </a:t>
            </a:r>
          </a:p>
          <a:p>
            <a:pPr marL="571500" lvl="3" indent="0">
              <a:buNone/>
            </a:pPr>
            <a:r>
              <a:rPr lang="en-US" dirty="0"/>
              <a:t>		"name": "John Doe" </a:t>
            </a:r>
            <a:r>
              <a:rPr lang="en-US" dirty="0" smtClean="0"/>
              <a:t>,</a:t>
            </a:r>
          </a:p>
          <a:p>
            <a:pPr marL="571500" lvl="3" indent="0">
              <a:buNone/>
            </a:pPr>
            <a:r>
              <a:rPr lang="en-US" dirty="0"/>
              <a:t>	</a:t>
            </a:r>
            <a:r>
              <a:rPr lang="en-US" dirty="0" smtClean="0"/>
              <a:t>	“age”:20</a:t>
            </a:r>
            <a:endParaRPr lang="en-US" dirty="0"/>
          </a:p>
          <a:p>
            <a:pPr marL="571500" lvl="3" indent="0">
              <a:buNone/>
            </a:pPr>
            <a:r>
              <a:rPr lang="en-US" dirty="0"/>
              <a:t>	}</a:t>
            </a:r>
          </a:p>
        </p:txBody>
      </p:sp>
    </p:spTree>
    <p:extLst>
      <p:ext uri="{BB962C8B-B14F-4D97-AF65-F5344CB8AC3E}">
        <p14:creationId xmlns:p14="http://schemas.microsoft.com/office/powerpoint/2010/main" val="3901059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Batch Processing</a:t>
            </a:r>
            <a:endParaRPr lang="en-US" dirty="0">
              <a:solidFill>
                <a:schemeClr val="bg2"/>
              </a:solidFill>
            </a:endParaRPr>
          </a:p>
        </p:txBody>
      </p:sp>
      <p:sp>
        <p:nvSpPr>
          <p:cNvPr id="3" name="Content Placeholder 2"/>
          <p:cNvSpPr>
            <a:spLocks noGrp="1"/>
          </p:cNvSpPr>
          <p:nvPr>
            <p:ph idx="1"/>
          </p:nvPr>
        </p:nvSpPr>
        <p:spPr>
          <a:xfrm>
            <a:off x="298474" y="1459885"/>
            <a:ext cx="8212137" cy="4154984"/>
          </a:xfrm>
        </p:spPr>
        <p:txBody>
          <a:bodyPr/>
          <a:lstStyle/>
          <a:p>
            <a:pPr marL="0" indent="0">
              <a:buNone/>
            </a:pPr>
            <a:r>
              <a:rPr lang="en-US" dirty="0" smtClean="0"/>
              <a:t>It also provides the ability to perform all type of operations like index, update document in batches by using “</a:t>
            </a:r>
            <a:r>
              <a:rPr lang="en-US" b="1" dirty="0" smtClean="0"/>
              <a:t>_bulk</a:t>
            </a:r>
            <a:r>
              <a:rPr lang="en-US" dirty="0" smtClean="0"/>
              <a:t>”</a:t>
            </a:r>
          </a:p>
          <a:p>
            <a:pPr marL="0" indent="0">
              <a:buNone/>
            </a:pPr>
            <a:endParaRPr lang="en-US" dirty="0" smtClean="0"/>
          </a:p>
          <a:p>
            <a:pPr marL="0" indent="0">
              <a:buNone/>
            </a:pPr>
            <a:r>
              <a:rPr lang="en-US" i="1" dirty="0" smtClean="0"/>
              <a:t>Ex1:</a:t>
            </a:r>
            <a:endParaRPr lang="en-GB" i="1" dirty="0" smtClean="0"/>
          </a:p>
          <a:p>
            <a:pPr marL="571500" lvl="3" indent="0">
              <a:buNone/>
            </a:pPr>
            <a:r>
              <a:rPr lang="en-GB" i="1" dirty="0" smtClean="0"/>
              <a:t>curl </a:t>
            </a:r>
            <a:r>
              <a:rPr lang="en-GB" i="1" dirty="0"/>
              <a:t>-</a:t>
            </a:r>
            <a:r>
              <a:rPr lang="en-GB" i="1" dirty="0" smtClean="0">
                <a:solidFill>
                  <a:srgbClr val="FF0000"/>
                </a:solidFill>
              </a:rPr>
              <a:t>XPOST</a:t>
            </a:r>
            <a:r>
              <a:rPr lang="en-GB" i="1" dirty="0" smtClean="0"/>
              <a:t> </a:t>
            </a:r>
            <a:r>
              <a:rPr lang="en-GB" i="1" dirty="0">
                <a:solidFill>
                  <a:srgbClr val="0066FF"/>
                </a:solidFill>
              </a:rPr>
              <a:t>localhost:9200</a:t>
            </a:r>
            <a:r>
              <a:rPr lang="en-GB" i="1" dirty="0"/>
              <a:t>/</a:t>
            </a:r>
            <a:r>
              <a:rPr lang="en-GB" i="1" dirty="0">
                <a:solidFill>
                  <a:srgbClr val="00B050"/>
                </a:solidFill>
              </a:rPr>
              <a:t>customer</a:t>
            </a:r>
            <a:r>
              <a:rPr lang="en-US" dirty="0" smtClean="0"/>
              <a:t>/</a:t>
            </a:r>
            <a:r>
              <a:rPr lang="en-US" dirty="0" smtClean="0">
                <a:solidFill>
                  <a:schemeClr val="accent4">
                    <a:lumMod val="75000"/>
                  </a:schemeClr>
                </a:solidFill>
              </a:rPr>
              <a:t>external</a:t>
            </a:r>
            <a:r>
              <a:rPr lang="en-US" dirty="0" smtClean="0"/>
              <a:t>/</a:t>
            </a:r>
            <a:r>
              <a:rPr lang="en-US" dirty="0" smtClean="0">
                <a:solidFill>
                  <a:srgbClr val="C00000"/>
                </a:solidFill>
              </a:rPr>
              <a:t>1</a:t>
            </a:r>
            <a:r>
              <a:rPr lang="en-US" dirty="0" smtClean="0"/>
              <a:t>?pretty</a:t>
            </a:r>
            <a:r>
              <a:rPr lang="en-US" dirty="0"/>
              <a:t>' -d ' </a:t>
            </a:r>
            <a:endParaRPr lang="en-US" dirty="0" smtClean="0"/>
          </a:p>
          <a:p>
            <a:pPr marL="571500" lvl="3" indent="0">
              <a:buNone/>
            </a:pPr>
            <a:r>
              <a:rPr lang="en-US" dirty="0"/>
              <a:t>	</a:t>
            </a:r>
            <a:r>
              <a:rPr lang="en-GB" i="1" dirty="0"/>
              <a:t>{"index":{"_id":"1"}} </a:t>
            </a:r>
            <a:endParaRPr lang="en-GB" i="1" dirty="0" smtClean="0"/>
          </a:p>
          <a:p>
            <a:pPr marL="571500" lvl="3" indent="0">
              <a:buNone/>
            </a:pPr>
            <a:r>
              <a:rPr lang="en-GB" i="1" dirty="0"/>
              <a:t>	</a:t>
            </a:r>
            <a:r>
              <a:rPr lang="en-GB" i="1" dirty="0" smtClean="0"/>
              <a:t>{"</a:t>
            </a:r>
            <a:r>
              <a:rPr lang="en-GB" i="1" dirty="0"/>
              <a:t>name": "John Doe" } </a:t>
            </a:r>
            <a:endParaRPr lang="en-GB" i="1" dirty="0" smtClean="0"/>
          </a:p>
          <a:p>
            <a:pPr marL="571500" lvl="3" indent="0">
              <a:buNone/>
            </a:pPr>
            <a:r>
              <a:rPr lang="en-GB" i="1" dirty="0"/>
              <a:t>	</a:t>
            </a:r>
            <a:r>
              <a:rPr lang="en-GB" i="1" dirty="0" smtClean="0"/>
              <a:t>{"</a:t>
            </a:r>
            <a:r>
              <a:rPr lang="en-GB" i="1" dirty="0"/>
              <a:t>index":{"_id":"2"}} </a:t>
            </a:r>
            <a:endParaRPr lang="en-GB" i="1" dirty="0" smtClean="0"/>
          </a:p>
          <a:p>
            <a:pPr marL="571500" lvl="3" indent="0">
              <a:buNone/>
            </a:pPr>
            <a:r>
              <a:rPr lang="en-GB" i="1" dirty="0"/>
              <a:t>	</a:t>
            </a:r>
            <a:r>
              <a:rPr lang="en-GB" i="1" dirty="0" smtClean="0"/>
              <a:t>{"</a:t>
            </a:r>
            <a:r>
              <a:rPr lang="en-GB" i="1" dirty="0"/>
              <a:t>name": "Jane Doe" </a:t>
            </a:r>
            <a:r>
              <a:rPr lang="en-GB" i="1" dirty="0" smtClean="0"/>
              <a:t>}</a:t>
            </a:r>
          </a:p>
          <a:p>
            <a:pPr marL="571500" lvl="3" indent="0">
              <a:buNone/>
            </a:pPr>
            <a:endParaRPr lang="en-GB" dirty="0" smtClean="0"/>
          </a:p>
          <a:p>
            <a:pPr marL="6350" lvl="1" indent="0">
              <a:buNone/>
            </a:pPr>
            <a:r>
              <a:rPr lang="en-GB" dirty="0" smtClean="0"/>
              <a:t>Ex2:</a:t>
            </a:r>
            <a:endParaRPr lang="en-US" dirty="0" smtClean="0"/>
          </a:p>
          <a:p>
            <a:pPr marL="571500" lvl="3" indent="0">
              <a:buNone/>
            </a:pPr>
            <a:r>
              <a:rPr lang="en-GB" i="1" dirty="0" smtClean="0"/>
              <a:t>curl </a:t>
            </a:r>
            <a:r>
              <a:rPr lang="en-GB" i="1" dirty="0"/>
              <a:t>-</a:t>
            </a:r>
            <a:r>
              <a:rPr lang="en-GB" i="1" dirty="0">
                <a:solidFill>
                  <a:srgbClr val="FF0000"/>
                </a:solidFill>
              </a:rPr>
              <a:t>XPOST</a:t>
            </a:r>
            <a:r>
              <a:rPr lang="en-GB" i="1" dirty="0"/>
              <a:t> </a:t>
            </a:r>
            <a:r>
              <a:rPr lang="en-GB" i="1" dirty="0">
                <a:solidFill>
                  <a:srgbClr val="0066FF"/>
                </a:solidFill>
              </a:rPr>
              <a:t>localhost:9200</a:t>
            </a:r>
            <a:r>
              <a:rPr lang="en-GB" i="1" dirty="0"/>
              <a:t>/</a:t>
            </a:r>
            <a:r>
              <a:rPr lang="en-GB" i="1" dirty="0">
                <a:solidFill>
                  <a:srgbClr val="00B050"/>
                </a:solidFill>
              </a:rPr>
              <a:t>customer</a:t>
            </a:r>
            <a:r>
              <a:rPr lang="en-US" dirty="0"/>
              <a:t>/</a:t>
            </a:r>
            <a:r>
              <a:rPr lang="en-US" dirty="0">
                <a:solidFill>
                  <a:schemeClr val="accent4">
                    <a:lumMod val="75000"/>
                  </a:schemeClr>
                </a:solidFill>
              </a:rPr>
              <a:t>external</a:t>
            </a:r>
            <a:r>
              <a:rPr lang="en-US" dirty="0"/>
              <a:t>/</a:t>
            </a:r>
            <a:r>
              <a:rPr lang="en-US" dirty="0">
                <a:solidFill>
                  <a:srgbClr val="C00000"/>
                </a:solidFill>
              </a:rPr>
              <a:t>1</a:t>
            </a:r>
            <a:r>
              <a:rPr lang="en-US" dirty="0"/>
              <a:t>?pretty' -d ' </a:t>
            </a:r>
          </a:p>
          <a:p>
            <a:pPr marL="857250" lvl="4" indent="0">
              <a:buNone/>
            </a:pPr>
            <a:r>
              <a:rPr lang="en-GB" dirty="0"/>
              <a:t>{"update":{"_id":"1"}} </a:t>
            </a:r>
            <a:endParaRPr lang="en-GB" dirty="0" smtClean="0"/>
          </a:p>
          <a:p>
            <a:pPr marL="857250" lvl="4" indent="0">
              <a:buNone/>
            </a:pPr>
            <a:r>
              <a:rPr lang="en-GB" dirty="0" smtClean="0"/>
              <a:t>{"</a:t>
            </a:r>
            <a:r>
              <a:rPr lang="en-GB" dirty="0"/>
              <a:t>doc": { "name": "John Doe becomes Jane Doe" } } </a:t>
            </a:r>
            <a:endParaRPr lang="en-GB" dirty="0" smtClean="0"/>
          </a:p>
          <a:p>
            <a:pPr marL="857250" lvl="4" indent="0">
              <a:buNone/>
            </a:pPr>
            <a:r>
              <a:rPr lang="en-GB" dirty="0" smtClean="0"/>
              <a:t>{"</a:t>
            </a:r>
            <a:r>
              <a:rPr lang="en-GB" dirty="0"/>
              <a:t>delete":{"_id":"2"}}</a:t>
            </a:r>
            <a:endParaRPr lang="en-US" dirty="0"/>
          </a:p>
        </p:txBody>
      </p:sp>
    </p:spTree>
    <p:extLst>
      <p:ext uri="{BB962C8B-B14F-4D97-AF65-F5344CB8AC3E}">
        <p14:creationId xmlns:p14="http://schemas.microsoft.com/office/powerpoint/2010/main" val="565998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Agenda</a:t>
            </a:r>
            <a:endParaRPr lang="en-US" dirty="0">
              <a:solidFill>
                <a:schemeClr val="bg2"/>
              </a:solidFill>
            </a:endParaRPr>
          </a:p>
        </p:txBody>
      </p:sp>
      <p:sp>
        <p:nvSpPr>
          <p:cNvPr id="3" name="Content Placeholder 2"/>
          <p:cNvSpPr>
            <a:spLocks noGrp="1"/>
          </p:cNvSpPr>
          <p:nvPr>
            <p:ph idx="1"/>
          </p:nvPr>
        </p:nvSpPr>
        <p:spPr>
          <a:xfrm>
            <a:off x="366713" y="1514475"/>
            <a:ext cx="8212137" cy="3462486"/>
          </a:xfrm>
        </p:spPr>
        <p:txBody>
          <a:bodyPr/>
          <a:lstStyle/>
          <a:p>
            <a:pPr>
              <a:lnSpc>
                <a:spcPct val="150000"/>
              </a:lnSpc>
            </a:pPr>
            <a:r>
              <a:rPr lang="en-US" dirty="0" smtClean="0"/>
              <a:t>Introduction of ELK</a:t>
            </a:r>
          </a:p>
          <a:p>
            <a:pPr>
              <a:lnSpc>
                <a:spcPct val="150000"/>
              </a:lnSpc>
            </a:pPr>
            <a:r>
              <a:rPr lang="en-US" dirty="0" err="1" smtClean="0"/>
              <a:t>Elasticsearch</a:t>
            </a:r>
            <a:r>
              <a:rPr lang="en-US" dirty="0" smtClean="0"/>
              <a:t> Basic concepts</a:t>
            </a:r>
          </a:p>
          <a:p>
            <a:pPr>
              <a:lnSpc>
                <a:spcPct val="150000"/>
              </a:lnSpc>
            </a:pPr>
            <a:r>
              <a:rPr lang="en-US" dirty="0" err="1" smtClean="0"/>
              <a:t>Elasticsearch</a:t>
            </a:r>
            <a:r>
              <a:rPr lang="en-US" dirty="0" smtClean="0"/>
              <a:t> Advanced Topics</a:t>
            </a:r>
          </a:p>
          <a:p>
            <a:pPr>
              <a:lnSpc>
                <a:spcPct val="150000"/>
              </a:lnSpc>
            </a:pPr>
            <a:r>
              <a:rPr lang="en-US" dirty="0" err="1" smtClean="0"/>
              <a:t>Elasticsearch</a:t>
            </a:r>
            <a:r>
              <a:rPr lang="en-US" dirty="0" smtClean="0"/>
              <a:t> Cluster setup</a:t>
            </a:r>
          </a:p>
          <a:p>
            <a:pPr>
              <a:lnSpc>
                <a:spcPct val="150000"/>
              </a:lnSpc>
            </a:pPr>
            <a:r>
              <a:rPr lang="en-US" dirty="0" err="1" smtClean="0"/>
              <a:t>Logstash</a:t>
            </a:r>
            <a:endParaRPr lang="en-US" dirty="0" smtClean="0"/>
          </a:p>
          <a:p>
            <a:pPr>
              <a:lnSpc>
                <a:spcPct val="150000"/>
              </a:lnSpc>
            </a:pPr>
            <a:r>
              <a:rPr lang="en-US" dirty="0" err="1" smtClean="0"/>
              <a:t>Kibana</a:t>
            </a:r>
            <a:endParaRPr lang="en-US" dirty="0" smtClean="0"/>
          </a:p>
          <a:p>
            <a:endParaRPr lang="en-US" dirty="0"/>
          </a:p>
          <a:p>
            <a:endParaRPr lang="en-US" dirty="0" smtClean="0"/>
          </a:p>
          <a:p>
            <a:pPr>
              <a:lnSpc>
                <a:spcPct val="150000"/>
              </a:lnSpc>
            </a:pPr>
            <a:endParaRPr lang="en-US" dirty="0"/>
          </a:p>
        </p:txBody>
      </p:sp>
    </p:spTree>
    <p:extLst>
      <p:ext uri="{BB962C8B-B14F-4D97-AF65-F5344CB8AC3E}">
        <p14:creationId xmlns:p14="http://schemas.microsoft.com/office/powerpoint/2010/main" val="1533431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Data Exploring by using search</a:t>
            </a:r>
            <a:endParaRPr lang="en-US" dirty="0">
              <a:solidFill>
                <a:schemeClr val="bg2"/>
              </a:solidFill>
            </a:endParaRPr>
          </a:p>
        </p:txBody>
      </p:sp>
      <p:sp>
        <p:nvSpPr>
          <p:cNvPr id="3" name="Content Placeholder 2"/>
          <p:cNvSpPr>
            <a:spLocks noGrp="1"/>
          </p:cNvSpPr>
          <p:nvPr>
            <p:ph idx="1"/>
          </p:nvPr>
        </p:nvSpPr>
        <p:spPr>
          <a:xfrm>
            <a:off x="298474" y="1459885"/>
            <a:ext cx="8212137" cy="4647426"/>
          </a:xfrm>
        </p:spPr>
        <p:txBody>
          <a:bodyPr/>
          <a:lstStyle/>
          <a:p>
            <a:pPr marL="0" indent="0">
              <a:buNone/>
            </a:pPr>
            <a:r>
              <a:rPr lang="en-US" dirty="0" smtClean="0"/>
              <a:t>There are 2 basic ways to run searches:</a:t>
            </a:r>
          </a:p>
          <a:p>
            <a:pPr lvl="2">
              <a:buFont typeface="Wingdings" pitchFamily="2" charset="2"/>
              <a:buChar char="Ø"/>
            </a:pPr>
            <a:r>
              <a:rPr lang="en-US" dirty="0" smtClean="0"/>
              <a:t>Search parameter through the REST request URI</a:t>
            </a:r>
          </a:p>
          <a:p>
            <a:pPr lvl="2">
              <a:buFont typeface="Wingdings" pitchFamily="2" charset="2"/>
              <a:buChar char="Ø"/>
            </a:pPr>
            <a:r>
              <a:rPr lang="en-US" dirty="0" smtClean="0"/>
              <a:t>Search through the REST Request body.</a:t>
            </a:r>
          </a:p>
          <a:p>
            <a:pPr marL="0" indent="0">
              <a:buNone/>
            </a:pPr>
            <a:endParaRPr lang="en-US" dirty="0" smtClean="0"/>
          </a:p>
          <a:p>
            <a:pPr marL="0" indent="0">
              <a:buNone/>
            </a:pPr>
            <a:r>
              <a:rPr lang="en-US" i="1" dirty="0" smtClean="0"/>
              <a:t>Ex1:</a:t>
            </a:r>
          </a:p>
          <a:p>
            <a:pPr marL="0" lvl="1" indent="0">
              <a:buSzPct val="120000"/>
              <a:buNone/>
            </a:pPr>
            <a:r>
              <a:rPr lang="en-US" i="1" dirty="0" smtClean="0"/>
              <a:t>          </a:t>
            </a:r>
            <a:r>
              <a:rPr lang="en-GB" sz="1400" dirty="0">
                <a:solidFill>
                  <a:schemeClr val="tx1">
                    <a:lumMod val="50000"/>
                    <a:lumOff val="50000"/>
                  </a:schemeClr>
                </a:solidFill>
              </a:rPr>
              <a:t>Search through request </a:t>
            </a:r>
            <a:r>
              <a:rPr lang="en-GB" sz="1400" dirty="0" smtClean="0">
                <a:solidFill>
                  <a:schemeClr val="tx1">
                    <a:lumMod val="50000"/>
                    <a:lumOff val="50000"/>
                  </a:schemeClr>
                </a:solidFill>
              </a:rPr>
              <a:t>parameters</a:t>
            </a:r>
            <a:endParaRPr lang="en-GB" sz="1400" dirty="0">
              <a:solidFill>
                <a:schemeClr val="tx1">
                  <a:lumMod val="50000"/>
                  <a:lumOff val="50000"/>
                </a:schemeClr>
              </a:solidFill>
            </a:endParaRPr>
          </a:p>
          <a:p>
            <a:pPr marL="0" indent="0">
              <a:buNone/>
            </a:pPr>
            <a:endParaRPr lang="en-GB" i="1" dirty="0" smtClean="0"/>
          </a:p>
          <a:p>
            <a:pPr marL="571500" lvl="3" indent="0">
              <a:buNone/>
            </a:pPr>
            <a:r>
              <a:rPr lang="en-GB" i="1" dirty="0" smtClean="0"/>
              <a:t>curl </a:t>
            </a:r>
            <a:r>
              <a:rPr lang="en-GB" i="1" dirty="0"/>
              <a:t>-</a:t>
            </a:r>
            <a:r>
              <a:rPr lang="en-GB" i="1" dirty="0" smtClean="0">
                <a:solidFill>
                  <a:srgbClr val="FF0000"/>
                </a:solidFill>
              </a:rPr>
              <a:t>XPOST</a:t>
            </a:r>
            <a:r>
              <a:rPr lang="en-GB" i="1" dirty="0" smtClean="0"/>
              <a:t> </a:t>
            </a:r>
            <a:r>
              <a:rPr lang="en-GB" i="1" dirty="0">
                <a:solidFill>
                  <a:srgbClr val="0066FF"/>
                </a:solidFill>
              </a:rPr>
              <a:t>localhost:9200</a:t>
            </a:r>
            <a:r>
              <a:rPr lang="en-GB" i="1" dirty="0"/>
              <a:t>/</a:t>
            </a:r>
            <a:r>
              <a:rPr lang="en-GB" i="1" dirty="0">
                <a:solidFill>
                  <a:srgbClr val="00B050"/>
                </a:solidFill>
              </a:rPr>
              <a:t>customer</a:t>
            </a:r>
            <a:r>
              <a:rPr lang="en-US" dirty="0" smtClean="0"/>
              <a:t>/_</a:t>
            </a:r>
            <a:r>
              <a:rPr lang="en-US" dirty="0" err="1" smtClean="0"/>
              <a:t>search?q</a:t>
            </a:r>
            <a:r>
              <a:rPr lang="en-US" dirty="0" smtClean="0"/>
              <a:t>=*&amp;pretty</a:t>
            </a:r>
            <a:r>
              <a:rPr lang="en-US" dirty="0"/>
              <a:t>' -d ' </a:t>
            </a:r>
            <a:endParaRPr lang="en-US" dirty="0" smtClean="0"/>
          </a:p>
          <a:p>
            <a:pPr marL="571500" lvl="3" indent="0">
              <a:buNone/>
            </a:pPr>
            <a:endParaRPr lang="en-GB" dirty="0" smtClean="0"/>
          </a:p>
          <a:p>
            <a:pPr marL="6350" lvl="1" indent="0">
              <a:buNone/>
            </a:pPr>
            <a:r>
              <a:rPr lang="en-GB" dirty="0" smtClean="0"/>
              <a:t>Ex2:</a:t>
            </a:r>
          </a:p>
          <a:p>
            <a:pPr marL="6350" lvl="1" indent="0">
              <a:buNone/>
            </a:pPr>
            <a:r>
              <a:rPr lang="en-GB" dirty="0" smtClean="0"/>
              <a:t>         </a:t>
            </a:r>
            <a:r>
              <a:rPr lang="en-GB" sz="1400" dirty="0" smtClean="0">
                <a:solidFill>
                  <a:schemeClr val="tx1">
                    <a:lumMod val="50000"/>
                    <a:lumOff val="50000"/>
                  </a:schemeClr>
                </a:solidFill>
              </a:rPr>
              <a:t>Search through request body</a:t>
            </a:r>
          </a:p>
          <a:p>
            <a:pPr marL="6350" lvl="1" indent="0">
              <a:buNone/>
            </a:pPr>
            <a:endParaRPr lang="en-US" sz="1400" dirty="0" smtClean="0">
              <a:solidFill>
                <a:schemeClr val="tx1">
                  <a:lumMod val="50000"/>
                  <a:lumOff val="50000"/>
                </a:schemeClr>
              </a:solidFill>
            </a:endParaRPr>
          </a:p>
          <a:p>
            <a:pPr marL="571500" lvl="3" indent="0">
              <a:buNone/>
            </a:pPr>
            <a:r>
              <a:rPr lang="en-GB" i="1" dirty="0" smtClean="0"/>
              <a:t>curl </a:t>
            </a:r>
            <a:r>
              <a:rPr lang="en-GB" i="1" dirty="0"/>
              <a:t>-</a:t>
            </a:r>
            <a:r>
              <a:rPr lang="en-GB" i="1" dirty="0">
                <a:solidFill>
                  <a:srgbClr val="FF0000"/>
                </a:solidFill>
              </a:rPr>
              <a:t>XPOST</a:t>
            </a:r>
            <a:r>
              <a:rPr lang="en-GB" i="1" dirty="0"/>
              <a:t> </a:t>
            </a:r>
            <a:r>
              <a:rPr lang="en-GB" i="1" dirty="0">
                <a:solidFill>
                  <a:srgbClr val="0066FF"/>
                </a:solidFill>
              </a:rPr>
              <a:t>localhost:9200</a:t>
            </a:r>
            <a:r>
              <a:rPr lang="en-GB" i="1" dirty="0"/>
              <a:t>/</a:t>
            </a:r>
            <a:r>
              <a:rPr lang="en-GB" i="1" dirty="0">
                <a:solidFill>
                  <a:srgbClr val="00B050"/>
                </a:solidFill>
              </a:rPr>
              <a:t>customer</a:t>
            </a:r>
            <a:r>
              <a:rPr lang="en-US" dirty="0" smtClean="0"/>
              <a:t>/</a:t>
            </a:r>
            <a:r>
              <a:rPr lang="en-US" dirty="0"/>
              <a:t>_</a:t>
            </a:r>
            <a:r>
              <a:rPr lang="en-US" dirty="0" err="1"/>
              <a:t>search</a:t>
            </a:r>
            <a:r>
              <a:rPr lang="en-US" dirty="0" err="1" smtClean="0"/>
              <a:t>?pretty</a:t>
            </a:r>
            <a:r>
              <a:rPr lang="en-US" dirty="0"/>
              <a:t>' -d ' </a:t>
            </a:r>
          </a:p>
          <a:p>
            <a:pPr marL="571500" lvl="3" indent="0">
              <a:buNone/>
            </a:pPr>
            <a:r>
              <a:rPr lang="en-GB" dirty="0" smtClean="0"/>
              <a:t>{</a:t>
            </a:r>
          </a:p>
          <a:p>
            <a:pPr marL="11113" indent="0">
              <a:buNone/>
            </a:pPr>
            <a:r>
              <a:rPr lang="en-GB" dirty="0" smtClean="0"/>
              <a:t>	"query": </a:t>
            </a:r>
            <a:r>
              <a:rPr lang="en-GB" dirty="0"/>
              <a:t>{ "match_all": {} </a:t>
            </a:r>
            <a:r>
              <a:rPr lang="en-GB" dirty="0" smtClean="0"/>
              <a:t>}</a:t>
            </a:r>
          </a:p>
          <a:p>
            <a:pPr marL="571500" lvl="3" indent="0">
              <a:buNone/>
            </a:pPr>
            <a:r>
              <a:rPr lang="en-GB" dirty="0" smtClean="0"/>
              <a:t>} </a:t>
            </a:r>
          </a:p>
          <a:p>
            <a:pPr marL="857250" lvl="4" indent="0">
              <a:buNone/>
            </a:pPr>
            <a:endParaRPr lang="en-GB" dirty="0" smtClean="0"/>
          </a:p>
        </p:txBody>
      </p:sp>
    </p:spTree>
    <p:extLst>
      <p:ext uri="{BB962C8B-B14F-4D97-AF65-F5344CB8AC3E}">
        <p14:creationId xmlns:p14="http://schemas.microsoft.com/office/powerpoint/2010/main" val="3584536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Query Language</a:t>
            </a:r>
            <a:endParaRPr lang="en-US" dirty="0">
              <a:solidFill>
                <a:schemeClr val="bg2"/>
              </a:solidFill>
            </a:endParaRPr>
          </a:p>
        </p:txBody>
      </p:sp>
      <p:sp>
        <p:nvSpPr>
          <p:cNvPr id="3" name="Content Placeholder 2"/>
          <p:cNvSpPr>
            <a:spLocks noGrp="1"/>
          </p:cNvSpPr>
          <p:nvPr>
            <p:ph idx="1"/>
          </p:nvPr>
        </p:nvSpPr>
        <p:spPr>
          <a:xfrm>
            <a:off x="571429" y="1282464"/>
            <a:ext cx="8212137" cy="5232202"/>
          </a:xfrm>
        </p:spPr>
        <p:txBody>
          <a:bodyPr/>
          <a:lstStyle/>
          <a:p>
            <a:pPr marL="0" indent="0">
              <a:buNone/>
            </a:pPr>
            <a:r>
              <a:rPr lang="en-US" dirty="0"/>
              <a:t>Elasticsearch provides a JSON-style domain-specific language that you can use to execute </a:t>
            </a:r>
            <a:r>
              <a:rPr lang="en-US" dirty="0" smtClean="0"/>
              <a:t>queries. This is referred as Query DSL.</a:t>
            </a:r>
          </a:p>
          <a:p>
            <a:pPr>
              <a:buFont typeface="Wingdings" pitchFamily="2" charset="2"/>
              <a:buChar char="Ø"/>
            </a:pPr>
            <a:endParaRPr lang="en-US" i="1" dirty="0" smtClean="0"/>
          </a:p>
          <a:p>
            <a:pPr>
              <a:buFont typeface="Wingdings" pitchFamily="2" charset="2"/>
              <a:buChar char="Ø"/>
            </a:pPr>
            <a:r>
              <a:rPr lang="en-US" i="1" dirty="0" smtClean="0"/>
              <a:t>Executing basic query search :</a:t>
            </a:r>
          </a:p>
          <a:p>
            <a:pPr marL="571500" lvl="3" indent="0">
              <a:buNone/>
            </a:pPr>
            <a:endParaRPr lang="en-GB" sz="1000" i="1" dirty="0" smtClean="0"/>
          </a:p>
          <a:p>
            <a:pPr marL="571500" lvl="3" indent="0">
              <a:buNone/>
            </a:pPr>
            <a:r>
              <a:rPr lang="en-GB" sz="1000" i="1" dirty="0" smtClean="0"/>
              <a:t>curl </a:t>
            </a:r>
            <a:r>
              <a:rPr lang="en-GB" sz="1000" i="1" dirty="0"/>
              <a:t>-</a:t>
            </a:r>
            <a:r>
              <a:rPr lang="en-GB" sz="1000" i="1" dirty="0" smtClean="0">
                <a:solidFill>
                  <a:srgbClr val="FF0000"/>
                </a:solidFill>
              </a:rPr>
              <a:t>XPOST</a:t>
            </a:r>
            <a:r>
              <a:rPr lang="en-GB" sz="1000" i="1" dirty="0" smtClean="0"/>
              <a:t> </a:t>
            </a:r>
            <a:r>
              <a:rPr lang="en-GB" sz="1000" i="1" dirty="0">
                <a:solidFill>
                  <a:srgbClr val="0066FF"/>
                </a:solidFill>
              </a:rPr>
              <a:t>localhost:9200</a:t>
            </a:r>
            <a:r>
              <a:rPr lang="en-GB" sz="1000" i="1" dirty="0"/>
              <a:t>/</a:t>
            </a:r>
            <a:r>
              <a:rPr lang="en-GB" sz="1000" i="1" dirty="0">
                <a:solidFill>
                  <a:srgbClr val="00B050"/>
                </a:solidFill>
              </a:rPr>
              <a:t>customer</a:t>
            </a:r>
            <a:r>
              <a:rPr lang="en-US" sz="1000" dirty="0" smtClean="0"/>
              <a:t>/_search? pretty</a:t>
            </a:r>
            <a:r>
              <a:rPr lang="en-US" sz="1000" dirty="0"/>
              <a:t>' -d </a:t>
            </a:r>
            <a:r>
              <a:rPr lang="en-US" sz="1000" dirty="0" smtClean="0"/>
              <a:t> </a:t>
            </a:r>
          </a:p>
          <a:p>
            <a:pPr marL="571500" lvl="3" indent="0">
              <a:buNone/>
            </a:pPr>
            <a:r>
              <a:rPr lang="en-US" sz="1000" i="1" dirty="0" smtClean="0"/>
              <a:t>{</a:t>
            </a:r>
          </a:p>
          <a:p>
            <a:pPr marL="857250" lvl="4" indent="0">
              <a:buNone/>
            </a:pPr>
            <a:r>
              <a:rPr lang="en-US" sz="1000" i="1" dirty="0" smtClean="0"/>
              <a:t>"</a:t>
            </a:r>
            <a:r>
              <a:rPr lang="en-US" sz="1000" i="1" dirty="0"/>
              <a:t>query": { "match_all": {} }, </a:t>
            </a:r>
            <a:endParaRPr lang="en-US" sz="1000" i="1" dirty="0" smtClean="0"/>
          </a:p>
          <a:p>
            <a:pPr marL="857250" lvl="4" indent="0">
              <a:buNone/>
            </a:pPr>
            <a:r>
              <a:rPr lang="en-US" sz="1000" i="1" dirty="0" smtClean="0"/>
              <a:t>"_</a:t>
            </a:r>
            <a:r>
              <a:rPr lang="en-US" sz="1000" i="1" dirty="0"/>
              <a:t>source": ["account_number", "balance"] </a:t>
            </a:r>
            <a:endParaRPr lang="en-US" sz="1000" i="1" dirty="0" smtClean="0"/>
          </a:p>
          <a:p>
            <a:pPr marL="571500" lvl="3" indent="0">
              <a:buNone/>
            </a:pPr>
            <a:r>
              <a:rPr lang="en-US" sz="1000" i="1" dirty="0" smtClean="0"/>
              <a:t>}</a:t>
            </a:r>
          </a:p>
          <a:p>
            <a:pPr marL="571500" lvl="3" indent="0">
              <a:buNone/>
            </a:pPr>
            <a:r>
              <a:rPr lang="en-GB" sz="1000" i="1" dirty="0"/>
              <a:t>curl -XPOST localhost:9200/customer</a:t>
            </a:r>
            <a:r>
              <a:rPr lang="en-US" sz="1000" i="1" dirty="0"/>
              <a:t>/_search? pretty' -d</a:t>
            </a:r>
            <a:endParaRPr lang="en-GB" sz="1000" i="1" dirty="0"/>
          </a:p>
          <a:p>
            <a:pPr marL="571500" lvl="3" indent="0">
              <a:buNone/>
            </a:pPr>
            <a:r>
              <a:rPr lang="en-US" sz="1000" i="1" dirty="0"/>
              <a:t>{</a:t>
            </a:r>
          </a:p>
          <a:p>
            <a:pPr marL="857250" lvl="4" indent="0">
              <a:buNone/>
            </a:pPr>
            <a:r>
              <a:rPr lang="en-GB" sz="1000" dirty="0"/>
              <a:t>"query": { "match": { "account_number": 20 } </a:t>
            </a:r>
            <a:r>
              <a:rPr lang="en-GB" sz="1000" dirty="0" smtClean="0"/>
              <a:t>}</a:t>
            </a:r>
          </a:p>
          <a:p>
            <a:pPr marL="571500" lvl="3" indent="0">
              <a:buNone/>
            </a:pPr>
            <a:r>
              <a:rPr lang="en-US" sz="1000" i="1" dirty="0" smtClean="0"/>
              <a:t>}</a:t>
            </a:r>
          </a:p>
          <a:p>
            <a:pPr marL="571500" lvl="3" indent="0">
              <a:buNone/>
            </a:pPr>
            <a:endParaRPr lang="en-US" sz="1000" i="1" dirty="0"/>
          </a:p>
          <a:p>
            <a:pPr marL="292100" lvl="1">
              <a:buFont typeface="Wingdings" pitchFamily="2" charset="2"/>
              <a:buChar char="Ø"/>
            </a:pPr>
            <a:r>
              <a:rPr lang="en-US" i="1" dirty="0" smtClean="0"/>
              <a:t>Executing Filters </a:t>
            </a:r>
            <a:r>
              <a:rPr lang="en-GB" dirty="0" smtClean="0"/>
              <a:t>:</a:t>
            </a:r>
          </a:p>
          <a:p>
            <a:pPr marL="571500" lvl="3" indent="0">
              <a:buNone/>
            </a:pPr>
            <a:endParaRPr lang="en-GB" sz="1000" i="1" dirty="0" smtClean="0"/>
          </a:p>
          <a:p>
            <a:pPr marL="571500" lvl="3" indent="0">
              <a:buNone/>
            </a:pPr>
            <a:r>
              <a:rPr lang="en-GB" sz="1000" i="1" dirty="0" smtClean="0"/>
              <a:t>curl </a:t>
            </a:r>
            <a:r>
              <a:rPr lang="en-GB" sz="1000" i="1" dirty="0"/>
              <a:t>-</a:t>
            </a:r>
            <a:r>
              <a:rPr lang="en-GB" sz="1000" i="1" dirty="0">
                <a:solidFill>
                  <a:srgbClr val="FF0000"/>
                </a:solidFill>
              </a:rPr>
              <a:t>XPOST</a:t>
            </a:r>
            <a:r>
              <a:rPr lang="en-GB" sz="1000" i="1" dirty="0"/>
              <a:t> </a:t>
            </a:r>
            <a:r>
              <a:rPr lang="en-GB" sz="1000" i="1" dirty="0">
                <a:solidFill>
                  <a:srgbClr val="0066FF"/>
                </a:solidFill>
              </a:rPr>
              <a:t>localhost:9200</a:t>
            </a:r>
            <a:r>
              <a:rPr lang="en-GB" sz="1000" i="1" dirty="0"/>
              <a:t>/</a:t>
            </a:r>
            <a:r>
              <a:rPr lang="en-GB" sz="1000" i="1" dirty="0">
                <a:solidFill>
                  <a:srgbClr val="00B050"/>
                </a:solidFill>
              </a:rPr>
              <a:t>customer</a:t>
            </a:r>
            <a:r>
              <a:rPr lang="en-US" sz="1000" dirty="0" smtClean="0"/>
              <a:t>/</a:t>
            </a:r>
            <a:r>
              <a:rPr lang="en-US" sz="1000" dirty="0"/>
              <a:t>_</a:t>
            </a:r>
            <a:r>
              <a:rPr lang="en-US" sz="1000" dirty="0" err="1"/>
              <a:t>search</a:t>
            </a:r>
            <a:r>
              <a:rPr lang="en-US" sz="1000" dirty="0" err="1" smtClean="0"/>
              <a:t>?pretty</a:t>
            </a:r>
            <a:r>
              <a:rPr lang="en-US" sz="1000" dirty="0"/>
              <a:t>' -d ' </a:t>
            </a:r>
            <a:endParaRPr lang="en-US" sz="1000" dirty="0" smtClean="0"/>
          </a:p>
          <a:p>
            <a:pPr marL="571500" lvl="3" indent="0">
              <a:buNone/>
            </a:pPr>
            <a:r>
              <a:rPr lang="en-GB" sz="1000" dirty="0" smtClean="0"/>
              <a:t>{</a:t>
            </a:r>
          </a:p>
          <a:p>
            <a:pPr marL="571500" lvl="3" indent="0">
              <a:buNone/>
            </a:pPr>
            <a:r>
              <a:rPr lang="en-GB" sz="1000" dirty="0" smtClean="0"/>
              <a:t> </a:t>
            </a:r>
            <a:r>
              <a:rPr lang="en-GB" sz="1000" dirty="0"/>
              <a:t>"query": { </a:t>
            </a:r>
            <a:endParaRPr lang="en-GB" sz="1000" dirty="0" smtClean="0"/>
          </a:p>
          <a:p>
            <a:pPr marL="571500" lvl="3" indent="0">
              <a:buNone/>
            </a:pPr>
            <a:r>
              <a:rPr lang="en-GB" sz="1000" dirty="0" smtClean="0"/>
              <a:t>	"</a:t>
            </a:r>
            <a:r>
              <a:rPr lang="en-GB" sz="1000" dirty="0"/>
              <a:t>bool": </a:t>
            </a:r>
            <a:r>
              <a:rPr lang="en-GB" sz="1000" dirty="0" smtClean="0"/>
              <a:t>{</a:t>
            </a:r>
          </a:p>
          <a:p>
            <a:pPr marL="571500" lvl="3" indent="0">
              <a:buNone/>
            </a:pPr>
            <a:r>
              <a:rPr lang="en-GB" sz="1000" dirty="0" smtClean="0"/>
              <a:t> 	"</a:t>
            </a:r>
            <a:r>
              <a:rPr lang="en-GB" sz="1000" dirty="0"/>
              <a:t>must": { "match_all": {} }, </a:t>
            </a:r>
            <a:endParaRPr lang="en-GB" sz="1000" dirty="0" smtClean="0"/>
          </a:p>
          <a:p>
            <a:pPr marL="857250" lvl="4" indent="0">
              <a:buNone/>
            </a:pPr>
            <a:r>
              <a:rPr lang="en-GB" sz="1000" dirty="0" smtClean="0"/>
              <a:t>  "</a:t>
            </a:r>
            <a:r>
              <a:rPr lang="en-GB" sz="1000" dirty="0"/>
              <a:t>filter": { </a:t>
            </a:r>
            <a:endParaRPr lang="en-GB" sz="1000" dirty="0" smtClean="0"/>
          </a:p>
          <a:p>
            <a:pPr marL="857250" lvl="4" indent="0">
              <a:buNone/>
            </a:pPr>
            <a:r>
              <a:rPr lang="en-GB" sz="1000" dirty="0"/>
              <a:t>	</a:t>
            </a:r>
            <a:r>
              <a:rPr lang="en-GB" sz="1000" dirty="0" smtClean="0"/>
              <a:t>"</a:t>
            </a:r>
            <a:r>
              <a:rPr lang="en-GB" sz="1000" dirty="0"/>
              <a:t>range": { </a:t>
            </a:r>
            <a:endParaRPr lang="en-GB" sz="1000" dirty="0" smtClean="0"/>
          </a:p>
          <a:p>
            <a:pPr marL="857250" lvl="4" indent="0">
              <a:buNone/>
            </a:pPr>
            <a:r>
              <a:rPr lang="en-GB" sz="1000" dirty="0"/>
              <a:t>		</a:t>
            </a:r>
            <a:r>
              <a:rPr lang="en-GB" sz="1000" dirty="0" smtClean="0"/>
              <a:t>"</a:t>
            </a:r>
            <a:r>
              <a:rPr lang="en-GB" sz="1000" dirty="0"/>
              <a:t>balance": { </a:t>
            </a:r>
            <a:endParaRPr lang="en-GB" sz="1000" dirty="0" smtClean="0"/>
          </a:p>
          <a:p>
            <a:pPr marL="857250" lvl="4" indent="0">
              <a:buNone/>
            </a:pPr>
            <a:r>
              <a:rPr lang="en-GB" sz="1000" dirty="0"/>
              <a:t>	</a:t>
            </a:r>
            <a:r>
              <a:rPr lang="en-GB" sz="1000" dirty="0" smtClean="0"/>
              <a:t>		"</a:t>
            </a:r>
            <a:r>
              <a:rPr lang="en-GB" sz="1000" dirty="0"/>
              <a:t>gte": 20000, </a:t>
            </a:r>
            <a:endParaRPr lang="en-GB" sz="1000" dirty="0" smtClean="0"/>
          </a:p>
          <a:p>
            <a:pPr marL="857250" lvl="4" indent="0">
              <a:buNone/>
            </a:pPr>
            <a:r>
              <a:rPr lang="en-GB" sz="1000" dirty="0"/>
              <a:t>	</a:t>
            </a:r>
            <a:r>
              <a:rPr lang="en-GB" sz="1000" dirty="0" smtClean="0"/>
              <a:t>		"</a:t>
            </a:r>
            <a:r>
              <a:rPr lang="en-GB" sz="1000" dirty="0"/>
              <a:t>lte": 30000 </a:t>
            </a:r>
            <a:endParaRPr lang="en-GB" sz="1000" dirty="0" smtClean="0"/>
          </a:p>
          <a:p>
            <a:pPr marL="857250" lvl="4" indent="0">
              <a:buNone/>
            </a:pPr>
            <a:r>
              <a:rPr lang="en-GB" sz="1000" dirty="0"/>
              <a:t>	</a:t>
            </a:r>
            <a:r>
              <a:rPr lang="en-GB" sz="1000" dirty="0" smtClean="0"/>
              <a:t>	                 }</a:t>
            </a:r>
          </a:p>
          <a:p>
            <a:pPr marL="857250" lvl="4" indent="0">
              <a:buNone/>
            </a:pPr>
            <a:r>
              <a:rPr lang="en-GB" sz="1000" dirty="0"/>
              <a:t>	 </a:t>
            </a:r>
            <a:r>
              <a:rPr lang="en-GB" sz="1000" dirty="0" smtClean="0"/>
              <a:t>            }</a:t>
            </a:r>
          </a:p>
          <a:p>
            <a:pPr marL="571500" lvl="3" indent="0">
              <a:buNone/>
            </a:pPr>
            <a:r>
              <a:rPr lang="en-GB" sz="1000" dirty="0"/>
              <a:t> </a:t>
            </a:r>
            <a:r>
              <a:rPr lang="en-GB" sz="1000" dirty="0" smtClean="0"/>
              <a:t>   } } } </a:t>
            </a:r>
            <a:r>
              <a:rPr lang="en-GB" sz="1000" dirty="0"/>
              <a:t>}</a:t>
            </a:r>
            <a:endParaRPr lang="en-GB" sz="1000" dirty="0" smtClean="0"/>
          </a:p>
        </p:txBody>
      </p:sp>
    </p:spTree>
    <p:extLst>
      <p:ext uri="{BB962C8B-B14F-4D97-AF65-F5344CB8AC3E}">
        <p14:creationId xmlns:p14="http://schemas.microsoft.com/office/powerpoint/2010/main" val="2338570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Query Language </a:t>
            </a:r>
            <a:r>
              <a:rPr lang="en-US" dirty="0" err="1" smtClean="0">
                <a:solidFill>
                  <a:schemeClr val="bg2"/>
                </a:solidFill>
              </a:rPr>
              <a:t>cont</a:t>
            </a:r>
            <a:r>
              <a:rPr lang="en-US" dirty="0" smtClean="0">
                <a:solidFill>
                  <a:schemeClr val="bg2"/>
                </a:solidFill>
              </a:rPr>
              <a:t>…</a:t>
            </a:r>
            <a:endParaRPr lang="en-US" dirty="0">
              <a:solidFill>
                <a:schemeClr val="bg2"/>
              </a:solidFill>
            </a:endParaRPr>
          </a:p>
        </p:txBody>
      </p:sp>
      <p:sp>
        <p:nvSpPr>
          <p:cNvPr id="3" name="Content Placeholder 2"/>
          <p:cNvSpPr>
            <a:spLocks noGrp="1"/>
          </p:cNvSpPr>
          <p:nvPr>
            <p:ph idx="1"/>
          </p:nvPr>
        </p:nvSpPr>
        <p:spPr>
          <a:xfrm>
            <a:off x="571429" y="1282464"/>
            <a:ext cx="8212137" cy="2954655"/>
          </a:xfrm>
        </p:spPr>
        <p:txBody>
          <a:bodyPr/>
          <a:lstStyle/>
          <a:p>
            <a:pPr marL="0" indent="0">
              <a:buNone/>
            </a:pPr>
            <a:r>
              <a:rPr lang="en-US" dirty="0"/>
              <a:t>Elasticsearch provides a JSON-style domain-specific language that you can use to execute </a:t>
            </a:r>
            <a:r>
              <a:rPr lang="en-US" dirty="0" smtClean="0"/>
              <a:t>queries. This is referred as Query DSL.</a:t>
            </a:r>
          </a:p>
          <a:p>
            <a:pPr>
              <a:buFont typeface="Wingdings" pitchFamily="2" charset="2"/>
              <a:buChar char="Ø"/>
            </a:pPr>
            <a:endParaRPr lang="en-US" i="1" dirty="0" smtClean="0"/>
          </a:p>
          <a:p>
            <a:pPr>
              <a:buFont typeface="Wingdings" pitchFamily="2" charset="2"/>
              <a:buChar char="Ø"/>
            </a:pPr>
            <a:r>
              <a:rPr lang="en-US" i="1" dirty="0" smtClean="0"/>
              <a:t>Executing Aggregations :</a:t>
            </a:r>
          </a:p>
          <a:p>
            <a:pPr marL="571500" lvl="3" indent="0">
              <a:buNone/>
            </a:pPr>
            <a:endParaRPr lang="en-GB" sz="1000" i="1" dirty="0" smtClean="0"/>
          </a:p>
          <a:p>
            <a:pPr marL="571500" lvl="3" indent="0">
              <a:buNone/>
            </a:pPr>
            <a:r>
              <a:rPr lang="en-GB" sz="1000" i="1" dirty="0" smtClean="0"/>
              <a:t>curl </a:t>
            </a:r>
            <a:r>
              <a:rPr lang="en-GB" sz="1000" i="1" dirty="0"/>
              <a:t>-</a:t>
            </a:r>
            <a:r>
              <a:rPr lang="en-GB" sz="1000" i="1" dirty="0">
                <a:solidFill>
                  <a:srgbClr val="FF0000"/>
                </a:solidFill>
              </a:rPr>
              <a:t>XPOST</a:t>
            </a:r>
            <a:r>
              <a:rPr lang="en-GB" sz="1000" i="1" dirty="0"/>
              <a:t> </a:t>
            </a:r>
            <a:r>
              <a:rPr lang="en-GB" sz="1000" i="1" dirty="0">
                <a:solidFill>
                  <a:srgbClr val="0066FF"/>
                </a:solidFill>
              </a:rPr>
              <a:t>localhost:9200</a:t>
            </a:r>
            <a:r>
              <a:rPr lang="en-GB" sz="1000" i="1" dirty="0"/>
              <a:t>/</a:t>
            </a:r>
            <a:r>
              <a:rPr lang="en-GB" sz="1000" i="1" dirty="0">
                <a:solidFill>
                  <a:srgbClr val="00B050"/>
                </a:solidFill>
              </a:rPr>
              <a:t>customer</a:t>
            </a:r>
            <a:r>
              <a:rPr lang="en-US" sz="1000" dirty="0" smtClean="0"/>
              <a:t>/</a:t>
            </a:r>
            <a:r>
              <a:rPr lang="en-US" sz="1000" dirty="0"/>
              <a:t>_</a:t>
            </a:r>
            <a:r>
              <a:rPr lang="en-US" sz="1000" dirty="0" err="1"/>
              <a:t>search</a:t>
            </a:r>
            <a:r>
              <a:rPr lang="en-US" sz="1000" dirty="0" err="1" smtClean="0"/>
              <a:t>?pretty</a:t>
            </a:r>
            <a:r>
              <a:rPr lang="en-US" sz="1000" dirty="0"/>
              <a:t>' -d ' </a:t>
            </a:r>
            <a:endParaRPr lang="en-US" sz="1000" dirty="0" smtClean="0"/>
          </a:p>
          <a:p>
            <a:pPr marL="571500" lvl="3" indent="0">
              <a:buNone/>
            </a:pPr>
            <a:r>
              <a:rPr lang="en-GB" sz="1000" dirty="0" smtClean="0"/>
              <a:t>{</a:t>
            </a:r>
          </a:p>
          <a:p>
            <a:pPr marL="571500" lvl="3" indent="0">
              <a:buNone/>
            </a:pPr>
            <a:r>
              <a:rPr lang="en-US" sz="1000" dirty="0" smtClean="0"/>
              <a:t>	"</a:t>
            </a:r>
            <a:r>
              <a:rPr lang="en-US" sz="1000" dirty="0"/>
              <a:t>size": 0, </a:t>
            </a:r>
            <a:endParaRPr lang="en-US" sz="1000" dirty="0" smtClean="0"/>
          </a:p>
          <a:p>
            <a:pPr marL="571500" lvl="3" indent="0">
              <a:buNone/>
            </a:pPr>
            <a:r>
              <a:rPr lang="en-US" sz="1000" dirty="0"/>
              <a:t>	</a:t>
            </a:r>
            <a:r>
              <a:rPr lang="en-US" sz="1000" dirty="0" smtClean="0"/>
              <a:t>"</a:t>
            </a:r>
            <a:r>
              <a:rPr lang="en-US" sz="1000" dirty="0"/>
              <a:t>aggs": { </a:t>
            </a:r>
            <a:endParaRPr lang="en-US" sz="1000" dirty="0" smtClean="0"/>
          </a:p>
          <a:p>
            <a:pPr marL="571500" lvl="3" indent="0">
              <a:buNone/>
            </a:pPr>
            <a:r>
              <a:rPr lang="en-US" sz="1000" dirty="0"/>
              <a:t>	 </a:t>
            </a:r>
            <a:r>
              <a:rPr lang="en-US" sz="1000" dirty="0" smtClean="0"/>
              <a:t>           "</a:t>
            </a:r>
            <a:r>
              <a:rPr lang="en-US" sz="1000" dirty="0"/>
              <a:t>group_by_state": { </a:t>
            </a:r>
            <a:endParaRPr lang="en-US" sz="1000" dirty="0" smtClean="0"/>
          </a:p>
          <a:p>
            <a:pPr marL="571500" lvl="3" indent="0">
              <a:buNone/>
            </a:pPr>
            <a:r>
              <a:rPr lang="en-US" sz="1000" dirty="0"/>
              <a:t>	</a:t>
            </a:r>
            <a:r>
              <a:rPr lang="en-US" sz="1000" dirty="0" smtClean="0"/>
              <a:t>	"</a:t>
            </a:r>
            <a:r>
              <a:rPr lang="en-US" sz="1000" dirty="0"/>
              <a:t>terms": { </a:t>
            </a:r>
            <a:endParaRPr lang="en-US" sz="1000" dirty="0" smtClean="0"/>
          </a:p>
          <a:p>
            <a:pPr marL="571500" lvl="3" indent="0">
              <a:buNone/>
            </a:pPr>
            <a:r>
              <a:rPr lang="en-US" sz="1000" dirty="0"/>
              <a:t>	</a:t>
            </a:r>
            <a:r>
              <a:rPr lang="en-US" sz="1000" dirty="0" smtClean="0"/>
              <a:t>		"</a:t>
            </a:r>
            <a:r>
              <a:rPr lang="en-US" sz="1000" dirty="0"/>
              <a:t>field": "state" </a:t>
            </a:r>
            <a:endParaRPr lang="en-US" sz="1000" dirty="0" smtClean="0"/>
          </a:p>
          <a:p>
            <a:pPr marL="571500" lvl="3" indent="0">
              <a:buNone/>
            </a:pPr>
            <a:r>
              <a:rPr lang="en-US" sz="1000" dirty="0"/>
              <a:t>	</a:t>
            </a:r>
            <a:r>
              <a:rPr lang="en-US" sz="1000" dirty="0" smtClean="0"/>
              <a:t>	              }</a:t>
            </a:r>
          </a:p>
          <a:p>
            <a:pPr marL="571500" lvl="3" indent="0">
              <a:buNone/>
            </a:pPr>
            <a:r>
              <a:rPr lang="en-US" sz="1000" dirty="0"/>
              <a:t>	 </a:t>
            </a:r>
            <a:r>
              <a:rPr lang="en-US" sz="1000" dirty="0" smtClean="0"/>
              <a:t>             }</a:t>
            </a:r>
          </a:p>
          <a:p>
            <a:pPr marL="571500" lvl="3" indent="0">
              <a:buNone/>
            </a:pPr>
            <a:r>
              <a:rPr lang="en-US" sz="1000" dirty="0"/>
              <a:t>	</a:t>
            </a:r>
            <a:r>
              <a:rPr lang="en-US" sz="1000" dirty="0" smtClean="0"/>
              <a:t> }</a:t>
            </a:r>
          </a:p>
          <a:p>
            <a:pPr marL="571500" lvl="3" indent="0">
              <a:buNone/>
            </a:pPr>
            <a:r>
              <a:rPr lang="en-US" sz="1000" dirty="0" smtClean="0"/>
              <a:t> }</a:t>
            </a:r>
            <a:endParaRPr lang="en-GB" sz="1000" dirty="0" smtClean="0"/>
          </a:p>
        </p:txBody>
      </p:sp>
    </p:spTree>
    <p:extLst>
      <p:ext uri="{BB962C8B-B14F-4D97-AF65-F5344CB8AC3E}">
        <p14:creationId xmlns:p14="http://schemas.microsoft.com/office/powerpoint/2010/main" val="1924521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49" y="793086"/>
            <a:ext cx="8212137" cy="492443"/>
          </a:xfrm>
        </p:spPr>
        <p:txBody>
          <a:bodyPr/>
          <a:lstStyle/>
          <a:p>
            <a:r>
              <a:rPr lang="en-US" dirty="0">
                <a:solidFill>
                  <a:schemeClr val="bg2"/>
                </a:solidFill>
              </a:rPr>
              <a:t>Advanced topics - </a:t>
            </a:r>
            <a:r>
              <a:rPr lang="en-US" dirty="0" err="1">
                <a:solidFill>
                  <a:schemeClr val="bg2"/>
                </a:solidFill>
              </a:rPr>
              <a:t>Elasticsearch</a:t>
            </a:r>
            <a:r>
              <a:rPr lang="en-US" dirty="0">
                <a:solidFill>
                  <a:schemeClr val="bg2"/>
                </a:solidFill>
              </a:rPr>
              <a:t> </a:t>
            </a:r>
          </a:p>
        </p:txBody>
      </p:sp>
      <p:sp>
        <p:nvSpPr>
          <p:cNvPr id="3" name="Content Placeholder 2"/>
          <p:cNvSpPr>
            <a:spLocks noGrp="1"/>
          </p:cNvSpPr>
          <p:nvPr>
            <p:ph idx="1"/>
          </p:nvPr>
        </p:nvSpPr>
        <p:spPr>
          <a:xfrm>
            <a:off x="472753" y="1282464"/>
            <a:ext cx="8212137" cy="2508379"/>
          </a:xfrm>
        </p:spPr>
        <p:txBody>
          <a:bodyPr/>
          <a:lstStyle/>
          <a:p>
            <a:pPr>
              <a:lnSpc>
                <a:spcPct val="150000"/>
              </a:lnSpc>
              <a:buFont typeface="Wingdings" pitchFamily="2" charset="2"/>
              <a:buChar char="Ø"/>
            </a:pPr>
            <a:r>
              <a:rPr lang="en-US" dirty="0" smtClean="0"/>
              <a:t>Cluster setup</a:t>
            </a:r>
          </a:p>
          <a:p>
            <a:pPr>
              <a:lnSpc>
                <a:spcPct val="150000"/>
              </a:lnSpc>
              <a:buFont typeface="Wingdings" pitchFamily="2" charset="2"/>
              <a:buChar char="Ø"/>
            </a:pPr>
            <a:r>
              <a:rPr lang="en-US" sz="1600" dirty="0" smtClean="0"/>
              <a:t>Cluster APIs</a:t>
            </a:r>
          </a:p>
          <a:p>
            <a:pPr>
              <a:lnSpc>
                <a:spcPct val="150000"/>
              </a:lnSpc>
              <a:buFont typeface="Wingdings" pitchFamily="2" charset="2"/>
              <a:buChar char="Ø"/>
            </a:pPr>
            <a:r>
              <a:rPr lang="en-US" sz="1600" dirty="0" smtClean="0"/>
              <a:t>CAT API</a:t>
            </a:r>
          </a:p>
          <a:p>
            <a:pPr>
              <a:lnSpc>
                <a:spcPct val="150000"/>
              </a:lnSpc>
              <a:buFont typeface="Wingdings" pitchFamily="2" charset="2"/>
              <a:buChar char="Ø"/>
            </a:pPr>
            <a:r>
              <a:rPr lang="en-US" sz="1600" dirty="0" smtClean="0"/>
              <a:t>Indices API</a:t>
            </a:r>
          </a:p>
          <a:p>
            <a:pPr>
              <a:lnSpc>
                <a:spcPct val="150000"/>
              </a:lnSpc>
              <a:buFont typeface="Wingdings" pitchFamily="2" charset="2"/>
              <a:buChar char="Ø"/>
            </a:pPr>
            <a:r>
              <a:rPr lang="en-US" sz="1600" dirty="0" smtClean="0"/>
              <a:t>Search API</a:t>
            </a:r>
          </a:p>
          <a:p>
            <a:pPr>
              <a:lnSpc>
                <a:spcPct val="150000"/>
              </a:lnSpc>
              <a:buFont typeface="Wingdings" pitchFamily="2" charset="2"/>
              <a:buChar char="Ø"/>
            </a:pPr>
            <a:r>
              <a:rPr lang="en-US" sz="1600" dirty="0" smtClean="0"/>
              <a:t>Modules</a:t>
            </a:r>
            <a:endParaRPr lang="en-US" sz="1600" dirty="0"/>
          </a:p>
          <a:p>
            <a:pPr>
              <a:buFont typeface="Wingdings" pitchFamily="2" charset="2"/>
              <a:buChar char="Ø"/>
            </a:pPr>
            <a:endParaRPr lang="en-GB" sz="1600" i="1" dirty="0"/>
          </a:p>
        </p:txBody>
      </p:sp>
    </p:spTree>
    <p:extLst>
      <p:ext uri="{BB962C8B-B14F-4D97-AF65-F5344CB8AC3E}">
        <p14:creationId xmlns:p14="http://schemas.microsoft.com/office/powerpoint/2010/main" val="3081884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49" y="793086"/>
            <a:ext cx="8212137" cy="492443"/>
          </a:xfrm>
        </p:spPr>
        <p:txBody>
          <a:bodyPr/>
          <a:lstStyle/>
          <a:p>
            <a:r>
              <a:rPr lang="en-US" dirty="0" err="1" smtClean="0">
                <a:solidFill>
                  <a:schemeClr val="bg2"/>
                </a:solidFill>
              </a:rPr>
              <a:t>Elasticsearch</a:t>
            </a:r>
            <a:r>
              <a:rPr lang="en-US" dirty="0" smtClean="0">
                <a:solidFill>
                  <a:schemeClr val="bg2"/>
                </a:solidFill>
              </a:rPr>
              <a:t> Cluster</a:t>
            </a:r>
            <a:endParaRPr lang="en-US" dirty="0">
              <a:solidFill>
                <a:schemeClr val="bg2"/>
              </a:solidFill>
            </a:endParaRPr>
          </a:p>
        </p:txBody>
      </p:sp>
      <p:sp>
        <p:nvSpPr>
          <p:cNvPr id="3" name="Content Placeholder 2"/>
          <p:cNvSpPr>
            <a:spLocks noGrp="1"/>
          </p:cNvSpPr>
          <p:nvPr>
            <p:ph idx="1"/>
          </p:nvPr>
        </p:nvSpPr>
        <p:spPr>
          <a:xfrm>
            <a:off x="498153" y="1374160"/>
            <a:ext cx="8212137" cy="2492990"/>
          </a:xfrm>
        </p:spPr>
        <p:txBody>
          <a:bodyPr/>
          <a:lstStyle/>
          <a:p>
            <a:pPr>
              <a:buFont typeface="Wingdings" pitchFamily="2" charset="2"/>
              <a:buChar char="Ø"/>
            </a:pPr>
            <a:r>
              <a:rPr lang="en-US" dirty="0" err="1" smtClean="0"/>
              <a:t>Elasticsearch</a:t>
            </a:r>
            <a:r>
              <a:rPr lang="en-US" dirty="0" smtClean="0"/>
              <a:t> operates in a distributed environment, It will scale as per your needs. It supports Vertical scaling and Horizontal scaling. </a:t>
            </a:r>
          </a:p>
          <a:p>
            <a:pPr>
              <a:buFont typeface="Wingdings" pitchFamily="2" charset="2"/>
              <a:buChar char="Ø"/>
            </a:pPr>
            <a:endParaRPr lang="en-US" dirty="0" smtClean="0"/>
          </a:p>
          <a:p>
            <a:pPr>
              <a:buFont typeface="Wingdings" pitchFamily="2" charset="2"/>
              <a:buChar char="Ø"/>
            </a:pPr>
            <a:r>
              <a:rPr lang="en-US" dirty="0"/>
              <a:t>It </a:t>
            </a:r>
            <a:r>
              <a:rPr lang="en-US" dirty="0" smtClean="0"/>
              <a:t>knows how to manage multiple nodes to provide scale and high availability. Application does not need to care about it.</a:t>
            </a:r>
          </a:p>
          <a:p>
            <a:pPr>
              <a:buFont typeface="Wingdings" pitchFamily="2" charset="2"/>
              <a:buChar char="Ø"/>
            </a:pPr>
            <a:endParaRPr lang="en-US" dirty="0" smtClean="0"/>
          </a:p>
          <a:p>
            <a:pPr>
              <a:buFont typeface="Wingdings" pitchFamily="2" charset="2"/>
              <a:buChar char="Ø"/>
            </a:pPr>
            <a:r>
              <a:rPr lang="en-US" dirty="0"/>
              <a:t>A </a:t>
            </a:r>
            <a:r>
              <a:rPr lang="en-US" i="1" dirty="0"/>
              <a:t>node</a:t>
            </a:r>
            <a:r>
              <a:rPr lang="en-US" dirty="0"/>
              <a:t> is a running instance of Elasticsearch, while a </a:t>
            </a:r>
            <a:r>
              <a:rPr lang="en-US" i="1" dirty="0"/>
              <a:t>cluster</a:t>
            </a:r>
            <a:r>
              <a:rPr lang="en-US" dirty="0"/>
              <a:t> consists of one or more nodes with the </a:t>
            </a:r>
            <a:r>
              <a:rPr lang="en-US" dirty="0" smtClean="0"/>
              <a:t>same cluster.name</a:t>
            </a:r>
            <a:r>
              <a:rPr lang="en-US" dirty="0"/>
              <a:t> that are working together to share their data and </a:t>
            </a:r>
            <a:r>
              <a:rPr lang="en-US" dirty="0" smtClean="0"/>
              <a:t>workload.</a:t>
            </a:r>
            <a:endParaRPr lang="en-GB" sz="1600" i="1" dirty="0"/>
          </a:p>
        </p:txBody>
      </p:sp>
      <p:grpSp>
        <p:nvGrpSpPr>
          <p:cNvPr id="7" name="Group 6"/>
          <p:cNvGrpSpPr/>
          <p:nvPr/>
        </p:nvGrpSpPr>
        <p:grpSpPr>
          <a:xfrm>
            <a:off x="5016500" y="3867150"/>
            <a:ext cx="3924300" cy="1955800"/>
            <a:chOff x="2044700" y="3232150"/>
            <a:chExt cx="3924300" cy="1955800"/>
          </a:xfrm>
        </p:grpSpPr>
        <p:sp>
          <p:nvSpPr>
            <p:cNvPr id="6" name="Rectangle 5"/>
            <p:cNvSpPr/>
            <p:nvPr/>
          </p:nvSpPr>
          <p:spPr>
            <a:xfrm>
              <a:off x="2044700" y="3232150"/>
              <a:ext cx="3924300" cy="1955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b"/>
            <a:lstStyle/>
            <a:p>
              <a:pPr algn="ctr"/>
              <a:r>
                <a:rPr lang="en-GB" dirty="0" smtClean="0"/>
                <a:t>Single Node Cluster</a:t>
              </a:r>
              <a:endParaRPr lang="en-GB" dirty="0"/>
            </a:p>
          </p:txBody>
        </p:sp>
        <p:sp>
          <p:nvSpPr>
            <p:cNvPr id="4" name="Rounded Rectangle 3"/>
            <p:cNvSpPr/>
            <p:nvPr/>
          </p:nvSpPr>
          <p:spPr>
            <a:xfrm>
              <a:off x="2844800" y="3810000"/>
              <a:ext cx="2095500" cy="800100"/>
            </a:xfrm>
            <a:prstGeom prst="roundRect">
              <a:avLst/>
            </a:prstGeom>
            <a:solidFill>
              <a:schemeClr val="bg1"/>
            </a:solidFill>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smtClean="0"/>
                <a:t>Node 1 - Master</a:t>
              </a:r>
              <a:endParaRPr lang="en-GB" dirty="0"/>
            </a:p>
          </p:txBody>
        </p:sp>
        <p:sp>
          <p:nvSpPr>
            <p:cNvPr id="5" name="Rectangle 4"/>
            <p:cNvSpPr/>
            <p:nvPr/>
          </p:nvSpPr>
          <p:spPr>
            <a:xfrm>
              <a:off x="2844800" y="3441700"/>
              <a:ext cx="2095500" cy="254000"/>
            </a:xfrm>
            <a:prstGeom prst="rect">
              <a:avLst/>
            </a:prstGeom>
            <a:solidFill>
              <a:srgbClr val="00B050"/>
            </a:solidFill>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smtClean="0">
                  <a:solidFill>
                    <a:schemeClr val="bg1"/>
                  </a:solidFill>
                </a:rPr>
                <a:t>Cluster</a:t>
              </a:r>
              <a:endParaRPr lang="en-GB" dirty="0">
                <a:solidFill>
                  <a:schemeClr val="bg1"/>
                </a:solidFill>
              </a:endParaRPr>
            </a:p>
          </p:txBody>
        </p:sp>
      </p:grpSp>
      <p:sp>
        <p:nvSpPr>
          <p:cNvPr id="8" name="Content Placeholder 2"/>
          <p:cNvSpPr txBox="1">
            <a:spLocks/>
          </p:cNvSpPr>
          <p:nvPr/>
        </p:nvSpPr>
        <p:spPr>
          <a:xfrm>
            <a:off x="498153" y="4043551"/>
            <a:ext cx="4277048" cy="11951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dirty="0"/>
              <a:t>One node in the cluster is elected to be the </a:t>
            </a:r>
            <a:r>
              <a:rPr lang="en-US" i="1" dirty="0"/>
              <a:t>master</a:t>
            </a:r>
            <a:r>
              <a:rPr lang="en-US" dirty="0"/>
              <a:t> </a:t>
            </a:r>
            <a:r>
              <a:rPr lang="en-US" dirty="0" smtClean="0"/>
              <a:t>node.</a:t>
            </a:r>
          </a:p>
          <a:p>
            <a:pPr>
              <a:buFont typeface="Wingdings" pitchFamily="2" charset="2"/>
              <a:buChar char="Ø"/>
            </a:pPr>
            <a:endParaRPr lang="en-US" dirty="0" smtClean="0"/>
          </a:p>
          <a:p>
            <a:pPr>
              <a:lnSpc>
                <a:spcPct val="150000"/>
              </a:lnSpc>
              <a:buFont typeface="Wingdings" pitchFamily="2" charset="2"/>
              <a:buChar char="Ø"/>
            </a:pPr>
            <a:endParaRPr lang="en-US" dirty="0" smtClean="0"/>
          </a:p>
        </p:txBody>
      </p:sp>
    </p:spTree>
    <p:extLst>
      <p:ext uri="{BB962C8B-B14F-4D97-AF65-F5344CB8AC3E}">
        <p14:creationId xmlns:p14="http://schemas.microsoft.com/office/powerpoint/2010/main" val="3114175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49" y="793086"/>
            <a:ext cx="8212137" cy="492443"/>
          </a:xfrm>
        </p:spPr>
        <p:txBody>
          <a:bodyPr/>
          <a:lstStyle/>
          <a:p>
            <a:r>
              <a:rPr lang="en-US" dirty="0" smtClean="0">
                <a:solidFill>
                  <a:schemeClr val="bg2"/>
                </a:solidFill>
              </a:rPr>
              <a:t>Add an Index </a:t>
            </a:r>
            <a:endParaRPr lang="en-US" dirty="0">
              <a:solidFill>
                <a:schemeClr val="bg2"/>
              </a:solidFill>
            </a:endParaRPr>
          </a:p>
        </p:txBody>
      </p:sp>
      <p:sp>
        <p:nvSpPr>
          <p:cNvPr id="3" name="Content Placeholder 2"/>
          <p:cNvSpPr>
            <a:spLocks noGrp="1"/>
          </p:cNvSpPr>
          <p:nvPr>
            <p:ph idx="1"/>
          </p:nvPr>
        </p:nvSpPr>
        <p:spPr>
          <a:xfrm>
            <a:off x="498153" y="1374160"/>
            <a:ext cx="8212137" cy="2769989"/>
          </a:xfrm>
        </p:spPr>
        <p:txBody>
          <a:bodyPr/>
          <a:lstStyle/>
          <a:p>
            <a:pPr>
              <a:buFont typeface="Wingdings" pitchFamily="2" charset="2"/>
              <a:buChar char="Ø"/>
            </a:pPr>
            <a:r>
              <a:rPr lang="en-US" dirty="0" smtClean="0"/>
              <a:t>A shard is a low level worker unit that holds all the data in the index.</a:t>
            </a:r>
          </a:p>
          <a:p>
            <a:pPr>
              <a:buFont typeface="Wingdings" pitchFamily="2" charset="2"/>
              <a:buChar char="Ø"/>
            </a:pPr>
            <a:endParaRPr lang="en-US" dirty="0" smtClean="0"/>
          </a:p>
          <a:p>
            <a:pPr>
              <a:buFont typeface="Wingdings" pitchFamily="2" charset="2"/>
              <a:buChar char="Ø"/>
            </a:pPr>
            <a:r>
              <a:rPr lang="en-US" dirty="0" smtClean="0"/>
              <a:t>A shard can be either primary shard or a replica shard. Each document in your index belongs to a single primary shard. </a:t>
            </a:r>
          </a:p>
          <a:p>
            <a:pPr>
              <a:buFont typeface="Wingdings" pitchFamily="2" charset="2"/>
              <a:buChar char="Ø"/>
            </a:pPr>
            <a:endParaRPr lang="en-US" dirty="0"/>
          </a:p>
          <a:p>
            <a:pPr>
              <a:buFont typeface="Wingdings" pitchFamily="2" charset="2"/>
              <a:buChar char="Ø"/>
            </a:pPr>
            <a:r>
              <a:rPr lang="en-US" dirty="0" smtClean="0"/>
              <a:t>Think shards as container of data. Documents are stored in shards, shards are allocated to nodes.</a:t>
            </a:r>
          </a:p>
          <a:p>
            <a:pPr>
              <a:buFont typeface="Wingdings" pitchFamily="2" charset="2"/>
              <a:buChar char="Ø"/>
            </a:pPr>
            <a:endParaRPr lang="en-US" dirty="0"/>
          </a:p>
          <a:p>
            <a:pPr>
              <a:buFont typeface="Wingdings" pitchFamily="2" charset="2"/>
              <a:buChar char="Ø"/>
            </a:pPr>
            <a:r>
              <a:rPr lang="en-US" dirty="0" smtClean="0"/>
              <a:t>As cluster grows or shrinks, </a:t>
            </a:r>
            <a:r>
              <a:rPr lang="en-US" dirty="0" err="1" smtClean="0"/>
              <a:t>Elasticsearch</a:t>
            </a:r>
            <a:r>
              <a:rPr lang="en-US" dirty="0" smtClean="0"/>
              <a:t> automatically migrate shards between nodes So that cluster remains balance</a:t>
            </a:r>
            <a:endParaRPr lang="en-GB" sz="1600" i="1" dirty="0"/>
          </a:p>
        </p:txBody>
      </p:sp>
      <p:sp>
        <p:nvSpPr>
          <p:cNvPr id="8" name="Content Placeholder 2"/>
          <p:cNvSpPr txBox="1">
            <a:spLocks/>
          </p:cNvSpPr>
          <p:nvPr/>
        </p:nvSpPr>
        <p:spPr>
          <a:xfrm>
            <a:off x="498153" y="4627750"/>
            <a:ext cx="4277048" cy="11951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dirty="0"/>
              <a:t>One node in the cluster is elected to be the </a:t>
            </a:r>
            <a:r>
              <a:rPr lang="en-US" i="1" dirty="0"/>
              <a:t>master</a:t>
            </a:r>
            <a:r>
              <a:rPr lang="en-US" dirty="0"/>
              <a:t> </a:t>
            </a:r>
            <a:r>
              <a:rPr lang="en-US" dirty="0" smtClean="0"/>
              <a:t>node.</a:t>
            </a:r>
          </a:p>
          <a:p>
            <a:pPr>
              <a:buFont typeface="Wingdings" pitchFamily="2" charset="2"/>
              <a:buChar char="Ø"/>
            </a:pPr>
            <a:endParaRPr lang="en-US" dirty="0" smtClean="0"/>
          </a:p>
          <a:p>
            <a:pPr>
              <a:lnSpc>
                <a:spcPct val="150000"/>
              </a:lnSpc>
              <a:buFont typeface="Wingdings" pitchFamily="2" charset="2"/>
              <a:buChar char="Ø"/>
            </a:pPr>
            <a:endParaRPr lang="en-US" dirty="0" smtClean="0"/>
          </a:p>
        </p:txBody>
      </p:sp>
      <p:grpSp>
        <p:nvGrpSpPr>
          <p:cNvPr id="7" name="Group 6"/>
          <p:cNvGrpSpPr/>
          <p:nvPr/>
        </p:nvGrpSpPr>
        <p:grpSpPr>
          <a:xfrm>
            <a:off x="5016500" y="4451350"/>
            <a:ext cx="3924300" cy="1955800"/>
            <a:chOff x="5016500" y="3867150"/>
            <a:chExt cx="3924300" cy="1955800"/>
          </a:xfrm>
        </p:grpSpPr>
        <p:sp>
          <p:nvSpPr>
            <p:cNvPr id="6" name="Rectangle 5"/>
            <p:cNvSpPr/>
            <p:nvPr/>
          </p:nvSpPr>
          <p:spPr>
            <a:xfrm>
              <a:off x="5016500" y="3867150"/>
              <a:ext cx="3924300" cy="1955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b"/>
            <a:lstStyle/>
            <a:p>
              <a:pPr algn="ctr"/>
              <a:r>
                <a:rPr lang="en-GB" dirty="0" smtClean="0"/>
                <a:t>Single Node Cluster</a:t>
              </a:r>
              <a:endParaRPr lang="en-GB" dirty="0"/>
            </a:p>
          </p:txBody>
        </p:sp>
        <p:sp>
          <p:nvSpPr>
            <p:cNvPr id="4" name="Rounded Rectangle 3"/>
            <p:cNvSpPr/>
            <p:nvPr/>
          </p:nvSpPr>
          <p:spPr>
            <a:xfrm>
              <a:off x="5816600" y="4445000"/>
              <a:ext cx="2095500" cy="800100"/>
            </a:xfrm>
            <a:prstGeom prst="roundRect">
              <a:avLst/>
            </a:prstGeom>
            <a:solidFill>
              <a:schemeClr val="bg1"/>
            </a:solidFill>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5" name="Rectangle 4"/>
            <p:cNvSpPr/>
            <p:nvPr/>
          </p:nvSpPr>
          <p:spPr>
            <a:xfrm>
              <a:off x="5816600" y="4076700"/>
              <a:ext cx="2095500" cy="254000"/>
            </a:xfrm>
            <a:prstGeom prst="rect">
              <a:avLst/>
            </a:prstGeom>
            <a:solidFill>
              <a:srgbClr val="00B050"/>
            </a:solidFill>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smtClean="0">
                  <a:solidFill>
                    <a:schemeClr val="bg1"/>
                  </a:solidFill>
                </a:rPr>
                <a:t>Cluster</a:t>
              </a:r>
              <a:endParaRPr lang="en-GB" dirty="0">
                <a:solidFill>
                  <a:schemeClr val="bg1"/>
                </a:solidFill>
              </a:endParaRPr>
            </a:p>
          </p:txBody>
        </p:sp>
        <p:sp>
          <p:nvSpPr>
            <p:cNvPr id="9" name="Rounded Rectangle 8"/>
            <p:cNvSpPr/>
            <p:nvPr/>
          </p:nvSpPr>
          <p:spPr>
            <a:xfrm>
              <a:off x="6057900" y="4641150"/>
              <a:ext cx="457200" cy="457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b="1" dirty="0" smtClean="0"/>
                <a:t>P1</a:t>
              </a:r>
              <a:endParaRPr lang="en-GB" sz="1400" b="1" dirty="0"/>
            </a:p>
          </p:txBody>
        </p:sp>
        <p:sp>
          <p:nvSpPr>
            <p:cNvPr id="10" name="Rounded Rectangle 9"/>
            <p:cNvSpPr/>
            <p:nvPr/>
          </p:nvSpPr>
          <p:spPr>
            <a:xfrm>
              <a:off x="6667500" y="4616450"/>
              <a:ext cx="457200" cy="457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b="1" dirty="0" smtClean="0"/>
                <a:t>P2</a:t>
              </a:r>
              <a:endParaRPr lang="en-GB" sz="1400" b="1" dirty="0"/>
            </a:p>
          </p:txBody>
        </p:sp>
        <p:sp>
          <p:nvSpPr>
            <p:cNvPr id="12" name="Rounded Rectangle 11"/>
            <p:cNvSpPr/>
            <p:nvPr/>
          </p:nvSpPr>
          <p:spPr>
            <a:xfrm>
              <a:off x="7315200" y="4629150"/>
              <a:ext cx="457200" cy="457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b="1" dirty="0" smtClean="0"/>
                <a:t>P3</a:t>
              </a:r>
              <a:endParaRPr lang="en-GB" sz="1400" b="1" dirty="0"/>
            </a:p>
          </p:txBody>
        </p:sp>
      </p:grpSp>
    </p:spTree>
    <p:extLst>
      <p:ext uri="{BB962C8B-B14F-4D97-AF65-F5344CB8AC3E}">
        <p14:creationId xmlns:p14="http://schemas.microsoft.com/office/powerpoint/2010/main" val="3273981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49" y="793086"/>
            <a:ext cx="8212137" cy="492443"/>
          </a:xfrm>
        </p:spPr>
        <p:txBody>
          <a:bodyPr/>
          <a:lstStyle/>
          <a:p>
            <a:r>
              <a:rPr lang="en-US" dirty="0" smtClean="0">
                <a:solidFill>
                  <a:schemeClr val="bg2"/>
                </a:solidFill>
              </a:rPr>
              <a:t>Two node cluster </a:t>
            </a:r>
            <a:endParaRPr lang="en-US" dirty="0">
              <a:solidFill>
                <a:schemeClr val="bg2"/>
              </a:solidFill>
            </a:endParaRPr>
          </a:p>
        </p:txBody>
      </p:sp>
      <p:sp>
        <p:nvSpPr>
          <p:cNvPr id="3" name="Content Placeholder 2"/>
          <p:cNvSpPr>
            <a:spLocks noGrp="1"/>
          </p:cNvSpPr>
          <p:nvPr>
            <p:ph idx="1"/>
          </p:nvPr>
        </p:nvSpPr>
        <p:spPr>
          <a:xfrm>
            <a:off x="498153" y="1374160"/>
            <a:ext cx="8212137" cy="2215991"/>
          </a:xfrm>
        </p:spPr>
        <p:txBody>
          <a:bodyPr/>
          <a:lstStyle/>
          <a:p>
            <a:pPr>
              <a:buFont typeface="Wingdings" pitchFamily="2" charset="2"/>
              <a:buChar char="Ø"/>
            </a:pPr>
            <a:r>
              <a:rPr lang="en-US" dirty="0" smtClean="0"/>
              <a:t>Running a single node means that you have single point of failure.</a:t>
            </a:r>
          </a:p>
          <a:p>
            <a:pPr>
              <a:buFont typeface="Wingdings" pitchFamily="2" charset="2"/>
              <a:buChar char="Ø"/>
            </a:pPr>
            <a:endParaRPr lang="en-US" dirty="0" smtClean="0"/>
          </a:p>
          <a:p>
            <a:pPr>
              <a:buFont typeface="Wingdings" pitchFamily="2" charset="2"/>
              <a:buChar char="Ø"/>
            </a:pPr>
            <a:r>
              <a:rPr lang="en-US" dirty="0" smtClean="0"/>
              <a:t>When we run second node on same machine, it automatically discovers and joins the cluster as long as it has the same cluster name. </a:t>
            </a:r>
          </a:p>
          <a:p>
            <a:pPr>
              <a:buFont typeface="Wingdings" pitchFamily="2" charset="2"/>
              <a:buChar char="Ø"/>
            </a:pPr>
            <a:endParaRPr lang="en-US" dirty="0"/>
          </a:p>
          <a:p>
            <a:pPr>
              <a:buFont typeface="Wingdings" pitchFamily="2" charset="2"/>
              <a:buChar char="Ø"/>
            </a:pPr>
            <a:r>
              <a:rPr lang="en-US" dirty="0" smtClean="0"/>
              <a:t>It creates all primary and replica shards are allocated</a:t>
            </a:r>
          </a:p>
          <a:p>
            <a:pPr>
              <a:buFont typeface="Wingdings" pitchFamily="2" charset="2"/>
              <a:buChar char="Ø"/>
            </a:pPr>
            <a:endParaRPr lang="en-US" dirty="0"/>
          </a:p>
          <a:p>
            <a:pPr>
              <a:buFont typeface="Wingdings" pitchFamily="2" charset="2"/>
              <a:buChar char="Ø"/>
            </a:pPr>
            <a:r>
              <a:rPr lang="en-US" dirty="0" smtClean="0"/>
              <a:t>If any one of node failed, all of our data will be intact</a:t>
            </a:r>
            <a:endParaRPr lang="en-GB" sz="1600" i="1" dirty="0"/>
          </a:p>
        </p:txBody>
      </p:sp>
      <p:grpSp>
        <p:nvGrpSpPr>
          <p:cNvPr id="7" name="Group 6"/>
          <p:cNvGrpSpPr/>
          <p:nvPr/>
        </p:nvGrpSpPr>
        <p:grpSpPr>
          <a:xfrm>
            <a:off x="1079500" y="3651250"/>
            <a:ext cx="7264400" cy="1955800"/>
            <a:chOff x="1143000" y="3854450"/>
            <a:chExt cx="7264400" cy="1955800"/>
          </a:xfrm>
        </p:grpSpPr>
        <p:sp>
          <p:nvSpPr>
            <p:cNvPr id="6" name="Rectangle 5"/>
            <p:cNvSpPr/>
            <p:nvPr/>
          </p:nvSpPr>
          <p:spPr>
            <a:xfrm>
              <a:off x="1143000" y="3854450"/>
              <a:ext cx="7264400" cy="1955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b"/>
            <a:lstStyle/>
            <a:p>
              <a:pPr algn="ctr"/>
              <a:r>
                <a:rPr lang="en-GB" dirty="0" smtClean="0"/>
                <a:t>Two Node Cluster</a:t>
              </a:r>
              <a:endParaRPr lang="en-GB" dirty="0"/>
            </a:p>
          </p:txBody>
        </p:sp>
        <p:sp>
          <p:nvSpPr>
            <p:cNvPr id="4" name="Rounded Rectangle 3"/>
            <p:cNvSpPr/>
            <p:nvPr/>
          </p:nvSpPr>
          <p:spPr>
            <a:xfrm>
              <a:off x="2476500" y="4483100"/>
              <a:ext cx="2095500" cy="927100"/>
            </a:xfrm>
            <a:prstGeom prst="roundRect">
              <a:avLst/>
            </a:prstGeom>
            <a:solidFill>
              <a:schemeClr val="bg1"/>
            </a:solidFill>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t"/>
            <a:lstStyle/>
            <a:p>
              <a:pPr algn="ctr"/>
              <a:r>
                <a:rPr lang="en-GB" sz="1100" b="1" dirty="0" smtClean="0"/>
                <a:t>Node 1</a:t>
              </a:r>
              <a:endParaRPr lang="en-GB" sz="1100" b="1" dirty="0"/>
            </a:p>
          </p:txBody>
        </p:sp>
        <p:sp>
          <p:nvSpPr>
            <p:cNvPr id="5" name="Rectangle 4"/>
            <p:cNvSpPr/>
            <p:nvPr/>
          </p:nvSpPr>
          <p:spPr>
            <a:xfrm>
              <a:off x="2495550" y="4076700"/>
              <a:ext cx="4425950" cy="254000"/>
            </a:xfrm>
            <a:prstGeom prst="rect">
              <a:avLst/>
            </a:prstGeom>
            <a:solidFill>
              <a:srgbClr val="00B050"/>
            </a:solidFill>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smtClean="0">
                  <a:solidFill>
                    <a:schemeClr val="bg1"/>
                  </a:solidFill>
                </a:rPr>
                <a:t>Cluster</a:t>
              </a:r>
              <a:endParaRPr lang="en-GB" dirty="0">
                <a:solidFill>
                  <a:schemeClr val="bg1"/>
                </a:solidFill>
              </a:endParaRPr>
            </a:p>
          </p:txBody>
        </p:sp>
        <p:sp>
          <p:nvSpPr>
            <p:cNvPr id="9" name="Rounded Rectangle 8"/>
            <p:cNvSpPr/>
            <p:nvPr/>
          </p:nvSpPr>
          <p:spPr>
            <a:xfrm>
              <a:off x="2730500" y="4857050"/>
              <a:ext cx="457200" cy="457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b="1" dirty="0" smtClean="0"/>
                <a:t>P0</a:t>
              </a:r>
              <a:endParaRPr lang="en-GB" sz="1400" b="1" dirty="0"/>
            </a:p>
          </p:txBody>
        </p:sp>
        <p:sp>
          <p:nvSpPr>
            <p:cNvPr id="10" name="Rounded Rectangle 9"/>
            <p:cNvSpPr/>
            <p:nvPr/>
          </p:nvSpPr>
          <p:spPr>
            <a:xfrm>
              <a:off x="3340100" y="4832350"/>
              <a:ext cx="457200" cy="457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b="1" dirty="0" smtClean="0"/>
                <a:t>P1</a:t>
              </a:r>
              <a:endParaRPr lang="en-GB" sz="1400" b="1" dirty="0"/>
            </a:p>
          </p:txBody>
        </p:sp>
        <p:sp>
          <p:nvSpPr>
            <p:cNvPr id="12" name="Rounded Rectangle 11"/>
            <p:cNvSpPr/>
            <p:nvPr/>
          </p:nvSpPr>
          <p:spPr>
            <a:xfrm>
              <a:off x="3987800" y="4845050"/>
              <a:ext cx="457200" cy="457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b="1" dirty="0" smtClean="0"/>
                <a:t>P2</a:t>
              </a:r>
              <a:endParaRPr lang="en-GB" sz="1400" b="1" dirty="0"/>
            </a:p>
          </p:txBody>
        </p:sp>
        <p:sp>
          <p:nvSpPr>
            <p:cNvPr id="11" name="Rounded Rectangle 10"/>
            <p:cNvSpPr/>
            <p:nvPr/>
          </p:nvSpPr>
          <p:spPr>
            <a:xfrm>
              <a:off x="4826000" y="4470400"/>
              <a:ext cx="2095500" cy="927100"/>
            </a:xfrm>
            <a:prstGeom prst="roundRect">
              <a:avLst/>
            </a:prstGeom>
            <a:solidFill>
              <a:schemeClr val="bg1"/>
            </a:solidFill>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t"/>
            <a:lstStyle/>
            <a:p>
              <a:pPr algn="ctr"/>
              <a:r>
                <a:rPr lang="en-GB" sz="1100" b="1" dirty="0" smtClean="0"/>
                <a:t>Node 2</a:t>
              </a:r>
              <a:endParaRPr lang="en-GB" sz="1100" b="1" dirty="0"/>
            </a:p>
          </p:txBody>
        </p:sp>
        <p:sp>
          <p:nvSpPr>
            <p:cNvPr id="13" name="Rounded Rectangle 12"/>
            <p:cNvSpPr/>
            <p:nvPr/>
          </p:nvSpPr>
          <p:spPr>
            <a:xfrm>
              <a:off x="5080000" y="4844350"/>
              <a:ext cx="457200" cy="457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b="1" dirty="0" smtClean="0"/>
                <a:t>R0</a:t>
              </a:r>
              <a:endParaRPr lang="en-GB" sz="1400" b="1" dirty="0"/>
            </a:p>
          </p:txBody>
        </p:sp>
        <p:sp>
          <p:nvSpPr>
            <p:cNvPr id="14" name="Rounded Rectangle 13"/>
            <p:cNvSpPr/>
            <p:nvPr/>
          </p:nvSpPr>
          <p:spPr>
            <a:xfrm>
              <a:off x="5689600" y="4819650"/>
              <a:ext cx="457200" cy="457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b="1" dirty="0" smtClean="0"/>
                <a:t>R1</a:t>
              </a:r>
              <a:endParaRPr lang="en-GB" sz="1400" b="1" dirty="0"/>
            </a:p>
          </p:txBody>
        </p:sp>
        <p:sp>
          <p:nvSpPr>
            <p:cNvPr id="15" name="Rounded Rectangle 14"/>
            <p:cNvSpPr/>
            <p:nvPr/>
          </p:nvSpPr>
          <p:spPr>
            <a:xfrm>
              <a:off x="6337300" y="4832350"/>
              <a:ext cx="457200" cy="457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400" b="1" dirty="0" smtClean="0"/>
                <a:t>R2</a:t>
              </a:r>
              <a:endParaRPr lang="en-GB" sz="1400" b="1" dirty="0"/>
            </a:p>
          </p:txBody>
        </p:sp>
      </p:grpSp>
      <p:sp>
        <p:nvSpPr>
          <p:cNvPr id="16" name="Rectangle 15"/>
          <p:cNvSpPr/>
          <p:nvPr/>
        </p:nvSpPr>
        <p:spPr>
          <a:xfrm>
            <a:off x="1101867" y="5702300"/>
            <a:ext cx="7219666" cy="536618"/>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sz="1000" dirty="0"/>
              <a:t>health status index    </a:t>
            </a:r>
            <a:r>
              <a:rPr lang="en-GB" sz="1000" dirty="0" err="1"/>
              <a:t>pri</a:t>
            </a:r>
            <a:r>
              <a:rPr lang="en-GB" sz="1000" dirty="0"/>
              <a:t> rep </a:t>
            </a:r>
            <a:r>
              <a:rPr lang="en-GB" sz="1000" dirty="0" err="1"/>
              <a:t>docs.count</a:t>
            </a:r>
            <a:r>
              <a:rPr lang="en-GB" sz="1000" dirty="0"/>
              <a:t> </a:t>
            </a:r>
            <a:r>
              <a:rPr lang="en-GB" sz="1000" dirty="0" err="1"/>
              <a:t>docs.deleted</a:t>
            </a:r>
            <a:r>
              <a:rPr lang="en-GB" sz="1000" dirty="0"/>
              <a:t> </a:t>
            </a:r>
            <a:r>
              <a:rPr lang="en-GB" sz="1000" dirty="0" err="1"/>
              <a:t>store.size</a:t>
            </a:r>
            <a:r>
              <a:rPr lang="en-GB" sz="1000" dirty="0"/>
              <a:t> </a:t>
            </a:r>
            <a:r>
              <a:rPr lang="en-GB" sz="1000" dirty="0" err="1"/>
              <a:t>pri.store.size</a:t>
            </a:r>
            <a:endParaRPr lang="en-GB" sz="1000" dirty="0"/>
          </a:p>
          <a:p>
            <a:r>
              <a:rPr lang="en-GB" sz="1000" dirty="0">
                <a:solidFill>
                  <a:srgbClr val="00B050"/>
                </a:solidFill>
              </a:rPr>
              <a:t>green</a:t>
            </a:r>
            <a:r>
              <a:rPr lang="en-GB" sz="1000" dirty="0"/>
              <a:t>  open   customer   5   1          0            0      1.5kb           795b</a:t>
            </a:r>
          </a:p>
        </p:txBody>
      </p:sp>
      <p:sp>
        <p:nvSpPr>
          <p:cNvPr id="17" name="Rectangle 16"/>
          <p:cNvSpPr/>
          <p:nvPr/>
        </p:nvSpPr>
        <p:spPr>
          <a:xfrm>
            <a:off x="2895600" y="6359370"/>
            <a:ext cx="165100" cy="168429"/>
          </a:xfrm>
          <a:prstGeom prst="rect">
            <a:avLst/>
          </a:prstGeom>
          <a:solidFill>
            <a:srgbClr val="00B050"/>
          </a:solidFill>
          <a:ln>
            <a:solidFill>
              <a:srgbClr val="00B05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
        <p:nvSpPr>
          <p:cNvPr id="18" name="TextBox 17"/>
          <p:cNvSpPr txBox="1"/>
          <p:nvPr/>
        </p:nvSpPr>
        <p:spPr>
          <a:xfrm flipH="1">
            <a:off x="3178821" y="6289695"/>
            <a:ext cx="2129778"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000" dirty="0" smtClean="0">
                <a:latin typeface="+mj-lt"/>
              </a:rPr>
              <a:t>Primary Nodes are up and running , Replicas also active</a:t>
            </a:r>
          </a:p>
        </p:txBody>
      </p:sp>
    </p:spTree>
    <p:extLst>
      <p:ext uri="{BB962C8B-B14F-4D97-AF65-F5344CB8AC3E}">
        <p14:creationId xmlns:p14="http://schemas.microsoft.com/office/powerpoint/2010/main" val="1957569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49" y="793086"/>
            <a:ext cx="8212137" cy="492443"/>
          </a:xfrm>
        </p:spPr>
        <p:txBody>
          <a:bodyPr/>
          <a:lstStyle/>
          <a:p>
            <a:r>
              <a:rPr lang="en-US" dirty="0" smtClean="0">
                <a:solidFill>
                  <a:schemeClr val="bg2"/>
                </a:solidFill>
              </a:rPr>
              <a:t>Horizontal clustering</a:t>
            </a:r>
            <a:endParaRPr lang="en-US" dirty="0">
              <a:solidFill>
                <a:schemeClr val="bg2"/>
              </a:solidFill>
            </a:endParaRPr>
          </a:p>
        </p:txBody>
      </p:sp>
      <p:sp>
        <p:nvSpPr>
          <p:cNvPr id="3" name="Content Placeholder 2"/>
          <p:cNvSpPr>
            <a:spLocks noGrp="1"/>
          </p:cNvSpPr>
          <p:nvPr>
            <p:ph idx="1"/>
          </p:nvPr>
        </p:nvSpPr>
        <p:spPr>
          <a:xfrm>
            <a:off x="498153" y="1259860"/>
            <a:ext cx="8212137" cy="276999"/>
          </a:xfrm>
        </p:spPr>
        <p:txBody>
          <a:bodyPr/>
          <a:lstStyle/>
          <a:p>
            <a:pPr>
              <a:buFont typeface="Wingdings" pitchFamily="2" charset="2"/>
              <a:buChar char="Ø"/>
            </a:pPr>
            <a:r>
              <a:rPr lang="en-US" dirty="0" smtClean="0"/>
              <a:t>Scaling as the demand for application grows.</a:t>
            </a:r>
          </a:p>
        </p:txBody>
      </p:sp>
      <p:pic>
        <p:nvPicPr>
          <p:cNvPr id="1026" name="Picture 2" descr="A three-node clu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1650999"/>
            <a:ext cx="6816725"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three-node cluster with two replica sh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 y="4187825"/>
            <a:ext cx="7143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76300" y="3540125"/>
            <a:ext cx="6705600" cy="90487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sz="1200" dirty="0"/>
              <a:t> if we want to scale our search to more than six nodes?</a:t>
            </a:r>
            <a:endParaRPr lang="en-US" sz="1200" dirty="0" smtClean="0"/>
          </a:p>
          <a:p>
            <a:r>
              <a:rPr lang="en-US" sz="1200" dirty="0" smtClean="0"/>
              <a:t>PUT </a:t>
            </a:r>
            <a:r>
              <a:rPr lang="en-US" sz="1200" dirty="0"/>
              <a:t>/blogs/_settings</a:t>
            </a:r>
          </a:p>
          <a:p>
            <a:r>
              <a:rPr lang="en-US" sz="1200" dirty="0"/>
              <a:t>{</a:t>
            </a:r>
          </a:p>
          <a:p>
            <a:r>
              <a:rPr lang="en-US" sz="1200" dirty="0"/>
              <a:t>   "</a:t>
            </a:r>
            <a:r>
              <a:rPr lang="en-US" sz="1200" dirty="0" err="1"/>
              <a:t>number_of_replicas</a:t>
            </a:r>
            <a:r>
              <a:rPr lang="en-US" sz="1200" dirty="0"/>
              <a:t>" : 2</a:t>
            </a:r>
          </a:p>
          <a:p>
            <a:r>
              <a:rPr lang="en-US" sz="1200" dirty="0"/>
              <a:t>}</a:t>
            </a:r>
            <a:endParaRPr lang="en-GB" sz="1200" dirty="0"/>
          </a:p>
        </p:txBody>
      </p:sp>
    </p:spTree>
    <p:extLst>
      <p:ext uri="{BB962C8B-B14F-4D97-AF65-F5344CB8AC3E}">
        <p14:creationId xmlns:p14="http://schemas.microsoft.com/office/powerpoint/2010/main" val="3933046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49" y="793086"/>
            <a:ext cx="8212137" cy="492443"/>
          </a:xfrm>
        </p:spPr>
        <p:txBody>
          <a:bodyPr/>
          <a:lstStyle/>
          <a:p>
            <a:r>
              <a:rPr lang="en-US" dirty="0" smtClean="0">
                <a:solidFill>
                  <a:schemeClr val="bg2"/>
                </a:solidFill>
              </a:rPr>
              <a:t>Failover mechanism</a:t>
            </a:r>
            <a:endParaRPr lang="en-US" dirty="0">
              <a:solidFill>
                <a:schemeClr val="bg2"/>
              </a:solidFill>
            </a:endParaRPr>
          </a:p>
        </p:txBody>
      </p:sp>
      <p:sp>
        <p:nvSpPr>
          <p:cNvPr id="3" name="Content Placeholder 2"/>
          <p:cNvSpPr>
            <a:spLocks noGrp="1"/>
          </p:cNvSpPr>
          <p:nvPr>
            <p:ph idx="1"/>
          </p:nvPr>
        </p:nvSpPr>
        <p:spPr>
          <a:xfrm>
            <a:off x="498153" y="1259860"/>
            <a:ext cx="8212137" cy="276999"/>
          </a:xfrm>
        </p:spPr>
        <p:txBody>
          <a:bodyPr/>
          <a:lstStyle/>
          <a:p>
            <a:pPr>
              <a:buFont typeface="Wingdings" pitchFamily="2" charset="2"/>
              <a:buChar char="Ø"/>
            </a:pPr>
            <a:r>
              <a:rPr lang="en-US" dirty="0" err="1" smtClean="0"/>
              <a:t>Elasticsearch</a:t>
            </a:r>
            <a:r>
              <a:rPr lang="en-US" dirty="0" smtClean="0"/>
              <a:t> can cope when node fail</a:t>
            </a:r>
          </a:p>
        </p:txBody>
      </p:sp>
      <p:pic>
        <p:nvPicPr>
          <p:cNvPr id="2050" name="Picture 2" descr="The cluster after killing one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2350770"/>
            <a:ext cx="6705600" cy="19259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084263" y="2211070"/>
            <a:ext cx="7323137"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Cluster after killing one </a:t>
            </a:r>
            <a:r>
              <a:rPr lang="en-US" b="1" dirty="0" smtClean="0"/>
              <a:t>node (Master)</a:t>
            </a:r>
            <a:endParaRPr lang="en-US" dirty="0"/>
          </a:p>
        </p:txBody>
      </p:sp>
      <p:sp>
        <p:nvSpPr>
          <p:cNvPr id="6" name="Rectangle 5"/>
          <p:cNvSpPr/>
          <p:nvPr/>
        </p:nvSpPr>
        <p:spPr>
          <a:xfrm>
            <a:off x="1084263" y="4394200"/>
            <a:ext cx="7219666" cy="15621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sz="1000" dirty="0"/>
              <a:t>index    </a:t>
            </a:r>
            <a:r>
              <a:rPr lang="en-GB" sz="1000" dirty="0" smtClean="0"/>
              <a:t>	shard </a:t>
            </a:r>
            <a:r>
              <a:rPr lang="en-GB" sz="1000" dirty="0" err="1"/>
              <a:t>prirep</a:t>
            </a:r>
            <a:r>
              <a:rPr lang="en-GB" sz="1000" dirty="0"/>
              <a:t> </a:t>
            </a:r>
            <a:r>
              <a:rPr lang="en-GB" sz="1000" dirty="0" smtClean="0"/>
              <a:t>	state      	docs 	store 	</a:t>
            </a:r>
            <a:r>
              <a:rPr lang="en-GB" sz="1000" dirty="0" err="1" smtClean="0"/>
              <a:t>ip</a:t>
            </a:r>
            <a:r>
              <a:rPr lang="en-GB" sz="1000" dirty="0" smtClean="0"/>
              <a:t>        	node</a:t>
            </a:r>
            <a:endParaRPr lang="en-GB" sz="1000" dirty="0"/>
          </a:p>
          <a:p>
            <a:r>
              <a:rPr lang="en-GB" sz="1000" dirty="0"/>
              <a:t>employee 1     </a:t>
            </a:r>
            <a:r>
              <a:rPr lang="en-GB" sz="1000" dirty="0" smtClean="0"/>
              <a:t>	p      	STARTED       	0  	159b 	127.0.0.1 	Mongoose</a:t>
            </a:r>
            <a:endParaRPr lang="en-GB" sz="1000" dirty="0"/>
          </a:p>
          <a:p>
            <a:r>
              <a:rPr lang="en-GB" sz="1000" dirty="0"/>
              <a:t>employee 1     </a:t>
            </a:r>
            <a:r>
              <a:rPr lang="en-GB" sz="1000" dirty="0" smtClean="0"/>
              <a:t>	r     	STARTED       	0  	159b 	127.0.0.1 	Typhoid</a:t>
            </a:r>
            <a:endParaRPr lang="en-GB" sz="1000" dirty="0"/>
          </a:p>
          <a:p>
            <a:r>
              <a:rPr lang="en-GB" sz="1000" dirty="0"/>
              <a:t>employee 1     </a:t>
            </a:r>
            <a:r>
              <a:rPr lang="en-GB" sz="1000" dirty="0" smtClean="0"/>
              <a:t>	r      	UNASSIGNED</a:t>
            </a:r>
            <a:endParaRPr lang="en-GB" sz="1000" dirty="0"/>
          </a:p>
          <a:p>
            <a:r>
              <a:rPr lang="en-GB" sz="1000" dirty="0"/>
              <a:t>employee 2     </a:t>
            </a:r>
            <a:r>
              <a:rPr lang="en-GB" sz="1000" dirty="0" smtClean="0"/>
              <a:t>	r      	STARTED       	0  	159b 	127.0.0.1 	Mongoose</a:t>
            </a:r>
            <a:endParaRPr lang="en-GB" sz="1000" dirty="0"/>
          </a:p>
          <a:p>
            <a:r>
              <a:rPr lang="en-GB" sz="1000" dirty="0"/>
              <a:t>employee 2     </a:t>
            </a:r>
            <a:r>
              <a:rPr lang="en-GB" sz="1000" dirty="0" smtClean="0"/>
              <a:t>	p      	STARTED       	0  	159b 	127.0.0.1 	Typhoid</a:t>
            </a:r>
            <a:endParaRPr lang="en-GB" sz="1000" dirty="0"/>
          </a:p>
          <a:p>
            <a:r>
              <a:rPr lang="en-GB" sz="1000" dirty="0"/>
              <a:t>employee 2     </a:t>
            </a:r>
            <a:r>
              <a:rPr lang="en-GB" sz="1000" dirty="0" smtClean="0"/>
              <a:t>	r      	UNASSIGNED</a:t>
            </a:r>
            <a:endParaRPr lang="en-GB" sz="1000" dirty="0"/>
          </a:p>
          <a:p>
            <a:r>
              <a:rPr lang="en-GB" sz="1000" dirty="0"/>
              <a:t>employee 0     </a:t>
            </a:r>
            <a:r>
              <a:rPr lang="en-GB" sz="1000" dirty="0" smtClean="0"/>
              <a:t>	p      	STARTED       	0  	159b 	127.0.0.1 	Mongoose</a:t>
            </a:r>
            <a:endParaRPr lang="en-GB" sz="1000" dirty="0"/>
          </a:p>
          <a:p>
            <a:r>
              <a:rPr lang="en-GB" sz="1000" dirty="0"/>
              <a:t>employee 0     </a:t>
            </a:r>
            <a:r>
              <a:rPr lang="en-GB" sz="1000" dirty="0" smtClean="0"/>
              <a:t>	r     	 </a:t>
            </a:r>
            <a:r>
              <a:rPr lang="en-GB" sz="1000" dirty="0"/>
              <a:t>STARTED       </a:t>
            </a:r>
            <a:r>
              <a:rPr lang="en-GB" sz="1000" dirty="0" smtClean="0"/>
              <a:t>	0  	159b 	127.0.0.1 	Typhoid</a:t>
            </a:r>
            <a:endParaRPr lang="en-GB" sz="1000" dirty="0"/>
          </a:p>
          <a:p>
            <a:r>
              <a:rPr lang="en-GB" sz="1000" dirty="0"/>
              <a:t>employee 0     </a:t>
            </a:r>
            <a:r>
              <a:rPr lang="en-GB" sz="1000" dirty="0" smtClean="0"/>
              <a:t>	r      	UNASSIGNED</a:t>
            </a:r>
            <a:endParaRPr lang="en-GB" sz="1000" dirty="0"/>
          </a:p>
        </p:txBody>
      </p:sp>
    </p:spTree>
    <p:extLst>
      <p:ext uri="{BB962C8B-B14F-4D97-AF65-F5344CB8AC3E}">
        <p14:creationId xmlns:p14="http://schemas.microsoft.com/office/powerpoint/2010/main" val="1665412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399" y="2647950"/>
            <a:ext cx="3362739"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91000" y="3723501"/>
            <a:ext cx="3327400"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b="1" dirty="0" smtClean="0">
                <a:solidFill>
                  <a:srgbClr val="00B050"/>
                </a:solidFill>
                <a:latin typeface="+mj-lt"/>
              </a:rPr>
              <a:t>(Data Collection)</a:t>
            </a:r>
          </a:p>
        </p:txBody>
      </p:sp>
    </p:spTree>
    <p:extLst>
      <p:ext uri="{BB962C8B-B14F-4D97-AF65-F5344CB8AC3E}">
        <p14:creationId xmlns:p14="http://schemas.microsoft.com/office/powerpoint/2010/main" val="4266220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4" y="2471761"/>
            <a:ext cx="8212137" cy="1477328"/>
          </a:xfrm>
        </p:spPr>
        <p:txBody>
          <a:bodyPr/>
          <a:lstStyle/>
          <a:p>
            <a:pPr algn="ctr"/>
            <a:r>
              <a:rPr lang="en-US" dirty="0" smtClean="0">
                <a:solidFill>
                  <a:schemeClr val="bg2"/>
                </a:solidFill>
              </a:rPr>
              <a:t>ELK</a:t>
            </a:r>
            <a:br>
              <a:rPr lang="en-US" dirty="0" smtClean="0">
                <a:solidFill>
                  <a:schemeClr val="bg2"/>
                </a:solidFill>
              </a:rPr>
            </a:br>
            <a:r>
              <a:rPr lang="en-US" dirty="0" smtClean="0">
                <a:solidFill>
                  <a:schemeClr val="bg2"/>
                </a:solidFill>
              </a:rPr>
              <a:t/>
            </a:r>
            <a:br>
              <a:rPr lang="en-US" dirty="0" smtClean="0">
                <a:solidFill>
                  <a:schemeClr val="bg2"/>
                </a:solidFill>
              </a:rPr>
            </a:br>
            <a:r>
              <a:rPr lang="en-US" dirty="0" err="1" smtClean="0">
                <a:solidFill>
                  <a:schemeClr val="bg2"/>
                </a:solidFill>
              </a:rPr>
              <a:t>ElasticSearch</a:t>
            </a:r>
            <a:r>
              <a:rPr lang="en-US" dirty="0" smtClean="0">
                <a:solidFill>
                  <a:schemeClr val="bg2"/>
                </a:solidFill>
              </a:rPr>
              <a:t>, </a:t>
            </a:r>
            <a:r>
              <a:rPr lang="en-US" dirty="0" err="1" smtClean="0">
                <a:solidFill>
                  <a:schemeClr val="bg2"/>
                </a:solidFill>
              </a:rPr>
              <a:t>Logstash</a:t>
            </a:r>
            <a:r>
              <a:rPr lang="en-US" dirty="0" smtClean="0">
                <a:solidFill>
                  <a:schemeClr val="bg2"/>
                </a:solidFill>
              </a:rPr>
              <a:t> &amp; </a:t>
            </a:r>
            <a:r>
              <a:rPr lang="en-US" dirty="0" err="1" smtClean="0">
                <a:solidFill>
                  <a:schemeClr val="bg2"/>
                </a:solidFill>
              </a:rPr>
              <a:t>Kibana</a:t>
            </a:r>
            <a:endParaRPr lang="en-US" dirty="0">
              <a:solidFill>
                <a:schemeClr val="bg2"/>
              </a:solidFill>
            </a:endParaRPr>
          </a:p>
        </p:txBody>
      </p:sp>
    </p:spTree>
    <p:extLst>
      <p:ext uri="{BB962C8B-B14F-4D97-AF65-F5344CB8AC3E}">
        <p14:creationId xmlns:p14="http://schemas.microsoft.com/office/powerpoint/2010/main" val="1830313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err="1" smtClean="0">
                <a:solidFill>
                  <a:schemeClr val="bg2"/>
                </a:solidFill>
              </a:rPr>
              <a:t>Logstash</a:t>
            </a:r>
            <a:endParaRPr lang="en-US" dirty="0">
              <a:solidFill>
                <a:schemeClr val="bg2"/>
              </a:solidFill>
            </a:endParaRPr>
          </a:p>
        </p:txBody>
      </p:sp>
      <p:sp>
        <p:nvSpPr>
          <p:cNvPr id="3" name="Content Placeholder 2"/>
          <p:cNvSpPr>
            <a:spLocks noGrp="1"/>
          </p:cNvSpPr>
          <p:nvPr>
            <p:ph idx="1"/>
          </p:nvPr>
        </p:nvSpPr>
        <p:spPr>
          <a:xfrm>
            <a:off x="298474" y="1459885"/>
            <a:ext cx="8212137" cy="4570482"/>
          </a:xfrm>
        </p:spPr>
        <p:txBody>
          <a:bodyPr/>
          <a:lstStyle/>
          <a:p>
            <a:pPr>
              <a:buFont typeface="Wingdings" pitchFamily="2" charset="2"/>
              <a:buChar char="Ø"/>
            </a:pPr>
            <a:r>
              <a:rPr lang="en-US" dirty="0"/>
              <a:t>Logstash is a flexible, open source data collection, enrichment, and transportation </a:t>
            </a:r>
            <a:r>
              <a:rPr lang="en-US" dirty="0" smtClean="0"/>
              <a:t>pipeline.</a:t>
            </a:r>
          </a:p>
          <a:p>
            <a:pPr>
              <a:buFont typeface="Wingdings" pitchFamily="2" charset="2"/>
              <a:buChar char="Ø"/>
            </a:pPr>
            <a:endParaRPr lang="en-US" dirty="0"/>
          </a:p>
          <a:p>
            <a:pPr>
              <a:buFont typeface="Wingdings" pitchFamily="2" charset="2"/>
              <a:buChar char="Ø"/>
            </a:pPr>
            <a:r>
              <a:rPr lang="en-US" dirty="0"/>
              <a:t>Logstash can dynamically unify data from disparate sources and normalize the data into destinations of your choice</a:t>
            </a:r>
            <a:endParaRPr lang="en-US" dirty="0" smtClean="0"/>
          </a:p>
          <a:p>
            <a:pPr>
              <a:buFont typeface="Wingdings" pitchFamily="2" charset="2"/>
              <a:buChar char="Ø"/>
            </a:pPr>
            <a:endParaRPr lang="en-US" dirty="0" smtClean="0"/>
          </a:p>
          <a:p>
            <a:pPr>
              <a:buFont typeface="Wingdings" pitchFamily="2" charset="2"/>
              <a:buChar char="Ø"/>
            </a:pPr>
            <a:r>
              <a:rPr lang="en-US" dirty="0"/>
              <a:t>Logstash is designed to efficiently process a growing list of log, event, and unstructured data sources for distribution into a variety of outputs, including </a:t>
            </a:r>
            <a:r>
              <a:rPr lang="en-US" dirty="0" err="1" smtClean="0"/>
              <a:t>Elasticsearch</a:t>
            </a:r>
            <a:r>
              <a:rPr lang="en-US" dirty="0" smtClean="0"/>
              <a:t>.</a:t>
            </a:r>
          </a:p>
          <a:p>
            <a:pPr>
              <a:buFont typeface="Wingdings" pitchFamily="2" charset="2"/>
              <a:buChar char="Ø"/>
            </a:pPr>
            <a:endParaRPr lang="en-US" dirty="0"/>
          </a:p>
          <a:p>
            <a:pPr>
              <a:buFont typeface="Wingdings" pitchFamily="2" charset="2"/>
              <a:buChar char="Ø"/>
            </a:pPr>
            <a:r>
              <a:rPr lang="en-US" dirty="0" smtClean="0"/>
              <a:t>Developed by </a:t>
            </a:r>
            <a:r>
              <a:rPr lang="en-US" dirty="0" err="1" smtClean="0"/>
              <a:t>Jorden</a:t>
            </a:r>
            <a:r>
              <a:rPr lang="en-US" dirty="0" smtClean="0"/>
              <a:t> </a:t>
            </a:r>
            <a:r>
              <a:rPr lang="en-US" dirty="0" err="1" smtClean="0"/>
              <a:t>sissel</a:t>
            </a:r>
            <a:r>
              <a:rPr lang="en-US" dirty="0" smtClean="0"/>
              <a:t>. </a:t>
            </a:r>
          </a:p>
          <a:p>
            <a:pPr>
              <a:buFont typeface="Wingdings" pitchFamily="2" charset="2"/>
              <a:buChar char="Ø"/>
            </a:pPr>
            <a:endParaRPr lang="en-US" dirty="0" smtClean="0"/>
          </a:p>
          <a:p>
            <a:pPr>
              <a:buFont typeface="Wingdings" pitchFamily="2" charset="2"/>
              <a:buChar char="Ø"/>
            </a:pPr>
            <a:r>
              <a:rPr lang="en-US" dirty="0" err="1" smtClean="0"/>
              <a:t>Jorden</a:t>
            </a:r>
            <a:r>
              <a:rPr lang="en-US" dirty="0" smtClean="0"/>
              <a:t> needed something that could handle a peak of 20000 messages per second</a:t>
            </a:r>
          </a:p>
          <a:p>
            <a:pPr marL="0" indent="0">
              <a:buNone/>
            </a:pPr>
            <a:endParaRPr lang="en-US" dirty="0" smtClean="0"/>
          </a:p>
          <a:p>
            <a:pPr>
              <a:lnSpc>
                <a:spcPct val="150000"/>
              </a:lnSpc>
            </a:pPr>
            <a:endParaRPr lang="en-US" dirty="0"/>
          </a:p>
        </p:txBody>
      </p:sp>
    </p:spTree>
    <p:extLst>
      <p:ext uri="{BB962C8B-B14F-4D97-AF65-F5344CB8AC3E}">
        <p14:creationId xmlns:p14="http://schemas.microsoft.com/office/powerpoint/2010/main" val="1067584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err="1" smtClean="0">
                <a:solidFill>
                  <a:schemeClr val="bg2"/>
                </a:solidFill>
              </a:rPr>
              <a:t>Logstash</a:t>
            </a:r>
            <a:endParaRPr lang="en-US" dirty="0">
              <a:solidFill>
                <a:schemeClr val="bg2"/>
              </a:solidFill>
            </a:endParaRPr>
          </a:p>
        </p:txBody>
      </p:sp>
      <p:pic>
        <p:nvPicPr>
          <p:cNvPr id="5" name="Picture 2" descr="static/images/logst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560" y="2743814"/>
            <a:ext cx="6635135" cy="363150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298474" y="1459885"/>
            <a:ext cx="8212137" cy="1107996"/>
          </a:xfrm>
        </p:spPr>
        <p:txBody>
          <a:bodyPr/>
          <a:lstStyle/>
          <a:p>
            <a:pPr>
              <a:buFont typeface="Wingdings" pitchFamily="2" charset="2"/>
              <a:buChar char="Ø"/>
            </a:pPr>
            <a:r>
              <a:rPr lang="en-US" dirty="0" err="1"/>
              <a:t>Logstash</a:t>
            </a:r>
            <a:r>
              <a:rPr lang="en-US" dirty="0"/>
              <a:t> </a:t>
            </a:r>
            <a:r>
              <a:rPr lang="en-US" dirty="0" smtClean="0"/>
              <a:t>loves data, </a:t>
            </a:r>
            <a:r>
              <a:rPr lang="en-US" dirty="0" err="1" smtClean="0"/>
              <a:t>Logstash</a:t>
            </a:r>
            <a:r>
              <a:rPr lang="en-US" dirty="0" smtClean="0"/>
              <a:t> welcomes data of all shapes and sizes.</a:t>
            </a:r>
          </a:p>
          <a:p>
            <a:pPr>
              <a:buFont typeface="Wingdings" pitchFamily="2" charset="2"/>
              <a:buChar char="Ø"/>
            </a:pPr>
            <a:endParaRPr lang="en-US" dirty="0"/>
          </a:p>
          <a:p>
            <a:pPr>
              <a:buFont typeface="Wingdings" pitchFamily="2" charset="2"/>
              <a:buChar char="Ø"/>
            </a:pPr>
            <a:r>
              <a:rPr lang="en-US" dirty="0"/>
              <a:t>Over 200 plugins </a:t>
            </a:r>
            <a:r>
              <a:rPr lang="en-US" dirty="0" smtClean="0"/>
              <a:t>available, and have the </a:t>
            </a:r>
            <a:r>
              <a:rPr lang="en-US" dirty="0"/>
              <a:t>flexibility of creating and contributing your </a:t>
            </a:r>
            <a:r>
              <a:rPr lang="en-US" dirty="0" smtClean="0"/>
              <a:t>own</a:t>
            </a:r>
            <a:endParaRPr lang="en-US" dirty="0"/>
          </a:p>
        </p:txBody>
      </p:sp>
    </p:spTree>
    <p:extLst>
      <p:ext uri="{BB962C8B-B14F-4D97-AF65-F5344CB8AC3E}">
        <p14:creationId xmlns:p14="http://schemas.microsoft.com/office/powerpoint/2010/main" val="3233999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Benefits of </a:t>
            </a:r>
            <a:r>
              <a:rPr lang="en-US" dirty="0" err="1" smtClean="0">
                <a:solidFill>
                  <a:schemeClr val="bg2"/>
                </a:solidFill>
              </a:rPr>
              <a:t>Logstash</a:t>
            </a:r>
            <a:endParaRPr lang="en-US" dirty="0">
              <a:solidFill>
                <a:schemeClr val="bg2"/>
              </a:solidFill>
            </a:endParaRPr>
          </a:p>
        </p:txBody>
      </p:sp>
      <p:sp>
        <p:nvSpPr>
          <p:cNvPr id="3" name="Content Placeholder 2"/>
          <p:cNvSpPr>
            <a:spLocks noGrp="1"/>
          </p:cNvSpPr>
          <p:nvPr>
            <p:ph idx="1"/>
          </p:nvPr>
        </p:nvSpPr>
        <p:spPr>
          <a:xfrm>
            <a:off x="298474" y="1459885"/>
            <a:ext cx="8212137" cy="5201424"/>
          </a:xfrm>
        </p:spPr>
        <p:txBody>
          <a:bodyPr/>
          <a:lstStyle/>
          <a:p>
            <a:pPr>
              <a:buFont typeface="Wingdings" pitchFamily="2" charset="2"/>
              <a:buChar char="Ø"/>
            </a:pPr>
            <a:r>
              <a:rPr lang="en-US" dirty="0" smtClean="0"/>
              <a:t>It </a:t>
            </a:r>
            <a:r>
              <a:rPr lang="en-US" dirty="0"/>
              <a:t>is easy to setup, scalable and easy to extend</a:t>
            </a:r>
            <a:r>
              <a:rPr lang="en-US" dirty="0" smtClean="0"/>
              <a:t>.</a:t>
            </a:r>
          </a:p>
          <a:p>
            <a:pPr>
              <a:buFont typeface="Wingdings" pitchFamily="2" charset="2"/>
              <a:buChar char="Ø"/>
            </a:pPr>
            <a:endParaRPr lang="en-US" dirty="0"/>
          </a:p>
          <a:p>
            <a:pPr>
              <a:buFont typeface="Wingdings" pitchFamily="2" charset="2"/>
              <a:buChar char="Ø"/>
            </a:pPr>
            <a:r>
              <a:rPr lang="en-US" dirty="0"/>
              <a:t>Easy integration with connectors to common infrastructure.</a:t>
            </a:r>
          </a:p>
          <a:p>
            <a:pPr>
              <a:buFont typeface="Wingdings" pitchFamily="2" charset="2"/>
              <a:buChar char="Ø"/>
            </a:pPr>
            <a:endParaRPr lang="en-US" dirty="0"/>
          </a:p>
          <a:p>
            <a:pPr>
              <a:buFont typeface="Wingdings" pitchFamily="2" charset="2"/>
              <a:buChar char="Ø"/>
            </a:pPr>
            <a:r>
              <a:rPr lang="en-US" dirty="0" smtClean="0"/>
              <a:t>Data can collect </a:t>
            </a:r>
            <a:r>
              <a:rPr lang="en-US" dirty="0"/>
              <a:t>from any </a:t>
            </a:r>
            <a:r>
              <a:rPr lang="en-US" dirty="0" smtClean="0"/>
              <a:t>source.</a:t>
            </a:r>
          </a:p>
          <a:p>
            <a:pPr marL="565150" lvl="3" indent="-4763">
              <a:buNone/>
            </a:pPr>
            <a:r>
              <a:rPr lang="en-US" sz="1400" dirty="0" smtClean="0"/>
              <a:t>Ex: Mobile </a:t>
            </a:r>
            <a:r>
              <a:rPr lang="en-US" sz="1400" dirty="0"/>
              <a:t>devices, social data, ecommerce, log data, News articles, Web trend data</a:t>
            </a:r>
            <a:endParaRPr lang="en-US" dirty="0"/>
          </a:p>
          <a:p>
            <a:pPr>
              <a:buFont typeface="Wingdings" pitchFamily="2" charset="2"/>
              <a:buChar char="Ø"/>
            </a:pPr>
            <a:endParaRPr lang="en-US" dirty="0" smtClean="0"/>
          </a:p>
          <a:p>
            <a:pPr>
              <a:buFont typeface="Wingdings" pitchFamily="2" charset="2"/>
              <a:buChar char="Ø"/>
            </a:pPr>
            <a:r>
              <a:rPr lang="en-US" dirty="0" smtClean="0"/>
              <a:t>It handles all types of logging data</a:t>
            </a:r>
          </a:p>
          <a:p>
            <a:pPr marL="565150" lvl="3" indent="-4763">
              <a:buNone/>
            </a:pPr>
            <a:r>
              <a:rPr lang="en-US" sz="1400" dirty="0"/>
              <a:t>Ex: apache logs, syslog, windows event </a:t>
            </a:r>
            <a:r>
              <a:rPr lang="en-US" sz="1400" dirty="0" smtClean="0"/>
              <a:t>logs</a:t>
            </a:r>
          </a:p>
          <a:p>
            <a:pPr marL="565150" lvl="3" indent="-4763">
              <a:buNone/>
            </a:pPr>
            <a:endParaRPr lang="en-US" sz="1400" dirty="0" smtClean="0"/>
          </a:p>
          <a:p>
            <a:pPr marL="290513" lvl="1" indent="-290513">
              <a:buSzPct val="120000"/>
              <a:buFont typeface="Wingdings" pitchFamily="2" charset="2"/>
              <a:buChar char="Ø"/>
            </a:pPr>
            <a:r>
              <a:rPr lang="en-US" dirty="0" smtClean="0">
                <a:latin typeface="Arial" pitchFamily="34" charset="0"/>
                <a:cs typeface="Arial" pitchFamily="34" charset="0"/>
              </a:rPr>
              <a:t>Transform HTTP Requests into events (Web)</a:t>
            </a:r>
          </a:p>
          <a:p>
            <a:pPr marL="565150" lvl="3" indent="-4763">
              <a:buNone/>
            </a:pPr>
            <a:r>
              <a:rPr lang="en-US" sz="1400" dirty="0"/>
              <a:t>Ex: Consume from web service firehoses like </a:t>
            </a:r>
            <a:r>
              <a:rPr lang="en-US" sz="1400" dirty="0" smtClean="0"/>
              <a:t>Twitter, </a:t>
            </a:r>
            <a:r>
              <a:rPr lang="en-US" sz="1400" dirty="0" err="1" smtClean="0"/>
              <a:t>Webhook</a:t>
            </a:r>
            <a:r>
              <a:rPr lang="en-US" sz="1400" dirty="0" smtClean="0"/>
              <a:t> support for </a:t>
            </a:r>
            <a:r>
              <a:rPr lang="en-US" sz="1400" dirty="0" err="1" smtClean="0"/>
              <a:t>GitHub</a:t>
            </a:r>
            <a:r>
              <a:rPr lang="en-US" sz="1400" dirty="0" smtClean="0"/>
              <a:t>, JIRA</a:t>
            </a:r>
            <a:endParaRPr lang="en-US" sz="1400" dirty="0"/>
          </a:p>
          <a:p>
            <a:pPr marL="565150" lvl="3" indent="-4763">
              <a:buNone/>
            </a:pPr>
            <a:endParaRPr lang="en-US" sz="1400" dirty="0" smtClean="0"/>
          </a:p>
          <a:p>
            <a:pPr marL="290513" lvl="1" indent="-290513">
              <a:buSzPct val="120000"/>
              <a:buFont typeface="Wingdings" pitchFamily="2" charset="2"/>
              <a:buChar char="Ø"/>
            </a:pPr>
            <a:r>
              <a:rPr lang="en-US" dirty="0" smtClean="0">
                <a:latin typeface="Arial" pitchFamily="34" charset="0"/>
                <a:cs typeface="Arial" pitchFamily="34" charset="0"/>
              </a:rPr>
              <a:t>Data stores &amp; Streams</a:t>
            </a:r>
            <a:endParaRPr lang="en-US" dirty="0">
              <a:latin typeface="Arial" pitchFamily="34" charset="0"/>
              <a:cs typeface="Arial" pitchFamily="34" charset="0"/>
            </a:endParaRPr>
          </a:p>
          <a:p>
            <a:pPr marL="565150" lvl="3" indent="-4763">
              <a:buNone/>
            </a:pPr>
            <a:r>
              <a:rPr lang="en-US" sz="1400" dirty="0"/>
              <a:t>Ex: </a:t>
            </a:r>
            <a:r>
              <a:rPr lang="en-US" sz="1400" dirty="0" smtClean="0"/>
              <a:t>Relational database or No SQL store with JDBC, streams from messaging queues like Kafka, </a:t>
            </a:r>
            <a:r>
              <a:rPr lang="en-US" sz="1400" dirty="0" err="1" smtClean="0"/>
              <a:t>RobiitMQ</a:t>
            </a:r>
            <a:r>
              <a:rPr lang="en-US" sz="1400" dirty="0" smtClean="0"/>
              <a:t>, </a:t>
            </a:r>
            <a:r>
              <a:rPr lang="en-US" sz="1400" dirty="0" err="1" smtClean="0"/>
              <a:t>ZeroMQ</a:t>
            </a:r>
            <a:endParaRPr lang="en-US" sz="1400" dirty="0" smtClean="0"/>
          </a:p>
          <a:p>
            <a:pPr marL="565150" lvl="3" indent="-4763">
              <a:buNone/>
            </a:pPr>
            <a:r>
              <a:rPr lang="en-US" sz="1400" dirty="0" smtClean="0"/>
              <a:t> </a:t>
            </a:r>
          </a:p>
          <a:p>
            <a:pPr marL="290513" lvl="1" indent="-290513">
              <a:buSzPct val="120000"/>
              <a:buFont typeface="Wingdings" pitchFamily="2" charset="2"/>
              <a:buChar char="Ø"/>
            </a:pPr>
            <a:r>
              <a:rPr lang="en-US" dirty="0" smtClean="0">
                <a:latin typeface="Arial" pitchFamily="34" charset="0"/>
                <a:cs typeface="Arial" pitchFamily="34" charset="0"/>
              </a:rPr>
              <a:t>Sensors </a:t>
            </a:r>
            <a:r>
              <a:rPr lang="en-US" dirty="0">
                <a:latin typeface="Arial" pitchFamily="34" charset="0"/>
                <a:cs typeface="Arial" pitchFamily="34" charset="0"/>
              </a:rPr>
              <a:t>&amp; </a:t>
            </a:r>
            <a:r>
              <a:rPr lang="en-US" dirty="0" err="1" smtClean="0">
                <a:latin typeface="Arial" pitchFamily="34" charset="0"/>
                <a:cs typeface="Arial" pitchFamily="34" charset="0"/>
              </a:rPr>
              <a:t>IoT</a:t>
            </a:r>
            <a:endParaRPr lang="en-US" dirty="0">
              <a:latin typeface="Arial" pitchFamily="34" charset="0"/>
              <a:cs typeface="Arial" pitchFamily="34" charset="0"/>
            </a:endParaRPr>
          </a:p>
          <a:p>
            <a:pPr marL="565150" lvl="3" indent="-4763">
              <a:buNone/>
            </a:pPr>
            <a:r>
              <a:rPr lang="en-US" sz="1400" dirty="0"/>
              <a:t>Ex: </a:t>
            </a:r>
            <a:r>
              <a:rPr lang="en-US" sz="1400" dirty="0" smtClean="0"/>
              <a:t>Connected vehicles, health care sensors &amp; other industry specific applications</a:t>
            </a:r>
          </a:p>
          <a:p>
            <a:pPr marL="565150" lvl="3" indent="-4763">
              <a:buNone/>
            </a:pPr>
            <a:endParaRPr lang="en-US" sz="1400" dirty="0"/>
          </a:p>
          <a:p>
            <a:pPr>
              <a:buFont typeface="Wingdings" pitchFamily="2" charset="2"/>
              <a:buChar char="Ø"/>
            </a:pPr>
            <a:r>
              <a:rPr lang="en-US" dirty="0" err="1"/>
              <a:t>Logstash</a:t>
            </a:r>
            <a:r>
              <a:rPr lang="en-US" dirty="0"/>
              <a:t> -&gt; elastic search(instantly </a:t>
            </a:r>
            <a:r>
              <a:rPr lang="en-US" dirty="0" err="1"/>
              <a:t>analyse</a:t>
            </a:r>
            <a:r>
              <a:rPr lang="en-US" dirty="0"/>
              <a:t>) -&gt; </a:t>
            </a:r>
            <a:r>
              <a:rPr lang="en-US" dirty="0" err="1"/>
              <a:t>Kibana</a:t>
            </a:r>
            <a:r>
              <a:rPr lang="en-US" dirty="0"/>
              <a:t> (Actionable insights)</a:t>
            </a:r>
          </a:p>
        </p:txBody>
      </p:sp>
    </p:spTree>
    <p:extLst>
      <p:ext uri="{BB962C8B-B14F-4D97-AF65-F5344CB8AC3E}">
        <p14:creationId xmlns:p14="http://schemas.microsoft.com/office/powerpoint/2010/main" val="35276641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err="1" smtClean="0">
                <a:solidFill>
                  <a:schemeClr val="bg2"/>
                </a:solidFill>
              </a:rPr>
              <a:t>Logstash</a:t>
            </a:r>
            <a:r>
              <a:rPr lang="en-US" dirty="0" smtClean="0">
                <a:solidFill>
                  <a:schemeClr val="bg2"/>
                </a:solidFill>
              </a:rPr>
              <a:t> Pipelines</a:t>
            </a:r>
            <a:endParaRPr lang="en-US" dirty="0">
              <a:solidFill>
                <a:schemeClr val="bg2"/>
              </a:solidFill>
            </a:endParaRPr>
          </a:p>
        </p:txBody>
      </p:sp>
      <p:sp>
        <p:nvSpPr>
          <p:cNvPr id="3" name="Content Placeholder 2"/>
          <p:cNvSpPr>
            <a:spLocks noGrp="1"/>
          </p:cNvSpPr>
          <p:nvPr>
            <p:ph idx="1"/>
          </p:nvPr>
        </p:nvSpPr>
        <p:spPr>
          <a:xfrm>
            <a:off x="442154" y="1278862"/>
            <a:ext cx="8212137" cy="2354491"/>
          </a:xfrm>
        </p:spPr>
        <p:txBody>
          <a:bodyPr/>
          <a:lstStyle/>
          <a:p>
            <a:pPr marL="0" indent="0">
              <a:buNone/>
            </a:pPr>
            <a:r>
              <a:rPr lang="en-US" dirty="0"/>
              <a:t>The Logstash event processing pipeline has three stages: </a:t>
            </a:r>
            <a:endParaRPr lang="en-US" dirty="0" smtClean="0"/>
          </a:p>
          <a:p>
            <a:pPr marL="0" indent="0">
              <a:buNone/>
            </a:pPr>
            <a:endParaRPr lang="en-US" dirty="0" smtClean="0"/>
          </a:p>
          <a:p>
            <a:pPr marL="0" indent="0">
              <a:buNone/>
            </a:pPr>
            <a:endParaRPr lang="en-US" dirty="0" smtClean="0"/>
          </a:p>
          <a:p>
            <a:pPr>
              <a:lnSpc>
                <a:spcPct val="150000"/>
              </a:lnSpc>
              <a:buFont typeface="Wingdings" pitchFamily="2" charset="2"/>
              <a:buChar char="Ø"/>
            </a:pPr>
            <a:endParaRPr lang="en-US" dirty="0" smtClean="0"/>
          </a:p>
          <a:p>
            <a:pPr>
              <a:lnSpc>
                <a:spcPct val="150000"/>
              </a:lnSpc>
              <a:buFont typeface="Wingdings" pitchFamily="2" charset="2"/>
              <a:buChar char="Ø"/>
            </a:pPr>
            <a:r>
              <a:rPr lang="en-US" sz="1600" dirty="0" smtClean="0"/>
              <a:t>Input – It consumes the data from a source &amp; Inputs generate events.</a:t>
            </a:r>
          </a:p>
          <a:p>
            <a:pPr>
              <a:lnSpc>
                <a:spcPct val="150000"/>
              </a:lnSpc>
              <a:buFont typeface="Wingdings" pitchFamily="2" charset="2"/>
              <a:buChar char="Ø"/>
            </a:pPr>
            <a:r>
              <a:rPr lang="en-US" sz="1600" dirty="0" smtClean="0"/>
              <a:t>Filter – Modify the data as you specify. It is a optional plugin</a:t>
            </a:r>
          </a:p>
          <a:p>
            <a:pPr>
              <a:lnSpc>
                <a:spcPct val="150000"/>
              </a:lnSpc>
              <a:buFont typeface="Wingdings" pitchFamily="2" charset="2"/>
              <a:buChar char="Ø"/>
            </a:pPr>
            <a:r>
              <a:rPr lang="en-US" sz="1600" dirty="0" smtClean="0"/>
              <a:t>Output – Write the data to a destination or ship them else where</a:t>
            </a:r>
          </a:p>
        </p:txBody>
      </p:sp>
      <p:grpSp>
        <p:nvGrpSpPr>
          <p:cNvPr id="23" name="Group 22"/>
          <p:cNvGrpSpPr/>
          <p:nvPr/>
        </p:nvGrpSpPr>
        <p:grpSpPr>
          <a:xfrm>
            <a:off x="1670050" y="3790950"/>
            <a:ext cx="5365750" cy="2749550"/>
            <a:chOff x="1733550" y="3765550"/>
            <a:chExt cx="5365750" cy="2749550"/>
          </a:xfrm>
        </p:grpSpPr>
        <p:sp>
          <p:nvSpPr>
            <p:cNvPr id="19" name="Rectangle 18"/>
            <p:cNvSpPr/>
            <p:nvPr/>
          </p:nvSpPr>
          <p:spPr>
            <a:xfrm>
              <a:off x="1739900" y="4203700"/>
              <a:ext cx="5359400" cy="231140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ounded Rectangle 6"/>
            <p:cNvSpPr/>
            <p:nvPr/>
          </p:nvSpPr>
          <p:spPr>
            <a:xfrm>
              <a:off x="1968500" y="4330700"/>
              <a:ext cx="1206500" cy="927100"/>
            </a:xfrm>
            <a:prstGeom prst="roundRect">
              <a:avLst/>
            </a:prstGeom>
            <a:solidFill>
              <a:schemeClr val="bg1"/>
            </a:solidFill>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smtClean="0"/>
                <a:t>Input Plugin</a:t>
              </a:r>
              <a:endParaRPr lang="en-GB" dirty="0"/>
            </a:p>
          </p:txBody>
        </p:sp>
        <p:sp>
          <p:nvSpPr>
            <p:cNvPr id="8" name="Rounded Rectangle 7"/>
            <p:cNvSpPr/>
            <p:nvPr/>
          </p:nvSpPr>
          <p:spPr>
            <a:xfrm>
              <a:off x="3784600" y="5486400"/>
              <a:ext cx="1206500" cy="927100"/>
            </a:xfrm>
            <a:prstGeom prst="roundRect">
              <a:avLst/>
            </a:prstGeom>
            <a:solidFill>
              <a:schemeClr val="bg1"/>
            </a:solidFill>
            <a:ln w="254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smtClean="0"/>
                <a:t>Filter Plugin</a:t>
              </a:r>
              <a:endParaRPr lang="en-GB" dirty="0"/>
            </a:p>
          </p:txBody>
        </p:sp>
        <p:sp>
          <p:nvSpPr>
            <p:cNvPr id="9" name="Rounded Rectangle 8"/>
            <p:cNvSpPr/>
            <p:nvPr/>
          </p:nvSpPr>
          <p:spPr>
            <a:xfrm>
              <a:off x="5753100" y="4330700"/>
              <a:ext cx="1206500" cy="927100"/>
            </a:xfrm>
            <a:prstGeom prst="roundRect">
              <a:avLst/>
            </a:prstGeom>
            <a:solidFill>
              <a:schemeClr val="bg1"/>
            </a:solidFill>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smtClean="0"/>
                <a:t>Output Plugin</a:t>
              </a:r>
              <a:endParaRPr lang="en-GB" dirty="0"/>
            </a:p>
          </p:txBody>
        </p:sp>
        <p:cxnSp>
          <p:nvCxnSpPr>
            <p:cNvPr id="13" name="Elbow Connector 12"/>
            <p:cNvCxnSpPr>
              <a:stCxn id="7" idx="2"/>
              <a:endCxn id="8" idx="1"/>
            </p:cNvCxnSpPr>
            <p:nvPr/>
          </p:nvCxnSpPr>
          <p:spPr>
            <a:xfrm rot="16200000" flipH="1">
              <a:off x="2832100" y="4997450"/>
              <a:ext cx="692150" cy="1212850"/>
            </a:xfrm>
            <a:prstGeom prst="bentConnector2">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3"/>
              <a:endCxn id="9" idx="2"/>
            </p:cNvCxnSpPr>
            <p:nvPr/>
          </p:nvCxnSpPr>
          <p:spPr>
            <a:xfrm flipV="1">
              <a:off x="4991100" y="5257800"/>
              <a:ext cx="1365250" cy="692150"/>
            </a:xfrm>
            <a:prstGeom prst="bentConnector2">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9" idx="1"/>
            </p:cNvCxnSpPr>
            <p:nvPr/>
          </p:nvCxnSpPr>
          <p:spPr>
            <a:xfrm>
              <a:off x="3175000" y="4794250"/>
              <a:ext cx="2578100" cy="0"/>
            </a:xfrm>
            <a:prstGeom prst="straightConnector1">
              <a:avLst/>
            </a:prstGeom>
            <a:ln w="19050">
              <a:solidFill>
                <a:schemeClr val="bg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33550" y="3765550"/>
              <a:ext cx="5359400" cy="43815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b="1" dirty="0" err="1" smtClean="0">
                  <a:solidFill>
                    <a:schemeClr val="accent5">
                      <a:lumMod val="50000"/>
                    </a:schemeClr>
                  </a:solidFill>
                </a:rPr>
                <a:t>Logstash</a:t>
              </a:r>
              <a:r>
                <a:rPr lang="en-GB" b="1" dirty="0" smtClean="0">
                  <a:solidFill>
                    <a:schemeClr val="accent5">
                      <a:lumMod val="50000"/>
                    </a:schemeClr>
                  </a:solidFill>
                </a:rPr>
                <a:t> Instance</a:t>
              </a:r>
              <a:endParaRPr lang="en-GB" b="1" dirty="0">
                <a:solidFill>
                  <a:schemeClr val="accent5">
                    <a:lumMod val="50000"/>
                  </a:schemeClr>
                </a:solidFill>
              </a:endParaRPr>
            </a:p>
          </p:txBody>
        </p:sp>
      </p:grpSp>
      <p:cxnSp>
        <p:nvCxnSpPr>
          <p:cNvPr id="25" name="Straight Connector 24"/>
          <p:cNvCxnSpPr/>
          <p:nvPr/>
        </p:nvCxnSpPr>
        <p:spPr>
          <a:xfrm>
            <a:off x="7302500" y="3857625"/>
            <a:ext cx="3175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315200" y="4111625"/>
            <a:ext cx="317500" cy="0"/>
          </a:xfrm>
          <a:prstGeom prst="line">
            <a:avLst/>
          </a:prstGeom>
          <a:ln w="254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0" y="3762117"/>
            <a:ext cx="10287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latin typeface="+mj-lt"/>
              </a:rPr>
              <a:t>Mandatory</a:t>
            </a:r>
          </a:p>
        </p:txBody>
      </p:sp>
      <p:sp>
        <p:nvSpPr>
          <p:cNvPr id="28" name="TextBox 27"/>
          <p:cNvSpPr txBox="1"/>
          <p:nvPr/>
        </p:nvSpPr>
        <p:spPr>
          <a:xfrm>
            <a:off x="7747000" y="4028817"/>
            <a:ext cx="10287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latin typeface="+mj-lt"/>
              </a:rPr>
              <a:t>Optional</a:t>
            </a:r>
          </a:p>
        </p:txBody>
      </p:sp>
      <p:grpSp>
        <p:nvGrpSpPr>
          <p:cNvPr id="37" name="Group 36"/>
          <p:cNvGrpSpPr/>
          <p:nvPr/>
        </p:nvGrpSpPr>
        <p:grpSpPr>
          <a:xfrm>
            <a:off x="889000" y="1930400"/>
            <a:ext cx="6394450" cy="330200"/>
            <a:chOff x="889000" y="1778000"/>
            <a:chExt cx="6394450" cy="330200"/>
          </a:xfrm>
        </p:grpSpPr>
        <p:sp>
          <p:nvSpPr>
            <p:cNvPr id="30" name="Rounded Rectangle 29"/>
            <p:cNvSpPr/>
            <p:nvPr/>
          </p:nvSpPr>
          <p:spPr>
            <a:xfrm>
              <a:off x="889000" y="1778000"/>
              <a:ext cx="1543050" cy="330200"/>
            </a:xfrm>
            <a:prstGeom prst="roundRect">
              <a:avLst/>
            </a:prstGeom>
            <a:gradFill>
              <a:gsLst>
                <a:gs pos="0">
                  <a:schemeClr val="accent3">
                    <a:lumMod val="40000"/>
                    <a:lumOff val="60000"/>
                  </a:schemeClr>
                </a:gs>
                <a:gs pos="50000">
                  <a:schemeClr val="accent1">
                    <a:tint val="44500"/>
                    <a:satMod val="160000"/>
                    <a:lumMod val="95000"/>
                    <a:alpha val="96000"/>
                  </a:schemeClr>
                </a:gs>
                <a:gs pos="100000">
                  <a:schemeClr val="accent1">
                    <a:tint val="23500"/>
                    <a:satMod val="160000"/>
                  </a:schemeClr>
                </a:gs>
              </a:gsLst>
              <a:lin ang="5400000" scaled="0"/>
            </a:gradFill>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smtClean="0"/>
                <a:t>Input</a:t>
              </a:r>
              <a:endParaRPr lang="en-GB" dirty="0"/>
            </a:p>
          </p:txBody>
        </p:sp>
        <p:sp>
          <p:nvSpPr>
            <p:cNvPr id="31" name="Rounded Rectangle 30"/>
            <p:cNvSpPr/>
            <p:nvPr/>
          </p:nvSpPr>
          <p:spPr>
            <a:xfrm>
              <a:off x="3302000" y="1778000"/>
              <a:ext cx="1543050" cy="330200"/>
            </a:xfrm>
            <a:prstGeom prst="roundRect">
              <a:avLst/>
            </a:prstGeom>
            <a:gradFill>
              <a:gsLst>
                <a:gs pos="0">
                  <a:schemeClr val="accent3">
                    <a:lumMod val="40000"/>
                    <a:lumOff val="60000"/>
                  </a:schemeClr>
                </a:gs>
                <a:gs pos="50000">
                  <a:schemeClr val="accent1">
                    <a:tint val="44500"/>
                    <a:satMod val="160000"/>
                    <a:lumMod val="95000"/>
                    <a:alpha val="96000"/>
                  </a:schemeClr>
                </a:gs>
                <a:gs pos="100000">
                  <a:schemeClr val="accent1">
                    <a:tint val="23500"/>
                    <a:satMod val="160000"/>
                  </a:schemeClr>
                </a:gs>
              </a:gsLst>
              <a:lin ang="5400000" scaled="0"/>
            </a:gradFill>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a:t>Filter</a:t>
              </a:r>
            </a:p>
          </p:txBody>
        </p:sp>
        <p:sp>
          <p:nvSpPr>
            <p:cNvPr id="32" name="Rounded Rectangle 31"/>
            <p:cNvSpPr/>
            <p:nvPr/>
          </p:nvSpPr>
          <p:spPr>
            <a:xfrm>
              <a:off x="5740400" y="1778000"/>
              <a:ext cx="1543050" cy="330200"/>
            </a:xfrm>
            <a:prstGeom prst="roundRect">
              <a:avLst/>
            </a:prstGeom>
            <a:gradFill>
              <a:gsLst>
                <a:gs pos="0">
                  <a:schemeClr val="accent3">
                    <a:lumMod val="40000"/>
                    <a:lumOff val="60000"/>
                  </a:schemeClr>
                </a:gs>
                <a:gs pos="50000">
                  <a:schemeClr val="accent1">
                    <a:tint val="44500"/>
                    <a:satMod val="160000"/>
                    <a:lumMod val="95000"/>
                    <a:alpha val="96000"/>
                  </a:schemeClr>
                </a:gs>
                <a:gs pos="100000">
                  <a:schemeClr val="accent1">
                    <a:tint val="23500"/>
                    <a:satMod val="160000"/>
                  </a:schemeClr>
                </a:gs>
              </a:gsLst>
              <a:lin ang="5400000" scaled="0"/>
            </a:gradFill>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dirty="0"/>
                <a:t>Output</a:t>
              </a:r>
            </a:p>
          </p:txBody>
        </p:sp>
        <p:cxnSp>
          <p:nvCxnSpPr>
            <p:cNvPr id="34" name="Straight Arrow Connector 33"/>
            <p:cNvCxnSpPr>
              <a:stCxn id="30" idx="3"/>
              <a:endCxn id="31" idx="1"/>
            </p:cNvCxnSpPr>
            <p:nvPr/>
          </p:nvCxnSpPr>
          <p:spPr>
            <a:xfrm>
              <a:off x="2432050" y="1943100"/>
              <a:ext cx="86995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857750" y="1943100"/>
              <a:ext cx="86995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7829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Inputs</a:t>
            </a:r>
            <a:endParaRPr lang="en-US" dirty="0">
              <a:solidFill>
                <a:schemeClr val="bg2"/>
              </a:solidFill>
            </a:endParaRPr>
          </a:p>
        </p:txBody>
      </p:sp>
      <p:sp>
        <p:nvSpPr>
          <p:cNvPr id="3" name="Content Placeholder 2"/>
          <p:cNvSpPr>
            <a:spLocks noGrp="1"/>
          </p:cNvSpPr>
          <p:nvPr>
            <p:ph idx="1"/>
          </p:nvPr>
        </p:nvSpPr>
        <p:spPr>
          <a:xfrm>
            <a:off x="298474" y="1459885"/>
            <a:ext cx="8212137" cy="4555093"/>
          </a:xfrm>
        </p:spPr>
        <p:txBody>
          <a:bodyPr/>
          <a:lstStyle/>
          <a:p>
            <a:pPr marL="0" indent="0">
              <a:buNone/>
            </a:pPr>
            <a:r>
              <a:rPr lang="en-US" dirty="0"/>
              <a:t>Some of the more commonly-used inputs are:</a:t>
            </a:r>
            <a:endParaRPr lang="en-US" dirty="0" smtClean="0"/>
          </a:p>
          <a:p>
            <a:pPr>
              <a:buFont typeface="Wingdings" pitchFamily="2" charset="2"/>
              <a:buChar char="Ø"/>
            </a:pPr>
            <a:endParaRPr lang="en-US" dirty="0" smtClean="0"/>
          </a:p>
          <a:p>
            <a:pPr>
              <a:buFont typeface="Wingdings" pitchFamily="2" charset="2"/>
              <a:buChar char="Ø"/>
            </a:pPr>
            <a:r>
              <a:rPr lang="en-US" dirty="0" smtClean="0"/>
              <a:t>File      - </a:t>
            </a:r>
            <a:r>
              <a:rPr lang="en-US" sz="1600" dirty="0" smtClean="0"/>
              <a:t>Reads </a:t>
            </a:r>
            <a:r>
              <a:rPr lang="en-US" sz="1600" dirty="0"/>
              <a:t>from a file on the filesystem, much like the UNIX command tail -0F</a:t>
            </a:r>
            <a:r>
              <a:rPr lang="en-US" sz="1600" dirty="0" smtClean="0"/>
              <a:t>.</a:t>
            </a:r>
          </a:p>
          <a:p>
            <a:pPr>
              <a:buFont typeface="Wingdings" pitchFamily="2" charset="2"/>
              <a:buChar char="Ø"/>
            </a:pPr>
            <a:endParaRPr lang="en-US" sz="1600" dirty="0" smtClean="0"/>
          </a:p>
          <a:p>
            <a:pPr>
              <a:buFont typeface="Wingdings" pitchFamily="2" charset="2"/>
              <a:buChar char="Ø"/>
            </a:pPr>
            <a:r>
              <a:rPr lang="en-GB" dirty="0"/>
              <a:t>Syslog - </a:t>
            </a:r>
            <a:r>
              <a:rPr lang="en-US" sz="1600" dirty="0"/>
              <a:t>listens on the well-known port 514 for syslog </a:t>
            </a:r>
            <a:r>
              <a:rPr lang="en-US" sz="1600" dirty="0" smtClean="0"/>
              <a:t>messages </a:t>
            </a:r>
            <a:r>
              <a:rPr lang="en-US" sz="1600" dirty="0"/>
              <a:t>and parses according </a:t>
            </a:r>
            <a:r>
              <a:rPr lang="en-US" sz="1600" dirty="0" smtClean="0"/>
              <a:t>	     to </a:t>
            </a:r>
            <a:r>
              <a:rPr lang="en-US" sz="1600" dirty="0"/>
              <a:t>the RFC3164 format</a:t>
            </a:r>
            <a:r>
              <a:rPr lang="en-US" sz="1600" dirty="0" smtClean="0"/>
              <a:t>.</a:t>
            </a:r>
            <a:endParaRPr lang="en-US" sz="1600" dirty="0"/>
          </a:p>
          <a:p>
            <a:pPr>
              <a:buFont typeface="Wingdings" pitchFamily="2" charset="2"/>
              <a:buChar char="Ø"/>
            </a:pPr>
            <a:r>
              <a:rPr lang="en-US" dirty="0" smtClean="0"/>
              <a:t>Beats  -  </a:t>
            </a:r>
            <a:r>
              <a:rPr lang="en-US" sz="1600" dirty="0" smtClean="0"/>
              <a:t>Process </a:t>
            </a:r>
            <a:r>
              <a:rPr lang="en-US" sz="1600" dirty="0"/>
              <a:t>events sent by </a:t>
            </a:r>
            <a:r>
              <a:rPr lang="en-US" sz="1600" dirty="0" err="1" smtClean="0"/>
              <a:t>Filebeat</a:t>
            </a:r>
            <a:endParaRPr lang="en-US" sz="1600" dirty="0" smtClean="0"/>
          </a:p>
          <a:p>
            <a:pPr>
              <a:buFont typeface="Wingdings" pitchFamily="2" charset="2"/>
              <a:buChar char="Ø"/>
            </a:pPr>
            <a:endParaRPr lang="en-US" sz="1600" dirty="0"/>
          </a:p>
          <a:p>
            <a:pPr>
              <a:buFont typeface="Wingdings" pitchFamily="2" charset="2"/>
              <a:buChar char="Ø"/>
            </a:pPr>
            <a:r>
              <a:rPr lang="en-GB" dirty="0" err="1"/>
              <a:t>Redis</a:t>
            </a:r>
            <a:r>
              <a:rPr lang="en-GB" dirty="0"/>
              <a:t> </a:t>
            </a:r>
            <a:r>
              <a:rPr lang="en-GB" dirty="0" smtClean="0"/>
              <a:t> -  </a:t>
            </a:r>
            <a:r>
              <a:rPr lang="en-US" sz="1600" dirty="0" smtClean="0"/>
              <a:t>Reads </a:t>
            </a:r>
            <a:r>
              <a:rPr lang="en-US" sz="1600" dirty="0"/>
              <a:t>from a redis server, using both redis channels and </a:t>
            </a:r>
            <a:r>
              <a:rPr lang="en-US" sz="1600" dirty="0" err="1"/>
              <a:t>redis</a:t>
            </a:r>
            <a:r>
              <a:rPr lang="en-US" sz="1600" dirty="0"/>
              <a:t> </a:t>
            </a:r>
            <a:r>
              <a:rPr lang="en-US" sz="1600" dirty="0" smtClean="0"/>
              <a:t>lists.</a:t>
            </a:r>
          </a:p>
          <a:p>
            <a:pPr>
              <a:buFont typeface="Wingdings" pitchFamily="2" charset="2"/>
              <a:buChar char="Ø"/>
            </a:pPr>
            <a:endParaRPr lang="en-US" sz="1600" dirty="0"/>
          </a:p>
          <a:p>
            <a:pPr>
              <a:buFont typeface="Wingdings" pitchFamily="2" charset="2"/>
              <a:buChar char="Ø"/>
            </a:pPr>
            <a:r>
              <a:rPr lang="en-US" dirty="0"/>
              <a:t>Twitter -  </a:t>
            </a:r>
            <a:r>
              <a:rPr lang="en-US" sz="1600" dirty="0"/>
              <a:t>Reads events from the Twitter Streaming API</a:t>
            </a:r>
          </a:p>
          <a:p>
            <a:pPr>
              <a:buFont typeface="Wingdings" pitchFamily="2" charset="2"/>
              <a:buChar char="Ø"/>
            </a:pPr>
            <a:endParaRPr lang="en-US" dirty="0"/>
          </a:p>
          <a:p>
            <a:pPr>
              <a:buFont typeface="Wingdings" pitchFamily="2" charset="2"/>
              <a:buChar char="Ø"/>
            </a:pPr>
            <a:r>
              <a:rPr lang="en-US" dirty="0" smtClean="0"/>
              <a:t>JDBC  -  </a:t>
            </a:r>
            <a:r>
              <a:rPr lang="en-US" sz="1600" dirty="0"/>
              <a:t>This plugin was created as a way to ingest data in any database with a JDBC </a:t>
            </a:r>
            <a:r>
              <a:rPr lang="en-US" sz="1600" dirty="0" smtClean="0"/>
              <a:t>	      interface </a:t>
            </a:r>
            <a:r>
              <a:rPr lang="en-US" sz="1600" dirty="0"/>
              <a:t>into Logstash</a:t>
            </a:r>
          </a:p>
          <a:p>
            <a:pPr>
              <a:buFont typeface="Wingdings" pitchFamily="2" charset="2"/>
              <a:buChar char="Ø"/>
            </a:pPr>
            <a:endParaRPr lang="en-US" dirty="0"/>
          </a:p>
          <a:p>
            <a:pPr>
              <a:buFont typeface="Wingdings" pitchFamily="2" charset="2"/>
              <a:buChar char="Ø"/>
            </a:pPr>
            <a:r>
              <a:rPr lang="en-US" dirty="0" smtClean="0"/>
              <a:t>Stream - </a:t>
            </a:r>
            <a:r>
              <a:rPr lang="en-US" sz="1600" dirty="0"/>
              <a:t>This input will read events from a Kafka topic</a:t>
            </a:r>
          </a:p>
          <a:p>
            <a:pPr>
              <a:buFont typeface="Wingdings" pitchFamily="2" charset="2"/>
              <a:buChar char="Ø"/>
            </a:pPr>
            <a:endParaRPr lang="en-US" dirty="0"/>
          </a:p>
        </p:txBody>
      </p:sp>
    </p:spTree>
    <p:extLst>
      <p:ext uri="{BB962C8B-B14F-4D97-AF65-F5344CB8AC3E}">
        <p14:creationId xmlns:p14="http://schemas.microsoft.com/office/powerpoint/2010/main" val="4266198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Filters</a:t>
            </a:r>
            <a:endParaRPr lang="en-US" dirty="0">
              <a:solidFill>
                <a:schemeClr val="bg2"/>
              </a:solidFill>
            </a:endParaRPr>
          </a:p>
        </p:txBody>
      </p:sp>
      <p:sp>
        <p:nvSpPr>
          <p:cNvPr id="3" name="Content Placeholder 2"/>
          <p:cNvSpPr>
            <a:spLocks noGrp="1"/>
          </p:cNvSpPr>
          <p:nvPr>
            <p:ph idx="1"/>
          </p:nvPr>
        </p:nvSpPr>
        <p:spPr>
          <a:xfrm>
            <a:off x="298474" y="1459885"/>
            <a:ext cx="8212137" cy="4949047"/>
          </a:xfrm>
        </p:spPr>
        <p:txBody>
          <a:bodyPr/>
          <a:lstStyle/>
          <a:p>
            <a:pPr marL="0" indent="0">
              <a:buNone/>
            </a:pPr>
            <a:r>
              <a:rPr lang="en-US" dirty="0"/>
              <a:t>Filters are intermediary processing devices in the Logstash pipeline</a:t>
            </a:r>
            <a:r>
              <a:rPr lang="en-US" dirty="0" smtClean="0"/>
              <a:t>:</a:t>
            </a:r>
          </a:p>
          <a:p>
            <a:pPr>
              <a:buFont typeface="Wingdings" pitchFamily="2" charset="2"/>
              <a:buChar char="Ø"/>
            </a:pPr>
            <a:endParaRPr lang="en-US" dirty="0" smtClean="0"/>
          </a:p>
          <a:p>
            <a:pPr>
              <a:buFont typeface="Wingdings" pitchFamily="2" charset="2"/>
              <a:buChar char="Ø"/>
            </a:pPr>
            <a:r>
              <a:rPr lang="en-GB" b="1" dirty="0" err="1" smtClean="0"/>
              <a:t>grok</a:t>
            </a:r>
            <a:r>
              <a:rPr lang="en-US" dirty="0" smtClean="0"/>
              <a:t>      - </a:t>
            </a:r>
            <a:r>
              <a:rPr lang="en-US" sz="1600" dirty="0" smtClean="0"/>
              <a:t>Add </a:t>
            </a:r>
            <a:r>
              <a:rPr lang="en-US" sz="1600" dirty="0"/>
              <a:t>information about geographical location of IP addresses</a:t>
            </a:r>
            <a:r>
              <a:rPr lang="en-US" sz="1600" dirty="0" smtClean="0"/>
              <a:t>.</a:t>
            </a:r>
          </a:p>
          <a:p>
            <a:pPr marL="1130300" lvl="5" indent="0">
              <a:buNone/>
            </a:pPr>
            <a:r>
              <a:rPr lang="en-US" sz="1600" dirty="0" smtClean="0">
                <a:cs typeface="Arial" pitchFamily="34" charset="0"/>
              </a:rPr>
              <a:t>   parse unstructured log </a:t>
            </a:r>
            <a:r>
              <a:rPr lang="en-US" sz="1600" dirty="0">
                <a:cs typeface="Arial" pitchFamily="34" charset="0"/>
              </a:rPr>
              <a:t>data into something structured and </a:t>
            </a:r>
            <a:r>
              <a:rPr lang="en-US" sz="1600" dirty="0" err="1" smtClean="0">
                <a:cs typeface="Arial" pitchFamily="34" charset="0"/>
              </a:rPr>
              <a:t>queryable</a:t>
            </a:r>
            <a:r>
              <a:rPr lang="en-US" sz="1600" dirty="0" smtClean="0">
                <a:cs typeface="Arial" pitchFamily="34" charset="0"/>
              </a:rPr>
              <a:t>.</a:t>
            </a:r>
          </a:p>
          <a:p>
            <a:pPr marL="1130300" lvl="5" indent="0">
              <a:buNone/>
            </a:pPr>
            <a:endParaRPr lang="en-US" sz="1600" dirty="0">
              <a:cs typeface="Arial" pitchFamily="34" charset="0"/>
            </a:endParaRPr>
          </a:p>
          <a:p>
            <a:pPr>
              <a:buFont typeface="Wingdings" pitchFamily="2" charset="2"/>
              <a:buChar char="Ø"/>
            </a:pPr>
            <a:r>
              <a:rPr lang="en-GB" b="1" dirty="0" smtClean="0"/>
              <a:t>mutate </a:t>
            </a:r>
            <a:r>
              <a:rPr lang="en-GB" dirty="0" smtClean="0"/>
              <a:t> - </a:t>
            </a:r>
            <a:r>
              <a:rPr lang="en-US" sz="1600" dirty="0" smtClean="0"/>
              <a:t>Perform </a:t>
            </a:r>
            <a:r>
              <a:rPr lang="en-US" sz="1600" dirty="0"/>
              <a:t>general transformations on event fields. </a:t>
            </a:r>
            <a:endParaRPr lang="en-US" sz="1600" dirty="0" smtClean="0"/>
          </a:p>
          <a:p>
            <a:pPr marL="1130300" lvl="5" indent="0">
              <a:buNone/>
            </a:pPr>
            <a:r>
              <a:rPr lang="en-US" sz="1600" dirty="0" smtClean="0">
                <a:cs typeface="Arial" pitchFamily="34" charset="0"/>
              </a:rPr>
              <a:t>   We </a:t>
            </a:r>
            <a:r>
              <a:rPr lang="en-US" sz="1600" dirty="0">
                <a:cs typeface="Arial" pitchFamily="34" charset="0"/>
              </a:rPr>
              <a:t>can rename, remove, replace, and modify fields in your events.</a:t>
            </a:r>
          </a:p>
          <a:p>
            <a:pPr>
              <a:buFont typeface="Wingdings" pitchFamily="2" charset="2"/>
              <a:buChar char="Ø"/>
            </a:pPr>
            <a:endParaRPr lang="en-US" dirty="0" smtClean="0"/>
          </a:p>
          <a:p>
            <a:pPr>
              <a:buFont typeface="Wingdings" pitchFamily="2" charset="2"/>
              <a:buChar char="Ø"/>
            </a:pPr>
            <a:r>
              <a:rPr lang="en-US" dirty="0" smtClean="0"/>
              <a:t>drop      -  </a:t>
            </a:r>
            <a:r>
              <a:rPr lang="en-US" sz="1600" dirty="0"/>
              <a:t>Drop an event completely</a:t>
            </a:r>
          </a:p>
          <a:p>
            <a:pPr marL="0" indent="0">
              <a:buNone/>
            </a:pPr>
            <a:r>
              <a:rPr lang="en-US" sz="1600" dirty="0"/>
              <a:t> </a:t>
            </a:r>
            <a:r>
              <a:rPr lang="en-US" sz="1600" dirty="0" smtClean="0"/>
              <a:t>                      Ex:</a:t>
            </a:r>
            <a:r>
              <a:rPr lang="en-US" sz="1600" dirty="0"/>
              <a:t> </a:t>
            </a:r>
            <a:r>
              <a:rPr lang="en-US" sz="1600" i="1" dirty="0"/>
              <a:t>debug</a:t>
            </a:r>
            <a:r>
              <a:rPr lang="en-US" sz="1600" dirty="0"/>
              <a:t> events</a:t>
            </a:r>
            <a:endParaRPr lang="en-US" sz="1600" dirty="0" smtClean="0"/>
          </a:p>
          <a:p>
            <a:pPr>
              <a:buFont typeface="Wingdings" pitchFamily="2" charset="2"/>
              <a:buChar char="Ø"/>
            </a:pPr>
            <a:endParaRPr lang="en-US" sz="1600" dirty="0"/>
          </a:p>
          <a:p>
            <a:pPr>
              <a:buFont typeface="Wingdings" pitchFamily="2" charset="2"/>
              <a:buChar char="Ø"/>
            </a:pPr>
            <a:r>
              <a:rPr lang="en-GB" dirty="0" smtClean="0"/>
              <a:t>clone     -  </a:t>
            </a:r>
            <a:r>
              <a:rPr lang="en-US" sz="1600" dirty="0" smtClean="0"/>
              <a:t>Make </a:t>
            </a:r>
            <a:r>
              <a:rPr lang="en-US" sz="1600" dirty="0"/>
              <a:t>a copy of an event, possibly adding or removing fields</a:t>
            </a:r>
            <a:r>
              <a:rPr lang="en-US" sz="1600" dirty="0" smtClean="0"/>
              <a:t>.</a:t>
            </a:r>
          </a:p>
          <a:p>
            <a:pPr>
              <a:buFont typeface="Wingdings" pitchFamily="2" charset="2"/>
              <a:buChar char="Ø"/>
            </a:pPr>
            <a:endParaRPr lang="en-US" sz="1600" dirty="0"/>
          </a:p>
          <a:p>
            <a:pPr>
              <a:buFont typeface="Wingdings" pitchFamily="2" charset="2"/>
              <a:buChar char="Ø"/>
            </a:pPr>
            <a:r>
              <a:rPr lang="en-US" dirty="0" err="1" smtClean="0"/>
              <a:t>geoip</a:t>
            </a:r>
            <a:r>
              <a:rPr lang="en-US" dirty="0" smtClean="0"/>
              <a:t>    -  </a:t>
            </a:r>
            <a:r>
              <a:rPr lang="en-US" sz="1600" dirty="0"/>
              <a:t>Reads events from the Twitter Streaming API</a:t>
            </a:r>
          </a:p>
          <a:p>
            <a:pPr>
              <a:buFont typeface="Wingdings" pitchFamily="2" charset="2"/>
              <a:buChar char="Ø"/>
            </a:pPr>
            <a:endParaRPr lang="en-US" dirty="0"/>
          </a:p>
          <a:p>
            <a:pPr>
              <a:buFont typeface="Wingdings" pitchFamily="2" charset="2"/>
              <a:buChar char="Ø"/>
            </a:pPr>
            <a:endParaRPr lang="en-US" dirty="0" smtClean="0"/>
          </a:p>
          <a:p>
            <a:pPr marL="0" indent="0">
              <a:buNone/>
            </a:pPr>
            <a:r>
              <a:rPr lang="en-US" dirty="0" smtClean="0">
                <a:solidFill>
                  <a:srgbClr val="FF0000"/>
                </a:solidFill>
              </a:rPr>
              <a:t>Note :</a:t>
            </a:r>
            <a:r>
              <a:rPr lang="en-US" dirty="0" smtClean="0"/>
              <a:t> </a:t>
            </a:r>
            <a:r>
              <a:rPr lang="en-US" sz="1400" dirty="0"/>
              <a:t>Combine filters with conditionals to perform an action on an event if it meets certain </a:t>
            </a:r>
            <a:r>
              <a:rPr lang="en-US" sz="1400" dirty="0" smtClean="0"/>
              <a:t>criteria.</a:t>
            </a:r>
            <a:endParaRPr lang="en-US" sz="1400" dirty="0"/>
          </a:p>
          <a:p>
            <a:pPr marL="0" indent="0">
              <a:buNone/>
            </a:pPr>
            <a:endParaRPr lang="en-US" dirty="0"/>
          </a:p>
        </p:txBody>
      </p:sp>
    </p:spTree>
    <p:extLst>
      <p:ext uri="{BB962C8B-B14F-4D97-AF65-F5344CB8AC3E}">
        <p14:creationId xmlns:p14="http://schemas.microsoft.com/office/powerpoint/2010/main" val="418845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Outputs</a:t>
            </a:r>
            <a:endParaRPr lang="en-US" dirty="0">
              <a:solidFill>
                <a:schemeClr val="bg2"/>
              </a:solidFill>
            </a:endParaRPr>
          </a:p>
        </p:txBody>
      </p:sp>
      <p:sp>
        <p:nvSpPr>
          <p:cNvPr id="3" name="Content Placeholder 2"/>
          <p:cNvSpPr>
            <a:spLocks noGrp="1"/>
          </p:cNvSpPr>
          <p:nvPr>
            <p:ph idx="1"/>
          </p:nvPr>
        </p:nvSpPr>
        <p:spPr>
          <a:xfrm>
            <a:off x="298474" y="1459885"/>
            <a:ext cx="8212137" cy="4247317"/>
          </a:xfrm>
        </p:spPr>
        <p:txBody>
          <a:bodyPr/>
          <a:lstStyle/>
          <a:p>
            <a:pPr marL="0" indent="0">
              <a:buNone/>
            </a:pPr>
            <a:r>
              <a:rPr lang="en-US" dirty="0"/>
              <a:t>Outputs are the final phase of the Logstash pipeline</a:t>
            </a:r>
            <a:r>
              <a:rPr lang="en-US" dirty="0" smtClean="0"/>
              <a:t>. </a:t>
            </a:r>
            <a:r>
              <a:rPr lang="en-US" dirty="0"/>
              <a:t>An event can pass through multiple outputs, but once all output processing is complete, the event has finished its </a:t>
            </a:r>
            <a:r>
              <a:rPr lang="en-US" dirty="0" smtClean="0"/>
              <a:t>execution.</a:t>
            </a:r>
          </a:p>
          <a:p>
            <a:pPr marL="0" indent="0">
              <a:buNone/>
            </a:pPr>
            <a:endParaRPr lang="en-US" dirty="0" smtClean="0"/>
          </a:p>
          <a:p>
            <a:pPr marL="0" indent="0">
              <a:buNone/>
            </a:pPr>
            <a:r>
              <a:rPr lang="en-GB" dirty="0" smtClean="0"/>
              <a:t>Commonly </a:t>
            </a:r>
            <a:r>
              <a:rPr lang="en-GB" dirty="0"/>
              <a:t>used </a:t>
            </a:r>
            <a:r>
              <a:rPr lang="en-GB" dirty="0" smtClean="0"/>
              <a:t>outputs:</a:t>
            </a:r>
            <a:r>
              <a:rPr lang="en-GB" dirty="0"/>
              <a:t> </a:t>
            </a:r>
            <a:endParaRPr lang="en-US" dirty="0" smtClean="0"/>
          </a:p>
          <a:p>
            <a:pPr>
              <a:buFont typeface="Wingdings" pitchFamily="2" charset="2"/>
              <a:buChar char="Ø"/>
            </a:pPr>
            <a:endParaRPr lang="en-US" dirty="0" smtClean="0"/>
          </a:p>
          <a:p>
            <a:pPr>
              <a:buFont typeface="Wingdings" pitchFamily="2" charset="2"/>
              <a:buChar char="Ø"/>
            </a:pPr>
            <a:r>
              <a:rPr lang="en-US" dirty="0" smtClean="0"/>
              <a:t>File                 -  </a:t>
            </a:r>
            <a:r>
              <a:rPr lang="en-US" sz="1600" dirty="0" smtClean="0"/>
              <a:t>Write </a:t>
            </a:r>
            <a:r>
              <a:rPr lang="en-US" sz="1600" dirty="0"/>
              <a:t>event data to a file on disk</a:t>
            </a:r>
            <a:r>
              <a:rPr lang="en-US" sz="1600" dirty="0" smtClean="0"/>
              <a:t>.</a:t>
            </a:r>
          </a:p>
          <a:p>
            <a:pPr>
              <a:buFont typeface="Wingdings" pitchFamily="2" charset="2"/>
              <a:buChar char="Ø"/>
            </a:pPr>
            <a:endParaRPr lang="en-US" sz="1600" dirty="0" smtClean="0"/>
          </a:p>
          <a:p>
            <a:pPr>
              <a:buFont typeface="Wingdings" pitchFamily="2" charset="2"/>
              <a:buChar char="Ø"/>
            </a:pPr>
            <a:r>
              <a:rPr lang="en-GB" dirty="0" err="1"/>
              <a:t>elasticsearch</a:t>
            </a:r>
            <a:r>
              <a:rPr lang="en-GB" dirty="0"/>
              <a:t>  - </a:t>
            </a:r>
            <a:r>
              <a:rPr lang="en-GB" dirty="0" smtClean="0"/>
              <a:t> </a:t>
            </a:r>
            <a:r>
              <a:rPr lang="en-US" sz="1600" dirty="0" smtClean="0"/>
              <a:t>Send </a:t>
            </a:r>
            <a:r>
              <a:rPr lang="en-US" sz="1600" dirty="0"/>
              <a:t>event data to </a:t>
            </a:r>
            <a:r>
              <a:rPr lang="en-US" sz="1600" dirty="0" err="1"/>
              <a:t>Elasticsearch</a:t>
            </a:r>
            <a:r>
              <a:rPr lang="en-US" sz="1600" dirty="0"/>
              <a:t>.</a:t>
            </a:r>
          </a:p>
          <a:p>
            <a:pPr>
              <a:buFont typeface="Wingdings" pitchFamily="2" charset="2"/>
              <a:buChar char="Ø"/>
            </a:pPr>
            <a:endParaRPr lang="en-US" sz="1600" dirty="0" smtClean="0"/>
          </a:p>
          <a:p>
            <a:pPr>
              <a:buFont typeface="Wingdings" pitchFamily="2" charset="2"/>
              <a:buChar char="Ø"/>
            </a:pPr>
            <a:r>
              <a:rPr lang="en-GB" dirty="0" smtClean="0"/>
              <a:t>graphite          -  </a:t>
            </a:r>
            <a:r>
              <a:rPr lang="en-US" sz="1600" dirty="0" smtClean="0"/>
              <a:t>Send </a:t>
            </a:r>
            <a:r>
              <a:rPr lang="en-US" sz="1600" dirty="0"/>
              <a:t>event data to </a:t>
            </a:r>
            <a:r>
              <a:rPr lang="en-US" sz="1600" dirty="0" smtClean="0"/>
              <a:t>graphite.</a:t>
            </a:r>
          </a:p>
          <a:p>
            <a:pPr>
              <a:buFont typeface="Wingdings" pitchFamily="2" charset="2"/>
              <a:buChar char="Ø"/>
            </a:pPr>
            <a:endParaRPr lang="en-US" sz="1600" dirty="0"/>
          </a:p>
          <a:p>
            <a:pPr>
              <a:buFont typeface="Wingdings" pitchFamily="2" charset="2"/>
              <a:buChar char="Ø"/>
            </a:pPr>
            <a:r>
              <a:rPr lang="en-GB" dirty="0" err="1"/>
              <a:t>statsd</a:t>
            </a:r>
            <a:r>
              <a:rPr lang="en-US" dirty="0" smtClean="0"/>
              <a:t>             -   </a:t>
            </a:r>
            <a:r>
              <a:rPr lang="en-US" sz="1600" dirty="0" smtClean="0"/>
              <a:t>Send </a:t>
            </a:r>
            <a:r>
              <a:rPr lang="en-US" sz="1600" dirty="0"/>
              <a:t>event data to statsd, </a:t>
            </a:r>
            <a:r>
              <a:rPr lang="en-US" sz="1600" dirty="0" smtClean="0"/>
              <a:t>a </a:t>
            </a:r>
            <a:r>
              <a:rPr lang="en-US" sz="1600" dirty="0"/>
              <a:t>service that "listens for statistics, like </a:t>
            </a:r>
            <a:r>
              <a:rPr lang="en-US" sz="1600" dirty="0" smtClean="0"/>
              <a:t>		  counters </a:t>
            </a:r>
            <a:r>
              <a:rPr lang="en-US" sz="1600" dirty="0"/>
              <a:t>and </a:t>
            </a:r>
            <a:r>
              <a:rPr lang="en-US" sz="1600" dirty="0" smtClean="0"/>
              <a:t>timers.</a:t>
            </a:r>
          </a:p>
          <a:p>
            <a:pPr>
              <a:buFont typeface="Wingdings" pitchFamily="2" charset="2"/>
              <a:buChar char="Ø"/>
            </a:pPr>
            <a:endParaRPr lang="en-US" sz="1600" dirty="0"/>
          </a:p>
          <a:p>
            <a:pPr>
              <a:buFont typeface="Wingdings" pitchFamily="2" charset="2"/>
              <a:buChar char="Ø"/>
            </a:pPr>
            <a:endParaRPr lang="en-US" dirty="0"/>
          </a:p>
        </p:txBody>
      </p:sp>
    </p:spTree>
    <p:extLst>
      <p:ext uri="{BB962C8B-B14F-4D97-AF65-F5344CB8AC3E}">
        <p14:creationId xmlns:p14="http://schemas.microsoft.com/office/powerpoint/2010/main" val="4188459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err="1" smtClean="0">
                <a:solidFill>
                  <a:schemeClr val="bg2"/>
                </a:solidFill>
              </a:rPr>
              <a:t>Logstash</a:t>
            </a:r>
            <a:r>
              <a:rPr lang="en-US" dirty="0" smtClean="0">
                <a:solidFill>
                  <a:schemeClr val="bg2"/>
                </a:solidFill>
              </a:rPr>
              <a:t> Configuration</a:t>
            </a:r>
            <a:endParaRPr lang="en-US" dirty="0">
              <a:solidFill>
                <a:schemeClr val="bg2"/>
              </a:solidFill>
            </a:endParaRPr>
          </a:p>
        </p:txBody>
      </p:sp>
      <p:sp>
        <p:nvSpPr>
          <p:cNvPr id="3" name="Content Placeholder 2"/>
          <p:cNvSpPr>
            <a:spLocks noGrp="1"/>
          </p:cNvSpPr>
          <p:nvPr>
            <p:ph idx="1"/>
          </p:nvPr>
        </p:nvSpPr>
        <p:spPr>
          <a:xfrm>
            <a:off x="482600" y="1316962"/>
            <a:ext cx="8324091" cy="2215991"/>
          </a:xfrm>
        </p:spPr>
        <p:txBody>
          <a:bodyPr/>
          <a:lstStyle/>
          <a:p>
            <a:pPr>
              <a:buFont typeface="Wingdings" pitchFamily="2" charset="2"/>
              <a:buChar char="Ø"/>
            </a:pPr>
            <a:r>
              <a:rPr lang="en-US" dirty="0"/>
              <a:t>Logstash configuration files to specify these plugins and </a:t>
            </a:r>
            <a:r>
              <a:rPr lang="en-US" dirty="0" smtClean="0"/>
              <a:t>defines what </a:t>
            </a:r>
            <a:r>
              <a:rPr lang="en-US" dirty="0"/>
              <a:t>each plugin is </a:t>
            </a:r>
            <a:r>
              <a:rPr lang="en-US" dirty="0" smtClean="0"/>
              <a:t>doing</a:t>
            </a:r>
          </a:p>
          <a:p>
            <a:pPr>
              <a:lnSpc>
                <a:spcPct val="150000"/>
              </a:lnSpc>
              <a:buFont typeface="Wingdings" pitchFamily="2" charset="2"/>
              <a:buChar char="Ø"/>
            </a:pPr>
            <a:r>
              <a:rPr lang="en-US" dirty="0" err="1" smtClean="0"/>
              <a:t>Logstash</a:t>
            </a:r>
            <a:r>
              <a:rPr lang="en-US" dirty="0" smtClean="0"/>
              <a:t> </a:t>
            </a:r>
            <a:r>
              <a:rPr lang="en-US" dirty="0"/>
              <a:t>configuration file defines your </a:t>
            </a:r>
            <a:r>
              <a:rPr lang="en-US" i="1" dirty="0" err="1"/>
              <a:t>Logstash</a:t>
            </a:r>
            <a:r>
              <a:rPr lang="en-US" i="1" dirty="0"/>
              <a:t> </a:t>
            </a:r>
            <a:r>
              <a:rPr lang="en-US" i="1" dirty="0" smtClean="0"/>
              <a:t>pipeline.</a:t>
            </a:r>
          </a:p>
          <a:p>
            <a:pPr>
              <a:buFont typeface="Wingdings" pitchFamily="2" charset="2"/>
              <a:buChar char="Ø"/>
            </a:pPr>
            <a:r>
              <a:rPr lang="en-US" dirty="0"/>
              <a:t>When you start a Logstash instance, use </a:t>
            </a:r>
            <a:r>
              <a:rPr lang="en-US" dirty="0" smtClean="0"/>
              <a:t>the “</a:t>
            </a:r>
            <a:r>
              <a:rPr lang="en-US" dirty="0" smtClean="0">
                <a:solidFill>
                  <a:schemeClr val="accent3">
                    <a:lumMod val="75000"/>
                  </a:schemeClr>
                </a:solidFill>
              </a:rPr>
              <a:t>-</a:t>
            </a:r>
            <a:r>
              <a:rPr lang="en-US" dirty="0">
                <a:solidFill>
                  <a:schemeClr val="accent3">
                    <a:lumMod val="75000"/>
                  </a:schemeClr>
                </a:solidFill>
              </a:rPr>
              <a:t>f &lt;path/to/file</a:t>
            </a:r>
            <a:r>
              <a:rPr lang="en-US" dirty="0" smtClean="0">
                <a:solidFill>
                  <a:schemeClr val="accent3">
                    <a:lumMod val="75000"/>
                  </a:schemeClr>
                </a:solidFill>
              </a:rPr>
              <a:t>&gt;</a:t>
            </a:r>
            <a:r>
              <a:rPr lang="en-US" dirty="0" smtClean="0"/>
              <a:t>”</a:t>
            </a:r>
            <a:r>
              <a:rPr lang="en-US" dirty="0"/>
              <a:t> option to specify the configuration file that defines that instance’s </a:t>
            </a:r>
            <a:r>
              <a:rPr lang="en-US" dirty="0" smtClean="0"/>
              <a:t>pipeline.</a:t>
            </a:r>
          </a:p>
          <a:p>
            <a:pPr marL="0" indent="0">
              <a:buNone/>
            </a:pPr>
            <a:r>
              <a:rPr lang="en-US" i="1" dirty="0" smtClean="0"/>
              <a:t>	</a:t>
            </a:r>
            <a:r>
              <a:rPr lang="en-US" sz="1600" i="1" dirty="0">
                <a:solidFill>
                  <a:schemeClr val="accent3">
                    <a:lumMod val="75000"/>
                  </a:schemeClr>
                </a:solidFill>
              </a:rPr>
              <a:t>Ex : </a:t>
            </a:r>
            <a:r>
              <a:rPr lang="en-GB" sz="1600" i="1" dirty="0">
                <a:solidFill>
                  <a:schemeClr val="accent3">
                    <a:lumMod val="75000"/>
                  </a:schemeClr>
                </a:solidFill>
              </a:rPr>
              <a:t>bin/logstash -f logstash-simple.conf</a:t>
            </a:r>
            <a:endParaRPr lang="en-US" i="1" dirty="0" smtClean="0">
              <a:solidFill>
                <a:schemeClr val="accent3">
                  <a:lumMod val="75000"/>
                </a:schemeClr>
              </a:solidFill>
            </a:endParaRPr>
          </a:p>
          <a:p>
            <a:pPr marL="0" indent="0">
              <a:lnSpc>
                <a:spcPct val="150000"/>
              </a:lnSpc>
              <a:buNone/>
            </a:pPr>
            <a:r>
              <a:rPr lang="en-US" dirty="0"/>
              <a:t>The following text represents the skeleton of a configuration pipeline:</a:t>
            </a:r>
          </a:p>
        </p:txBody>
      </p:sp>
      <p:sp>
        <p:nvSpPr>
          <p:cNvPr id="4" name="Rectangle 3"/>
          <p:cNvSpPr/>
          <p:nvPr/>
        </p:nvSpPr>
        <p:spPr>
          <a:xfrm>
            <a:off x="762000" y="3568700"/>
            <a:ext cx="6629400" cy="279400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200" dirty="0">
                <a:solidFill>
                  <a:schemeClr val="accent4">
                    <a:lumMod val="50000"/>
                  </a:schemeClr>
                </a:solidFill>
              </a:rPr>
              <a:t># The # character at the </a:t>
            </a:r>
            <a:r>
              <a:rPr lang="en-US" sz="1200" dirty="0" smtClean="0">
                <a:solidFill>
                  <a:schemeClr val="accent4">
                    <a:lumMod val="50000"/>
                  </a:schemeClr>
                </a:solidFill>
              </a:rPr>
              <a:t>beginning of </a:t>
            </a:r>
            <a:r>
              <a:rPr lang="en-US" sz="1200" dirty="0">
                <a:solidFill>
                  <a:schemeClr val="accent4">
                    <a:lumMod val="50000"/>
                  </a:schemeClr>
                </a:solidFill>
              </a:rPr>
              <a:t>a line indicates a comment</a:t>
            </a:r>
            <a:r>
              <a:rPr lang="en-US" sz="1200" dirty="0" smtClean="0">
                <a:solidFill>
                  <a:schemeClr val="accent4">
                    <a:lumMod val="50000"/>
                  </a:schemeClr>
                </a:solidFill>
              </a:rPr>
              <a:t>. </a:t>
            </a:r>
            <a:r>
              <a:rPr lang="en-US" sz="1200" dirty="0">
                <a:solidFill>
                  <a:schemeClr val="accent4">
                    <a:lumMod val="50000"/>
                  </a:schemeClr>
                </a:solidFill>
              </a:rPr>
              <a:t>Use </a:t>
            </a:r>
            <a:endParaRPr lang="en-US" sz="1200" dirty="0" smtClean="0">
              <a:solidFill>
                <a:schemeClr val="accent4">
                  <a:lumMod val="50000"/>
                </a:schemeClr>
              </a:solidFill>
            </a:endParaRPr>
          </a:p>
          <a:p>
            <a:r>
              <a:rPr lang="en-US" sz="1200" dirty="0" smtClean="0">
                <a:solidFill>
                  <a:schemeClr val="accent4">
                    <a:lumMod val="50000"/>
                  </a:schemeClr>
                </a:solidFill>
              </a:rPr>
              <a:t># </a:t>
            </a:r>
            <a:r>
              <a:rPr lang="en-US" sz="1200" dirty="0">
                <a:solidFill>
                  <a:schemeClr val="accent4">
                    <a:lumMod val="50000"/>
                  </a:schemeClr>
                </a:solidFill>
              </a:rPr>
              <a:t>comments to describe your configuration. </a:t>
            </a:r>
            <a:endParaRPr lang="en-US" sz="1200" dirty="0" smtClean="0">
              <a:solidFill>
                <a:schemeClr val="accent4">
                  <a:lumMod val="50000"/>
                </a:schemeClr>
              </a:solidFill>
            </a:endParaRPr>
          </a:p>
          <a:p>
            <a:endParaRPr lang="en-US" sz="1200" dirty="0" smtClean="0">
              <a:solidFill>
                <a:schemeClr val="accent4">
                  <a:lumMod val="50000"/>
                </a:schemeClr>
              </a:solidFill>
            </a:endParaRPr>
          </a:p>
          <a:p>
            <a:r>
              <a:rPr lang="en-US" sz="1200" dirty="0" smtClean="0">
                <a:solidFill>
                  <a:schemeClr val="accent4">
                    <a:lumMod val="50000"/>
                  </a:schemeClr>
                </a:solidFill>
              </a:rPr>
              <a:t>input </a:t>
            </a:r>
            <a:r>
              <a:rPr lang="en-US" sz="1200" dirty="0">
                <a:solidFill>
                  <a:schemeClr val="accent4">
                    <a:lumMod val="50000"/>
                  </a:schemeClr>
                </a:solidFill>
              </a:rPr>
              <a:t>{ </a:t>
            </a:r>
            <a:endParaRPr lang="en-US" sz="1200" dirty="0" smtClean="0">
              <a:solidFill>
                <a:schemeClr val="accent4">
                  <a:lumMod val="50000"/>
                </a:schemeClr>
              </a:solidFill>
            </a:endParaRPr>
          </a:p>
          <a:p>
            <a:r>
              <a:rPr lang="en-US" sz="1200" dirty="0" smtClean="0">
                <a:solidFill>
                  <a:schemeClr val="accent4">
                    <a:lumMod val="50000"/>
                  </a:schemeClr>
                </a:solidFill>
              </a:rPr>
              <a:t>} </a:t>
            </a:r>
          </a:p>
          <a:p>
            <a:endParaRPr lang="en-US" sz="1200" dirty="0" smtClean="0">
              <a:solidFill>
                <a:schemeClr val="accent4">
                  <a:lumMod val="50000"/>
                </a:schemeClr>
              </a:solidFill>
            </a:endParaRPr>
          </a:p>
          <a:p>
            <a:r>
              <a:rPr lang="en-US" sz="1200" dirty="0" smtClean="0">
                <a:solidFill>
                  <a:schemeClr val="accent4">
                    <a:lumMod val="50000"/>
                  </a:schemeClr>
                </a:solidFill>
              </a:rPr>
              <a:t># </a:t>
            </a:r>
            <a:r>
              <a:rPr lang="en-US" sz="1200" dirty="0">
                <a:solidFill>
                  <a:schemeClr val="accent4">
                    <a:lumMod val="50000"/>
                  </a:schemeClr>
                </a:solidFill>
              </a:rPr>
              <a:t>The filter part of this file is commented out to indicate that it is </a:t>
            </a:r>
            <a:endParaRPr lang="en-US" sz="1200" dirty="0" smtClean="0">
              <a:solidFill>
                <a:schemeClr val="accent4">
                  <a:lumMod val="50000"/>
                </a:schemeClr>
              </a:solidFill>
            </a:endParaRPr>
          </a:p>
          <a:p>
            <a:r>
              <a:rPr lang="en-US" sz="1200" dirty="0" smtClean="0">
                <a:solidFill>
                  <a:schemeClr val="accent4">
                    <a:lumMod val="50000"/>
                  </a:schemeClr>
                </a:solidFill>
              </a:rPr>
              <a:t># </a:t>
            </a:r>
            <a:r>
              <a:rPr lang="en-US" sz="1200" dirty="0">
                <a:solidFill>
                  <a:schemeClr val="accent4">
                    <a:lumMod val="50000"/>
                  </a:schemeClr>
                </a:solidFill>
              </a:rPr>
              <a:t>optional. </a:t>
            </a:r>
            <a:endParaRPr lang="en-US" sz="1200" dirty="0" smtClean="0">
              <a:solidFill>
                <a:schemeClr val="accent4">
                  <a:lumMod val="50000"/>
                </a:schemeClr>
              </a:solidFill>
            </a:endParaRPr>
          </a:p>
          <a:p>
            <a:endParaRPr lang="en-US" sz="1200" dirty="0" smtClean="0">
              <a:solidFill>
                <a:schemeClr val="accent4">
                  <a:lumMod val="50000"/>
                </a:schemeClr>
              </a:solidFill>
            </a:endParaRPr>
          </a:p>
          <a:p>
            <a:r>
              <a:rPr lang="en-US" sz="1200" dirty="0" smtClean="0">
                <a:solidFill>
                  <a:schemeClr val="accent4">
                    <a:lumMod val="50000"/>
                  </a:schemeClr>
                </a:solidFill>
              </a:rPr>
              <a:t># </a:t>
            </a:r>
            <a:r>
              <a:rPr lang="en-US" sz="1200" dirty="0">
                <a:solidFill>
                  <a:schemeClr val="accent4">
                    <a:lumMod val="50000"/>
                  </a:schemeClr>
                </a:solidFill>
              </a:rPr>
              <a:t>filter </a:t>
            </a:r>
            <a:r>
              <a:rPr lang="en-US" sz="1200" dirty="0" smtClean="0">
                <a:solidFill>
                  <a:schemeClr val="accent4">
                    <a:lumMod val="50000"/>
                  </a:schemeClr>
                </a:solidFill>
              </a:rPr>
              <a:t>{</a:t>
            </a:r>
          </a:p>
          <a:p>
            <a:r>
              <a:rPr lang="en-US" sz="1200" dirty="0" smtClean="0">
                <a:solidFill>
                  <a:schemeClr val="accent4">
                    <a:lumMod val="50000"/>
                  </a:schemeClr>
                </a:solidFill>
              </a:rPr>
              <a:t> #</a:t>
            </a:r>
          </a:p>
          <a:p>
            <a:r>
              <a:rPr lang="en-US" sz="1200" dirty="0" smtClean="0">
                <a:solidFill>
                  <a:schemeClr val="accent4">
                    <a:lumMod val="50000"/>
                  </a:schemeClr>
                </a:solidFill>
              </a:rPr>
              <a:t> </a:t>
            </a:r>
            <a:r>
              <a:rPr lang="en-US" sz="1200" dirty="0">
                <a:solidFill>
                  <a:schemeClr val="accent4">
                    <a:lumMod val="50000"/>
                  </a:schemeClr>
                </a:solidFill>
              </a:rPr>
              <a:t># } </a:t>
            </a:r>
            <a:endParaRPr lang="en-US" sz="1200" dirty="0" smtClean="0">
              <a:solidFill>
                <a:schemeClr val="accent4">
                  <a:lumMod val="50000"/>
                </a:schemeClr>
              </a:solidFill>
            </a:endParaRPr>
          </a:p>
          <a:p>
            <a:endParaRPr lang="en-US" sz="1200" dirty="0" smtClean="0">
              <a:solidFill>
                <a:schemeClr val="accent4">
                  <a:lumMod val="50000"/>
                </a:schemeClr>
              </a:solidFill>
            </a:endParaRPr>
          </a:p>
          <a:p>
            <a:r>
              <a:rPr lang="en-US" sz="1200" dirty="0" smtClean="0">
                <a:solidFill>
                  <a:schemeClr val="accent4">
                    <a:lumMod val="50000"/>
                  </a:schemeClr>
                </a:solidFill>
              </a:rPr>
              <a:t>output {</a:t>
            </a:r>
          </a:p>
          <a:p>
            <a:r>
              <a:rPr lang="en-US" sz="1200" dirty="0" smtClean="0">
                <a:solidFill>
                  <a:schemeClr val="accent4">
                    <a:lumMod val="50000"/>
                  </a:schemeClr>
                </a:solidFill>
              </a:rPr>
              <a:t> </a:t>
            </a:r>
            <a:r>
              <a:rPr lang="en-US" sz="1200" dirty="0">
                <a:solidFill>
                  <a:schemeClr val="accent4">
                    <a:lumMod val="50000"/>
                  </a:schemeClr>
                </a:solidFill>
              </a:rPr>
              <a:t>}</a:t>
            </a:r>
            <a:endParaRPr lang="en-GB" sz="1200" dirty="0">
              <a:solidFill>
                <a:schemeClr val="accent4">
                  <a:lumMod val="50000"/>
                </a:schemeClr>
              </a:solidFill>
            </a:endParaRPr>
          </a:p>
        </p:txBody>
      </p:sp>
    </p:spTree>
    <p:extLst>
      <p:ext uri="{BB962C8B-B14F-4D97-AF65-F5344CB8AC3E}">
        <p14:creationId xmlns:p14="http://schemas.microsoft.com/office/powerpoint/2010/main" val="9748988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err="1" smtClean="0">
                <a:solidFill>
                  <a:schemeClr val="bg2"/>
                </a:solidFill>
              </a:rPr>
              <a:t>Logstash</a:t>
            </a:r>
            <a:r>
              <a:rPr lang="en-US" dirty="0">
                <a:solidFill>
                  <a:schemeClr val="bg2"/>
                </a:solidFill>
              </a:rPr>
              <a:t> Configuration </a:t>
            </a:r>
            <a:r>
              <a:rPr lang="en-US" dirty="0" err="1">
                <a:solidFill>
                  <a:schemeClr val="bg2"/>
                </a:solidFill>
              </a:rPr>
              <a:t>cont</a:t>
            </a:r>
            <a:r>
              <a:rPr lang="en-US" dirty="0">
                <a:solidFill>
                  <a:schemeClr val="bg2"/>
                </a:solidFill>
              </a:rPr>
              <a:t>….</a:t>
            </a:r>
          </a:p>
        </p:txBody>
      </p:sp>
      <p:sp>
        <p:nvSpPr>
          <p:cNvPr id="3" name="Content Placeholder 2"/>
          <p:cNvSpPr>
            <a:spLocks noGrp="1"/>
          </p:cNvSpPr>
          <p:nvPr>
            <p:ph idx="1"/>
          </p:nvPr>
        </p:nvSpPr>
        <p:spPr>
          <a:xfrm>
            <a:off x="482600" y="1316962"/>
            <a:ext cx="8324091" cy="969496"/>
          </a:xfrm>
        </p:spPr>
        <p:txBody>
          <a:bodyPr/>
          <a:lstStyle/>
          <a:p>
            <a:pPr>
              <a:buFont typeface="Wingdings" pitchFamily="2" charset="2"/>
              <a:buChar char="Ø"/>
            </a:pPr>
            <a:r>
              <a:rPr lang="en-US" dirty="0" smtClean="0"/>
              <a:t>To verify the configuration file </a:t>
            </a:r>
          </a:p>
          <a:p>
            <a:pPr marL="0" indent="0">
              <a:buNone/>
            </a:pPr>
            <a:r>
              <a:rPr lang="en-US" dirty="0" smtClean="0"/>
              <a:t>	</a:t>
            </a:r>
            <a:r>
              <a:rPr lang="en-US" i="1" dirty="0">
                <a:solidFill>
                  <a:schemeClr val="accent3">
                    <a:lumMod val="75000"/>
                  </a:schemeClr>
                </a:solidFill>
              </a:rPr>
              <a:t>Ex : </a:t>
            </a:r>
            <a:r>
              <a:rPr lang="en-GB" i="1" dirty="0">
                <a:solidFill>
                  <a:schemeClr val="accent3">
                    <a:lumMod val="75000"/>
                  </a:schemeClr>
                </a:solidFill>
              </a:rPr>
              <a:t>bin/</a:t>
            </a:r>
            <a:r>
              <a:rPr lang="en-GB" i="1" dirty="0" err="1">
                <a:solidFill>
                  <a:schemeClr val="accent3">
                    <a:lumMod val="75000"/>
                  </a:schemeClr>
                </a:solidFill>
              </a:rPr>
              <a:t>logstash</a:t>
            </a:r>
            <a:r>
              <a:rPr lang="en-GB" i="1" dirty="0">
                <a:solidFill>
                  <a:schemeClr val="accent3">
                    <a:lumMod val="75000"/>
                  </a:schemeClr>
                </a:solidFill>
              </a:rPr>
              <a:t> -f </a:t>
            </a:r>
            <a:r>
              <a:rPr lang="en-GB" i="1" dirty="0" err="1" smtClean="0">
                <a:solidFill>
                  <a:schemeClr val="accent3">
                    <a:lumMod val="75000"/>
                  </a:schemeClr>
                </a:solidFill>
              </a:rPr>
              <a:t>logstash-simple.conf</a:t>
            </a:r>
            <a:r>
              <a:rPr lang="en-GB" i="1" dirty="0" smtClean="0">
                <a:solidFill>
                  <a:schemeClr val="accent3">
                    <a:lumMod val="75000"/>
                  </a:schemeClr>
                </a:solidFill>
              </a:rPr>
              <a:t> --</a:t>
            </a:r>
            <a:r>
              <a:rPr lang="en-GB" i="1" dirty="0" err="1" smtClean="0">
                <a:solidFill>
                  <a:schemeClr val="accent3">
                    <a:lumMod val="75000"/>
                  </a:schemeClr>
                </a:solidFill>
              </a:rPr>
              <a:t>configtest</a:t>
            </a:r>
            <a:endParaRPr lang="en-US" i="1" dirty="0">
              <a:solidFill>
                <a:schemeClr val="accent3">
                  <a:lumMod val="75000"/>
                </a:schemeClr>
              </a:solidFill>
            </a:endParaRPr>
          </a:p>
          <a:p>
            <a:pPr>
              <a:lnSpc>
                <a:spcPct val="150000"/>
              </a:lnSpc>
              <a:buFont typeface="Wingdings" pitchFamily="2" charset="2"/>
              <a:buChar char="Ø"/>
            </a:pPr>
            <a:r>
              <a:rPr lang="en-US" dirty="0"/>
              <a:t>Each section contains the configuration options for one or more plugins</a:t>
            </a:r>
            <a:r>
              <a:rPr lang="en-US" i="1" dirty="0" smtClean="0"/>
              <a:t>.</a:t>
            </a:r>
          </a:p>
        </p:txBody>
      </p:sp>
      <p:sp>
        <p:nvSpPr>
          <p:cNvPr id="18" name="Rectangle 17"/>
          <p:cNvSpPr/>
          <p:nvPr/>
        </p:nvSpPr>
        <p:spPr>
          <a:xfrm>
            <a:off x="1485900" y="2311400"/>
            <a:ext cx="4584700" cy="170180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GB" sz="1000" b="1" dirty="0">
                <a:solidFill>
                  <a:schemeClr val="accent3">
                    <a:lumMod val="75000"/>
                  </a:schemeClr>
                </a:solidFill>
              </a:rPr>
              <a:t>input {</a:t>
            </a:r>
          </a:p>
          <a:p>
            <a:r>
              <a:rPr lang="en-GB" sz="1000" b="1" dirty="0">
                <a:solidFill>
                  <a:srgbClr val="C00000"/>
                </a:solidFill>
              </a:rPr>
              <a:t>  file {</a:t>
            </a:r>
          </a:p>
          <a:p>
            <a:r>
              <a:rPr lang="en-GB" sz="1000" b="1" dirty="0">
                <a:solidFill>
                  <a:srgbClr val="C00000"/>
                </a:solidFill>
              </a:rPr>
              <a:t>    path =&gt; "/</a:t>
            </a:r>
            <a:r>
              <a:rPr lang="en-GB" sz="1000" b="1" dirty="0" err="1">
                <a:solidFill>
                  <a:srgbClr val="C00000"/>
                </a:solidFill>
              </a:rPr>
              <a:t>var</a:t>
            </a:r>
            <a:r>
              <a:rPr lang="en-GB" sz="1000" b="1" dirty="0">
                <a:solidFill>
                  <a:srgbClr val="C00000"/>
                </a:solidFill>
              </a:rPr>
              <a:t>/log/messages"</a:t>
            </a:r>
          </a:p>
          <a:p>
            <a:r>
              <a:rPr lang="en-GB" sz="1000" b="1" dirty="0">
                <a:solidFill>
                  <a:srgbClr val="C00000"/>
                </a:solidFill>
              </a:rPr>
              <a:t>    type =&gt; "syslog"</a:t>
            </a:r>
          </a:p>
          <a:p>
            <a:r>
              <a:rPr lang="en-GB" sz="1000" b="1" dirty="0">
                <a:solidFill>
                  <a:srgbClr val="C00000"/>
                </a:solidFill>
              </a:rPr>
              <a:t>  }</a:t>
            </a:r>
          </a:p>
          <a:p>
            <a:endParaRPr lang="en-GB" sz="1000" b="1" dirty="0">
              <a:solidFill>
                <a:srgbClr val="C00000"/>
              </a:solidFill>
            </a:endParaRPr>
          </a:p>
          <a:p>
            <a:r>
              <a:rPr lang="en-GB" sz="1000" b="1" dirty="0">
                <a:solidFill>
                  <a:srgbClr val="C00000"/>
                </a:solidFill>
              </a:rPr>
              <a:t>  file {</a:t>
            </a:r>
          </a:p>
          <a:p>
            <a:r>
              <a:rPr lang="en-GB" sz="1000" b="1" dirty="0">
                <a:solidFill>
                  <a:srgbClr val="C00000"/>
                </a:solidFill>
              </a:rPr>
              <a:t>    path =&gt; "/</a:t>
            </a:r>
            <a:r>
              <a:rPr lang="en-GB" sz="1000" b="1" dirty="0" err="1">
                <a:solidFill>
                  <a:srgbClr val="C00000"/>
                </a:solidFill>
              </a:rPr>
              <a:t>var</a:t>
            </a:r>
            <a:r>
              <a:rPr lang="en-GB" sz="1000" b="1" dirty="0">
                <a:solidFill>
                  <a:srgbClr val="C00000"/>
                </a:solidFill>
              </a:rPr>
              <a:t>/log/apache/access.log"</a:t>
            </a:r>
          </a:p>
          <a:p>
            <a:r>
              <a:rPr lang="en-GB" sz="1000" b="1" dirty="0">
                <a:solidFill>
                  <a:srgbClr val="C00000"/>
                </a:solidFill>
              </a:rPr>
              <a:t>    type =&gt; "apache"</a:t>
            </a:r>
          </a:p>
          <a:p>
            <a:r>
              <a:rPr lang="en-GB" sz="1000" b="1" dirty="0">
                <a:solidFill>
                  <a:srgbClr val="C00000"/>
                </a:solidFill>
              </a:rPr>
              <a:t>  }</a:t>
            </a:r>
          </a:p>
          <a:p>
            <a:r>
              <a:rPr lang="en-GB" sz="1000" b="1" dirty="0">
                <a:solidFill>
                  <a:schemeClr val="accent3">
                    <a:lumMod val="75000"/>
                  </a:schemeClr>
                </a:solidFill>
              </a:rPr>
              <a:t>}</a:t>
            </a:r>
          </a:p>
        </p:txBody>
      </p:sp>
      <p:sp>
        <p:nvSpPr>
          <p:cNvPr id="20" name="Rectangle 19"/>
          <p:cNvSpPr/>
          <p:nvPr/>
        </p:nvSpPr>
        <p:spPr>
          <a:xfrm>
            <a:off x="5194300" y="4102100"/>
            <a:ext cx="3860800" cy="246380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GB" sz="1000" b="1" dirty="0">
                <a:solidFill>
                  <a:schemeClr val="accent3">
                    <a:lumMod val="75000"/>
                  </a:schemeClr>
                </a:solidFill>
              </a:rPr>
              <a:t>input { </a:t>
            </a:r>
            <a:r>
              <a:rPr lang="en-GB" sz="1000" b="1" dirty="0" err="1">
                <a:solidFill>
                  <a:schemeClr val="accent3">
                    <a:lumMod val="75000"/>
                  </a:schemeClr>
                </a:solidFill>
              </a:rPr>
              <a:t>stdin</a:t>
            </a:r>
            <a:r>
              <a:rPr lang="en-GB" sz="1000" b="1" dirty="0">
                <a:solidFill>
                  <a:schemeClr val="accent3">
                    <a:lumMod val="75000"/>
                  </a:schemeClr>
                </a:solidFill>
              </a:rPr>
              <a:t> { } }</a:t>
            </a:r>
          </a:p>
          <a:p>
            <a:endParaRPr lang="en-GB" sz="1000" b="1" dirty="0">
              <a:solidFill>
                <a:schemeClr val="accent3">
                  <a:lumMod val="75000"/>
                </a:schemeClr>
              </a:solidFill>
            </a:endParaRPr>
          </a:p>
          <a:p>
            <a:r>
              <a:rPr lang="en-GB" sz="1000" b="1" dirty="0">
                <a:solidFill>
                  <a:srgbClr val="C00000"/>
                </a:solidFill>
              </a:rPr>
              <a:t>filter {</a:t>
            </a:r>
          </a:p>
          <a:p>
            <a:r>
              <a:rPr lang="en-GB" sz="1000" b="1" dirty="0">
                <a:solidFill>
                  <a:srgbClr val="C00000"/>
                </a:solidFill>
              </a:rPr>
              <a:t>  </a:t>
            </a:r>
            <a:r>
              <a:rPr lang="en-GB" sz="1000" b="1" dirty="0" err="1">
                <a:solidFill>
                  <a:srgbClr val="C00000"/>
                </a:solidFill>
              </a:rPr>
              <a:t>grok</a:t>
            </a:r>
            <a:r>
              <a:rPr lang="en-GB" sz="1000" b="1" dirty="0">
                <a:solidFill>
                  <a:srgbClr val="C00000"/>
                </a:solidFill>
              </a:rPr>
              <a:t> {</a:t>
            </a:r>
          </a:p>
          <a:p>
            <a:r>
              <a:rPr lang="en-GB" sz="1000" b="1" dirty="0">
                <a:solidFill>
                  <a:srgbClr val="C00000"/>
                </a:solidFill>
              </a:rPr>
              <a:t>    match =&gt; { "message" =&gt; "%{COMBINEDAPACHELOG}" }</a:t>
            </a:r>
          </a:p>
          <a:p>
            <a:r>
              <a:rPr lang="en-GB" sz="1000" b="1" dirty="0">
                <a:solidFill>
                  <a:srgbClr val="C00000"/>
                </a:solidFill>
              </a:rPr>
              <a:t>  }</a:t>
            </a:r>
          </a:p>
          <a:p>
            <a:r>
              <a:rPr lang="en-GB" sz="1000" b="1" dirty="0">
                <a:solidFill>
                  <a:srgbClr val="C00000"/>
                </a:solidFill>
              </a:rPr>
              <a:t>  date {</a:t>
            </a:r>
          </a:p>
          <a:p>
            <a:r>
              <a:rPr lang="en-GB" sz="1000" b="1" dirty="0">
                <a:solidFill>
                  <a:srgbClr val="C00000"/>
                </a:solidFill>
              </a:rPr>
              <a:t>    match =&gt; [ "timestamp" , "</a:t>
            </a:r>
            <a:r>
              <a:rPr lang="en-GB" sz="1000" b="1" dirty="0" err="1">
                <a:solidFill>
                  <a:srgbClr val="C00000"/>
                </a:solidFill>
              </a:rPr>
              <a:t>dd</a:t>
            </a:r>
            <a:r>
              <a:rPr lang="en-GB" sz="1000" b="1" dirty="0">
                <a:solidFill>
                  <a:srgbClr val="C00000"/>
                </a:solidFill>
              </a:rPr>
              <a:t>/MMM/</a:t>
            </a:r>
            <a:r>
              <a:rPr lang="en-GB" sz="1000" b="1" dirty="0" err="1">
                <a:solidFill>
                  <a:srgbClr val="C00000"/>
                </a:solidFill>
              </a:rPr>
              <a:t>yyyy:HH:mm:ss</a:t>
            </a:r>
            <a:r>
              <a:rPr lang="en-GB" sz="1000" b="1" dirty="0">
                <a:solidFill>
                  <a:srgbClr val="C00000"/>
                </a:solidFill>
              </a:rPr>
              <a:t> Z" ]</a:t>
            </a:r>
          </a:p>
          <a:p>
            <a:r>
              <a:rPr lang="en-GB" sz="1000" b="1" dirty="0">
                <a:solidFill>
                  <a:srgbClr val="C00000"/>
                </a:solidFill>
              </a:rPr>
              <a:t>  }</a:t>
            </a:r>
          </a:p>
          <a:p>
            <a:r>
              <a:rPr lang="en-GB" sz="1000" b="1" dirty="0">
                <a:solidFill>
                  <a:srgbClr val="C00000"/>
                </a:solidFill>
              </a:rPr>
              <a:t>}</a:t>
            </a:r>
          </a:p>
          <a:p>
            <a:endParaRPr lang="en-GB" sz="1000" b="1" dirty="0">
              <a:solidFill>
                <a:schemeClr val="accent3">
                  <a:lumMod val="75000"/>
                </a:schemeClr>
              </a:solidFill>
            </a:endParaRPr>
          </a:p>
          <a:p>
            <a:r>
              <a:rPr lang="en-GB" sz="1000" b="1" dirty="0">
                <a:solidFill>
                  <a:schemeClr val="accent3">
                    <a:lumMod val="75000"/>
                  </a:schemeClr>
                </a:solidFill>
              </a:rPr>
              <a:t>output {</a:t>
            </a:r>
          </a:p>
          <a:p>
            <a:r>
              <a:rPr lang="en-GB" sz="1000" b="1" dirty="0">
                <a:solidFill>
                  <a:schemeClr val="accent3">
                    <a:lumMod val="75000"/>
                  </a:schemeClr>
                </a:solidFill>
              </a:rPr>
              <a:t>  </a:t>
            </a:r>
            <a:r>
              <a:rPr lang="en-GB" sz="1000" b="1" dirty="0" err="1">
                <a:solidFill>
                  <a:schemeClr val="accent3">
                    <a:lumMod val="75000"/>
                  </a:schemeClr>
                </a:solidFill>
              </a:rPr>
              <a:t>elasticsearch</a:t>
            </a:r>
            <a:r>
              <a:rPr lang="en-GB" sz="1000" b="1" dirty="0">
                <a:solidFill>
                  <a:schemeClr val="accent3">
                    <a:lumMod val="75000"/>
                  </a:schemeClr>
                </a:solidFill>
              </a:rPr>
              <a:t> { hosts =&gt; ["localhost:9200"] }</a:t>
            </a:r>
          </a:p>
          <a:p>
            <a:r>
              <a:rPr lang="en-GB" sz="1000" b="1" dirty="0">
                <a:solidFill>
                  <a:schemeClr val="accent3">
                    <a:lumMod val="75000"/>
                  </a:schemeClr>
                </a:solidFill>
              </a:rPr>
              <a:t>  </a:t>
            </a:r>
            <a:r>
              <a:rPr lang="en-GB" sz="1000" b="1" dirty="0" err="1">
                <a:solidFill>
                  <a:schemeClr val="accent3">
                    <a:lumMod val="75000"/>
                  </a:schemeClr>
                </a:solidFill>
              </a:rPr>
              <a:t>stdout</a:t>
            </a:r>
            <a:r>
              <a:rPr lang="en-GB" sz="1000" b="1" dirty="0">
                <a:solidFill>
                  <a:schemeClr val="accent3">
                    <a:lumMod val="75000"/>
                  </a:schemeClr>
                </a:solidFill>
              </a:rPr>
              <a:t> { codec =&gt; </a:t>
            </a:r>
            <a:r>
              <a:rPr lang="en-GB" sz="1000" b="1" dirty="0" err="1">
                <a:solidFill>
                  <a:schemeClr val="accent3">
                    <a:lumMod val="75000"/>
                  </a:schemeClr>
                </a:solidFill>
              </a:rPr>
              <a:t>rubydebug</a:t>
            </a:r>
            <a:r>
              <a:rPr lang="en-GB" sz="1000" b="1" dirty="0">
                <a:solidFill>
                  <a:schemeClr val="accent3">
                    <a:lumMod val="75000"/>
                  </a:schemeClr>
                </a:solidFill>
              </a:rPr>
              <a:t> }</a:t>
            </a:r>
          </a:p>
          <a:p>
            <a:r>
              <a:rPr lang="en-GB" sz="1000" b="1" dirty="0">
                <a:solidFill>
                  <a:schemeClr val="accent3">
                    <a:lumMod val="75000"/>
                  </a:schemeClr>
                </a:solidFill>
              </a:rPr>
              <a:t>}</a:t>
            </a:r>
          </a:p>
        </p:txBody>
      </p:sp>
      <p:sp>
        <p:nvSpPr>
          <p:cNvPr id="24" name="Content Placeholder 2"/>
          <p:cNvSpPr txBox="1">
            <a:spLocks/>
          </p:cNvSpPr>
          <p:nvPr/>
        </p:nvSpPr>
        <p:spPr>
          <a:xfrm>
            <a:off x="495301" y="4622800"/>
            <a:ext cx="4610099"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dirty="0"/>
              <a:t>If you specify multiple filters, they are applied in the order of their appearance.  the configuration file that defines that instance’s pipeline.</a:t>
            </a:r>
            <a:endParaRPr lang="en-US" i="1" dirty="0"/>
          </a:p>
          <a:p>
            <a:pPr>
              <a:buFont typeface="Wingdings" pitchFamily="2" charset="2"/>
              <a:buChar char="Ø"/>
            </a:pPr>
            <a:endParaRPr lang="en-US" i="1" dirty="0"/>
          </a:p>
        </p:txBody>
      </p:sp>
    </p:spTree>
    <p:extLst>
      <p:ext uri="{BB962C8B-B14F-4D97-AF65-F5344CB8AC3E}">
        <p14:creationId xmlns:p14="http://schemas.microsoft.com/office/powerpoint/2010/main" val="2468386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err="1" smtClean="0">
                <a:solidFill>
                  <a:schemeClr val="bg2"/>
                </a:solidFill>
              </a:rPr>
              <a:t>Logstash</a:t>
            </a:r>
            <a:r>
              <a:rPr lang="en-US" dirty="0">
                <a:solidFill>
                  <a:schemeClr val="bg2"/>
                </a:solidFill>
              </a:rPr>
              <a:t> </a:t>
            </a:r>
            <a:r>
              <a:rPr lang="en-US" dirty="0" smtClean="0">
                <a:solidFill>
                  <a:schemeClr val="bg2"/>
                </a:solidFill>
              </a:rPr>
              <a:t>example</a:t>
            </a:r>
            <a:endParaRPr lang="en-US" dirty="0">
              <a:solidFill>
                <a:schemeClr val="bg2"/>
              </a:solidFill>
            </a:endParaRPr>
          </a:p>
        </p:txBody>
      </p:sp>
      <p:sp>
        <p:nvSpPr>
          <p:cNvPr id="3" name="Content Placeholder 2"/>
          <p:cNvSpPr>
            <a:spLocks noGrp="1"/>
          </p:cNvSpPr>
          <p:nvPr>
            <p:ph idx="1"/>
          </p:nvPr>
        </p:nvSpPr>
        <p:spPr>
          <a:xfrm>
            <a:off x="482601" y="1320801"/>
            <a:ext cx="3784600" cy="553998"/>
          </a:xfrm>
        </p:spPr>
        <p:txBody>
          <a:bodyPr/>
          <a:lstStyle/>
          <a:p>
            <a:pPr>
              <a:buFont typeface="Wingdings" pitchFamily="2" charset="2"/>
              <a:buChar char="Ø"/>
            </a:pPr>
            <a:r>
              <a:rPr lang="en-US" dirty="0" smtClean="0"/>
              <a:t>Create </a:t>
            </a:r>
            <a:r>
              <a:rPr lang="en-US" dirty="0" err="1" smtClean="0"/>
              <a:t>logstash</a:t>
            </a:r>
            <a:r>
              <a:rPr lang="en-US" dirty="0" smtClean="0"/>
              <a:t> configuration file</a:t>
            </a:r>
          </a:p>
          <a:p>
            <a:pPr marL="0" indent="0">
              <a:buNone/>
            </a:pPr>
            <a:r>
              <a:rPr lang="en-US" dirty="0" smtClean="0"/>
              <a:t> 	</a:t>
            </a:r>
            <a:endParaRPr lang="en-US" i="1" dirty="0" smtClean="0"/>
          </a:p>
        </p:txBody>
      </p:sp>
      <p:sp>
        <p:nvSpPr>
          <p:cNvPr id="18" name="Rectangle 17"/>
          <p:cNvSpPr/>
          <p:nvPr/>
        </p:nvSpPr>
        <p:spPr>
          <a:xfrm>
            <a:off x="4356100" y="800100"/>
            <a:ext cx="4584700" cy="236220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GB" sz="1000" b="1" dirty="0">
                <a:solidFill>
                  <a:schemeClr val="accent3">
                    <a:lumMod val="75000"/>
                  </a:schemeClr>
                </a:solidFill>
              </a:rPr>
              <a:t>input { </a:t>
            </a:r>
            <a:r>
              <a:rPr lang="en-GB" sz="1000" b="1" dirty="0" err="1">
                <a:solidFill>
                  <a:schemeClr val="accent3">
                    <a:lumMod val="75000"/>
                  </a:schemeClr>
                </a:solidFill>
              </a:rPr>
              <a:t>stdin</a:t>
            </a:r>
            <a:r>
              <a:rPr lang="en-GB" sz="1000" b="1" dirty="0">
                <a:solidFill>
                  <a:schemeClr val="accent3">
                    <a:lumMod val="75000"/>
                  </a:schemeClr>
                </a:solidFill>
              </a:rPr>
              <a:t> { } }</a:t>
            </a:r>
          </a:p>
          <a:p>
            <a:endParaRPr lang="en-GB" sz="1000" b="1" dirty="0">
              <a:solidFill>
                <a:schemeClr val="accent3">
                  <a:lumMod val="75000"/>
                </a:schemeClr>
              </a:solidFill>
            </a:endParaRPr>
          </a:p>
          <a:p>
            <a:r>
              <a:rPr lang="en-GB" sz="1000" b="1" dirty="0">
                <a:solidFill>
                  <a:schemeClr val="accent3">
                    <a:lumMod val="75000"/>
                  </a:schemeClr>
                </a:solidFill>
              </a:rPr>
              <a:t>filter {</a:t>
            </a:r>
          </a:p>
          <a:p>
            <a:r>
              <a:rPr lang="en-GB" sz="1000" b="1" dirty="0">
                <a:solidFill>
                  <a:schemeClr val="accent3">
                    <a:lumMod val="75000"/>
                  </a:schemeClr>
                </a:solidFill>
              </a:rPr>
              <a:t>  </a:t>
            </a:r>
            <a:r>
              <a:rPr lang="en-GB" sz="1000" b="1" dirty="0" err="1">
                <a:solidFill>
                  <a:schemeClr val="accent3">
                    <a:lumMod val="75000"/>
                  </a:schemeClr>
                </a:solidFill>
              </a:rPr>
              <a:t>grok</a:t>
            </a:r>
            <a:r>
              <a:rPr lang="en-GB" sz="1000" b="1" dirty="0">
                <a:solidFill>
                  <a:schemeClr val="accent3">
                    <a:lumMod val="75000"/>
                  </a:schemeClr>
                </a:solidFill>
              </a:rPr>
              <a:t> {</a:t>
            </a:r>
          </a:p>
          <a:p>
            <a:r>
              <a:rPr lang="en-GB" sz="1000" b="1" dirty="0">
                <a:solidFill>
                  <a:schemeClr val="accent3">
                    <a:lumMod val="75000"/>
                  </a:schemeClr>
                </a:solidFill>
              </a:rPr>
              <a:t>    match =&gt; { "message" =&gt; "%{COMBINEDAPACHELOG}" }</a:t>
            </a:r>
          </a:p>
          <a:p>
            <a:r>
              <a:rPr lang="en-GB" sz="1000" b="1" dirty="0">
                <a:solidFill>
                  <a:schemeClr val="accent3">
                    <a:lumMod val="75000"/>
                  </a:schemeClr>
                </a:solidFill>
              </a:rPr>
              <a:t>  }</a:t>
            </a:r>
          </a:p>
          <a:p>
            <a:r>
              <a:rPr lang="en-GB" sz="1000" b="1" dirty="0">
                <a:solidFill>
                  <a:schemeClr val="accent3">
                    <a:lumMod val="75000"/>
                  </a:schemeClr>
                </a:solidFill>
              </a:rPr>
              <a:t>  date {</a:t>
            </a:r>
          </a:p>
          <a:p>
            <a:r>
              <a:rPr lang="en-GB" sz="1000" b="1" dirty="0">
                <a:solidFill>
                  <a:schemeClr val="accent3">
                    <a:lumMod val="75000"/>
                  </a:schemeClr>
                </a:solidFill>
              </a:rPr>
              <a:t>    match =&gt; [ "timestamp" , "</a:t>
            </a:r>
            <a:r>
              <a:rPr lang="en-GB" sz="1000" b="1" dirty="0" err="1">
                <a:solidFill>
                  <a:schemeClr val="accent3">
                    <a:lumMod val="75000"/>
                  </a:schemeClr>
                </a:solidFill>
              </a:rPr>
              <a:t>dd</a:t>
            </a:r>
            <a:r>
              <a:rPr lang="en-GB" sz="1000" b="1" dirty="0">
                <a:solidFill>
                  <a:schemeClr val="accent3">
                    <a:lumMod val="75000"/>
                  </a:schemeClr>
                </a:solidFill>
              </a:rPr>
              <a:t>/MMM/</a:t>
            </a:r>
            <a:r>
              <a:rPr lang="en-GB" sz="1000" b="1" dirty="0" err="1">
                <a:solidFill>
                  <a:schemeClr val="accent3">
                    <a:lumMod val="75000"/>
                  </a:schemeClr>
                </a:solidFill>
              </a:rPr>
              <a:t>yyyy:HH:mm:ss</a:t>
            </a:r>
            <a:r>
              <a:rPr lang="en-GB" sz="1000" b="1" dirty="0">
                <a:solidFill>
                  <a:schemeClr val="accent3">
                    <a:lumMod val="75000"/>
                  </a:schemeClr>
                </a:solidFill>
              </a:rPr>
              <a:t> Z" ]</a:t>
            </a:r>
          </a:p>
          <a:p>
            <a:r>
              <a:rPr lang="en-GB" sz="1000" b="1" dirty="0">
                <a:solidFill>
                  <a:schemeClr val="accent3">
                    <a:lumMod val="75000"/>
                  </a:schemeClr>
                </a:solidFill>
              </a:rPr>
              <a:t>  }</a:t>
            </a:r>
          </a:p>
          <a:p>
            <a:r>
              <a:rPr lang="en-GB" sz="1000" b="1" dirty="0">
                <a:solidFill>
                  <a:schemeClr val="accent3">
                    <a:lumMod val="75000"/>
                  </a:schemeClr>
                </a:solidFill>
              </a:rPr>
              <a:t>}</a:t>
            </a:r>
          </a:p>
          <a:p>
            <a:endParaRPr lang="en-GB" sz="1000" b="1" dirty="0">
              <a:solidFill>
                <a:schemeClr val="accent3">
                  <a:lumMod val="75000"/>
                </a:schemeClr>
              </a:solidFill>
            </a:endParaRPr>
          </a:p>
          <a:p>
            <a:r>
              <a:rPr lang="en-GB" sz="1000" b="1" dirty="0">
                <a:solidFill>
                  <a:schemeClr val="accent3">
                    <a:lumMod val="75000"/>
                  </a:schemeClr>
                </a:solidFill>
              </a:rPr>
              <a:t>output {</a:t>
            </a:r>
          </a:p>
          <a:p>
            <a:r>
              <a:rPr lang="en-GB" sz="1000" b="1" dirty="0">
                <a:solidFill>
                  <a:schemeClr val="accent3">
                    <a:lumMod val="75000"/>
                  </a:schemeClr>
                </a:solidFill>
              </a:rPr>
              <a:t>  </a:t>
            </a:r>
            <a:r>
              <a:rPr lang="en-GB" sz="1000" b="1" dirty="0" err="1">
                <a:solidFill>
                  <a:schemeClr val="accent3">
                    <a:lumMod val="75000"/>
                  </a:schemeClr>
                </a:solidFill>
              </a:rPr>
              <a:t>elasticsearch</a:t>
            </a:r>
            <a:r>
              <a:rPr lang="en-GB" sz="1000" b="1" dirty="0">
                <a:solidFill>
                  <a:schemeClr val="accent3">
                    <a:lumMod val="75000"/>
                  </a:schemeClr>
                </a:solidFill>
              </a:rPr>
              <a:t> { hosts =&gt; ["localhost:9200"] }</a:t>
            </a:r>
          </a:p>
          <a:p>
            <a:r>
              <a:rPr lang="en-GB" sz="1000" b="1" dirty="0">
                <a:solidFill>
                  <a:schemeClr val="accent3">
                    <a:lumMod val="75000"/>
                  </a:schemeClr>
                </a:solidFill>
              </a:rPr>
              <a:t>  </a:t>
            </a:r>
            <a:r>
              <a:rPr lang="en-GB" sz="1000" b="1" dirty="0" err="1">
                <a:solidFill>
                  <a:schemeClr val="accent3">
                    <a:lumMod val="75000"/>
                  </a:schemeClr>
                </a:solidFill>
              </a:rPr>
              <a:t>stdout</a:t>
            </a:r>
            <a:r>
              <a:rPr lang="en-GB" sz="1000" b="1" dirty="0">
                <a:solidFill>
                  <a:schemeClr val="accent3">
                    <a:lumMod val="75000"/>
                  </a:schemeClr>
                </a:solidFill>
              </a:rPr>
              <a:t> { codec =&gt; </a:t>
            </a:r>
            <a:r>
              <a:rPr lang="en-GB" sz="1000" b="1" dirty="0" err="1">
                <a:solidFill>
                  <a:schemeClr val="accent3">
                    <a:lumMod val="75000"/>
                  </a:schemeClr>
                </a:solidFill>
              </a:rPr>
              <a:t>rubydebug</a:t>
            </a:r>
            <a:r>
              <a:rPr lang="en-GB" sz="1000" b="1" dirty="0">
                <a:solidFill>
                  <a:schemeClr val="accent3">
                    <a:lumMod val="75000"/>
                  </a:schemeClr>
                </a:solidFill>
              </a:rPr>
              <a:t> }</a:t>
            </a:r>
          </a:p>
          <a:p>
            <a:r>
              <a:rPr lang="en-GB" sz="1000" b="1" dirty="0">
                <a:solidFill>
                  <a:schemeClr val="accent3">
                    <a:lumMod val="75000"/>
                  </a:schemeClr>
                </a:solidFill>
              </a:rPr>
              <a:t>}</a:t>
            </a:r>
          </a:p>
        </p:txBody>
      </p:sp>
      <p:sp>
        <p:nvSpPr>
          <p:cNvPr id="20" name="Rectangle 19"/>
          <p:cNvSpPr/>
          <p:nvPr/>
        </p:nvSpPr>
        <p:spPr>
          <a:xfrm>
            <a:off x="635001" y="4991100"/>
            <a:ext cx="8508999" cy="774700"/>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GB" sz="800" b="1" dirty="0">
                <a:solidFill>
                  <a:schemeClr val="accent3">
                    <a:lumMod val="75000"/>
                  </a:schemeClr>
                </a:solidFill>
              </a:rPr>
              <a:t>Dec 23 12:11:43 </a:t>
            </a:r>
            <a:r>
              <a:rPr lang="en-GB" sz="800" b="1" dirty="0" err="1">
                <a:solidFill>
                  <a:schemeClr val="accent3">
                    <a:lumMod val="75000"/>
                  </a:schemeClr>
                </a:solidFill>
              </a:rPr>
              <a:t>louis</a:t>
            </a:r>
            <a:r>
              <a:rPr lang="en-GB" sz="800" b="1" dirty="0">
                <a:solidFill>
                  <a:schemeClr val="accent3">
                    <a:lumMod val="75000"/>
                  </a:schemeClr>
                </a:solidFill>
              </a:rPr>
              <a:t> postfix/</a:t>
            </a:r>
            <a:r>
              <a:rPr lang="en-GB" sz="800" b="1" dirty="0" err="1">
                <a:solidFill>
                  <a:schemeClr val="accent3">
                    <a:lumMod val="75000"/>
                  </a:schemeClr>
                </a:solidFill>
              </a:rPr>
              <a:t>smtpd</a:t>
            </a:r>
            <a:r>
              <a:rPr lang="en-GB" sz="800" b="1" dirty="0">
                <a:solidFill>
                  <a:schemeClr val="accent3">
                    <a:lumMod val="75000"/>
                  </a:schemeClr>
                </a:solidFill>
              </a:rPr>
              <a:t>[31499]: connect from unknown[95.75.93.154]</a:t>
            </a:r>
          </a:p>
          <a:p>
            <a:r>
              <a:rPr lang="en-GB" sz="800" b="1" dirty="0">
                <a:solidFill>
                  <a:schemeClr val="accent3">
                    <a:lumMod val="75000"/>
                  </a:schemeClr>
                </a:solidFill>
              </a:rPr>
              <a:t>Dec 23 14:42:56 </a:t>
            </a:r>
            <a:r>
              <a:rPr lang="en-GB" sz="800" b="1" dirty="0" err="1">
                <a:solidFill>
                  <a:schemeClr val="accent3">
                    <a:lumMod val="75000"/>
                  </a:schemeClr>
                </a:solidFill>
              </a:rPr>
              <a:t>louis</a:t>
            </a:r>
            <a:r>
              <a:rPr lang="en-GB" sz="800" b="1" dirty="0">
                <a:solidFill>
                  <a:schemeClr val="accent3">
                    <a:lumMod val="75000"/>
                  </a:schemeClr>
                </a:solidFill>
              </a:rPr>
              <a:t> named[16000]: client 199.48.164.7#64817: query (cache) 'amsterdamboothuren.com/MX/IN' denied</a:t>
            </a:r>
          </a:p>
          <a:p>
            <a:r>
              <a:rPr lang="en-GB" sz="800" b="1" dirty="0">
                <a:solidFill>
                  <a:schemeClr val="accent3">
                    <a:lumMod val="75000"/>
                  </a:schemeClr>
                </a:solidFill>
              </a:rPr>
              <a:t>Dec 23 14:30:01 </a:t>
            </a:r>
            <a:r>
              <a:rPr lang="en-GB" sz="800" b="1" dirty="0" err="1">
                <a:solidFill>
                  <a:schemeClr val="accent3">
                    <a:lumMod val="75000"/>
                  </a:schemeClr>
                </a:solidFill>
              </a:rPr>
              <a:t>louis</a:t>
            </a:r>
            <a:r>
              <a:rPr lang="en-GB" sz="800" b="1" dirty="0">
                <a:solidFill>
                  <a:schemeClr val="accent3">
                    <a:lumMod val="75000"/>
                  </a:schemeClr>
                </a:solidFill>
              </a:rPr>
              <a:t> CRON[619]: (www-data) CMD (</a:t>
            </a:r>
            <a:r>
              <a:rPr lang="en-GB" sz="800" b="1" dirty="0" err="1">
                <a:solidFill>
                  <a:schemeClr val="accent3">
                    <a:lumMod val="75000"/>
                  </a:schemeClr>
                </a:solidFill>
              </a:rPr>
              <a:t>php</a:t>
            </a:r>
            <a:r>
              <a:rPr lang="en-GB" sz="800" b="1" dirty="0">
                <a:solidFill>
                  <a:schemeClr val="accent3">
                    <a:lumMod val="75000"/>
                  </a:schemeClr>
                </a:solidFill>
              </a:rPr>
              <a:t> /</a:t>
            </a:r>
            <a:r>
              <a:rPr lang="en-GB" sz="800" b="1" dirty="0" err="1">
                <a:solidFill>
                  <a:schemeClr val="accent3">
                    <a:lumMod val="75000"/>
                  </a:schemeClr>
                </a:solidFill>
              </a:rPr>
              <a:t>usr</a:t>
            </a:r>
            <a:r>
              <a:rPr lang="en-GB" sz="800" b="1" dirty="0">
                <a:solidFill>
                  <a:schemeClr val="accent3">
                    <a:lumMod val="75000"/>
                  </a:schemeClr>
                </a:solidFill>
              </a:rPr>
              <a:t>/share/cacti/site/</a:t>
            </a:r>
            <a:r>
              <a:rPr lang="en-GB" sz="800" b="1" dirty="0" err="1">
                <a:solidFill>
                  <a:schemeClr val="accent3">
                    <a:lumMod val="75000"/>
                  </a:schemeClr>
                </a:solidFill>
              </a:rPr>
              <a:t>poller.php</a:t>
            </a:r>
            <a:r>
              <a:rPr lang="en-GB" sz="800" b="1" dirty="0">
                <a:solidFill>
                  <a:schemeClr val="accent3">
                    <a:lumMod val="75000"/>
                  </a:schemeClr>
                </a:solidFill>
              </a:rPr>
              <a:t> &gt;/</a:t>
            </a:r>
            <a:r>
              <a:rPr lang="en-GB" sz="800" b="1" dirty="0" err="1">
                <a:solidFill>
                  <a:schemeClr val="accent3">
                    <a:lumMod val="75000"/>
                  </a:schemeClr>
                </a:solidFill>
              </a:rPr>
              <a:t>dev</a:t>
            </a:r>
            <a:r>
              <a:rPr lang="en-GB" sz="800" b="1" dirty="0">
                <a:solidFill>
                  <a:schemeClr val="accent3">
                    <a:lumMod val="75000"/>
                  </a:schemeClr>
                </a:solidFill>
              </a:rPr>
              <a:t>/null 2&gt;/</a:t>
            </a:r>
            <a:r>
              <a:rPr lang="en-GB" sz="800" b="1" dirty="0" err="1">
                <a:solidFill>
                  <a:schemeClr val="accent3">
                    <a:lumMod val="75000"/>
                  </a:schemeClr>
                </a:solidFill>
              </a:rPr>
              <a:t>var</a:t>
            </a:r>
            <a:r>
              <a:rPr lang="en-GB" sz="800" b="1" dirty="0">
                <a:solidFill>
                  <a:schemeClr val="accent3">
                    <a:lumMod val="75000"/>
                  </a:schemeClr>
                </a:solidFill>
              </a:rPr>
              <a:t>/log/cacti/poller-error.log)</a:t>
            </a:r>
          </a:p>
          <a:p>
            <a:r>
              <a:rPr lang="en-GB" sz="800" b="1" dirty="0">
                <a:solidFill>
                  <a:schemeClr val="accent3">
                    <a:lumMod val="75000"/>
                  </a:schemeClr>
                </a:solidFill>
              </a:rPr>
              <a:t>Dec 22 18:28:06 </a:t>
            </a:r>
            <a:r>
              <a:rPr lang="en-GB" sz="800" b="1" dirty="0" err="1">
                <a:solidFill>
                  <a:schemeClr val="accent3">
                    <a:lumMod val="75000"/>
                  </a:schemeClr>
                </a:solidFill>
              </a:rPr>
              <a:t>louis</a:t>
            </a:r>
            <a:r>
              <a:rPr lang="en-GB" sz="800" b="1" dirty="0">
                <a:solidFill>
                  <a:schemeClr val="accent3">
                    <a:lumMod val="75000"/>
                  </a:schemeClr>
                </a:solidFill>
              </a:rPr>
              <a:t> </a:t>
            </a:r>
            <a:r>
              <a:rPr lang="en-GB" sz="800" b="1" dirty="0" err="1">
                <a:solidFill>
                  <a:schemeClr val="accent3">
                    <a:lumMod val="75000"/>
                  </a:schemeClr>
                </a:solidFill>
              </a:rPr>
              <a:t>rsyslogd</a:t>
            </a:r>
            <a:r>
              <a:rPr lang="en-GB" sz="800" b="1" dirty="0">
                <a:solidFill>
                  <a:schemeClr val="accent3">
                    <a:lumMod val="75000"/>
                  </a:schemeClr>
                </a:solidFill>
              </a:rPr>
              <a:t>: [origin software="</a:t>
            </a:r>
            <a:r>
              <a:rPr lang="en-GB" sz="800" b="1" dirty="0" err="1">
                <a:solidFill>
                  <a:schemeClr val="accent3">
                    <a:lumMod val="75000"/>
                  </a:schemeClr>
                </a:solidFill>
              </a:rPr>
              <a:t>rsyslogd</a:t>
            </a:r>
            <a:r>
              <a:rPr lang="en-GB" sz="800" b="1" dirty="0">
                <a:solidFill>
                  <a:schemeClr val="accent3">
                    <a:lumMod val="75000"/>
                  </a:schemeClr>
                </a:solidFill>
              </a:rPr>
              <a:t>" </a:t>
            </a:r>
            <a:r>
              <a:rPr lang="en-GB" sz="800" b="1" dirty="0" err="1">
                <a:solidFill>
                  <a:schemeClr val="accent3">
                    <a:lumMod val="75000"/>
                  </a:schemeClr>
                </a:solidFill>
              </a:rPr>
              <a:t>swVersion</a:t>
            </a:r>
            <a:r>
              <a:rPr lang="en-GB" sz="800" b="1" dirty="0">
                <a:solidFill>
                  <a:schemeClr val="accent3">
                    <a:lumMod val="75000"/>
                  </a:schemeClr>
                </a:solidFill>
              </a:rPr>
              <a:t>="4.2.0" x-</a:t>
            </a:r>
            <a:r>
              <a:rPr lang="en-GB" sz="800" b="1" dirty="0" err="1">
                <a:solidFill>
                  <a:schemeClr val="accent3">
                    <a:lumMod val="75000"/>
                  </a:schemeClr>
                </a:solidFill>
              </a:rPr>
              <a:t>pid</a:t>
            </a:r>
            <a:r>
              <a:rPr lang="en-GB" sz="800" b="1" dirty="0">
                <a:solidFill>
                  <a:schemeClr val="accent3">
                    <a:lumMod val="75000"/>
                  </a:schemeClr>
                </a:solidFill>
              </a:rPr>
              <a:t>="2253" x-info="http://www.rsyslog.com"] </a:t>
            </a:r>
            <a:r>
              <a:rPr lang="en-GB" sz="800" b="1" dirty="0" err="1">
                <a:solidFill>
                  <a:schemeClr val="accent3">
                    <a:lumMod val="75000"/>
                  </a:schemeClr>
                </a:solidFill>
              </a:rPr>
              <a:t>rsyslogd</a:t>
            </a:r>
            <a:r>
              <a:rPr lang="en-GB" sz="800" b="1" dirty="0">
                <a:solidFill>
                  <a:schemeClr val="accent3">
                    <a:lumMod val="75000"/>
                  </a:schemeClr>
                </a:solidFill>
              </a:rPr>
              <a:t> was </a:t>
            </a:r>
            <a:r>
              <a:rPr lang="en-GB" sz="800" b="1" dirty="0" err="1">
                <a:solidFill>
                  <a:schemeClr val="accent3">
                    <a:lumMod val="75000"/>
                  </a:schemeClr>
                </a:solidFill>
              </a:rPr>
              <a:t>HUPed</a:t>
            </a:r>
            <a:r>
              <a:rPr lang="en-GB" sz="800" b="1" dirty="0">
                <a:solidFill>
                  <a:schemeClr val="accent3">
                    <a:lumMod val="75000"/>
                  </a:schemeClr>
                </a:solidFill>
              </a:rPr>
              <a:t>, type 'lightweight'.</a:t>
            </a:r>
          </a:p>
        </p:txBody>
      </p:sp>
      <p:sp>
        <p:nvSpPr>
          <p:cNvPr id="24" name="Content Placeholder 2"/>
          <p:cNvSpPr txBox="1">
            <a:spLocks/>
          </p:cNvSpPr>
          <p:nvPr/>
        </p:nvSpPr>
        <p:spPr>
          <a:xfrm>
            <a:off x="406401" y="4622800"/>
            <a:ext cx="6153149"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dirty="0" smtClean="0"/>
              <a:t>Entered given line in </a:t>
            </a:r>
            <a:r>
              <a:rPr lang="en-US" dirty="0" err="1" smtClean="0"/>
              <a:t>logstash</a:t>
            </a:r>
            <a:r>
              <a:rPr lang="en-US" dirty="0" smtClean="0"/>
              <a:t> command line </a:t>
            </a:r>
            <a:endParaRPr lang="en-US" i="1" dirty="0"/>
          </a:p>
        </p:txBody>
      </p:sp>
      <p:sp>
        <p:nvSpPr>
          <p:cNvPr id="7" name="Content Placeholder 2"/>
          <p:cNvSpPr txBox="1">
            <a:spLocks/>
          </p:cNvSpPr>
          <p:nvPr/>
        </p:nvSpPr>
        <p:spPr>
          <a:xfrm>
            <a:off x="406399" y="3208804"/>
            <a:ext cx="8324091" cy="5539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dirty="0" smtClean="0"/>
              <a:t>Verify </a:t>
            </a:r>
            <a:r>
              <a:rPr lang="en-US" dirty="0" err="1" smtClean="0"/>
              <a:t>logstash</a:t>
            </a:r>
            <a:r>
              <a:rPr lang="en-US" dirty="0" smtClean="0"/>
              <a:t> configuration file </a:t>
            </a:r>
          </a:p>
          <a:p>
            <a:pPr marL="0" indent="0">
              <a:buFont typeface="Wingdings" pitchFamily="2" charset="2"/>
              <a:buNone/>
            </a:pPr>
            <a:r>
              <a:rPr lang="en-US" dirty="0" smtClean="0"/>
              <a:t>	</a:t>
            </a:r>
            <a:r>
              <a:rPr lang="en-US" i="1" dirty="0" smtClean="0">
                <a:solidFill>
                  <a:schemeClr val="accent3">
                    <a:lumMod val="75000"/>
                  </a:schemeClr>
                </a:solidFill>
              </a:rPr>
              <a:t>Ex : bin/</a:t>
            </a:r>
            <a:r>
              <a:rPr lang="en-US" i="1" dirty="0" err="1" smtClean="0">
                <a:solidFill>
                  <a:schemeClr val="accent3">
                    <a:lumMod val="75000"/>
                  </a:schemeClr>
                </a:solidFill>
              </a:rPr>
              <a:t>logstash</a:t>
            </a:r>
            <a:r>
              <a:rPr lang="en-US" i="1" dirty="0" smtClean="0">
                <a:solidFill>
                  <a:schemeClr val="accent3">
                    <a:lumMod val="75000"/>
                  </a:schemeClr>
                </a:solidFill>
              </a:rPr>
              <a:t> -f </a:t>
            </a:r>
            <a:r>
              <a:rPr lang="en-US" i="1" dirty="0" err="1" smtClean="0">
                <a:solidFill>
                  <a:schemeClr val="accent3">
                    <a:lumMod val="75000"/>
                  </a:schemeClr>
                </a:solidFill>
              </a:rPr>
              <a:t>logstash-simple.conf</a:t>
            </a:r>
            <a:r>
              <a:rPr lang="en-US" i="1" dirty="0" smtClean="0">
                <a:solidFill>
                  <a:schemeClr val="accent3">
                    <a:lumMod val="75000"/>
                  </a:schemeClr>
                </a:solidFill>
              </a:rPr>
              <a:t> --</a:t>
            </a:r>
            <a:r>
              <a:rPr lang="en-US" i="1" dirty="0" err="1" smtClean="0">
                <a:solidFill>
                  <a:schemeClr val="accent3">
                    <a:lumMod val="75000"/>
                  </a:schemeClr>
                </a:solidFill>
              </a:rPr>
              <a:t>configtest</a:t>
            </a:r>
            <a:endParaRPr lang="en-US" i="1" dirty="0"/>
          </a:p>
        </p:txBody>
      </p:sp>
      <p:sp>
        <p:nvSpPr>
          <p:cNvPr id="10" name="Content Placeholder 2"/>
          <p:cNvSpPr txBox="1">
            <a:spLocks/>
          </p:cNvSpPr>
          <p:nvPr/>
        </p:nvSpPr>
        <p:spPr>
          <a:xfrm>
            <a:off x="406399" y="3932704"/>
            <a:ext cx="8324091" cy="5539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dirty="0" smtClean="0"/>
              <a:t>Run </a:t>
            </a:r>
            <a:r>
              <a:rPr lang="en-US" dirty="0" err="1" smtClean="0"/>
              <a:t>logstash</a:t>
            </a:r>
            <a:r>
              <a:rPr lang="en-US" dirty="0" smtClean="0"/>
              <a:t> with created configuration file</a:t>
            </a:r>
          </a:p>
          <a:p>
            <a:pPr marL="0" indent="0">
              <a:buFont typeface="Wingdings" pitchFamily="2" charset="2"/>
              <a:buNone/>
            </a:pPr>
            <a:r>
              <a:rPr lang="en-US" dirty="0" smtClean="0"/>
              <a:t>	</a:t>
            </a:r>
            <a:r>
              <a:rPr lang="en-US" i="1" dirty="0" smtClean="0">
                <a:solidFill>
                  <a:schemeClr val="accent3">
                    <a:lumMod val="75000"/>
                  </a:schemeClr>
                </a:solidFill>
              </a:rPr>
              <a:t>Ex : bin/</a:t>
            </a:r>
            <a:r>
              <a:rPr lang="en-US" i="1" dirty="0" err="1" smtClean="0">
                <a:solidFill>
                  <a:schemeClr val="accent3">
                    <a:lumMod val="75000"/>
                  </a:schemeClr>
                </a:solidFill>
              </a:rPr>
              <a:t>logstash</a:t>
            </a:r>
            <a:r>
              <a:rPr lang="en-US" i="1" dirty="0" smtClean="0">
                <a:solidFill>
                  <a:schemeClr val="accent3">
                    <a:lumMod val="75000"/>
                  </a:schemeClr>
                </a:solidFill>
              </a:rPr>
              <a:t> -f </a:t>
            </a:r>
            <a:r>
              <a:rPr lang="en-US" i="1" dirty="0" err="1" smtClean="0">
                <a:solidFill>
                  <a:schemeClr val="accent3">
                    <a:lumMod val="75000"/>
                  </a:schemeClr>
                </a:solidFill>
              </a:rPr>
              <a:t>logstash-simple.conf</a:t>
            </a:r>
            <a:endParaRPr lang="en-US" i="1" dirty="0"/>
          </a:p>
        </p:txBody>
      </p:sp>
    </p:spTree>
    <p:extLst>
      <p:ext uri="{BB962C8B-B14F-4D97-AF65-F5344CB8AC3E}">
        <p14:creationId xmlns:p14="http://schemas.microsoft.com/office/powerpoint/2010/main" val="1698035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What is ELK ?</a:t>
            </a:r>
            <a:endParaRPr lang="en-US" dirty="0">
              <a:solidFill>
                <a:schemeClr val="bg2"/>
              </a:solidFill>
            </a:endParaRPr>
          </a:p>
        </p:txBody>
      </p:sp>
      <p:sp>
        <p:nvSpPr>
          <p:cNvPr id="3" name="Content Placeholder 2"/>
          <p:cNvSpPr>
            <a:spLocks noGrp="1"/>
          </p:cNvSpPr>
          <p:nvPr>
            <p:ph idx="1"/>
          </p:nvPr>
        </p:nvSpPr>
        <p:spPr>
          <a:xfrm>
            <a:off x="434951" y="1787431"/>
            <a:ext cx="8212137" cy="4016484"/>
          </a:xfrm>
        </p:spPr>
        <p:txBody>
          <a:bodyPr/>
          <a:lstStyle/>
          <a:p>
            <a:pPr>
              <a:buFont typeface="Wingdings" pitchFamily="2" charset="2"/>
              <a:buChar char="Ø"/>
            </a:pPr>
            <a:r>
              <a:rPr lang="en-GB" b="1" dirty="0">
                <a:solidFill>
                  <a:srgbClr val="00B050"/>
                </a:solidFill>
              </a:rPr>
              <a:t>Elasticsearch</a:t>
            </a:r>
            <a:r>
              <a:rPr lang="en-GB" dirty="0">
                <a:solidFill>
                  <a:srgbClr val="00B050"/>
                </a:solidFill>
              </a:rPr>
              <a:t> </a:t>
            </a:r>
            <a:r>
              <a:rPr lang="en-GB" dirty="0"/>
              <a:t>for deep search and data </a:t>
            </a:r>
            <a:r>
              <a:rPr lang="en-GB" dirty="0" smtClean="0"/>
              <a:t>analytics.</a:t>
            </a:r>
          </a:p>
          <a:p>
            <a:pPr>
              <a:buFont typeface="Wingdings" pitchFamily="2" charset="2"/>
              <a:buChar char="Ø"/>
            </a:pPr>
            <a:endParaRPr lang="en-GB" dirty="0"/>
          </a:p>
          <a:p>
            <a:pPr>
              <a:buFont typeface="Wingdings" pitchFamily="2" charset="2"/>
              <a:buChar char="Ø"/>
            </a:pPr>
            <a:r>
              <a:rPr lang="en-GB" b="1" dirty="0">
                <a:solidFill>
                  <a:srgbClr val="00B050"/>
                </a:solidFill>
              </a:rPr>
              <a:t>Logstash</a:t>
            </a:r>
            <a:r>
              <a:rPr lang="en-GB" dirty="0">
                <a:solidFill>
                  <a:srgbClr val="00B050"/>
                </a:solidFill>
              </a:rPr>
              <a:t> </a:t>
            </a:r>
            <a:r>
              <a:rPr lang="en-GB" dirty="0"/>
              <a:t>for centralized logging, log enrichment and </a:t>
            </a:r>
            <a:r>
              <a:rPr lang="en-GB" dirty="0" smtClean="0"/>
              <a:t>parsing.</a:t>
            </a:r>
          </a:p>
          <a:p>
            <a:pPr>
              <a:buFont typeface="Wingdings" pitchFamily="2" charset="2"/>
              <a:buChar char="Ø"/>
            </a:pPr>
            <a:endParaRPr lang="en-GB" dirty="0"/>
          </a:p>
          <a:p>
            <a:pPr>
              <a:buFont typeface="Wingdings" pitchFamily="2" charset="2"/>
              <a:buChar char="Ø"/>
            </a:pPr>
            <a:r>
              <a:rPr lang="en-GB" b="1" dirty="0">
                <a:solidFill>
                  <a:srgbClr val="00B050"/>
                </a:solidFill>
              </a:rPr>
              <a:t>Kibana</a:t>
            </a:r>
            <a:r>
              <a:rPr lang="en-GB" dirty="0">
                <a:solidFill>
                  <a:srgbClr val="00B050"/>
                </a:solidFill>
              </a:rPr>
              <a:t> </a:t>
            </a:r>
            <a:r>
              <a:rPr lang="en-GB" dirty="0"/>
              <a:t>for powerful and beautiful data </a:t>
            </a:r>
            <a:r>
              <a:rPr lang="en-GB" dirty="0" smtClean="0"/>
              <a:t>visualizations.</a:t>
            </a:r>
          </a:p>
          <a:p>
            <a:pPr>
              <a:buFont typeface="Wingdings" pitchFamily="2" charset="2"/>
              <a:buChar char="Ø"/>
            </a:pPr>
            <a:endParaRPr lang="en-GB" dirty="0"/>
          </a:p>
          <a:p>
            <a:pPr>
              <a:buFont typeface="Wingdings" pitchFamily="2" charset="2"/>
              <a:buChar char="Ø"/>
            </a:pPr>
            <a:endParaRPr lang="en-GB" dirty="0" smtClean="0"/>
          </a:p>
          <a:p>
            <a:pPr>
              <a:buFont typeface="Wingdings" pitchFamily="2" charset="2"/>
              <a:buChar char="Ø"/>
            </a:pPr>
            <a:endParaRPr lang="en-GB" dirty="0"/>
          </a:p>
          <a:p>
            <a:pPr marL="285750" lvl="2" indent="-285750">
              <a:buSzPct val="120000"/>
              <a:buFont typeface="Wingdings" pitchFamily="2" charset="2"/>
              <a:buChar char="v"/>
            </a:pPr>
            <a:r>
              <a:rPr lang="en-US" b="1" dirty="0" err="1"/>
              <a:t>Elasticsearch</a:t>
            </a:r>
            <a:r>
              <a:rPr lang="en-US" dirty="0"/>
              <a:t>, along with </a:t>
            </a:r>
            <a:r>
              <a:rPr lang="en-US" b="1" dirty="0" err="1"/>
              <a:t>Logstash</a:t>
            </a:r>
            <a:r>
              <a:rPr lang="en-US" dirty="0"/>
              <a:t> and </a:t>
            </a:r>
            <a:r>
              <a:rPr lang="en-US" b="1" dirty="0" err="1"/>
              <a:t>Kibana</a:t>
            </a:r>
            <a:r>
              <a:rPr lang="en-US" dirty="0"/>
              <a:t>, provides a powerful platform for indexing, searching and analyzing your data</a:t>
            </a:r>
          </a:p>
          <a:p>
            <a:pPr>
              <a:buFont typeface="Wingdings" pitchFamily="2" charset="2"/>
              <a:buChar char="Ø"/>
            </a:pPr>
            <a:endParaRPr lang="en-GB" dirty="0"/>
          </a:p>
          <a:p>
            <a:pPr>
              <a:buFont typeface="Wingdings" pitchFamily="2" charset="2"/>
              <a:buChar char="Ø"/>
            </a:pPr>
            <a:endParaRPr lang="en-US" dirty="0" smtClean="0"/>
          </a:p>
          <a:p>
            <a:pPr marL="0" indent="0">
              <a:buNone/>
            </a:pPr>
            <a:endParaRPr lang="en-US" dirty="0" smtClean="0"/>
          </a:p>
          <a:p>
            <a:pPr>
              <a:lnSpc>
                <a:spcPct val="150000"/>
              </a:lnSpc>
            </a:pPr>
            <a:endParaRPr lang="en-US" dirty="0"/>
          </a:p>
        </p:txBody>
      </p:sp>
    </p:spTree>
    <p:extLst>
      <p:ext uri="{BB962C8B-B14F-4D97-AF65-F5344CB8AC3E}">
        <p14:creationId xmlns:p14="http://schemas.microsoft.com/office/powerpoint/2010/main" val="4161284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err="1" smtClean="0">
                <a:solidFill>
                  <a:schemeClr val="bg2"/>
                </a:solidFill>
              </a:rPr>
              <a:t>Logstash</a:t>
            </a:r>
            <a:r>
              <a:rPr lang="en-US" dirty="0" smtClean="0">
                <a:solidFill>
                  <a:schemeClr val="bg2"/>
                </a:solidFill>
              </a:rPr>
              <a:t> Deployment</a:t>
            </a:r>
            <a:endParaRPr lang="en-US" dirty="0">
              <a:solidFill>
                <a:schemeClr val="bg2"/>
              </a:solidFill>
            </a:endParaRPr>
          </a:p>
        </p:txBody>
      </p:sp>
      <p:sp>
        <p:nvSpPr>
          <p:cNvPr id="3" name="Content Placeholder 2"/>
          <p:cNvSpPr>
            <a:spLocks noGrp="1"/>
          </p:cNvSpPr>
          <p:nvPr>
            <p:ph idx="1"/>
          </p:nvPr>
        </p:nvSpPr>
        <p:spPr>
          <a:xfrm>
            <a:off x="442154" y="1278862"/>
            <a:ext cx="8212137" cy="276999"/>
          </a:xfrm>
        </p:spPr>
        <p:txBody>
          <a:bodyPr/>
          <a:lstStyle/>
          <a:p>
            <a:pPr>
              <a:buFont typeface="Wingdings" pitchFamily="2" charset="2"/>
              <a:buChar char="Ø"/>
            </a:pPr>
            <a:r>
              <a:rPr lang="en-US" dirty="0" smtClean="0"/>
              <a:t>Simple deployment structure of </a:t>
            </a:r>
            <a:r>
              <a:rPr lang="en-US" dirty="0" err="1" smtClean="0"/>
              <a:t>Logstash</a:t>
            </a:r>
            <a:endParaRPr lang="en-US" dirty="0" smtClean="0"/>
          </a:p>
        </p:txBody>
      </p:sp>
      <p:pic>
        <p:nvPicPr>
          <p:cNvPr id="13314" name="Picture 2" descr="static/images/deploy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4" y="1741457"/>
            <a:ext cx="7391399" cy="2160941"/>
          </a:xfrm>
          <a:prstGeom prst="rect">
            <a:avLst/>
          </a:prstGeom>
          <a:noFill/>
          <a:extLst>
            <a:ext uri="{909E8E84-426E-40DD-AFC4-6F175D3DCCD1}">
              <a14:hiddenFill xmlns:a14="http://schemas.microsoft.com/office/drawing/2010/main">
                <a:solidFill>
                  <a:srgbClr val="FFFFFF"/>
                </a:solidFill>
              </a14:hiddenFill>
            </a:ext>
          </a:extLst>
        </p:spPr>
      </p:pic>
      <p:sp>
        <p:nvSpPr>
          <p:cNvPr id="24" name="Content Placeholder 2"/>
          <p:cNvSpPr txBox="1">
            <a:spLocks/>
          </p:cNvSpPr>
          <p:nvPr/>
        </p:nvSpPr>
        <p:spPr>
          <a:xfrm>
            <a:off x="600074" y="4187162"/>
            <a:ext cx="8212137"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dirty="0"/>
              <a:t>Logstash configuration </a:t>
            </a:r>
            <a:r>
              <a:rPr lang="en-US" dirty="0" smtClean="0"/>
              <a:t> &amp; </a:t>
            </a:r>
            <a:r>
              <a:rPr lang="en-US" dirty="0" err="1" smtClean="0"/>
              <a:t>Elasticsearch</a:t>
            </a:r>
            <a:r>
              <a:rPr lang="en-US" dirty="0" smtClean="0"/>
              <a:t> with cluster </a:t>
            </a:r>
            <a:r>
              <a:rPr lang="en-US" dirty="0"/>
              <a:t>management</a:t>
            </a:r>
          </a:p>
        </p:txBody>
      </p:sp>
      <p:pic>
        <p:nvPicPr>
          <p:cNvPr id="13316" name="Picture 4" descr="static/images/deploy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7" y="4464161"/>
            <a:ext cx="7737474" cy="207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71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434387" cy="984885"/>
          </a:xfrm>
        </p:spPr>
        <p:txBody>
          <a:bodyPr/>
          <a:lstStyle/>
          <a:p>
            <a:r>
              <a:rPr lang="en-US" dirty="0" err="1" smtClean="0">
                <a:solidFill>
                  <a:schemeClr val="bg2"/>
                </a:solidFill>
              </a:rPr>
              <a:t>Logstash</a:t>
            </a:r>
            <a:r>
              <a:rPr lang="en-US" dirty="0" smtClean="0">
                <a:solidFill>
                  <a:schemeClr val="bg2"/>
                </a:solidFill>
              </a:rPr>
              <a:t> Deployment with High availability</a:t>
            </a:r>
            <a:endParaRPr lang="en-US" dirty="0">
              <a:solidFill>
                <a:schemeClr val="bg2"/>
              </a:solidFill>
            </a:endParaRPr>
          </a:p>
        </p:txBody>
      </p:sp>
      <p:sp>
        <p:nvSpPr>
          <p:cNvPr id="3" name="Content Placeholder 2"/>
          <p:cNvSpPr>
            <a:spLocks noGrp="1"/>
          </p:cNvSpPr>
          <p:nvPr>
            <p:ph idx="1"/>
          </p:nvPr>
        </p:nvSpPr>
        <p:spPr>
          <a:xfrm>
            <a:off x="442154" y="1278862"/>
            <a:ext cx="8212137" cy="276999"/>
          </a:xfrm>
        </p:spPr>
        <p:txBody>
          <a:bodyPr/>
          <a:lstStyle/>
          <a:p>
            <a:pPr>
              <a:buFont typeface="Wingdings" pitchFamily="2" charset="2"/>
              <a:buChar char="Ø"/>
            </a:pPr>
            <a:r>
              <a:rPr lang="en-US" dirty="0" err="1" smtClean="0"/>
              <a:t>Logstash</a:t>
            </a:r>
            <a:r>
              <a:rPr lang="en-US" dirty="0" smtClean="0"/>
              <a:t> High availability</a:t>
            </a:r>
          </a:p>
        </p:txBody>
      </p:sp>
    </p:spTree>
    <p:extLst>
      <p:ext uri="{BB962C8B-B14F-4D97-AF65-F5344CB8AC3E}">
        <p14:creationId xmlns:p14="http://schemas.microsoft.com/office/powerpoint/2010/main" val="259761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487" y="3576661"/>
            <a:ext cx="4518025" cy="307777"/>
          </a:xfrm>
        </p:spPr>
        <p:txBody>
          <a:bodyPr/>
          <a:lstStyle/>
          <a:p>
            <a:pPr algn="ctr"/>
            <a:r>
              <a:rPr lang="en-US" sz="2000" dirty="0" smtClean="0">
                <a:solidFill>
                  <a:schemeClr val="accent6">
                    <a:lumMod val="60000"/>
                    <a:lumOff val="40000"/>
                  </a:schemeClr>
                </a:solidFill>
              </a:rPr>
              <a:t>(Visualization)</a:t>
            </a:r>
            <a:endParaRPr lang="en-US" sz="2000" dirty="0">
              <a:solidFill>
                <a:schemeClr val="accent6">
                  <a:lumMod val="60000"/>
                  <a:lumOff val="40000"/>
                </a:schemeClr>
              </a:solidFill>
            </a:endParaRPr>
          </a:p>
        </p:txBody>
      </p:sp>
      <p:pic>
        <p:nvPicPr>
          <p:cNvPr id="4098" name="Picture 2" descr="Image result for Kibana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875" y="2298700"/>
            <a:ext cx="3143250"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20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err="1" smtClean="0">
                <a:solidFill>
                  <a:schemeClr val="bg2"/>
                </a:solidFill>
              </a:rPr>
              <a:t>Kibana</a:t>
            </a:r>
            <a:endParaRPr lang="en-US" dirty="0">
              <a:solidFill>
                <a:schemeClr val="bg2"/>
              </a:solidFill>
            </a:endParaRPr>
          </a:p>
        </p:txBody>
      </p:sp>
      <p:sp>
        <p:nvSpPr>
          <p:cNvPr id="3" name="Content Placeholder 2"/>
          <p:cNvSpPr>
            <a:spLocks noGrp="1"/>
          </p:cNvSpPr>
          <p:nvPr>
            <p:ph idx="1"/>
          </p:nvPr>
        </p:nvSpPr>
        <p:spPr>
          <a:xfrm>
            <a:off x="467554" y="1443962"/>
            <a:ext cx="8212137" cy="3077766"/>
          </a:xfrm>
        </p:spPr>
        <p:txBody>
          <a:bodyPr/>
          <a:lstStyle/>
          <a:p>
            <a:pPr>
              <a:buFont typeface="Wingdings" pitchFamily="2" charset="2"/>
              <a:buChar char="Ø"/>
            </a:pPr>
            <a:r>
              <a:rPr lang="en-US" sz="1600" dirty="0"/>
              <a:t>It is an open source analytics and visualization platform designed to work with </a:t>
            </a:r>
            <a:r>
              <a:rPr lang="en-US" sz="1600" dirty="0" err="1"/>
              <a:t>Elasticsearch</a:t>
            </a:r>
            <a:r>
              <a:rPr lang="en-US" sz="1600" dirty="0" smtClean="0"/>
              <a:t>.</a:t>
            </a:r>
          </a:p>
          <a:p>
            <a:pPr>
              <a:buFont typeface="Wingdings" pitchFamily="2" charset="2"/>
              <a:buChar char="Ø"/>
            </a:pPr>
            <a:endParaRPr lang="en-US" sz="1600" dirty="0"/>
          </a:p>
          <a:p>
            <a:pPr>
              <a:buFont typeface="Wingdings" pitchFamily="2" charset="2"/>
              <a:buChar char="Ø"/>
            </a:pPr>
            <a:r>
              <a:rPr lang="en-US" sz="1600" dirty="0"/>
              <a:t>You can easily perform advanced data analysis and visualize your data in a variety of charts, tables, and maps</a:t>
            </a:r>
          </a:p>
          <a:p>
            <a:pPr>
              <a:lnSpc>
                <a:spcPct val="150000"/>
              </a:lnSpc>
              <a:buFont typeface="Wingdings" pitchFamily="2" charset="2"/>
              <a:buChar char="Ø"/>
            </a:pPr>
            <a:r>
              <a:rPr lang="en-US" sz="1600" dirty="0" smtClean="0"/>
              <a:t>Makes </a:t>
            </a:r>
            <a:r>
              <a:rPr lang="en-US" sz="1600" dirty="0"/>
              <a:t>it easy to understand large volumes of </a:t>
            </a:r>
            <a:r>
              <a:rPr lang="en-US" sz="1600" dirty="0" smtClean="0"/>
              <a:t>data.</a:t>
            </a:r>
          </a:p>
          <a:p>
            <a:pPr>
              <a:lnSpc>
                <a:spcPct val="150000"/>
              </a:lnSpc>
              <a:buFont typeface="Wingdings" pitchFamily="2" charset="2"/>
              <a:buChar char="Ø"/>
            </a:pPr>
            <a:r>
              <a:rPr lang="en-US" sz="1600" dirty="0"/>
              <a:t>Kibana makes it easy to understand large volumes of </a:t>
            </a:r>
            <a:r>
              <a:rPr lang="en-US" sz="1600" dirty="0" smtClean="0"/>
              <a:t>data.</a:t>
            </a:r>
          </a:p>
          <a:p>
            <a:pPr>
              <a:lnSpc>
                <a:spcPct val="150000"/>
              </a:lnSpc>
              <a:buFont typeface="Wingdings" pitchFamily="2" charset="2"/>
              <a:buChar char="Ø"/>
            </a:pPr>
            <a:r>
              <a:rPr lang="en-US" sz="1600" dirty="0" smtClean="0"/>
              <a:t>It enables to create and share dynamic dashboards that display changes to </a:t>
            </a:r>
            <a:r>
              <a:rPr lang="en-US" sz="1600" dirty="0" err="1" smtClean="0"/>
              <a:t>Elasticsearch</a:t>
            </a:r>
            <a:r>
              <a:rPr lang="en-US" sz="1600" dirty="0" smtClean="0"/>
              <a:t> </a:t>
            </a:r>
            <a:r>
              <a:rPr lang="en-US" sz="1600" dirty="0" err="1" smtClean="0"/>
              <a:t>queris</a:t>
            </a:r>
            <a:r>
              <a:rPr lang="en-US" sz="1600" dirty="0" smtClean="0"/>
              <a:t>.</a:t>
            </a:r>
          </a:p>
          <a:p>
            <a:pPr>
              <a:lnSpc>
                <a:spcPct val="150000"/>
              </a:lnSpc>
              <a:buFont typeface="Wingdings" pitchFamily="2" charset="2"/>
              <a:buChar char="Ø"/>
            </a:pPr>
            <a:r>
              <a:rPr lang="en-US" sz="1600" dirty="0" smtClean="0"/>
              <a:t>No code, No infrastructure required.</a:t>
            </a:r>
          </a:p>
        </p:txBody>
      </p:sp>
    </p:spTree>
    <p:extLst>
      <p:ext uri="{BB962C8B-B14F-4D97-AF65-F5344CB8AC3E}">
        <p14:creationId xmlns:p14="http://schemas.microsoft.com/office/powerpoint/2010/main" val="31501052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Installation &amp; Configuration</a:t>
            </a:r>
            <a:endParaRPr lang="en-US" dirty="0">
              <a:solidFill>
                <a:schemeClr val="bg2"/>
              </a:solidFill>
            </a:endParaRPr>
          </a:p>
        </p:txBody>
      </p:sp>
      <p:sp>
        <p:nvSpPr>
          <p:cNvPr id="3" name="Content Placeholder 2"/>
          <p:cNvSpPr>
            <a:spLocks noGrp="1"/>
          </p:cNvSpPr>
          <p:nvPr>
            <p:ph idx="1"/>
          </p:nvPr>
        </p:nvSpPr>
        <p:spPr>
          <a:xfrm>
            <a:off x="467554" y="1443962"/>
            <a:ext cx="8212137" cy="1015663"/>
          </a:xfrm>
        </p:spPr>
        <p:txBody>
          <a:bodyPr/>
          <a:lstStyle/>
          <a:p>
            <a:pPr marL="0" indent="0">
              <a:buNone/>
            </a:pPr>
            <a:r>
              <a:rPr lang="en-US" dirty="0"/>
              <a:t>To get Kibana up and running:</a:t>
            </a:r>
          </a:p>
          <a:p>
            <a:pPr>
              <a:lnSpc>
                <a:spcPct val="150000"/>
              </a:lnSpc>
              <a:buFont typeface="Wingdings" pitchFamily="2" charset="2"/>
              <a:buChar char="Ø"/>
            </a:pPr>
            <a:r>
              <a:rPr lang="en-US" sz="1600" dirty="0"/>
              <a:t>Download the </a:t>
            </a:r>
            <a:r>
              <a:rPr lang="en-US" sz="1600" dirty="0">
                <a:hlinkClick r:id="rId2"/>
              </a:rPr>
              <a:t>Kibana 4 binary package</a:t>
            </a:r>
            <a:r>
              <a:rPr lang="en-US" sz="1600" dirty="0"/>
              <a:t> for your platform.</a:t>
            </a:r>
          </a:p>
          <a:p>
            <a:pPr>
              <a:lnSpc>
                <a:spcPct val="150000"/>
              </a:lnSpc>
              <a:buFont typeface="Wingdings" pitchFamily="2" charset="2"/>
              <a:buChar char="Ø"/>
            </a:pPr>
            <a:r>
              <a:rPr lang="en-US" sz="1600" dirty="0"/>
              <a:t>Extract the .zip or tar.gz archive file.</a:t>
            </a:r>
          </a:p>
        </p:txBody>
      </p:sp>
    </p:spTree>
    <p:extLst>
      <p:ext uri="{BB962C8B-B14F-4D97-AF65-F5344CB8AC3E}">
        <p14:creationId xmlns:p14="http://schemas.microsoft.com/office/powerpoint/2010/main" val="23563361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Create Dashboard by 5 steps</a:t>
            </a:r>
            <a:endParaRPr lang="en-US" dirty="0">
              <a:solidFill>
                <a:schemeClr val="bg2"/>
              </a:solidFill>
            </a:endParaRPr>
          </a:p>
        </p:txBody>
      </p:sp>
      <p:sp>
        <p:nvSpPr>
          <p:cNvPr id="3" name="Content Placeholder 2"/>
          <p:cNvSpPr>
            <a:spLocks noGrp="1"/>
          </p:cNvSpPr>
          <p:nvPr>
            <p:ph idx="1"/>
          </p:nvPr>
        </p:nvSpPr>
        <p:spPr>
          <a:xfrm>
            <a:off x="467554" y="1443962"/>
            <a:ext cx="8212137" cy="1846659"/>
          </a:xfrm>
        </p:spPr>
        <p:txBody>
          <a:bodyPr/>
          <a:lstStyle/>
          <a:p>
            <a:pPr>
              <a:lnSpc>
                <a:spcPct val="150000"/>
              </a:lnSpc>
              <a:buFont typeface="Wingdings" pitchFamily="2" charset="2"/>
              <a:buChar char="Ø"/>
            </a:pPr>
            <a:r>
              <a:rPr lang="en-US" sz="1600" dirty="0" smtClean="0"/>
              <a:t>Loaded sample data set into your </a:t>
            </a:r>
            <a:r>
              <a:rPr lang="en-US" sz="1600" dirty="0" err="1" smtClean="0"/>
              <a:t>Elasticsearch</a:t>
            </a:r>
            <a:r>
              <a:rPr lang="en-US" sz="1600" dirty="0" smtClean="0"/>
              <a:t> installation.</a:t>
            </a:r>
            <a:endParaRPr lang="en-US" sz="1600" dirty="0"/>
          </a:p>
          <a:p>
            <a:pPr>
              <a:lnSpc>
                <a:spcPct val="150000"/>
              </a:lnSpc>
              <a:buFont typeface="Wingdings" pitchFamily="2" charset="2"/>
              <a:buChar char="Ø"/>
            </a:pPr>
            <a:r>
              <a:rPr lang="en-US" sz="1600" dirty="0" smtClean="0"/>
              <a:t>Define index pattern by using </a:t>
            </a:r>
            <a:r>
              <a:rPr lang="en-US" sz="1600" b="1" dirty="0" smtClean="0"/>
              <a:t>Settings</a:t>
            </a:r>
            <a:r>
              <a:rPr lang="en-US" sz="1600" dirty="0" smtClean="0"/>
              <a:t> tab</a:t>
            </a:r>
          </a:p>
          <a:p>
            <a:pPr>
              <a:lnSpc>
                <a:spcPct val="150000"/>
              </a:lnSpc>
              <a:buFont typeface="Wingdings" pitchFamily="2" charset="2"/>
              <a:buChar char="Ø"/>
            </a:pPr>
            <a:r>
              <a:rPr lang="en-US" sz="1600" dirty="0" smtClean="0"/>
              <a:t>.Use the </a:t>
            </a:r>
            <a:r>
              <a:rPr lang="en-US" sz="1600" b="1" dirty="0" smtClean="0"/>
              <a:t>Discover</a:t>
            </a:r>
            <a:r>
              <a:rPr lang="en-US" sz="1600" dirty="0" smtClean="0"/>
              <a:t> functionality to explore your data</a:t>
            </a:r>
          </a:p>
          <a:p>
            <a:pPr>
              <a:lnSpc>
                <a:spcPct val="150000"/>
              </a:lnSpc>
              <a:buFont typeface="Wingdings" pitchFamily="2" charset="2"/>
              <a:buChar char="Ø"/>
            </a:pPr>
            <a:r>
              <a:rPr lang="en-US" sz="1600" dirty="0" smtClean="0"/>
              <a:t>Set up some </a:t>
            </a:r>
            <a:r>
              <a:rPr lang="en-US" sz="1600" b="1" dirty="0" smtClean="0"/>
              <a:t>Visualizations</a:t>
            </a:r>
            <a:r>
              <a:rPr lang="en-US" sz="1600" dirty="0" smtClean="0"/>
              <a:t> to graphically represent your data</a:t>
            </a:r>
          </a:p>
          <a:p>
            <a:pPr>
              <a:lnSpc>
                <a:spcPct val="150000"/>
              </a:lnSpc>
              <a:buFont typeface="Wingdings" pitchFamily="2" charset="2"/>
              <a:buChar char="Ø"/>
            </a:pPr>
            <a:r>
              <a:rPr lang="en-US" sz="1600" dirty="0" smtClean="0"/>
              <a:t>Assembled visualizations into a Dashboard </a:t>
            </a:r>
            <a:endParaRPr lang="en-US" sz="1600" dirty="0"/>
          </a:p>
        </p:txBody>
      </p:sp>
    </p:spTree>
    <p:extLst>
      <p:ext uri="{BB962C8B-B14F-4D97-AF65-F5344CB8AC3E}">
        <p14:creationId xmlns:p14="http://schemas.microsoft.com/office/powerpoint/2010/main" val="39134812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1" y="711201"/>
            <a:ext cx="8763000" cy="984885"/>
          </a:xfrm>
        </p:spPr>
        <p:txBody>
          <a:bodyPr/>
          <a:lstStyle/>
          <a:p>
            <a:r>
              <a:rPr lang="en-US" dirty="0" smtClean="0">
                <a:solidFill>
                  <a:schemeClr val="bg2"/>
                </a:solidFill>
              </a:rPr>
              <a:t>Step 1 - Load sample data into </a:t>
            </a:r>
            <a:r>
              <a:rPr lang="en-US" dirty="0" err="1" smtClean="0">
                <a:solidFill>
                  <a:schemeClr val="bg2"/>
                </a:solidFill>
              </a:rPr>
              <a:t>Elasticsearch</a:t>
            </a:r>
            <a:endParaRPr lang="en-US" dirty="0">
              <a:solidFill>
                <a:schemeClr val="bg2"/>
              </a:solidFill>
            </a:endParaRPr>
          </a:p>
        </p:txBody>
      </p:sp>
      <p:sp>
        <p:nvSpPr>
          <p:cNvPr id="3" name="Content Placeholder 2"/>
          <p:cNvSpPr>
            <a:spLocks noGrp="1"/>
          </p:cNvSpPr>
          <p:nvPr>
            <p:ph idx="1"/>
          </p:nvPr>
        </p:nvSpPr>
        <p:spPr>
          <a:xfrm>
            <a:off x="454854" y="1253462"/>
            <a:ext cx="8212137" cy="1846659"/>
          </a:xfrm>
        </p:spPr>
        <p:txBody>
          <a:bodyPr/>
          <a:lstStyle/>
          <a:p>
            <a:pPr>
              <a:lnSpc>
                <a:spcPct val="150000"/>
              </a:lnSpc>
              <a:buFont typeface="Wingdings" pitchFamily="2" charset="2"/>
              <a:buChar char="Ø"/>
            </a:pPr>
            <a:r>
              <a:rPr lang="en-US" sz="1400" dirty="0" smtClean="0"/>
              <a:t>Download any sample data set from net or create sample data in </a:t>
            </a:r>
            <a:r>
              <a:rPr lang="en-US" sz="1400" dirty="0" err="1" smtClean="0"/>
              <a:t>json</a:t>
            </a:r>
            <a:r>
              <a:rPr lang="en-US" sz="1400" dirty="0" smtClean="0"/>
              <a:t> format.</a:t>
            </a:r>
          </a:p>
          <a:p>
            <a:pPr>
              <a:lnSpc>
                <a:spcPct val="150000"/>
              </a:lnSpc>
              <a:buFont typeface="Wingdings" pitchFamily="2" charset="2"/>
              <a:buChar char="Ø"/>
            </a:pPr>
            <a:r>
              <a:rPr lang="en-US" sz="1400" dirty="0" smtClean="0"/>
              <a:t>Sample data with different types:</a:t>
            </a:r>
          </a:p>
          <a:p>
            <a:pPr lvl="4">
              <a:lnSpc>
                <a:spcPct val="150000"/>
              </a:lnSpc>
              <a:buFont typeface="Wingdings" pitchFamily="2" charset="2"/>
              <a:buChar char="q"/>
            </a:pPr>
            <a:r>
              <a:rPr lang="en-GB" sz="1200" dirty="0" err="1">
                <a:hlinkClick r:id="rId2"/>
              </a:rPr>
              <a:t>shakespeare.json</a:t>
            </a:r>
            <a:r>
              <a:rPr lang="en-GB" sz="1200" dirty="0" smtClean="0"/>
              <a:t>.</a:t>
            </a:r>
          </a:p>
          <a:p>
            <a:pPr lvl="4">
              <a:lnSpc>
                <a:spcPct val="150000"/>
              </a:lnSpc>
              <a:buFont typeface="Wingdings" pitchFamily="2" charset="2"/>
              <a:buChar char="q"/>
            </a:pPr>
            <a:r>
              <a:rPr lang="en-GB" sz="1200" dirty="0" smtClean="0">
                <a:hlinkClick r:id="rId3"/>
              </a:rPr>
              <a:t>accounts.zip</a:t>
            </a:r>
            <a:endParaRPr lang="en-GB" sz="1200" dirty="0" smtClean="0"/>
          </a:p>
          <a:p>
            <a:pPr lvl="4">
              <a:lnSpc>
                <a:spcPct val="150000"/>
              </a:lnSpc>
              <a:buFont typeface="Wingdings" pitchFamily="2" charset="2"/>
              <a:buChar char="q"/>
            </a:pPr>
            <a:r>
              <a:rPr lang="en-GB" sz="1200" dirty="0">
                <a:hlinkClick r:id="rId4"/>
              </a:rPr>
              <a:t>logs.jsonl.gz</a:t>
            </a:r>
            <a:endParaRPr lang="en-GB" sz="1200" dirty="0" smtClean="0"/>
          </a:p>
          <a:p>
            <a:pPr>
              <a:lnSpc>
                <a:spcPct val="150000"/>
              </a:lnSpc>
              <a:buFont typeface="Wingdings" pitchFamily="2" charset="2"/>
              <a:buChar char="Ø"/>
            </a:pPr>
            <a:r>
              <a:rPr lang="en-US" sz="1400" dirty="0" smtClean="0"/>
              <a:t>Sample data formats are defined in below format</a:t>
            </a:r>
          </a:p>
        </p:txBody>
      </p:sp>
      <p:graphicFrame>
        <p:nvGraphicFramePr>
          <p:cNvPr id="4" name="Table 3"/>
          <p:cNvGraphicFramePr>
            <a:graphicFrameLocks noGrp="1"/>
          </p:cNvGraphicFramePr>
          <p:nvPr>
            <p:extLst>
              <p:ext uri="{D42A27DB-BD31-4B8C-83A1-F6EECF244321}">
                <p14:modId xmlns:p14="http://schemas.microsoft.com/office/powerpoint/2010/main" val="4139773290"/>
              </p:ext>
            </p:extLst>
          </p:nvPr>
        </p:nvGraphicFramePr>
        <p:xfrm>
          <a:off x="615189" y="3027152"/>
          <a:ext cx="8026401" cy="2636520"/>
        </p:xfrm>
        <a:graphic>
          <a:graphicData uri="http://schemas.openxmlformats.org/drawingml/2006/table">
            <a:tbl>
              <a:tblPr firstRow="1" bandRow="1">
                <a:tableStyleId>{5C22544A-7EE6-4342-B048-85BDC9FD1C3A}</a:tableStyleId>
              </a:tblPr>
              <a:tblGrid>
                <a:gridCol w="2675467"/>
                <a:gridCol w="2675467"/>
                <a:gridCol w="2675467"/>
              </a:tblGrid>
              <a:tr h="351918">
                <a:tc>
                  <a:txBody>
                    <a:bodyPr/>
                    <a:lstStyle/>
                    <a:p>
                      <a:r>
                        <a:rPr lang="en-GB" dirty="0" smtClean="0"/>
                        <a:t>Shakespeare</a:t>
                      </a:r>
                      <a:endParaRPr lang="en-GB" dirty="0"/>
                    </a:p>
                  </a:txBody>
                  <a:tcPr/>
                </a:tc>
                <a:tc>
                  <a:txBody>
                    <a:bodyPr/>
                    <a:lstStyle/>
                    <a:p>
                      <a:r>
                        <a:rPr lang="en-GB" dirty="0" smtClean="0"/>
                        <a:t> Accounts</a:t>
                      </a:r>
                      <a:endParaRPr lang="en-GB" dirty="0"/>
                    </a:p>
                  </a:txBody>
                  <a:tcPr/>
                </a:tc>
                <a:tc>
                  <a:txBody>
                    <a:bodyPr/>
                    <a:lstStyle/>
                    <a:p>
                      <a:r>
                        <a:rPr lang="en-GB" dirty="0" smtClean="0"/>
                        <a:t>Log</a:t>
                      </a:r>
                      <a:endParaRPr lang="en-GB" dirty="0"/>
                    </a:p>
                  </a:txBody>
                  <a:tcPr/>
                </a:tc>
              </a:tr>
              <a:tr h="2231217">
                <a:tc>
                  <a:txBody>
                    <a:bodyPr/>
                    <a:lstStyle/>
                    <a:p>
                      <a:r>
                        <a:rPr lang="en-US" sz="1100" dirty="0" smtClean="0"/>
                        <a:t>{</a:t>
                      </a:r>
                    </a:p>
                    <a:p>
                      <a:r>
                        <a:rPr lang="en-US" sz="1100" dirty="0" smtClean="0"/>
                        <a:t>    "</a:t>
                      </a:r>
                      <a:r>
                        <a:rPr lang="en-US" sz="1100" dirty="0" err="1" smtClean="0"/>
                        <a:t>line_id</a:t>
                      </a:r>
                      <a:r>
                        <a:rPr lang="en-US" sz="1100" dirty="0" smtClean="0"/>
                        <a:t>": INT,</a:t>
                      </a:r>
                    </a:p>
                    <a:p>
                      <a:r>
                        <a:rPr lang="en-US" sz="1100" dirty="0" smtClean="0"/>
                        <a:t>    "</a:t>
                      </a:r>
                      <a:r>
                        <a:rPr lang="en-US" sz="1100" dirty="0" err="1" smtClean="0"/>
                        <a:t>play_name</a:t>
                      </a:r>
                      <a:r>
                        <a:rPr lang="en-US" sz="1100" dirty="0" smtClean="0"/>
                        <a:t>": "String",</a:t>
                      </a:r>
                    </a:p>
                    <a:p>
                      <a:r>
                        <a:rPr lang="en-US" sz="1100" dirty="0" smtClean="0"/>
                        <a:t>    "</a:t>
                      </a:r>
                      <a:r>
                        <a:rPr lang="en-US" sz="1100" dirty="0" err="1" smtClean="0"/>
                        <a:t>speech_number</a:t>
                      </a:r>
                      <a:r>
                        <a:rPr lang="en-US" sz="1100" dirty="0" smtClean="0"/>
                        <a:t>": INT,</a:t>
                      </a:r>
                    </a:p>
                    <a:p>
                      <a:r>
                        <a:rPr lang="en-US" sz="1100" dirty="0" smtClean="0"/>
                        <a:t>    "</a:t>
                      </a:r>
                      <a:r>
                        <a:rPr lang="en-US" sz="1100" dirty="0" err="1" smtClean="0"/>
                        <a:t>line_number</a:t>
                      </a:r>
                      <a:r>
                        <a:rPr lang="en-US" sz="1100" dirty="0" smtClean="0"/>
                        <a:t>": "String",</a:t>
                      </a:r>
                    </a:p>
                    <a:p>
                      <a:r>
                        <a:rPr lang="en-US" sz="1100" dirty="0" smtClean="0"/>
                        <a:t>    "speaker": "String",</a:t>
                      </a:r>
                    </a:p>
                    <a:p>
                      <a:r>
                        <a:rPr lang="en-US" sz="1100" dirty="0" smtClean="0"/>
                        <a:t>    "</a:t>
                      </a:r>
                      <a:r>
                        <a:rPr lang="en-US" sz="1100" dirty="0" err="1" smtClean="0"/>
                        <a:t>text_entry</a:t>
                      </a:r>
                      <a:r>
                        <a:rPr lang="en-US" sz="1100" dirty="0" smtClean="0"/>
                        <a:t>": "String",</a:t>
                      </a:r>
                    </a:p>
                    <a:p>
                      <a:r>
                        <a:rPr lang="en-US" sz="1100" dirty="0" smtClean="0"/>
                        <a:t>}</a:t>
                      </a:r>
                      <a:endParaRPr lang="en-GB" sz="1100" dirty="0"/>
                    </a:p>
                  </a:txBody>
                  <a:tcPr/>
                </a:tc>
                <a:tc>
                  <a:txBody>
                    <a:bodyPr/>
                    <a:lstStyle/>
                    <a:p>
                      <a:pPr marL="0" algn="l" defTabSz="914400" rtl="0" eaLnBrk="1" latinLnBrk="0" hangingPunct="1"/>
                      <a:r>
                        <a:rPr lang="en-US" sz="1100" kern="1200" dirty="0" smtClean="0">
                          <a:solidFill>
                            <a:schemeClr val="dk1"/>
                          </a:solidFill>
                          <a:latin typeface="+mn-lt"/>
                          <a:ea typeface="+mn-ea"/>
                          <a:cs typeface="+mn-cs"/>
                        </a:rPr>
                        <a:t>{</a:t>
                      </a:r>
                    </a:p>
                    <a:p>
                      <a:pPr marL="0" algn="l" defTabSz="914400" rtl="0" eaLnBrk="1" latinLnBrk="0" hangingPunct="1"/>
                      <a:r>
                        <a:rPr lang="en-US" sz="1100" kern="1200" dirty="0" smtClean="0">
                          <a:solidFill>
                            <a:schemeClr val="dk1"/>
                          </a:solidFill>
                          <a:latin typeface="+mn-lt"/>
                          <a:ea typeface="+mn-ea"/>
                          <a:cs typeface="+mn-cs"/>
                        </a:rPr>
                        <a:t>    "</a:t>
                      </a:r>
                      <a:r>
                        <a:rPr lang="en-US" sz="1100" kern="1200" dirty="0" err="1" smtClean="0">
                          <a:solidFill>
                            <a:schemeClr val="dk1"/>
                          </a:solidFill>
                          <a:latin typeface="+mn-lt"/>
                          <a:ea typeface="+mn-ea"/>
                          <a:cs typeface="+mn-cs"/>
                        </a:rPr>
                        <a:t>account_number</a:t>
                      </a:r>
                      <a:r>
                        <a:rPr lang="en-US" sz="1100" kern="1200" dirty="0" smtClean="0">
                          <a:solidFill>
                            <a:schemeClr val="dk1"/>
                          </a:solidFill>
                          <a:latin typeface="+mn-lt"/>
                          <a:ea typeface="+mn-ea"/>
                          <a:cs typeface="+mn-cs"/>
                        </a:rPr>
                        <a:t>": INT,</a:t>
                      </a:r>
                    </a:p>
                    <a:p>
                      <a:pPr marL="0" algn="l" defTabSz="914400" rtl="0" eaLnBrk="1" latinLnBrk="0" hangingPunct="1"/>
                      <a:r>
                        <a:rPr lang="en-US" sz="1100" kern="1200" dirty="0" smtClean="0">
                          <a:solidFill>
                            <a:schemeClr val="dk1"/>
                          </a:solidFill>
                          <a:latin typeface="+mn-lt"/>
                          <a:ea typeface="+mn-ea"/>
                          <a:cs typeface="+mn-cs"/>
                        </a:rPr>
                        <a:t>    "balance": INT,</a:t>
                      </a:r>
                    </a:p>
                    <a:p>
                      <a:pPr marL="0" algn="l" defTabSz="914400" rtl="0" eaLnBrk="1" latinLnBrk="0" hangingPunct="1"/>
                      <a:r>
                        <a:rPr lang="en-US" sz="1100" kern="1200" dirty="0" smtClean="0">
                          <a:solidFill>
                            <a:schemeClr val="dk1"/>
                          </a:solidFill>
                          <a:latin typeface="+mn-lt"/>
                          <a:ea typeface="+mn-ea"/>
                          <a:cs typeface="+mn-cs"/>
                        </a:rPr>
                        <a:t>    "</a:t>
                      </a:r>
                      <a:r>
                        <a:rPr lang="en-US" sz="1100" kern="1200" dirty="0" err="1" smtClean="0">
                          <a:solidFill>
                            <a:schemeClr val="dk1"/>
                          </a:solidFill>
                          <a:latin typeface="+mn-lt"/>
                          <a:ea typeface="+mn-ea"/>
                          <a:cs typeface="+mn-cs"/>
                        </a:rPr>
                        <a:t>firstname</a:t>
                      </a:r>
                      <a:r>
                        <a:rPr lang="en-US" sz="1100" kern="1200" dirty="0" smtClean="0">
                          <a:solidFill>
                            <a:schemeClr val="dk1"/>
                          </a:solidFill>
                          <a:latin typeface="+mn-lt"/>
                          <a:ea typeface="+mn-ea"/>
                          <a:cs typeface="+mn-cs"/>
                        </a:rPr>
                        <a:t>": "String",</a:t>
                      </a:r>
                    </a:p>
                    <a:p>
                      <a:pPr marL="0" algn="l" defTabSz="914400" rtl="0" eaLnBrk="1" latinLnBrk="0" hangingPunct="1"/>
                      <a:r>
                        <a:rPr lang="en-US" sz="1100" kern="1200" dirty="0" smtClean="0">
                          <a:solidFill>
                            <a:schemeClr val="dk1"/>
                          </a:solidFill>
                          <a:latin typeface="+mn-lt"/>
                          <a:ea typeface="+mn-ea"/>
                          <a:cs typeface="+mn-cs"/>
                        </a:rPr>
                        <a:t>    "</a:t>
                      </a:r>
                      <a:r>
                        <a:rPr lang="en-US" sz="1100" kern="1200" dirty="0" err="1" smtClean="0">
                          <a:solidFill>
                            <a:schemeClr val="dk1"/>
                          </a:solidFill>
                          <a:latin typeface="+mn-lt"/>
                          <a:ea typeface="+mn-ea"/>
                          <a:cs typeface="+mn-cs"/>
                        </a:rPr>
                        <a:t>lastname</a:t>
                      </a:r>
                      <a:r>
                        <a:rPr lang="en-US" sz="1100" kern="1200" dirty="0" smtClean="0">
                          <a:solidFill>
                            <a:schemeClr val="dk1"/>
                          </a:solidFill>
                          <a:latin typeface="+mn-lt"/>
                          <a:ea typeface="+mn-ea"/>
                          <a:cs typeface="+mn-cs"/>
                        </a:rPr>
                        <a:t>": "String",</a:t>
                      </a:r>
                    </a:p>
                    <a:p>
                      <a:pPr marL="0" algn="l" defTabSz="914400" rtl="0" eaLnBrk="1" latinLnBrk="0" hangingPunct="1"/>
                      <a:r>
                        <a:rPr lang="en-US" sz="1100" kern="1200" dirty="0" smtClean="0">
                          <a:solidFill>
                            <a:schemeClr val="dk1"/>
                          </a:solidFill>
                          <a:latin typeface="+mn-lt"/>
                          <a:ea typeface="+mn-ea"/>
                          <a:cs typeface="+mn-cs"/>
                        </a:rPr>
                        <a:t>    "age": INT,</a:t>
                      </a:r>
                    </a:p>
                    <a:p>
                      <a:pPr marL="0" algn="l" defTabSz="914400" rtl="0" eaLnBrk="1" latinLnBrk="0" hangingPunct="1"/>
                      <a:r>
                        <a:rPr lang="en-US" sz="1100" kern="1200" dirty="0" smtClean="0">
                          <a:solidFill>
                            <a:schemeClr val="dk1"/>
                          </a:solidFill>
                          <a:latin typeface="+mn-lt"/>
                          <a:ea typeface="+mn-ea"/>
                          <a:cs typeface="+mn-cs"/>
                        </a:rPr>
                        <a:t>    "gender": "M or F",</a:t>
                      </a:r>
                    </a:p>
                    <a:p>
                      <a:pPr marL="0" algn="l" defTabSz="914400" rtl="0" eaLnBrk="1" latinLnBrk="0" hangingPunct="1"/>
                      <a:r>
                        <a:rPr lang="en-US" sz="1100" kern="1200" dirty="0" smtClean="0">
                          <a:solidFill>
                            <a:schemeClr val="dk1"/>
                          </a:solidFill>
                          <a:latin typeface="+mn-lt"/>
                          <a:ea typeface="+mn-ea"/>
                          <a:cs typeface="+mn-cs"/>
                        </a:rPr>
                        <a:t>    "address": "String",</a:t>
                      </a:r>
                    </a:p>
                    <a:p>
                      <a:pPr marL="0" algn="l" defTabSz="914400" rtl="0" eaLnBrk="1" latinLnBrk="0" hangingPunct="1"/>
                      <a:r>
                        <a:rPr lang="en-US" sz="1100" kern="1200" dirty="0" smtClean="0">
                          <a:solidFill>
                            <a:schemeClr val="dk1"/>
                          </a:solidFill>
                          <a:latin typeface="+mn-lt"/>
                          <a:ea typeface="+mn-ea"/>
                          <a:cs typeface="+mn-cs"/>
                        </a:rPr>
                        <a:t>    "employer": "String",</a:t>
                      </a:r>
                    </a:p>
                    <a:p>
                      <a:pPr marL="0" algn="l" defTabSz="914400" rtl="0" eaLnBrk="1" latinLnBrk="0" hangingPunct="1"/>
                      <a:r>
                        <a:rPr lang="en-US" sz="1100" kern="1200" dirty="0" smtClean="0">
                          <a:solidFill>
                            <a:schemeClr val="dk1"/>
                          </a:solidFill>
                          <a:latin typeface="+mn-lt"/>
                          <a:ea typeface="+mn-ea"/>
                          <a:cs typeface="+mn-cs"/>
                        </a:rPr>
                        <a:t>    "email": "String",</a:t>
                      </a:r>
                    </a:p>
                    <a:p>
                      <a:pPr marL="0" algn="l" defTabSz="914400" rtl="0" eaLnBrk="1" latinLnBrk="0" hangingPunct="1"/>
                      <a:r>
                        <a:rPr lang="en-US" sz="1100" kern="1200" dirty="0" smtClean="0">
                          <a:solidFill>
                            <a:schemeClr val="dk1"/>
                          </a:solidFill>
                          <a:latin typeface="+mn-lt"/>
                          <a:ea typeface="+mn-ea"/>
                          <a:cs typeface="+mn-cs"/>
                        </a:rPr>
                        <a:t>    "city": "String",</a:t>
                      </a:r>
                    </a:p>
                    <a:p>
                      <a:pPr marL="0" algn="l" defTabSz="914400" rtl="0" eaLnBrk="1" latinLnBrk="0" hangingPunct="1"/>
                      <a:r>
                        <a:rPr lang="en-US" sz="1100" kern="1200" dirty="0" smtClean="0">
                          <a:solidFill>
                            <a:schemeClr val="dk1"/>
                          </a:solidFill>
                          <a:latin typeface="+mn-lt"/>
                          <a:ea typeface="+mn-ea"/>
                          <a:cs typeface="+mn-cs"/>
                        </a:rPr>
                        <a:t>    "state": "String"</a:t>
                      </a:r>
                    </a:p>
                    <a:p>
                      <a:pPr marL="0" algn="l" defTabSz="914400" rtl="0" eaLnBrk="1" latinLnBrk="0" hangingPunct="1"/>
                      <a:r>
                        <a:rPr lang="en-US" sz="1100" kern="1200" dirty="0" smtClean="0">
                          <a:solidFill>
                            <a:schemeClr val="dk1"/>
                          </a:solidFill>
                          <a:latin typeface="+mn-lt"/>
                          <a:ea typeface="+mn-ea"/>
                          <a:cs typeface="+mn-cs"/>
                        </a:rPr>
                        <a:t>}</a:t>
                      </a:r>
                      <a:endParaRPr lang="en-GB" sz="1100" kern="1200" dirty="0">
                        <a:solidFill>
                          <a:schemeClr val="dk1"/>
                        </a:solidFill>
                        <a:latin typeface="+mn-lt"/>
                        <a:ea typeface="+mn-ea"/>
                        <a:cs typeface="+mn-cs"/>
                      </a:endParaRPr>
                    </a:p>
                  </a:txBody>
                  <a:tcPr/>
                </a:tc>
                <a:tc>
                  <a:txBody>
                    <a:bodyPr/>
                    <a:lstStyle/>
                    <a:p>
                      <a:pPr marL="0" algn="l" defTabSz="914400" rtl="0" eaLnBrk="1" latinLnBrk="0" hangingPunct="1"/>
                      <a:r>
                        <a:rPr lang="en-US" sz="1100" kern="1200" dirty="0" smtClean="0">
                          <a:solidFill>
                            <a:schemeClr val="dk1"/>
                          </a:solidFill>
                          <a:latin typeface="+mn-lt"/>
                          <a:ea typeface="+mn-ea"/>
                          <a:cs typeface="+mn-cs"/>
                        </a:rPr>
                        <a:t>{</a:t>
                      </a:r>
                    </a:p>
                    <a:p>
                      <a:pPr marL="0" algn="l" defTabSz="914400" rtl="0" eaLnBrk="1" latinLnBrk="0" hangingPunct="1"/>
                      <a:r>
                        <a:rPr lang="en-US" sz="1100" kern="1200" dirty="0" smtClean="0">
                          <a:solidFill>
                            <a:schemeClr val="dk1"/>
                          </a:solidFill>
                          <a:latin typeface="+mn-lt"/>
                          <a:ea typeface="+mn-ea"/>
                          <a:cs typeface="+mn-cs"/>
                        </a:rPr>
                        <a:t>    "memory": INT,</a:t>
                      </a:r>
                    </a:p>
                    <a:p>
                      <a:pPr marL="0" algn="l" defTabSz="914400" rtl="0" eaLnBrk="1" latinLnBrk="0" hangingPunct="1"/>
                      <a:r>
                        <a:rPr lang="en-US" sz="1100" kern="1200" dirty="0" smtClean="0">
                          <a:solidFill>
                            <a:schemeClr val="dk1"/>
                          </a:solidFill>
                          <a:latin typeface="+mn-lt"/>
                          <a:ea typeface="+mn-ea"/>
                          <a:cs typeface="+mn-cs"/>
                        </a:rPr>
                        <a:t>    "</a:t>
                      </a:r>
                      <a:r>
                        <a:rPr lang="en-US" sz="1100" kern="1200" dirty="0" err="1" smtClean="0">
                          <a:solidFill>
                            <a:schemeClr val="dk1"/>
                          </a:solidFill>
                          <a:latin typeface="+mn-lt"/>
                          <a:ea typeface="+mn-ea"/>
                          <a:cs typeface="+mn-cs"/>
                        </a:rPr>
                        <a:t>geo.coordinates</a:t>
                      </a:r>
                      <a:r>
                        <a:rPr lang="en-US" sz="1100" kern="1200" dirty="0" smtClean="0">
                          <a:solidFill>
                            <a:schemeClr val="dk1"/>
                          </a:solidFill>
                          <a:latin typeface="+mn-lt"/>
                          <a:ea typeface="+mn-ea"/>
                          <a:cs typeface="+mn-cs"/>
                        </a:rPr>
                        <a:t>": "</a:t>
                      </a:r>
                      <a:r>
                        <a:rPr lang="en-US" sz="1100" kern="1200" dirty="0" err="1" smtClean="0">
                          <a:solidFill>
                            <a:schemeClr val="dk1"/>
                          </a:solidFill>
                          <a:latin typeface="+mn-lt"/>
                          <a:ea typeface="+mn-ea"/>
                          <a:cs typeface="+mn-cs"/>
                        </a:rPr>
                        <a:t>geo_point</a:t>
                      </a:r>
                      <a:r>
                        <a:rPr lang="en-US" sz="1100" kern="1200" dirty="0" smtClean="0">
                          <a:solidFill>
                            <a:schemeClr val="dk1"/>
                          </a:solidFill>
                          <a:latin typeface="+mn-lt"/>
                          <a:ea typeface="+mn-ea"/>
                          <a:cs typeface="+mn-cs"/>
                        </a:rPr>
                        <a:t>"</a:t>
                      </a:r>
                    </a:p>
                    <a:p>
                      <a:pPr marL="0" algn="l" defTabSz="914400" rtl="0" eaLnBrk="1" latinLnBrk="0" hangingPunct="1"/>
                      <a:r>
                        <a:rPr lang="en-US" sz="1100" kern="1200" dirty="0" smtClean="0">
                          <a:solidFill>
                            <a:schemeClr val="dk1"/>
                          </a:solidFill>
                          <a:latin typeface="+mn-lt"/>
                          <a:ea typeface="+mn-ea"/>
                          <a:cs typeface="+mn-cs"/>
                        </a:rPr>
                        <a:t>    "@timestamp": "date"</a:t>
                      </a:r>
                    </a:p>
                    <a:p>
                      <a:pPr marL="0" algn="l" defTabSz="914400" rtl="0" eaLnBrk="1" latinLnBrk="0" hangingPunct="1"/>
                      <a:r>
                        <a:rPr lang="en-US" sz="1100" kern="1200" dirty="0" smtClean="0">
                          <a:solidFill>
                            <a:schemeClr val="dk1"/>
                          </a:solidFill>
                          <a:latin typeface="+mn-lt"/>
                          <a:ea typeface="+mn-ea"/>
                          <a:cs typeface="+mn-cs"/>
                        </a:rPr>
                        <a:t>}</a:t>
                      </a:r>
                      <a:endParaRPr lang="en-GB" sz="1100" kern="1200" dirty="0">
                        <a:solidFill>
                          <a:schemeClr val="dk1"/>
                        </a:solidFill>
                        <a:latin typeface="+mn-lt"/>
                        <a:ea typeface="+mn-ea"/>
                        <a:cs typeface="+mn-cs"/>
                      </a:endParaRPr>
                    </a:p>
                  </a:txBody>
                  <a:tcPr/>
                </a:tc>
              </a:tr>
            </a:tbl>
          </a:graphicData>
        </a:graphic>
      </p:graphicFrame>
      <p:sp>
        <p:nvSpPr>
          <p:cNvPr id="5" name="Content Placeholder 2"/>
          <p:cNvSpPr txBox="1">
            <a:spLocks/>
          </p:cNvSpPr>
          <p:nvPr/>
        </p:nvSpPr>
        <p:spPr>
          <a:xfrm>
            <a:off x="429453" y="5638272"/>
            <a:ext cx="8212137" cy="94641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Ø"/>
            </a:pPr>
            <a:r>
              <a:rPr lang="en-GB" sz="1400" dirty="0" smtClean="0"/>
              <a:t>Use the </a:t>
            </a:r>
            <a:r>
              <a:rPr lang="en-GB" sz="1400" dirty="0" err="1" smtClean="0"/>
              <a:t>Elasticsearch</a:t>
            </a:r>
            <a:r>
              <a:rPr lang="en-GB" sz="1400" dirty="0" smtClean="0"/>
              <a:t> </a:t>
            </a:r>
            <a:r>
              <a:rPr lang="en-GB" sz="1400" b="1" dirty="0" smtClean="0"/>
              <a:t>_</a:t>
            </a:r>
            <a:r>
              <a:rPr lang="en-GB" sz="1400" b="1" dirty="0" err="1" smtClean="0"/>
              <a:t>bluk</a:t>
            </a:r>
            <a:r>
              <a:rPr lang="en-GB" sz="1400" dirty="0" smtClean="0"/>
              <a:t> API to load the data sets with following commands</a:t>
            </a:r>
          </a:p>
          <a:p>
            <a:pPr marL="565150" lvl="3" indent="-4763">
              <a:lnSpc>
                <a:spcPct val="150000"/>
              </a:lnSpc>
              <a:buNone/>
            </a:pPr>
            <a:r>
              <a:rPr lang="en-GB" sz="900" i="1" dirty="0"/>
              <a:t>curl -XPOST 'localhost:9200/bank/account/_bulk?pretty' --data-binary @</a:t>
            </a:r>
            <a:r>
              <a:rPr lang="en-GB" sz="900" i="1" dirty="0" err="1"/>
              <a:t>accounts.json</a:t>
            </a:r>
            <a:r>
              <a:rPr lang="en-GB" sz="900" i="1" dirty="0"/>
              <a:t> </a:t>
            </a:r>
            <a:endParaRPr lang="en-GB" sz="900" i="1" dirty="0" smtClean="0"/>
          </a:p>
          <a:p>
            <a:pPr marL="565150" lvl="3" indent="-4763">
              <a:lnSpc>
                <a:spcPct val="150000"/>
              </a:lnSpc>
              <a:buNone/>
            </a:pPr>
            <a:r>
              <a:rPr lang="en-GB" sz="900" i="1" dirty="0" smtClean="0"/>
              <a:t>curl </a:t>
            </a:r>
            <a:r>
              <a:rPr lang="en-GB" sz="900" i="1" dirty="0"/>
              <a:t>-XPOST 'localhost:9200/shakespeare/_bulk?pretty' --data-binary @</a:t>
            </a:r>
            <a:r>
              <a:rPr lang="en-GB" sz="900" i="1" dirty="0" err="1"/>
              <a:t>shakespeare.json</a:t>
            </a:r>
            <a:r>
              <a:rPr lang="en-GB" sz="900" i="1" dirty="0"/>
              <a:t> </a:t>
            </a:r>
            <a:endParaRPr lang="en-GB" sz="900" i="1" dirty="0" smtClean="0"/>
          </a:p>
          <a:p>
            <a:pPr marL="565150" lvl="3" indent="-4763">
              <a:lnSpc>
                <a:spcPct val="150000"/>
              </a:lnSpc>
              <a:buNone/>
            </a:pPr>
            <a:r>
              <a:rPr lang="en-GB" sz="900" i="1" dirty="0" smtClean="0"/>
              <a:t>curl </a:t>
            </a:r>
            <a:r>
              <a:rPr lang="en-GB" sz="900" i="1" dirty="0"/>
              <a:t>-XPOST 'localhost:9200/_bulk?pretty' --data-binary @logs.jsonl</a:t>
            </a:r>
            <a:endParaRPr lang="en-GB" sz="900" i="1" dirty="0" smtClean="0"/>
          </a:p>
        </p:txBody>
      </p:sp>
    </p:spTree>
    <p:extLst>
      <p:ext uri="{BB962C8B-B14F-4D97-AF65-F5344CB8AC3E}">
        <p14:creationId xmlns:p14="http://schemas.microsoft.com/office/powerpoint/2010/main" val="4876312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984885"/>
          </a:xfrm>
        </p:spPr>
        <p:txBody>
          <a:bodyPr/>
          <a:lstStyle/>
          <a:p>
            <a:r>
              <a:rPr lang="en-US" dirty="0">
                <a:solidFill>
                  <a:schemeClr val="bg2"/>
                </a:solidFill>
              </a:rPr>
              <a:t>Step 1 </a:t>
            </a:r>
            <a:r>
              <a:rPr lang="en-US" dirty="0" smtClean="0">
                <a:solidFill>
                  <a:schemeClr val="bg2"/>
                </a:solidFill>
              </a:rPr>
              <a:t>-Load </a:t>
            </a:r>
            <a:r>
              <a:rPr lang="en-US" dirty="0">
                <a:solidFill>
                  <a:schemeClr val="bg2"/>
                </a:solidFill>
              </a:rPr>
              <a:t>sample data into </a:t>
            </a:r>
            <a:r>
              <a:rPr lang="en-US" dirty="0" err="1">
                <a:solidFill>
                  <a:schemeClr val="bg2"/>
                </a:solidFill>
              </a:rPr>
              <a:t>Elasticsearch</a:t>
            </a:r>
            <a:endParaRPr lang="en-IN" dirty="0"/>
          </a:p>
        </p:txBody>
      </p:sp>
      <p:sp>
        <p:nvSpPr>
          <p:cNvPr id="3" name="Content Placeholder 2"/>
          <p:cNvSpPr>
            <a:spLocks noGrp="1"/>
          </p:cNvSpPr>
          <p:nvPr>
            <p:ph idx="1"/>
          </p:nvPr>
        </p:nvSpPr>
        <p:spPr>
          <a:xfrm>
            <a:off x="481013" y="1971675"/>
            <a:ext cx="7164387" cy="3883025"/>
          </a:xfrm>
        </p:spPr>
        <p:txBody>
          <a:bodyPr>
            <a:normAutofit fontScale="62500" lnSpcReduction="20000"/>
          </a:bodyPr>
          <a:lstStyle/>
          <a:p>
            <a:r>
              <a:rPr lang="en-IN" dirty="0" smtClean="0"/>
              <a:t>Another way of inserting data to </a:t>
            </a:r>
            <a:r>
              <a:rPr lang="en-IN" dirty="0" err="1" smtClean="0"/>
              <a:t>Elasticsearch</a:t>
            </a:r>
            <a:r>
              <a:rPr lang="en-IN" dirty="0" smtClean="0"/>
              <a:t> is through </a:t>
            </a:r>
            <a:r>
              <a:rPr lang="en-IN" dirty="0" err="1" smtClean="0"/>
              <a:t>Logstash</a:t>
            </a:r>
            <a:r>
              <a:rPr lang="en-IN" dirty="0" smtClean="0"/>
              <a:t>.</a:t>
            </a:r>
          </a:p>
          <a:p>
            <a:r>
              <a:rPr lang="en-IN" dirty="0" smtClean="0"/>
              <a:t>We need to write the configuration file to insert the data to elasticsearch.as shown in the </a:t>
            </a:r>
            <a:r>
              <a:rPr lang="en-IN" dirty="0" err="1" smtClean="0"/>
              <a:t>logstash</a:t>
            </a:r>
            <a:r>
              <a:rPr lang="en-IN" dirty="0" smtClean="0"/>
              <a:t>.</a:t>
            </a:r>
          </a:p>
          <a:p>
            <a:endParaRPr lang="en-IN" dirty="0" smtClean="0"/>
          </a:p>
          <a:p>
            <a:pPr marL="0" indent="0" algn="just">
              <a:buNone/>
            </a:pPr>
            <a:r>
              <a:rPr lang="en-IN" dirty="0" smtClean="0"/>
              <a:t>input {</a:t>
            </a:r>
          </a:p>
          <a:p>
            <a:pPr marL="0" indent="0" algn="just">
              <a:buNone/>
            </a:pPr>
            <a:r>
              <a:rPr lang="en-IN" dirty="0" smtClean="0"/>
              <a:t>   </a:t>
            </a:r>
            <a:r>
              <a:rPr lang="en-IN" dirty="0"/>
              <a:t>file {</a:t>
            </a:r>
          </a:p>
          <a:p>
            <a:pPr marL="0" indent="0" algn="just">
              <a:buNone/>
            </a:pPr>
            <a:r>
              <a:rPr lang="en-IN" dirty="0"/>
              <a:t>        path =&gt; "C:\Users\MS00364000\dt.log"</a:t>
            </a:r>
          </a:p>
          <a:p>
            <a:pPr marL="0" indent="0" algn="just">
              <a:buNone/>
            </a:pPr>
            <a:r>
              <a:rPr lang="en-IN" dirty="0" smtClean="0"/>
              <a:t>      </a:t>
            </a:r>
            <a:r>
              <a:rPr lang="en-IN" dirty="0" err="1"/>
              <a:t>start_position</a:t>
            </a:r>
            <a:r>
              <a:rPr lang="en-IN" dirty="0"/>
              <a:t> =&gt; beginning</a:t>
            </a:r>
          </a:p>
          <a:p>
            <a:pPr marL="0" indent="0" algn="just">
              <a:buNone/>
            </a:pPr>
            <a:r>
              <a:rPr lang="en-IN" dirty="0"/>
              <a:t>    }</a:t>
            </a:r>
          </a:p>
          <a:p>
            <a:pPr marL="0" indent="0" algn="just">
              <a:buNone/>
            </a:pPr>
            <a:r>
              <a:rPr lang="en-IN" dirty="0" smtClean="0"/>
              <a:t>}</a:t>
            </a:r>
          </a:p>
          <a:p>
            <a:pPr marL="0" indent="0" algn="just">
              <a:buNone/>
            </a:pPr>
            <a:endParaRPr lang="en-IN" dirty="0"/>
          </a:p>
          <a:p>
            <a:pPr marL="0" indent="0" algn="just">
              <a:buNone/>
            </a:pPr>
            <a:r>
              <a:rPr lang="en-IN" dirty="0"/>
              <a:t>filter {</a:t>
            </a:r>
          </a:p>
          <a:p>
            <a:pPr marL="0" indent="0" algn="just">
              <a:buNone/>
            </a:pPr>
            <a:r>
              <a:rPr lang="en-IN" dirty="0" err="1"/>
              <a:t>grok</a:t>
            </a:r>
            <a:r>
              <a:rPr lang="en-IN" dirty="0"/>
              <a:t> {</a:t>
            </a:r>
          </a:p>
          <a:p>
            <a:pPr marL="0" indent="0" algn="just">
              <a:buNone/>
            </a:pPr>
            <a:r>
              <a:rPr lang="en-IN" dirty="0"/>
              <a:t>    match =&gt; </a:t>
            </a:r>
            <a:r>
              <a:rPr lang="en-IN" dirty="0" smtClean="0"/>
              <a:t>[ </a:t>
            </a:r>
            <a:r>
              <a:rPr lang="en-IN" dirty="0"/>
              <a:t>"message", </a:t>
            </a:r>
            <a:r>
              <a:rPr lang="en-IN" dirty="0" smtClean="0"/>
              <a:t>"%{</a:t>
            </a:r>
            <a:r>
              <a:rPr lang="en-IN" dirty="0" err="1"/>
              <a:t>TIME:time</a:t>
            </a:r>
            <a:r>
              <a:rPr lang="en-IN" dirty="0" smtClean="0"/>
              <a:t>}"]</a:t>
            </a:r>
            <a:endParaRPr lang="en-IN" dirty="0"/>
          </a:p>
          <a:p>
            <a:pPr marL="0" indent="0" algn="just">
              <a:buNone/>
            </a:pPr>
            <a:r>
              <a:rPr lang="en-IN" dirty="0"/>
              <a:t>    overwrite =&gt; ["message"]</a:t>
            </a:r>
          </a:p>
          <a:p>
            <a:pPr marL="0" indent="0" algn="just">
              <a:buNone/>
            </a:pPr>
            <a:r>
              <a:rPr lang="en-IN" dirty="0"/>
              <a:t>  }</a:t>
            </a:r>
          </a:p>
          <a:p>
            <a:pPr marL="0" indent="0" algn="just">
              <a:buNone/>
            </a:pPr>
            <a:r>
              <a:rPr lang="en-IN" dirty="0"/>
              <a:t>  date {</a:t>
            </a:r>
          </a:p>
          <a:p>
            <a:pPr marL="0" indent="0" algn="just">
              <a:buNone/>
            </a:pPr>
            <a:r>
              <a:rPr lang="en-IN" dirty="0"/>
              <a:t>   match =&gt; ["time", "YYYY-MM-DD </a:t>
            </a:r>
            <a:r>
              <a:rPr lang="en-IN" dirty="0" err="1"/>
              <a:t>HH:mm:ss,SSS</a:t>
            </a:r>
            <a:r>
              <a:rPr lang="en-IN" dirty="0"/>
              <a:t>"]</a:t>
            </a:r>
          </a:p>
          <a:p>
            <a:pPr marL="0" indent="0" algn="just">
              <a:buNone/>
            </a:pPr>
            <a:r>
              <a:rPr lang="en-IN" dirty="0"/>
              <a:t>  }</a:t>
            </a:r>
          </a:p>
          <a:p>
            <a:pPr marL="0" indent="0" algn="just">
              <a:buNone/>
            </a:pPr>
            <a:r>
              <a:rPr lang="en-IN" dirty="0" smtClean="0"/>
              <a:t>}</a:t>
            </a:r>
          </a:p>
          <a:p>
            <a:pPr marL="0" indent="0" algn="just">
              <a:buNone/>
            </a:pPr>
            <a:endParaRPr lang="en-IN" dirty="0"/>
          </a:p>
          <a:p>
            <a:pPr marL="0" indent="0" algn="just">
              <a:buNone/>
            </a:pPr>
            <a:r>
              <a:rPr lang="en-IN" dirty="0"/>
              <a:t>output {</a:t>
            </a:r>
          </a:p>
          <a:p>
            <a:pPr marL="0" indent="0" algn="just">
              <a:buNone/>
            </a:pPr>
            <a:r>
              <a:rPr lang="en-IN" dirty="0"/>
              <a:t>    </a:t>
            </a:r>
            <a:r>
              <a:rPr lang="en-IN" dirty="0" err="1"/>
              <a:t>elasticsearch</a:t>
            </a:r>
            <a:r>
              <a:rPr lang="en-IN" dirty="0"/>
              <a:t> {</a:t>
            </a:r>
          </a:p>
          <a:p>
            <a:pPr marL="0" indent="0" algn="just">
              <a:buNone/>
            </a:pPr>
            <a:r>
              <a:rPr lang="en-IN" dirty="0"/>
              <a:t>    hosts =&gt; "localhost:9200"</a:t>
            </a:r>
          </a:p>
          <a:p>
            <a:pPr marL="0" indent="0" algn="just">
              <a:buNone/>
            </a:pPr>
            <a:r>
              <a:rPr lang="en-IN" dirty="0"/>
              <a:t>    }</a:t>
            </a:r>
          </a:p>
          <a:p>
            <a:pPr marL="0" indent="0" algn="just">
              <a:buNone/>
            </a:pPr>
            <a:r>
              <a:rPr lang="en-IN" dirty="0"/>
              <a:t>   </a:t>
            </a:r>
          </a:p>
          <a:p>
            <a:pPr marL="0" indent="0" algn="just">
              <a:buNone/>
            </a:pPr>
            <a:endParaRPr lang="en-IN" dirty="0"/>
          </a:p>
          <a:p>
            <a:pPr marL="0" indent="0" algn="just">
              <a:buNone/>
            </a:pPr>
            <a:r>
              <a:rPr lang="en-IN" dirty="0"/>
              <a:t>}</a:t>
            </a:r>
          </a:p>
        </p:txBody>
      </p:sp>
    </p:spTree>
    <p:extLst>
      <p:ext uri="{BB962C8B-B14F-4D97-AF65-F5344CB8AC3E}">
        <p14:creationId xmlns:p14="http://schemas.microsoft.com/office/powerpoint/2010/main" val="4035622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1"/>
            <a:ext cx="8370887" cy="492443"/>
          </a:xfrm>
        </p:spPr>
        <p:txBody>
          <a:bodyPr/>
          <a:lstStyle/>
          <a:p>
            <a:r>
              <a:rPr lang="en-US" dirty="0">
                <a:solidFill>
                  <a:schemeClr val="bg2"/>
                </a:solidFill>
              </a:rPr>
              <a:t>Step </a:t>
            </a:r>
            <a:r>
              <a:rPr lang="en-US" dirty="0" smtClean="0">
                <a:solidFill>
                  <a:schemeClr val="bg2"/>
                </a:solidFill>
              </a:rPr>
              <a:t>2 - </a:t>
            </a:r>
            <a:r>
              <a:rPr lang="en-US" dirty="0">
                <a:solidFill>
                  <a:schemeClr val="bg2"/>
                </a:solidFill>
              </a:rPr>
              <a:t>index pattern by using Settings tab</a:t>
            </a:r>
          </a:p>
        </p:txBody>
      </p:sp>
      <p:sp>
        <p:nvSpPr>
          <p:cNvPr id="3" name="Content Placeholder 2"/>
          <p:cNvSpPr>
            <a:spLocks noGrp="1"/>
          </p:cNvSpPr>
          <p:nvPr>
            <p:ph idx="1"/>
          </p:nvPr>
        </p:nvSpPr>
        <p:spPr>
          <a:xfrm>
            <a:off x="454854" y="1253462"/>
            <a:ext cx="8212137" cy="1292662"/>
          </a:xfrm>
        </p:spPr>
        <p:txBody>
          <a:bodyPr/>
          <a:lstStyle/>
          <a:p>
            <a:pPr>
              <a:lnSpc>
                <a:spcPct val="150000"/>
              </a:lnSpc>
              <a:buFont typeface="Wingdings" pitchFamily="2" charset="2"/>
              <a:buChar char="Ø"/>
            </a:pPr>
            <a:r>
              <a:rPr lang="en-US" sz="1400" dirty="0" smtClean="0"/>
              <a:t>Open a browser and navigate to </a:t>
            </a:r>
            <a:r>
              <a:rPr lang="en-US" sz="1400" dirty="0" smtClean="0">
                <a:hlinkClick r:id="rId2"/>
              </a:rPr>
              <a:t>http://localhost:5601</a:t>
            </a:r>
            <a:endParaRPr lang="en-US" sz="1400" dirty="0" smtClean="0"/>
          </a:p>
          <a:p>
            <a:pPr>
              <a:lnSpc>
                <a:spcPct val="150000"/>
              </a:lnSpc>
              <a:buFont typeface="Wingdings" pitchFamily="2" charset="2"/>
              <a:buChar char="Ø"/>
            </a:pPr>
            <a:r>
              <a:rPr lang="en-US" sz="1400" dirty="0" smtClean="0"/>
              <a:t>Click the Settings tab, then indices tab</a:t>
            </a:r>
            <a:r>
              <a:rPr lang="en-US" sz="1400" dirty="0" smtClean="0"/>
              <a:t>.</a:t>
            </a:r>
          </a:p>
          <a:p>
            <a:pPr>
              <a:lnSpc>
                <a:spcPct val="150000"/>
              </a:lnSpc>
              <a:buFont typeface="Wingdings" pitchFamily="2" charset="2"/>
              <a:buChar char="Ø"/>
            </a:pPr>
            <a:r>
              <a:rPr lang="en-US" sz="1400" dirty="0" smtClean="0"/>
              <a:t>We need to add the </a:t>
            </a:r>
            <a:r>
              <a:rPr lang="en-US" sz="1400" dirty="0" err="1" smtClean="0"/>
              <a:t>Indexwhich</a:t>
            </a:r>
            <a:r>
              <a:rPr lang="en-US" sz="1400" dirty="0" smtClean="0"/>
              <a:t> is added to </a:t>
            </a:r>
            <a:r>
              <a:rPr lang="en-US" sz="1400" dirty="0" err="1" smtClean="0"/>
              <a:t>elasticsearch</a:t>
            </a:r>
            <a:r>
              <a:rPr lang="en-US" sz="1400" dirty="0" smtClean="0"/>
              <a:t> to </a:t>
            </a:r>
            <a:r>
              <a:rPr lang="en-US" sz="1400" dirty="0" err="1" smtClean="0"/>
              <a:t>Kibana</a:t>
            </a:r>
            <a:r>
              <a:rPr lang="en-US" sz="1400" dirty="0" smtClean="0"/>
              <a:t> for </a:t>
            </a:r>
            <a:r>
              <a:rPr lang="en-US" sz="1400" dirty="0" err="1" smtClean="0"/>
              <a:t>visulaization,</a:t>
            </a:r>
            <a:r>
              <a:rPr lang="en-US" sz="1400" dirty="0" err="1" smtClean="0"/>
              <a:t>Use</a:t>
            </a:r>
            <a:r>
              <a:rPr lang="en-US" sz="1400" dirty="0" smtClean="0"/>
              <a:t> </a:t>
            </a:r>
            <a:r>
              <a:rPr lang="en-US" sz="1400" dirty="0" smtClean="0"/>
              <a:t>create button to finalize the index name which you want to define graphically present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09" y="2717800"/>
            <a:ext cx="7589819"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a:off x="3086100" y="4349750"/>
            <a:ext cx="3683000" cy="1809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756400" y="6159500"/>
            <a:ext cx="212090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Provide dynamic Index name</a:t>
            </a:r>
          </a:p>
          <a:p>
            <a:pPr fontAlgn="base">
              <a:buClr>
                <a:schemeClr val="tx2"/>
              </a:buClr>
            </a:pPr>
            <a:r>
              <a:rPr lang="en-GB" sz="1200" b="1" dirty="0" smtClean="0">
                <a:solidFill>
                  <a:srgbClr val="C00000"/>
                </a:solidFill>
                <a:latin typeface="+mj-lt"/>
              </a:rPr>
              <a:t>Ex: Account or </a:t>
            </a:r>
            <a:r>
              <a:rPr lang="en-GB" sz="1200" b="1" dirty="0" err="1" smtClean="0">
                <a:solidFill>
                  <a:srgbClr val="C00000"/>
                </a:solidFill>
                <a:latin typeface="+mj-lt"/>
              </a:rPr>
              <a:t>logstash</a:t>
            </a:r>
            <a:r>
              <a:rPr lang="en-GB" sz="1200" b="1" dirty="0" smtClean="0">
                <a:solidFill>
                  <a:srgbClr val="C00000"/>
                </a:solidFill>
                <a:latin typeface="+mj-lt"/>
              </a:rPr>
              <a:t>-*</a:t>
            </a:r>
          </a:p>
        </p:txBody>
      </p:sp>
    </p:spTree>
    <p:extLst>
      <p:ext uri="{BB962C8B-B14F-4D97-AF65-F5344CB8AC3E}">
        <p14:creationId xmlns:p14="http://schemas.microsoft.com/office/powerpoint/2010/main" val="40806616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1"/>
            <a:ext cx="8370887" cy="492443"/>
          </a:xfrm>
        </p:spPr>
        <p:txBody>
          <a:bodyPr/>
          <a:lstStyle/>
          <a:p>
            <a:r>
              <a:rPr lang="en-US" dirty="0">
                <a:solidFill>
                  <a:schemeClr val="bg2"/>
                </a:solidFill>
              </a:rPr>
              <a:t>Step </a:t>
            </a:r>
            <a:r>
              <a:rPr lang="en-US" dirty="0" smtClean="0">
                <a:solidFill>
                  <a:schemeClr val="bg2"/>
                </a:solidFill>
              </a:rPr>
              <a:t>3 - Discovering data</a:t>
            </a:r>
            <a:endParaRPr lang="en-US" dirty="0">
              <a:solidFill>
                <a:schemeClr val="bg2"/>
              </a:solidFill>
            </a:endParaRPr>
          </a:p>
        </p:txBody>
      </p:sp>
      <p:sp>
        <p:nvSpPr>
          <p:cNvPr id="3" name="Content Placeholder 2"/>
          <p:cNvSpPr>
            <a:spLocks noGrp="1"/>
          </p:cNvSpPr>
          <p:nvPr>
            <p:ph idx="1"/>
          </p:nvPr>
        </p:nvSpPr>
        <p:spPr>
          <a:xfrm>
            <a:off x="454854" y="1253462"/>
            <a:ext cx="8212137" cy="969496"/>
          </a:xfrm>
        </p:spPr>
        <p:txBody>
          <a:bodyPr/>
          <a:lstStyle/>
          <a:p>
            <a:pPr>
              <a:lnSpc>
                <a:spcPct val="150000"/>
              </a:lnSpc>
              <a:buFont typeface="Wingdings" pitchFamily="2" charset="2"/>
              <a:buChar char="Ø"/>
            </a:pPr>
            <a:r>
              <a:rPr lang="en-US" sz="1400" dirty="0" smtClean="0"/>
              <a:t>Open a browser and navigate to </a:t>
            </a:r>
            <a:r>
              <a:rPr lang="en-US" sz="1400" dirty="0" smtClean="0">
                <a:hlinkClick r:id="rId2"/>
              </a:rPr>
              <a:t>http://localhost:5601</a:t>
            </a:r>
            <a:endParaRPr lang="en-US" sz="1400" dirty="0" smtClean="0"/>
          </a:p>
          <a:p>
            <a:pPr>
              <a:lnSpc>
                <a:spcPct val="150000"/>
              </a:lnSpc>
              <a:buFont typeface="Wingdings" pitchFamily="2" charset="2"/>
              <a:buChar char="Ø"/>
            </a:pPr>
            <a:r>
              <a:rPr lang="en-US" sz="1400" dirty="0" smtClean="0"/>
              <a:t>Once the index is added we can search data using search Tab</a:t>
            </a:r>
          </a:p>
          <a:p>
            <a:pPr>
              <a:lnSpc>
                <a:spcPct val="150000"/>
              </a:lnSpc>
              <a:buFont typeface="Wingdings" pitchFamily="2" charset="2"/>
              <a:buChar char="Ø"/>
            </a:pPr>
            <a:r>
              <a:rPr lang="en-US" sz="1400" dirty="0" smtClean="0"/>
              <a:t>Click </a:t>
            </a:r>
            <a:r>
              <a:rPr lang="en-US" sz="1400" dirty="0"/>
              <a:t>the </a:t>
            </a:r>
            <a:r>
              <a:rPr lang="en-US" sz="1400" b="1" dirty="0"/>
              <a:t>Discover</a:t>
            </a:r>
            <a:r>
              <a:rPr lang="en-US" sz="1400" dirty="0"/>
              <a:t> </a:t>
            </a:r>
            <a:r>
              <a:rPr lang="en-US" sz="1400" dirty="0" smtClean="0"/>
              <a:t>tab.</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3" y="2413000"/>
            <a:ext cx="8134351" cy="373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2546348" y="2241550"/>
            <a:ext cx="3251200" cy="59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797548" y="2149217"/>
            <a:ext cx="28194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Search string or use * for all data</a:t>
            </a:r>
          </a:p>
        </p:txBody>
      </p:sp>
      <p:cxnSp>
        <p:nvCxnSpPr>
          <p:cNvPr id="10" name="Straight Arrow Connector 9"/>
          <p:cNvCxnSpPr/>
          <p:nvPr/>
        </p:nvCxnSpPr>
        <p:spPr>
          <a:xfrm>
            <a:off x="1714500" y="3060700"/>
            <a:ext cx="218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98900" y="2968367"/>
            <a:ext cx="45720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Choose Index which you want to show  visualization</a:t>
            </a:r>
          </a:p>
        </p:txBody>
      </p:sp>
    </p:spTree>
    <p:extLst>
      <p:ext uri="{BB962C8B-B14F-4D97-AF65-F5344CB8AC3E}">
        <p14:creationId xmlns:p14="http://schemas.microsoft.com/office/powerpoint/2010/main" val="3614605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Why we need to recommend ELK?</a:t>
            </a:r>
            <a:endParaRPr lang="en-US" dirty="0">
              <a:solidFill>
                <a:schemeClr val="bg2"/>
              </a:solidFill>
            </a:endParaRPr>
          </a:p>
        </p:txBody>
      </p:sp>
      <p:sp>
        <p:nvSpPr>
          <p:cNvPr id="3" name="Content Placeholder 2"/>
          <p:cNvSpPr>
            <a:spLocks noGrp="1"/>
          </p:cNvSpPr>
          <p:nvPr>
            <p:ph idx="1"/>
          </p:nvPr>
        </p:nvSpPr>
        <p:spPr>
          <a:xfrm>
            <a:off x="434951" y="1732840"/>
            <a:ext cx="8212137" cy="3739485"/>
          </a:xfrm>
        </p:spPr>
        <p:txBody>
          <a:bodyPr/>
          <a:lstStyle/>
          <a:p>
            <a:pPr lvl="2">
              <a:buFont typeface="Wingdings" pitchFamily="2" charset="2"/>
              <a:buChar char="Ø"/>
            </a:pPr>
            <a:r>
              <a:rPr lang="en-US" dirty="0" smtClean="0"/>
              <a:t>The </a:t>
            </a:r>
            <a:r>
              <a:rPr lang="en-US" dirty="0"/>
              <a:t>ELK stack provides a set of utilities and </a:t>
            </a:r>
            <a:r>
              <a:rPr lang="en-US" dirty="0" smtClean="0"/>
              <a:t>applications</a:t>
            </a:r>
          </a:p>
          <a:p>
            <a:pPr lvl="2">
              <a:buFont typeface="Wingdings" pitchFamily="2" charset="2"/>
              <a:buChar char="Ø"/>
            </a:pPr>
            <a:endParaRPr lang="en-US" dirty="0" smtClean="0"/>
          </a:p>
          <a:p>
            <a:pPr lvl="2">
              <a:buFont typeface="Wingdings" pitchFamily="2" charset="2"/>
              <a:buChar char="Ø"/>
            </a:pPr>
            <a:r>
              <a:rPr lang="en-US" dirty="0" smtClean="0"/>
              <a:t>Each </a:t>
            </a:r>
            <a:r>
              <a:rPr lang="en-US" dirty="0"/>
              <a:t>one serving a distinct </a:t>
            </a:r>
            <a:r>
              <a:rPr lang="en-US" dirty="0" smtClean="0"/>
              <a:t>purpose.</a:t>
            </a:r>
          </a:p>
          <a:p>
            <a:pPr lvl="2">
              <a:buFont typeface="Wingdings" pitchFamily="2" charset="2"/>
              <a:buChar char="Ø"/>
            </a:pPr>
            <a:endParaRPr lang="en-US" dirty="0"/>
          </a:p>
          <a:p>
            <a:pPr lvl="2">
              <a:buFont typeface="Wingdings" pitchFamily="2" charset="2"/>
              <a:buChar char="Ø"/>
            </a:pPr>
            <a:r>
              <a:rPr lang="en-US" dirty="0" smtClean="0"/>
              <a:t>It </a:t>
            </a:r>
            <a:r>
              <a:rPr lang="en-US" dirty="0"/>
              <a:t>enables you to search all your logs in a single </a:t>
            </a:r>
            <a:r>
              <a:rPr lang="en-US" dirty="0" smtClean="0"/>
              <a:t>location.</a:t>
            </a:r>
          </a:p>
          <a:p>
            <a:pPr lvl="2">
              <a:buFont typeface="Wingdings" pitchFamily="2" charset="2"/>
              <a:buChar char="Ø"/>
            </a:pPr>
            <a:endParaRPr lang="en-US" dirty="0"/>
          </a:p>
          <a:p>
            <a:pPr lvl="2">
              <a:buFont typeface="Wingdings" pitchFamily="2" charset="2"/>
              <a:buChar char="Ø"/>
            </a:pPr>
            <a:r>
              <a:rPr lang="en-US" dirty="0" smtClean="0"/>
              <a:t>All these are Open source tools.</a:t>
            </a:r>
          </a:p>
          <a:p>
            <a:pPr lvl="2">
              <a:buFont typeface="Wingdings" pitchFamily="2" charset="2"/>
              <a:buChar char="Ø"/>
            </a:pPr>
            <a:endParaRPr lang="en-US" dirty="0"/>
          </a:p>
          <a:p>
            <a:pPr lvl="2">
              <a:buFont typeface="Wingdings" pitchFamily="2" charset="2"/>
              <a:buChar char="Ø"/>
            </a:pPr>
            <a:r>
              <a:rPr lang="en-US" dirty="0" err="1" smtClean="0"/>
              <a:t>Elasticsearch</a:t>
            </a:r>
            <a:r>
              <a:rPr lang="en-US" dirty="0" smtClean="0"/>
              <a:t> collects </a:t>
            </a:r>
            <a:r>
              <a:rPr lang="en-US" dirty="0"/>
              <a:t>and stores logs, Logstash indexes the logs, </a:t>
            </a:r>
            <a:r>
              <a:rPr lang="en-US" dirty="0" smtClean="0"/>
              <a:t>and </a:t>
            </a:r>
            <a:r>
              <a:rPr lang="en-US" dirty="0"/>
              <a:t>Kibana 4, a web interface, is used to view and search the logs already </a:t>
            </a:r>
            <a:r>
              <a:rPr lang="en-US" dirty="0" smtClean="0"/>
              <a:t>indexed.</a:t>
            </a:r>
          </a:p>
          <a:p>
            <a:pPr marL="0" indent="0">
              <a:buNone/>
            </a:pPr>
            <a:endParaRPr lang="en-US" dirty="0" smtClean="0"/>
          </a:p>
          <a:p>
            <a:pPr>
              <a:lnSpc>
                <a:spcPct val="150000"/>
              </a:lnSpc>
            </a:pPr>
            <a:endParaRPr lang="en-US" dirty="0"/>
          </a:p>
        </p:txBody>
      </p:sp>
    </p:spTree>
    <p:extLst>
      <p:ext uri="{BB962C8B-B14F-4D97-AF65-F5344CB8AC3E}">
        <p14:creationId xmlns:p14="http://schemas.microsoft.com/office/powerpoint/2010/main" val="9151501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10" y="1993900"/>
            <a:ext cx="8150902"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8313" y="711201"/>
            <a:ext cx="8370887" cy="492443"/>
          </a:xfrm>
        </p:spPr>
        <p:txBody>
          <a:bodyPr/>
          <a:lstStyle/>
          <a:p>
            <a:r>
              <a:rPr lang="en-US" dirty="0">
                <a:solidFill>
                  <a:schemeClr val="bg2"/>
                </a:solidFill>
              </a:rPr>
              <a:t>Step </a:t>
            </a:r>
            <a:r>
              <a:rPr lang="en-US" dirty="0" smtClean="0">
                <a:solidFill>
                  <a:schemeClr val="bg2"/>
                </a:solidFill>
              </a:rPr>
              <a:t>4 – Setup Visualizations</a:t>
            </a:r>
            <a:endParaRPr lang="en-US" dirty="0">
              <a:solidFill>
                <a:schemeClr val="bg2"/>
              </a:solidFill>
            </a:endParaRPr>
          </a:p>
        </p:txBody>
      </p:sp>
      <p:sp>
        <p:nvSpPr>
          <p:cNvPr id="3" name="Content Placeholder 2"/>
          <p:cNvSpPr>
            <a:spLocks noGrp="1"/>
          </p:cNvSpPr>
          <p:nvPr>
            <p:ph idx="1"/>
          </p:nvPr>
        </p:nvSpPr>
        <p:spPr>
          <a:xfrm>
            <a:off x="454854" y="1253462"/>
            <a:ext cx="8212137" cy="646331"/>
          </a:xfrm>
        </p:spPr>
        <p:txBody>
          <a:bodyPr/>
          <a:lstStyle/>
          <a:p>
            <a:pPr>
              <a:lnSpc>
                <a:spcPct val="150000"/>
              </a:lnSpc>
              <a:buFont typeface="Wingdings" pitchFamily="2" charset="2"/>
              <a:buChar char="Ø"/>
            </a:pPr>
            <a:r>
              <a:rPr lang="en-US" sz="1400" dirty="0" smtClean="0"/>
              <a:t>Open a browser and navigate to </a:t>
            </a:r>
            <a:r>
              <a:rPr lang="en-US" sz="1400" dirty="0" smtClean="0">
                <a:hlinkClick r:id="rId3"/>
              </a:rPr>
              <a:t>http://localhost:5601</a:t>
            </a:r>
            <a:endParaRPr lang="en-US" sz="1400" dirty="0" smtClean="0"/>
          </a:p>
          <a:p>
            <a:pPr>
              <a:lnSpc>
                <a:spcPct val="150000"/>
              </a:lnSpc>
              <a:buFont typeface="Wingdings" pitchFamily="2" charset="2"/>
              <a:buChar char="Ø"/>
            </a:pPr>
            <a:r>
              <a:rPr lang="en-US" sz="1400" dirty="0"/>
              <a:t>Click the </a:t>
            </a:r>
            <a:r>
              <a:rPr lang="en-US" sz="1400" b="1" dirty="0" smtClean="0"/>
              <a:t>Visualization</a:t>
            </a:r>
            <a:r>
              <a:rPr lang="en-US" sz="1400" dirty="0"/>
              <a:t> </a:t>
            </a:r>
            <a:r>
              <a:rPr lang="en-US" sz="1400" dirty="0" smtClean="0"/>
              <a:t>tab and choose any one type of option.</a:t>
            </a:r>
          </a:p>
        </p:txBody>
      </p:sp>
      <p:cxnSp>
        <p:nvCxnSpPr>
          <p:cNvPr id="5" name="Straight Arrow Connector 4"/>
          <p:cNvCxnSpPr/>
          <p:nvPr/>
        </p:nvCxnSpPr>
        <p:spPr>
          <a:xfrm flipV="1">
            <a:off x="2171700" y="4279900"/>
            <a:ext cx="3251200" cy="59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549900" y="4184134"/>
            <a:ext cx="28194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If you choose pie chart</a:t>
            </a:r>
          </a:p>
        </p:txBody>
      </p:sp>
    </p:spTree>
    <p:extLst>
      <p:ext uri="{BB962C8B-B14F-4D97-AF65-F5344CB8AC3E}">
        <p14:creationId xmlns:p14="http://schemas.microsoft.com/office/powerpoint/2010/main" val="39704244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1" y="2171700"/>
            <a:ext cx="7875864" cy="407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8313" y="711201"/>
            <a:ext cx="8370887" cy="492443"/>
          </a:xfrm>
        </p:spPr>
        <p:txBody>
          <a:bodyPr/>
          <a:lstStyle/>
          <a:p>
            <a:r>
              <a:rPr lang="en-US" dirty="0">
                <a:solidFill>
                  <a:schemeClr val="bg2"/>
                </a:solidFill>
              </a:rPr>
              <a:t>Step </a:t>
            </a:r>
            <a:r>
              <a:rPr lang="en-US" dirty="0" smtClean="0">
                <a:solidFill>
                  <a:schemeClr val="bg2"/>
                </a:solidFill>
              </a:rPr>
              <a:t>4 – Setup Visualizations </a:t>
            </a:r>
            <a:r>
              <a:rPr lang="en-US" dirty="0" err="1" smtClean="0">
                <a:solidFill>
                  <a:schemeClr val="bg2"/>
                </a:solidFill>
              </a:rPr>
              <a:t>cont</a:t>
            </a:r>
            <a:r>
              <a:rPr lang="en-US" dirty="0" smtClean="0">
                <a:solidFill>
                  <a:schemeClr val="bg2"/>
                </a:solidFill>
              </a:rPr>
              <a:t>…</a:t>
            </a:r>
            <a:endParaRPr lang="en-US" dirty="0">
              <a:solidFill>
                <a:schemeClr val="bg2"/>
              </a:solidFill>
            </a:endParaRPr>
          </a:p>
        </p:txBody>
      </p:sp>
      <p:sp>
        <p:nvSpPr>
          <p:cNvPr id="3" name="Content Placeholder 2"/>
          <p:cNvSpPr>
            <a:spLocks noGrp="1"/>
          </p:cNvSpPr>
          <p:nvPr>
            <p:ph idx="1"/>
          </p:nvPr>
        </p:nvSpPr>
        <p:spPr>
          <a:xfrm>
            <a:off x="454854" y="1253462"/>
            <a:ext cx="8212137" cy="646331"/>
          </a:xfrm>
        </p:spPr>
        <p:txBody>
          <a:bodyPr/>
          <a:lstStyle/>
          <a:p>
            <a:pPr>
              <a:lnSpc>
                <a:spcPct val="150000"/>
              </a:lnSpc>
              <a:buFont typeface="Wingdings" pitchFamily="2" charset="2"/>
              <a:buChar char="Ø"/>
            </a:pPr>
            <a:r>
              <a:rPr lang="en-US" sz="1400" dirty="0"/>
              <a:t>Click on </a:t>
            </a:r>
            <a:r>
              <a:rPr lang="en-US" sz="1400" b="1" dirty="0"/>
              <a:t>Pie chart</a:t>
            </a:r>
            <a:r>
              <a:rPr lang="en-US" sz="1400" dirty="0"/>
              <a:t>, then </a:t>
            </a:r>
            <a:r>
              <a:rPr lang="en-US" sz="1400" b="1" dirty="0"/>
              <a:t>From a new search</a:t>
            </a:r>
            <a:r>
              <a:rPr lang="en-US" sz="1400" dirty="0" smtClean="0"/>
              <a:t>.</a:t>
            </a:r>
          </a:p>
          <a:p>
            <a:pPr>
              <a:lnSpc>
                <a:spcPct val="150000"/>
              </a:lnSpc>
              <a:buFont typeface="Wingdings" pitchFamily="2" charset="2"/>
              <a:buChar char="Ø"/>
            </a:pPr>
            <a:r>
              <a:rPr lang="en-US" sz="1400" dirty="0" smtClean="0"/>
              <a:t>After created the pie chart we can save visualization by using save button </a:t>
            </a:r>
          </a:p>
        </p:txBody>
      </p:sp>
      <p:cxnSp>
        <p:nvCxnSpPr>
          <p:cNvPr id="5" name="Straight Arrow Connector 4"/>
          <p:cNvCxnSpPr/>
          <p:nvPr/>
        </p:nvCxnSpPr>
        <p:spPr>
          <a:xfrm flipV="1">
            <a:off x="1193800" y="3041650"/>
            <a:ext cx="3251200" cy="59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289300" y="2849602"/>
            <a:ext cx="42926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Choose split slices and select range with balance field</a:t>
            </a:r>
          </a:p>
        </p:txBody>
      </p:sp>
      <p:cxnSp>
        <p:nvCxnSpPr>
          <p:cNvPr id="7" name="Straight Arrow Connector 6"/>
          <p:cNvCxnSpPr/>
          <p:nvPr/>
        </p:nvCxnSpPr>
        <p:spPr>
          <a:xfrm flipV="1">
            <a:off x="7620000" y="2076450"/>
            <a:ext cx="279400" cy="469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31050" y="1910834"/>
            <a:ext cx="20701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Save visualization</a:t>
            </a:r>
          </a:p>
        </p:txBody>
      </p:sp>
    </p:spTree>
    <p:extLst>
      <p:ext uri="{BB962C8B-B14F-4D97-AF65-F5344CB8AC3E}">
        <p14:creationId xmlns:p14="http://schemas.microsoft.com/office/powerpoint/2010/main" val="35280436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Step 4 – Setup Visualizations </a:t>
            </a:r>
            <a:r>
              <a:rPr lang="en-US" dirty="0" err="1">
                <a:solidFill>
                  <a:schemeClr val="bg2"/>
                </a:solidFill>
              </a:rPr>
              <a:t>cont</a:t>
            </a:r>
            <a:r>
              <a:rPr lang="en-US" dirty="0">
                <a:solidFill>
                  <a:schemeClr val="bg2"/>
                </a:solidFill>
              </a:rPr>
              <a:t>…</a:t>
            </a:r>
            <a:endParaRPr lang="en-IN" dirty="0"/>
          </a:p>
        </p:txBody>
      </p:sp>
      <p:sp>
        <p:nvSpPr>
          <p:cNvPr id="3" name="Content Placeholder 2"/>
          <p:cNvSpPr>
            <a:spLocks noGrp="1"/>
          </p:cNvSpPr>
          <p:nvPr>
            <p:ph idx="1"/>
          </p:nvPr>
        </p:nvSpPr>
        <p:spPr>
          <a:xfrm>
            <a:off x="402431" y="1336216"/>
            <a:ext cx="8212137" cy="276999"/>
          </a:xfrm>
        </p:spPr>
        <p:txBody>
          <a:bodyPr/>
          <a:lstStyle/>
          <a:p>
            <a:r>
              <a:rPr lang="en-IN" dirty="0" smtClean="0"/>
              <a:t>We can make complex Pie chart using split slices.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1949944"/>
            <a:ext cx="7518400" cy="40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1625600" y="2551668"/>
            <a:ext cx="1968500" cy="5915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94100" y="2367002"/>
            <a:ext cx="42926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Choose split slices and select </a:t>
            </a:r>
            <a:r>
              <a:rPr lang="en-GB" sz="1200" b="1" dirty="0">
                <a:solidFill>
                  <a:srgbClr val="C00000"/>
                </a:solidFill>
                <a:latin typeface="+mj-lt"/>
              </a:rPr>
              <a:t> </a:t>
            </a:r>
            <a:r>
              <a:rPr lang="en-GB" sz="1200" b="1" dirty="0" smtClean="0">
                <a:solidFill>
                  <a:srgbClr val="C00000"/>
                </a:solidFill>
                <a:latin typeface="+mj-lt"/>
              </a:rPr>
              <a:t>Filters</a:t>
            </a:r>
            <a:endParaRPr lang="en-GB" sz="1200" b="1" dirty="0" smtClean="0">
              <a:solidFill>
                <a:srgbClr val="C00000"/>
              </a:solidFill>
              <a:latin typeface="+mj-lt"/>
            </a:endParaRPr>
          </a:p>
        </p:txBody>
      </p:sp>
    </p:spTree>
    <p:extLst>
      <p:ext uri="{BB962C8B-B14F-4D97-AF65-F5344CB8AC3E}">
        <p14:creationId xmlns:p14="http://schemas.microsoft.com/office/powerpoint/2010/main" val="1354101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1" y="2238091"/>
            <a:ext cx="8064499" cy="417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8313" y="711201"/>
            <a:ext cx="8370887" cy="492443"/>
          </a:xfrm>
        </p:spPr>
        <p:txBody>
          <a:bodyPr/>
          <a:lstStyle/>
          <a:p>
            <a:r>
              <a:rPr lang="en-US" dirty="0">
                <a:solidFill>
                  <a:schemeClr val="bg2"/>
                </a:solidFill>
              </a:rPr>
              <a:t>Step </a:t>
            </a:r>
            <a:r>
              <a:rPr lang="en-US" dirty="0" smtClean="0">
                <a:solidFill>
                  <a:schemeClr val="bg2"/>
                </a:solidFill>
              </a:rPr>
              <a:t>4 – Setup Visualizations </a:t>
            </a:r>
            <a:r>
              <a:rPr lang="en-US" dirty="0" err="1" smtClean="0">
                <a:solidFill>
                  <a:schemeClr val="bg2"/>
                </a:solidFill>
              </a:rPr>
              <a:t>cont</a:t>
            </a:r>
            <a:r>
              <a:rPr lang="en-US" dirty="0" smtClean="0">
                <a:solidFill>
                  <a:schemeClr val="bg2"/>
                </a:solidFill>
              </a:rPr>
              <a:t>…</a:t>
            </a:r>
            <a:endParaRPr lang="en-US" dirty="0">
              <a:solidFill>
                <a:schemeClr val="bg2"/>
              </a:solidFill>
            </a:endParaRPr>
          </a:p>
        </p:txBody>
      </p:sp>
      <p:sp>
        <p:nvSpPr>
          <p:cNvPr id="3" name="Content Placeholder 2"/>
          <p:cNvSpPr>
            <a:spLocks noGrp="1"/>
          </p:cNvSpPr>
          <p:nvPr>
            <p:ph idx="1"/>
          </p:nvPr>
        </p:nvSpPr>
        <p:spPr>
          <a:xfrm>
            <a:off x="454854" y="1253462"/>
            <a:ext cx="8212137" cy="646331"/>
          </a:xfrm>
        </p:spPr>
        <p:txBody>
          <a:bodyPr/>
          <a:lstStyle/>
          <a:p>
            <a:pPr>
              <a:lnSpc>
                <a:spcPct val="150000"/>
              </a:lnSpc>
              <a:buFont typeface="Wingdings" pitchFamily="2" charset="2"/>
              <a:buChar char="Ø"/>
            </a:pPr>
            <a:r>
              <a:rPr lang="en-US" sz="1400" dirty="0"/>
              <a:t>Click on </a:t>
            </a:r>
            <a:r>
              <a:rPr lang="en-US" sz="1400" b="1" dirty="0" smtClean="0"/>
              <a:t>Line </a:t>
            </a:r>
            <a:r>
              <a:rPr lang="en-US" sz="1400" b="1" dirty="0"/>
              <a:t>chart</a:t>
            </a:r>
            <a:r>
              <a:rPr lang="en-US" sz="1400" dirty="0"/>
              <a:t>, then </a:t>
            </a:r>
            <a:r>
              <a:rPr lang="en-US" sz="1400" b="1" dirty="0"/>
              <a:t>From a new search</a:t>
            </a:r>
            <a:r>
              <a:rPr lang="en-US" sz="1400" dirty="0" smtClean="0"/>
              <a:t>.</a:t>
            </a:r>
          </a:p>
          <a:p>
            <a:pPr>
              <a:lnSpc>
                <a:spcPct val="150000"/>
              </a:lnSpc>
              <a:buFont typeface="Wingdings" pitchFamily="2" charset="2"/>
              <a:buChar char="Ø"/>
            </a:pPr>
            <a:r>
              <a:rPr lang="en-US" sz="1400" dirty="0" smtClean="0"/>
              <a:t>After created the Line chart we can save visualization by using save button </a:t>
            </a:r>
          </a:p>
        </p:txBody>
      </p:sp>
      <p:cxnSp>
        <p:nvCxnSpPr>
          <p:cNvPr id="5" name="Straight Arrow Connector 4"/>
          <p:cNvCxnSpPr/>
          <p:nvPr/>
        </p:nvCxnSpPr>
        <p:spPr>
          <a:xfrm flipV="1">
            <a:off x="1193800" y="3041650"/>
            <a:ext cx="3251200" cy="59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289300" y="2849602"/>
            <a:ext cx="42926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Define X Axis and Y Axis</a:t>
            </a:r>
          </a:p>
        </p:txBody>
      </p:sp>
      <p:cxnSp>
        <p:nvCxnSpPr>
          <p:cNvPr id="7" name="Straight Arrow Connector 6"/>
          <p:cNvCxnSpPr/>
          <p:nvPr/>
        </p:nvCxnSpPr>
        <p:spPr>
          <a:xfrm flipV="1">
            <a:off x="7543800" y="2089150"/>
            <a:ext cx="279400" cy="469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31050" y="1910834"/>
            <a:ext cx="20701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Save visualization</a:t>
            </a:r>
          </a:p>
        </p:txBody>
      </p:sp>
    </p:spTree>
    <p:extLst>
      <p:ext uri="{BB962C8B-B14F-4D97-AF65-F5344CB8AC3E}">
        <p14:creationId xmlns:p14="http://schemas.microsoft.com/office/powerpoint/2010/main" val="3742892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Step 4 – Setup Visualizations </a:t>
            </a:r>
            <a:r>
              <a:rPr lang="en-US" dirty="0" err="1">
                <a:solidFill>
                  <a:schemeClr val="bg2"/>
                </a:solidFill>
              </a:rPr>
              <a:t>cont</a:t>
            </a:r>
            <a:r>
              <a:rPr lang="en-US" dirty="0">
                <a:solidFill>
                  <a:schemeClr val="bg2"/>
                </a:solidFill>
              </a:rPr>
              <a:t>…</a:t>
            </a:r>
            <a:endParaRPr lang="en-IN" dirty="0"/>
          </a:p>
        </p:txBody>
      </p:sp>
      <p:sp>
        <p:nvSpPr>
          <p:cNvPr id="3" name="Content Placeholder 2"/>
          <p:cNvSpPr>
            <a:spLocks noGrp="1"/>
          </p:cNvSpPr>
          <p:nvPr>
            <p:ph idx="1"/>
          </p:nvPr>
        </p:nvSpPr>
        <p:spPr>
          <a:xfrm>
            <a:off x="481013" y="1400175"/>
            <a:ext cx="8212137" cy="1107996"/>
          </a:xfrm>
        </p:spPr>
        <p:txBody>
          <a:bodyPr/>
          <a:lstStyle/>
          <a:p>
            <a:pPr>
              <a:lnSpc>
                <a:spcPct val="150000"/>
              </a:lnSpc>
              <a:buFont typeface="Wingdings" pitchFamily="2" charset="2"/>
              <a:buChar char="Ø"/>
            </a:pPr>
            <a:r>
              <a:rPr lang="en-US" dirty="0"/>
              <a:t>Click on </a:t>
            </a:r>
            <a:r>
              <a:rPr lang="en-US" b="1" dirty="0" smtClean="0"/>
              <a:t>Bar </a:t>
            </a:r>
            <a:r>
              <a:rPr lang="en-US" b="1" dirty="0"/>
              <a:t>chart</a:t>
            </a:r>
            <a:r>
              <a:rPr lang="en-US" dirty="0"/>
              <a:t>, then </a:t>
            </a:r>
            <a:r>
              <a:rPr lang="en-US" b="1" dirty="0"/>
              <a:t>From a new search</a:t>
            </a:r>
            <a:r>
              <a:rPr lang="en-US" dirty="0"/>
              <a:t>.</a:t>
            </a:r>
          </a:p>
          <a:p>
            <a:pPr>
              <a:lnSpc>
                <a:spcPct val="150000"/>
              </a:lnSpc>
              <a:buFont typeface="Wingdings" pitchFamily="2" charset="2"/>
              <a:buChar char="Ø"/>
            </a:pPr>
            <a:r>
              <a:rPr lang="en-US" dirty="0"/>
              <a:t>After created the </a:t>
            </a:r>
            <a:r>
              <a:rPr lang="en-US" dirty="0" smtClean="0"/>
              <a:t>Bar </a:t>
            </a:r>
            <a:r>
              <a:rPr lang="en-US" dirty="0"/>
              <a:t>chart we can save visualization by using save button </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222500"/>
            <a:ext cx="7302500" cy="3940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1193800" y="2838450"/>
            <a:ext cx="3251200" cy="59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445000" y="2714188"/>
            <a:ext cx="42926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Click on buckets and select Filter in the dropdown.</a:t>
            </a:r>
            <a:endParaRPr lang="en-GB" sz="1200" b="1" dirty="0" smtClean="0">
              <a:solidFill>
                <a:srgbClr val="C00000"/>
              </a:solidFill>
              <a:latin typeface="+mj-lt"/>
            </a:endParaRPr>
          </a:p>
        </p:txBody>
      </p:sp>
    </p:spTree>
    <p:extLst>
      <p:ext uri="{BB962C8B-B14F-4D97-AF65-F5344CB8AC3E}">
        <p14:creationId xmlns:p14="http://schemas.microsoft.com/office/powerpoint/2010/main" val="2072988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77" y="2012434"/>
            <a:ext cx="7894046" cy="4094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68301" y="723901"/>
            <a:ext cx="8572500" cy="369332"/>
          </a:xfrm>
        </p:spPr>
        <p:txBody>
          <a:bodyPr/>
          <a:lstStyle/>
          <a:p>
            <a:r>
              <a:rPr lang="en-US" sz="2400" dirty="0">
                <a:solidFill>
                  <a:schemeClr val="bg2"/>
                </a:solidFill>
              </a:rPr>
              <a:t>Step 5 – Assembled visualizations into a Dashboard</a:t>
            </a:r>
          </a:p>
        </p:txBody>
      </p:sp>
      <p:sp>
        <p:nvSpPr>
          <p:cNvPr id="3" name="Content Placeholder 2"/>
          <p:cNvSpPr>
            <a:spLocks noGrp="1"/>
          </p:cNvSpPr>
          <p:nvPr>
            <p:ph idx="1"/>
          </p:nvPr>
        </p:nvSpPr>
        <p:spPr>
          <a:xfrm>
            <a:off x="454854" y="1253462"/>
            <a:ext cx="8212137" cy="646331"/>
          </a:xfrm>
        </p:spPr>
        <p:txBody>
          <a:bodyPr/>
          <a:lstStyle/>
          <a:p>
            <a:pPr>
              <a:lnSpc>
                <a:spcPct val="150000"/>
              </a:lnSpc>
              <a:buFont typeface="Wingdings" pitchFamily="2" charset="2"/>
              <a:buChar char="Ø"/>
            </a:pPr>
            <a:r>
              <a:rPr lang="en-US" sz="1400" dirty="0"/>
              <a:t>Open a browser and navigate to </a:t>
            </a:r>
            <a:r>
              <a:rPr lang="en-US" sz="1400" dirty="0">
                <a:hlinkClick r:id="rId3"/>
              </a:rPr>
              <a:t>http://localhost:5601</a:t>
            </a:r>
            <a:endParaRPr lang="en-US" sz="1400" dirty="0"/>
          </a:p>
          <a:p>
            <a:pPr>
              <a:lnSpc>
                <a:spcPct val="150000"/>
              </a:lnSpc>
              <a:buFont typeface="Wingdings" pitchFamily="2" charset="2"/>
              <a:buChar char="Ø"/>
            </a:pPr>
            <a:r>
              <a:rPr lang="en-US" sz="1400" dirty="0"/>
              <a:t>Click the </a:t>
            </a:r>
            <a:r>
              <a:rPr lang="en-US" sz="1400" b="1" dirty="0" smtClean="0"/>
              <a:t>Dashboard</a:t>
            </a:r>
            <a:r>
              <a:rPr lang="en-US" sz="1400" dirty="0"/>
              <a:t> </a:t>
            </a:r>
            <a:r>
              <a:rPr lang="en-US" sz="1400" dirty="0" smtClean="0"/>
              <a:t>tab.</a:t>
            </a:r>
            <a:endParaRPr lang="en-US" sz="1400" dirty="0"/>
          </a:p>
        </p:txBody>
      </p:sp>
      <p:cxnSp>
        <p:nvCxnSpPr>
          <p:cNvPr id="5" name="Straight Arrow Connector 4"/>
          <p:cNvCxnSpPr/>
          <p:nvPr/>
        </p:nvCxnSpPr>
        <p:spPr>
          <a:xfrm flipV="1">
            <a:off x="3429000" y="2551152"/>
            <a:ext cx="3251200" cy="59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626100" y="2755203"/>
            <a:ext cx="34798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Use + button to add visualizations in dashboard </a:t>
            </a:r>
          </a:p>
        </p:txBody>
      </p:sp>
      <p:cxnSp>
        <p:nvCxnSpPr>
          <p:cNvPr id="7" name="Straight Arrow Connector 6"/>
          <p:cNvCxnSpPr/>
          <p:nvPr/>
        </p:nvCxnSpPr>
        <p:spPr>
          <a:xfrm flipV="1">
            <a:off x="7131050" y="1854200"/>
            <a:ext cx="279400" cy="469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73900" y="1669534"/>
            <a:ext cx="20701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Save </a:t>
            </a:r>
            <a:r>
              <a:rPr lang="en-GB" sz="1200" b="1" dirty="0" err="1" smtClean="0">
                <a:solidFill>
                  <a:srgbClr val="C00000"/>
                </a:solidFill>
                <a:latin typeface="+mj-lt"/>
              </a:rPr>
              <a:t>Dashbard</a:t>
            </a:r>
            <a:endParaRPr lang="en-GB" sz="1200" b="1" dirty="0" smtClean="0">
              <a:solidFill>
                <a:srgbClr val="C00000"/>
              </a:solidFill>
              <a:latin typeface="+mj-lt"/>
            </a:endParaRPr>
          </a:p>
        </p:txBody>
      </p:sp>
    </p:spTree>
    <p:extLst>
      <p:ext uri="{BB962C8B-B14F-4D97-AF65-F5344CB8AC3E}">
        <p14:creationId xmlns:p14="http://schemas.microsoft.com/office/powerpoint/2010/main" val="8674826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1" y="1955799"/>
            <a:ext cx="7615196" cy="3944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68301" y="723901"/>
            <a:ext cx="8572500" cy="369332"/>
          </a:xfrm>
        </p:spPr>
        <p:txBody>
          <a:bodyPr/>
          <a:lstStyle/>
          <a:p>
            <a:r>
              <a:rPr lang="en-US" sz="2400" dirty="0">
                <a:solidFill>
                  <a:schemeClr val="bg2"/>
                </a:solidFill>
              </a:rPr>
              <a:t>Step 5 – Assembled visualizations into a Dashboard</a:t>
            </a:r>
          </a:p>
        </p:txBody>
      </p:sp>
      <p:sp>
        <p:nvSpPr>
          <p:cNvPr id="3" name="Content Placeholder 2"/>
          <p:cNvSpPr>
            <a:spLocks noGrp="1"/>
          </p:cNvSpPr>
          <p:nvPr>
            <p:ph idx="1"/>
          </p:nvPr>
        </p:nvSpPr>
        <p:spPr>
          <a:xfrm>
            <a:off x="454854" y="1253462"/>
            <a:ext cx="8212137" cy="283219"/>
          </a:xfrm>
        </p:spPr>
        <p:txBody>
          <a:bodyPr/>
          <a:lstStyle/>
          <a:p>
            <a:pPr>
              <a:lnSpc>
                <a:spcPct val="150000"/>
              </a:lnSpc>
              <a:buFont typeface="Wingdings" pitchFamily="2" charset="2"/>
              <a:buChar char="Ø"/>
            </a:pPr>
            <a:r>
              <a:rPr lang="en-US" sz="1400" dirty="0" smtClean="0"/>
              <a:t>Click </a:t>
            </a:r>
            <a:r>
              <a:rPr lang="en-US" sz="1400" dirty="0"/>
              <a:t>the </a:t>
            </a:r>
            <a:r>
              <a:rPr lang="en-US" sz="1400" b="1" dirty="0" smtClean="0"/>
              <a:t>Dashboard</a:t>
            </a:r>
            <a:r>
              <a:rPr lang="en-US" sz="1400" dirty="0"/>
              <a:t> </a:t>
            </a:r>
            <a:r>
              <a:rPr lang="en-US" sz="1400" dirty="0" smtClean="0"/>
              <a:t>tab.</a:t>
            </a:r>
            <a:endParaRPr lang="en-US" sz="1400" dirty="0"/>
          </a:p>
        </p:txBody>
      </p:sp>
      <p:cxnSp>
        <p:nvCxnSpPr>
          <p:cNvPr id="5" name="Straight Arrow Connector 4"/>
          <p:cNvCxnSpPr/>
          <p:nvPr/>
        </p:nvCxnSpPr>
        <p:spPr>
          <a:xfrm flipV="1">
            <a:off x="1447800" y="2716071"/>
            <a:ext cx="3797300" cy="298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245100" y="2582540"/>
            <a:ext cx="34798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Choose saved visualizations into dashboard</a:t>
            </a:r>
          </a:p>
        </p:txBody>
      </p:sp>
    </p:spTree>
    <p:extLst>
      <p:ext uri="{BB962C8B-B14F-4D97-AF65-F5344CB8AC3E}">
        <p14:creationId xmlns:p14="http://schemas.microsoft.com/office/powerpoint/2010/main" val="35353813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1"/>
            <a:ext cx="8212137" cy="533400"/>
          </a:xfrm>
        </p:spPr>
        <p:txBody>
          <a:bodyPr>
            <a:normAutofit fontScale="90000"/>
          </a:bodyPr>
          <a:lstStyle/>
          <a:p>
            <a:r>
              <a:rPr lang="en-US" dirty="0">
                <a:solidFill>
                  <a:schemeClr val="bg2"/>
                </a:solidFill>
              </a:rPr>
              <a:t>Step 5 – Assembled visualizations into a Dashboard</a:t>
            </a:r>
            <a:endParaRPr lang="en-IN" dirty="0"/>
          </a:p>
        </p:txBody>
      </p:sp>
      <p:sp>
        <p:nvSpPr>
          <p:cNvPr id="3" name="Content Placeholder 2"/>
          <p:cNvSpPr>
            <a:spLocks noGrp="1"/>
          </p:cNvSpPr>
          <p:nvPr>
            <p:ph idx="1"/>
          </p:nvPr>
        </p:nvSpPr>
        <p:spPr>
          <a:xfrm>
            <a:off x="396876" y="1625600"/>
            <a:ext cx="8083549" cy="276999"/>
          </a:xfrm>
        </p:spPr>
        <p:txBody>
          <a:bodyPr/>
          <a:lstStyle/>
          <a:p>
            <a:r>
              <a:rPr lang="en-IN" dirty="0" smtClean="0"/>
              <a:t>You can add number of visualization to your dashboard.</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270627"/>
            <a:ext cx="7658100" cy="400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2095500" y="2070101"/>
            <a:ext cx="4203700" cy="26415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299200" y="1516102"/>
            <a:ext cx="237490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Choose saved visualizations into </a:t>
            </a:r>
            <a:r>
              <a:rPr lang="en-GB" sz="1200" b="1" dirty="0" smtClean="0">
                <a:solidFill>
                  <a:srgbClr val="C00000"/>
                </a:solidFill>
                <a:latin typeface="+mj-lt"/>
              </a:rPr>
              <a:t>dashboard it will be added to the dashboard.</a:t>
            </a:r>
            <a:endParaRPr lang="en-GB" sz="1200" b="1" dirty="0" smtClean="0">
              <a:solidFill>
                <a:srgbClr val="C00000"/>
              </a:solidFill>
              <a:latin typeface="+mj-lt"/>
            </a:endParaRPr>
          </a:p>
        </p:txBody>
      </p:sp>
      <p:sp>
        <p:nvSpPr>
          <p:cNvPr id="9" name="TextBox 8"/>
          <p:cNvSpPr txBox="1"/>
          <p:nvPr/>
        </p:nvSpPr>
        <p:spPr>
          <a:xfrm>
            <a:off x="7232651" y="3599934"/>
            <a:ext cx="20701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Save Dashboard</a:t>
            </a:r>
          </a:p>
        </p:txBody>
      </p:sp>
      <p:cxnSp>
        <p:nvCxnSpPr>
          <p:cNvPr id="10" name="Straight Arrow Connector 9"/>
          <p:cNvCxnSpPr/>
          <p:nvPr/>
        </p:nvCxnSpPr>
        <p:spPr>
          <a:xfrm>
            <a:off x="7353300" y="2603500"/>
            <a:ext cx="406400" cy="996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382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1" y="723901"/>
            <a:ext cx="8572500" cy="369332"/>
          </a:xfrm>
        </p:spPr>
        <p:txBody>
          <a:bodyPr/>
          <a:lstStyle/>
          <a:p>
            <a:r>
              <a:rPr lang="en-US" sz="2400" dirty="0">
                <a:solidFill>
                  <a:schemeClr val="bg2"/>
                </a:solidFill>
              </a:rPr>
              <a:t>Step 5 – Assembled visualizations into a Dashboard</a:t>
            </a:r>
          </a:p>
        </p:txBody>
      </p:sp>
      <p:sp>
        <p:nvSpPr>
          <p:cNvPr id="3" name="Content Placeholder 2"/>
          <p:cNvSpPr>
            <a:spLocks noGrp="1"/>
          </p:cNvSpPr>
          <p:nvPr>
            <p:ph idx="1"/>
          </p:nvPr>
        </p:nvSpPr>
        <p:spPr>
          <a:xfrm>
            <a:off x="454854" y="1253462"/>
            <a:ext cx="8212137" cy="283219"/>
          </a:xfrm>
        </p:spPr>
        <p:txBody>
          <a:bodyPr/>
          <a:lstStyle/>
          <a:p>
            <a:pPr>
              <a:lnSpc>
                <a:spcPct val="150000"/>
              </a:lnSpc>
              <a:buFont typeface="Wingdings" pitchFamily="2" charset="2"/>
              <a:buChar char="Ø"/>
            </a:pPr>
            <a:r>
              <a:rPr lang="en-US" sz="1400" dirty="0" smtClean="0"/>
              <a:t>View dashboard after adding all visualizations into a dashboard.</a:t>
            </a:r>
            <a:endParaRPr lang="en-US" sz="1400" dirty="0"/>
          </a:p>
        </p:txBody>
      </p:sp>
      <p:sp>
        <p:nvSpPr>
          <p:cNvPr id="10" name="TextBox 9"/>
          <p:cNvSpPr txBox="1"/>
          <p:nvPr/>
        </p:nvSpPr>
        <p:spPr>
          <a:xfrm>
            <a:off x="7505700" y="1460500"/>
            <a:ext cx="141605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GB" sz="1200" b="1" dirty="0" smtClean="0">
                <a:solidFill>
                  <a:srgbClr val="C00000"/>
                </a:solidFill>
                <a:latin typeface="+mj-lt"/>
              </a:rPr>
              <a:t>Save Dashboard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65015"/>
            <a:ext cx="7346950" cy="45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7505700" y="1645168"/>
            <a:ext cx="812800" cy="564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5206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713" y="2959100"/>
            <a:ext cx="8212137" cy="492443"/>
          </a:xfrm>
        </p:spPr>
        <p:txBody>
          <a:bodyPr/>
          <a:lstStyle/>
          <a:p>
            <a:pPr algn="ctr"/>
            <a:r>
              <a:rPr lang="en-US" dirty="0" smtClean="0">
                <a:solidFill>
                  <a:schemeClr val="bg2"/>
                </a:solidFill>
              </a:rPr>
              <a:t>Questions?</a:t>
            </a:r>
            <a:endParaRPr lang="en-US" dirty="0">
              <a:solidFill>
                <a:schemeClr val="bg2"/>
              </a:solidFill>
            </a:endParaRPr>
          </a:p>
        </p:txBody>
      </p:sp>
    </p:spTree>
    <p:extLst>
      <p:ext uri="{BB962C8B-B14F-4D97-AF65-F5344CB8AC3E}">
        <p14:creationId xmlns:p14="http://schemas.microsoft.com/office/powerpoint/2010/main" val="1521585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smtClean="0">
                <a:solidFill>
                  <a:schemeClr val="bg2"/>
                </a:solidFill>
              </a:rPr>
              <a:t>Why people are choosing ELK?</a:t>
            </a:r>
            <a:endParaRPr lang="en-US" dirty="0">
              <a:solidFill>
                <a:schemeClr val="bg2"/>
              </a:solidFill>
            </a:endParaRPr>
          </a:p>
        </p:txBody>
      </p:sp>
      <p:sp>
        <p:nvSpPr>
          <p:cNvPr id="3" name="Content Placeholder 2"/>
          <p:cNvSpPr>
            <a:spLocks noGrp="1"/>
          </p:cNvSpPr>
          <p:nvPr>
            <p:ph idx="1"/>
          </p:nvPr>
        </p:nvSpPr>
        <p:spPr>
          <a:xfrm>
            <a:off x="407656" y="1432589"/>
            <a:ext cx="8212137" cy="2354491"/>
          </a:xfrm>
        </p:spPr>
        <p:txBody>
          <a:bodyPr/>
          <a:lstStyle/>
          <a:p>
            <a:pPr>
              <a:lnSpc>
                <a:spcPct val="150000"/>
              </a:lnSpc>
              <a:buFont typeface="Wingdings" pitchFamily="2" charset="2"/>
              <a:buChar char="Ø"/>
            </a:pPr>
            <a:r>
              <a:rPr lang="en-US" dirty="0" smtClean="0"/>
              <a:t>Easier to manage and monitor at scale</a:t>
            </a:r>
          </a:p>
          <a:p>
            <a:pPr>
              <a:lnSpc>
                <a:spcPct val="150000"/>
              </a:lnSpc>
              <a:buFont typeface="Wingdings" pitchFamily="2" charset="2"/>
              <a:buChar char="Ø"/>
            </a:pPr>
            <a:r>
              <a:rPr lang="en-US" dirty="0" smtClean="0"/>
              <a:t>Flexible architecture, integration with </a:t>
            </a:r>
            <a:r>
              <a:rPr lang="en-US" dirty="0" err="1" smtClean="0"/>
              <a:t>hadoop</a:t>
            </a:r>
            <a:r>
              <a:rPr lang="en-US" dirty="0" smtClean="0"/>
              <a:t> among others</a:t>
            </a:r>
          </a:p>
          <a:p>
            <a:pPr>
              <a:lnSpc>
                <a:spcPct val="150000"/>
              </a:lnSpc>
              <a:buFont typeface="Wingdings" pitchFamily="2" charset="2"/>
              <a:buChar char="Ø"/>
            </a:pPr>
            <a:r>
              <a:rPr lang="en-US" dirty="0" smtClean="0"/>
              <a:t>Less cost comparatively other alternatives</a:t>
            </a:r>
          </a:p>
          <a:p>
            <a:pPr>
              <a:lnSpc>
                <a:spcPct val="150000"/>
              </a:lnSpc>
              <a:buFont typeface="Wingdings" pitchFamily="2" charset="2"/>
              <a:buChar char="Ø"/>
            </a:pPr>
            <a:r>
              <a:rPr lang="en-US" dirty="0" smtClean="0"/>
              <a:t>Built by </a:t>
            </a:r>
            <a:r>
              <a:rPr lang="en-US" dirty="0" err="1" smtClean="0"/>
              <a:t>Devops</a:t>
            </a:r>
            <a:r>
              <a:rPr lang="en-US" dirty="0" smtClean="0"/>
              <a:t> for </a:t>
            </a:r>
            <a:r>
              <a:rPr lang="en-US" dirty="0" err="1" smtClean="0"/>
              <a:t>devops</a:t>
            </a:r>
            <a:endParaRPr lang="en-US" dirty="0" smtClean="0"/>
          </a:p>
          <a:p>
            <a:pPr>
              <a:lnSpc>
                <a:spcPct val="150000"/>
              </a:lnSpc>
              <a:buFont typeface="Wingdings" pitchFamily="2" charset="2"/>
              <a:buChar char="Ø"/>
            </a:pPr>
            <a:r>
              <a:rPr lang="en-US" dirty="0" smtClean="0"/>
              <a:t>It will bring all your logs</a:t>
            </a:r>
          </a:p>
          <a:p>
            <a:pPr>
              <a:buFont typeface="Wingdings" pitchFamily="2" charset="2"/>
              <a:buChar char="Ø"/>
            </a:pPr>
            <a:endParaRPr lang="en-US" dirty="0"/>
          </a:p>
        </p:txBody>
      </p:sp>
    </p:spTree>
    <p:extLst>
      <p:ext uri="{BB962C8B-B14F-4D97-AF65-F5344CB8AC3E}">
        <p14:creationId xmlns:p14="http://schemas.microsoft.com/office/powerpoint/2010/main" val="3287959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984885"/>
          </a:xfrm>
        </p:spPr>
        <p:txBody>
          <a:bodyPr/>
          <a:lstStyle/>
          <a:p>
            <a:r>
              <a:rPr lang="en-US" dirty="0" smtClean="0">
                <a:solidFill>
                  <a:schemeClr val="bg2"/>
                </a:solidFill>
              </a:rPr>
              <a:t>Where are customers coming from?</a:t>
            </a:r>
            <a:br>
              <a:rPr lang="en-US" dirty="0" smtClean="0">
                <a:solidFill>
                  <a:schemeClr val="bg2"/>
                </a:solidFill>
              </a:rPr>
            </a:br>
            <a:endParaRPr lang="en-US" dirty="0">
              <a:solidFill>
                <a:schemeClr val="bg2"/>
              </a:solidFill>
            </a:endParaRPr>
          </a:p>
        </p:txBody>
      </p:sp>
      <p:sp>
        <p:nvSpPr>
          <p:cNvPr id="3" name="Content Placeholder 2"/>
          <p:cNvSpPr>
            <a:spLocks noGrp="1"/>
          </p:cNvSpPr>
          <p:nvPr>
            <p:ph idx="1"/>
          </p:nvPr>
        </p:nvSpPr>
        <p:spPr>
          <a:xfrm>
            <a:off x="434951" y="1787431"/>
            <a:ext cx="8212137" cy="2354491"/>
          </a:xfrm>
        </p:spPr>
        <p:txBody>
          <a:bodyPr/>
          <a:lstStyle/>
          <a:p>
            <a:pPr lvl="2">
              <a:buFont typeface="Wingdings" pitchFamily="2" charset="2"/>
              <a:buChar char="Ø"/>
            </a:pPr>
            <a:r>
              <a:rPr lang="en-US" dirty="0" smtClean="0"/>
              <a:t>Facebook, Twitter, </a:t>
            </a:r>
            <a:r>
              <a:rPr lang="en-US" dirty="0" err="1" smtClean="0"/>
              <a:t>GitHub</a:t>
            </a:r>
            <a:r>
              <a:rPr lang="en-US" dirty="0" smtClean="0"/>
              <a:t>, </a:t>
            </a:r>
            <a:r>
              <a:rPr lang="en-US" dirty="0" err="1" smtClean="0"/>
              <a:t>NetFlix</a:t>
            </a:r>
            <a:endParaRPr lang="en-US" dirty="0" smtClean="0"/>
          </a:p>
          <a:p>
            <a:pPr lvl="2">
              <a:buFont typeface="Wingdings" pitchFamily="2" charset="2"/>
              <a:buChar char="Ø"/>
            </a:pPr>
            <a:endParaRPr lang="en-US" dirty="0"/>
          </a:p>
          <a:p>
            <a:pPr lvl="2">
              <a:buFont typeface="Wingdings" pitchFamily="2" charset="2"/>
              <a:buChar char="Ø"/>
            </a:pPr>
            <a:r>
              <a:rPr lang="en-US" dirty="0" smtClean="0"/>
              <a:t>Most of the </a:t>
            </a:r>
            <a:r>
              <a:rPr lang="en-US" dirty="0" err="1" smtClean="0"/>
              <a:t>ecommers</a:t>
            </a:r>
            <a:r>
              <a:rPr lang="en-US" dirty="0" smtClean="0"/>
              <a:t> customers buying elastic search</a:t>
            </a:r>
          </a:p>
          <a:p>
            <a:pPr lvl="2">
              <a:buFont typeface="Wingdings" pitchFamily="2" charset="2"/>
              <a:buChar char="Ø"/>
            </a:pPr>
            <a:endParaRPr lang="en-US" dirty="0" smtClean="0"/>
          </a:p>
          <a:p>
            <a:pPr lvl="2">
              <a:buFont typeface="Wingdings" pitchFamily="2" charset="2"/>
              <a:buChar char="Ø"/>
            </a:pPr>
            <a:r>
              <a:rPr lang="en-US" dirty="0" smtClean="0"/>
              <a:t>Job search sites</a:t>
            </a:r>
          </a:p>
          <a:p>
            <a:pPr>
              <a:buFont typeface="Wingdings" pitchFamily="2" charset="2"/>
              <a:buChar char="Ø"/>
            </a:pPr>
            <a:endParaRPr lang="en-US" dirty="0" smtClean="0"/>
          </a:p>
          <a:p>
            <a:pPr marL="0" indent="0">
              <a:buNone/>
            </a:pPr>
            <a:endParaRPr lang="en-US" dirty="0" smtClean="0"/>
          </a:p>
          <a:p>
            <a:pPr>
              <a:lnSpc>
                <a:spcPct val="150000"/>
              </a:lnSpc>
            </a:pPr>
            <a:endParaRPr lang="en-US" dirty="0"/>
          </a:p>
        </p:txBody>
      </p:sp>
    </p:spTree>
    <p:extLst>
      <p:ext uri="{BB962C8B-B14F-4D97-AF65-F5344CB8AC3E}">
        <p14:creationId xmlns:p14="http://schemas.microsoft.com/office/powerpoint/2010/main" val="2481660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200" y="3839071"/>
            <a:ext cx="4914900" cy="377329"/>
          </a:xfrm>
        </p:spPr>
        <p:txBody>
          <a:bodyPr/>
          <a:lstStyle/>
          <a:p>
            <a:pPr algn="ctr"/>
            <a:r>
              <a:rPr lang="en-US" sz="1800" dirty="0" smtClean="0">
                <a:solidFill>
                  <a:schemeClr val="accent3">
                    <a:lumMod val="75000"/>
                  </a:schemeClr>
                </a:solidFill>
              </a:rPr>
              <a:t>(Storage, index &amp; search)</a:t>
            </a:r>
            <a:endParaRPr lang="en-US" sz="1800" dirty="0">
              <a:solidFill>
                <a:schemeClr val="accent3">
                  <a:lumMod val="75000"/>
                </a:schemeClr>
              </a:solidFill>
            </a:endParaRPr>
          </a:p>
        </p:txBody>
      </p:sp>
      <p:pic>
        <p:nvPicPr>
          <p:cNvPr id="2056" name="Picture 8" descr="http://siren.solutions/wp-content/uploads/2014/07/elastic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08199"/>
            <a:ext cx="6356350" cy="1730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473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2"/>
                </a:solidFill>
              </a:rPr>
              <a:t>Elasticsearch</a:t>
            </a:r>
            <a:endParaRPr lang="en-US" dirty="0">
              <a:solidFill>
                <a:schemeClr val="bg2"/>
              </a:solidFill>
            </a:endParaRPr>
          </a:p>
        </p:txBody>
      </p:sp>
      <p:sp>
        <p:nvSpPr>
          <p:cNvPr id="3" name="Content Placeholder 2"/>
          <p:cNvSpPr>
            <a:spLocks noGrp="1"/>
          </p:cNvSpPr>
          <p:nvPr>
            <p:ph idx="1"/>
          </p:nvPr>
        </p:nvSpPr>
        <p:spPr>
          <a:xfrm>
            <a:off x="666965" y="1391645"/>
            <a:ext cx="8212137" cy="4570482"/>
          </a:xfrm>
        </p:spPr>
        <p:txBody>
          <a:bodyPr/>
          <a:lstStyle/>
          <a:p>
            <a:pPr>
              <a:lnSpc>
                <a:spcPct val="150000"/>
              </a:lnSpc>
              <a:buFont typeface="Wingdings" pitchFamily="2" charset="2"/>
              <a:buChar char="Ø"/>
            </a:pPr>
            <a:r>
              <a:rPr lang="en-US" dirty="0"/>
              <a:t>It is a </a:t>
            </a:r>
            <a:r>
              <a:rPr lang="en-US" dirty="0" smtClean="0"/>
              <a:t>search </a:t>
            </a:r>
            <a:r>
              <a:rPr lang="en-US" dirty="0"/>
              <a:t>engine not a search tool in a </a:t>
            </a:r>
            <a:r>
              <a:rPr lang="en-US" dirty="0" smtClean="0"/>
              <a:t>box.</a:t>
            </a:r>
            <a:endParaRPr lang="en-US" dirty="0"/>
          </a:p>
          <a:p>
            <a:pPr>
              <a:lnSpc>
                <a:spcPct val="150000"/>
              </a:lnSpc>
              <a:buFont typeface="Wingdings" pitchFamily="2" charset="2"/>
              <a:buChar char="Ø"/>
            </a:pPr>
            <a:r>
              <a:rPr lang="en-US" dirty="0" smtClean="0"/>
              <a:t>Open source search and analytics engine.</a:t>
            </a:r>
          </a:p>
          <a:p>
            <a:pPr>
              <a:lnSpc>
                <a:spcPct val="150000"/>
              </a:lnSpc>
              <a:buFont typeface="Wingdings" pitchFamily="2" charset="2"/>
              <a:buChar char="Ø"/>
            </a:pPr>
            <a:r>
              <a:rPr lang="en-US" dirty="0" smtClean="0"/>
              <a:t>Distributed </a:t>
            </a:r>
            <a:r>
              <a:rPr lang="en-US" dirty="0"/>
              <a:t>and scalable search engine</a:t>
            </a:r>
          </a:p>
          <a:p>
            <a:pPr>
              <a:lnSpc>
                <a:spcPct val="150000"/>
              </a:lnSpc>
              <a:buFont typeface="Wingdings" pitchFamily="2" charset="2"/>
              <a:buChar char="Ø"/>
            </a:pPr>
            <a:r>
              <a:rPr lang="en-US" dirty="0"/>
              <a:t>Designed for Horizontal scaling replication, fail over, Load </a:t>
            </a:r>
            <a:r>
              <a:rPr lang="en-US" dirty="0" smtClean="0"/>
              <a:t>balancing.</a:t>
            </a:r>
          </a:p>
          <a:p>
            <a:pPr>
              <a:lnSpc>
                <a:spcPct val="150000"/>
              </a:lnSpc>
              <a:buFont typeface="Wingdings" pitchFamily="2" charset="2"/>
              <a:buChar char="Ø"/>
            </a:pPr>
            <a:r>
              <a:rPr lang="en-US" dirty="0" smtClean="0"/>
              <a:t>Easy management &amp; easy to use API</a:t>
            </a:r>
            <a:endParaRPr lang="en-US" dirty="0"/>
          </a:p>
          <a:p>
            <a:pPr>
              <a:lnSpc>
                <a:spcPct val="150000"/>
              </a:lnSpc>
              <a:buFont typeface="Wingdings" pitchFamily="2" charset="2"/>
              <a:buChar char="Ø"/>
            </a:pPr>
            <a:r>
              <a:rPr lang="en-US" dirty="0" smtClean="0"/>
              <a:t>Based </a:t>
            </a:r>
            <a:r>
              <a:rPr lang="en-US" dirty="0"/>
              <a:t>on </a:t>
            </a:r>
            <a:r>
              <a:rPr lang="en-US" dirty="0" err="1"/>
              <a:t>Lucene</a:t>
            </a:r>
            <a:endParaRPr lang="en-US" dirty="0"/>
          </a:p>
          <a:p>
            <a:pPr>
              <a:lnSpc>
                <a:spcPct val="150000"/>
              </a:lnSpc>
              <a:buFont typeface="Wingdings" pitchFamily="2" charset="2"/>
              <a:buChar char="Ø"/>
            </a:pPr>
            <a:r>
              <a:rPr lang="en-US" dirty="0"/>
              <a:t>Hiding </a:t>
            </a:r>
            <a:r>
              <a:rPr lang="en-US" dirty="0" err="1"/>
              <a:t>Lucene</a:t>
            </a:r>
            <a:r>
              <a:rPr lang="en-US" dirty="0"/>
              <a:t> </a:t>
            </a:r>
            <a:r>
              <a:rPr lang="en-US" dirty="0" smtClean="0"/>
              <a:t>complexity </a:t>
            </a:r>
            <a:r>
              <a:rPr lang="en-US" dirty="0"/>
              <a:t>by exposing all services</a:t>
            </a:r>
          </a:p>
          <a:p>
            <a:pPr marL="0" indent="0">
              <a:lnSpc>
                <a:spcPct val="150000"/>
              </a:lnSpc>
              <a:buNone/>
            </a:pPr>
            <a:r>
              <a:rPr lang="en-US" dirty="0"/>
              <a:t>	HTTP, JSON, REST</a:t>
            </a:r>
          </a:p>
          <a:p>
            <a:pPr>
              <a:lnSpc>
                <a:spcPct val="150000"/>
              </a:lnSpc>
              <a:buFont typeface="Wingdings" pitchFamily="2" charset="2"/>
              <a:buChar char="Ø"/>
            </a:pPr>
            <a:r>
              <a:rPr lang="en-US" dirty="0"/>
              <a:t>Works with all </a:t>
            </a:r>
            <a:r>
              <a:rPr lang="en-US" dirty="0" smtClean="0"/>
              <a:t>technologies.</a:t>
            </a:r>
            <a:endParaRPr lang="en-US" dirty="0"/>
          </a:p>
          <a:p>
            <a:pPr>
              <a:lnSpc>
                <a:spcPct val="150000"/>
              </a:lnSpc>
              <a:buFont typeface="Wingdings" pitchFamily="2" charset="2"/>
              <a:buChar char="Ø"/>
            </a:pPr>
            <a:r>
              <a:rPr lang="en-US" dirty="0" smtClean="0"/>
              <a:t>Fast search.</a:t>
            </a:r>
          </a:p>
          <a:p>
            <a:pPr>
              <a:lnSpc>
                <a:spcPct val="150000"/>
              </a:lnSpc>
            </a:pPr>
            <a:endParaRPr lang="en-US" dirty="0"/>
          </a:p>
        </p:txBody>
      </p:sp>
    </p:spTree>
    <p:extLst>
      <p:ext uri="{BB962C8B-B14F-4D97-AF65-F5344CB8AC3E}">
        <p14:creationId xmlns:p14="http://schemas.microsoft.com/office/powerpoint/2010/main" val="2240220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B75723E9BFC14E9D12F603F0D20A9D" ma:contentTypeVersion="0" ma:contentTypeDescription="Create a new document." ma:contentTypeScope="" ma:versionID="a928585f8663484b2d3625a386ffa4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5B3BA171-F02D-4B52-BFEE-836459A696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753E0E9-BBAC-4E77-B03C-F4757A7347B6}">
  <ds:schemaRefs>
    <ds:schemaRef ds:uri="http://www.w3.org/XML/1998/namespace"/>
    <ds:schemaRef ds:uri="http://purl.org/dc/elements/1.1/"/>
    <ds:schemaRef ds:uri="http://schemas.microsoft.com/office/infopath/2007/PartnerControls"/>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3186</Words>
  <Application>Microsoft Office PowerPoint</Application>
  <PresentationFormat>On-screen Show (4:3)</PresentationFormat>
  <Paragraphs>669</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blank</vt:lpstr>
      <vt:lpstr>PowerPoint Presentation</vt:lpstr>
      <vt:lpstr>Agenda</vt:lpstr>
      <vt:lpstr>ELK  ElasticSearch, Logstash &amp; Kibana</vt:lpstr>
      <vt:lpstr>What is ELK ?</vt:lpstr>
      <vt:lpstr>Why we need to recommend ELK?</vt:lpstr>
      <vt:lpstr>Why people are choosing ELK?</vt:lpstr>
      <vt:lpstr>Where are customers coming from? </vt:lpstr>
      <vt:lpstr>(Storage, index &amp; search)</vt:lpstr>
      <vt:lpstr>Elasticsearch</vt:lpstr>
      <vt:lpstr>How Elasticsearch works?</vt:lpstr>
      <vt:lpstr>Benefits of Elasticsearch</vt:lpstr>
      <vt:lpstr>Benefits of Elasticsearch  cont….</vt:lpstr>
      <vt:lpstr>Benefits of Elasticsearch  cont….</vt:lpstr>
      <vt:lpstr>Installation &amp; Configuration</vt:lpstr>
      <vt:lpstr>Exploring Cluster Health Check</vt:lpstr>
      <vt:lpstr>What is Document</vt:lpstr>
      <vt:lpstr>Index Operations </vt:lpstr>
      <vt:lpstr>Modifying Data sets</vt:lpstr>
      <vt:lpstr>Batch Processing</vt:lpstr>
      <vt:lpstr>Data Exploring by using search</vt:lpstr>
      <vt:lpstr>Query Language</vt:lpstr>
      <vt:lpstr>Query Language cont…</vt:lpstr>
      <vt:lpstr>Advanced topics - Elasticsearch </vt:lpstr>
      <vt:lpstr>Elasticsearch Cluster</vt:lpstr>
      <vt:lpstr>Add an Index </vt:lpstr>
      <vt:lpstr>Two node cluster </vt:lpstr>
      <vt:lpstr>Horizontal clustering</vt:lpstr>
      <vt:lpstr>Failover mechanism</vt:lpstr>
      <vt:lpstr>PowerPoint Presentation</vt:lpstr>
      <vt:lpstr>Logstash</vt:lpstr>
      <vt:lpstr>Logstash</vt:lpstr>
      <vt:lpstr>Benefits of Logstash</vt:lpstr>
      <vt:lpstr>Logstash Pipelines</vt:lpstr>
      <vt:lpstr>Inputs</vt:lpstr>
      <vt:lpstr>Filters</vt:lpstr>
      <vt:lpstr>Outputs</vt:lpstr>
      <vt:lpstr>Logstash Configuration</vt:lpstr>
      <vt:lpstr>Logstash Configuration cont….</vt:lpstr>
      <vt:lpstr>Logstash example</vt:lpstr>
      <vt:lpstr>Logstash Deployment</vt:lpstr>
      <vt:lpstr>Logstash Deployment with High availability</vt:lpstr>
      <vt:lpstr>(Visualization)</vt:lpstr>
      <vt:lpstr>Kibana</vt:lpstr>
      <vt:lpstr>Installation &amp; Configuration</vt:lpstr>
      <vt:lpstr>Create Dashboard by 5 steps</vt:lpstr>
      <vt:lpstr>Step 1 - Load sample data into Elasticsearch</vt:lpstr>
      <vt:lpstr>Step 1 -Load sample data into Elasticsearch</vt:lpstr>
      <vt:lpstr>Step 2 - index pattern by using Settings tab</vt:lpstr>
      <vt:lpstr>Step 3 - Discovering data</vt:lpstr>
      <vt:lpstr>Step 4 – Setup Visualizations</vt:lpstr>
      <vt:lpstr>Step 4 – Setup Visualizations cont…</vt:lpstr>
      <vt:lpstr>Step 4 – Setup Visualizations cont…</vt:lpstr>
      <vt:lpstr>Step 4 – Setup Visualizations cont…</vt:lpstr>
      <vt:lpstr>Step 4 – Setup Visualizations cont…</vt:lpstr>
      <vt:lpstr>Step 5 – Assembled visualizations into a Dashboard</vt:lpstr>
      <vt:lpstr>Step 5 – Assembled visualizations into a Dashboard</vt:lpstr>
      <vt:lpstr>Step 5 – Assembled visualizations into a Dashboard</vt:lpstr>
      <vt:lpstr>Step 5 – Assembled visualizations into a Dashboard</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2013-07-03T09:56:56Z</dcterms:created>
  <dcterms:modified xsi:type="dcterms:W3CDTF">2016-10-25T10:41:31Z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0x0101007FB75723E9BFC14E9D12F603F0D20A9D</vt:lpwstr>
  </property>
  <property fmtid="{D5CDD505-2E9C-101B-9397-08002B2CF9AE}" pid="3" name="_NewReviewCycle">
    <vt:lpwstr/>
  </property>
</Properties>
</file>