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9" r:id="rId4"/>
  </p:sldMasterIdLst>
  <p:notesMasterIdLst>
    <p:notesMasterId r:id="rId16"/>
  </p:notesMasterIdLst>
  <p:sldIdLst>
    <p:sldId id="392" r:id="rId5"/>
    <p:sldId id="393" r:id="rId6"/>
    <p:sldId id="395" r:id="rId7"/>
    <p:sldId id="397" r:id="rId8"/>
    <p:sldId id="394" r:id="rId9"/>
    <p:sldId id="396" r:id="rId10"/>
    <p:sldId id="400" r:id="rId11"/>
    <p:sldId id="398" r:id="rId12"/>
    <p:sldId id="399" r:id="rId13"/>
    <p:sldId id="402" r:id="rId14"/>
    <p:sldId id="40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70" d="100"/>
          <a:sy n="70" d="100"/>
        </p:scale>
        <p:origin x="-1326" y="-9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73144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29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743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1619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38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smtClean="0">
                <a:solidFill>
                  <a:srgbClr val="6D6E71"/>
                </a:solidFill>
                <a:latin typeface="Arial"/>
                <a:cs typeface="Arial" pitchFamily="34" charset="0"/>
              </a:rPr>
              <a:t>Disclaimer </a:t>
            </a:r>
          </a:p>
          <a:p>
            <a:pPr algn="just" fontAlgn="auto">
              <a:spcBef>
                <a:spcPts val="600"/>
              </a:spcBef>
              <a:spcAft>
                <a:spcPts val="0"/>
              </a:spcAft>
            </a:pPr>
            <a:r>
              <a:rPr lang="en-US" sz="900" dirty="0" smtClean="0">
                <a:solidFill>
                  <a:srgbClr val="6D6E71"/>
                </a:solidFill>
                <a:latin typeface="Arial"/>
                <a:cs typeface="Arial" pitchFamily="34" charset="0"/>
              </a:rPr>
              <a:t>Tech Mahindra, herein referred to as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Information contained in a presentation hosted or promoted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a:t>
            </a:r>
            <a:r>
              <a:rPr lang="en-US" sz="800" smtClean="0">
                <a:solidFill>
                  <a:srgbClr val="6D6E71"/>
                </a:solidFill>
                <a:latin typeface="Arial"/>
                <a:cs typeface="Arial" pitchFamily="34" charset="0"/>
              </a:rPr>
              <a:t>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47009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786835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1013" y="1971675"/>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xfrm>
            <a:off x="0" y="0"/>
            <a:ext cx="0" cy="0"/>
          </a:xfrm>
          <a:prstGeom prst="rect">
            <a:avLst/>
          </a:prstGeom>
          <a:ln/>
        </p:spPr>
        <p:txBody>
          <a:bodyPr lIns="82945" tIns="41473" rIns="82945" bIns="41473"/>
          <a:lstStyle>
            <a:lvl1pPr>
              <a:defRPr/>
            </a:lvl1pPr>
          </a:lstStyle>
          <a:p>
            <a:fld id="{913E94E8-0B63-405C-87C9-BEF76A6D052C}" type="slidenum">
              <a:rPr lang="en-US"/>
              <a:pPr/>
              <a:t>‹#›</a:t>
            </a:fld>
            <a:endParaRPr lang="en-US"/>
          </a:p>
        </p:txBody>
      </p:sp>
    </p:spTree>
    <p:extLst>
      <p:ext uri="{BB962C8B-B14F-4D97-AF65-F5344CB8AC3E}">
        <p14:creationId xmlns:p14="http://schemas.microsoft.com/office/powerpoint/2010/main" val="315195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smtClean="0">
                <a:solidFill>
                  <a:srgbClr val="6D6E71"/>
                </a:solidFill>
                <a:latin typeface="Arial"/>
                <a:cs typeface="Arial" pitchFamily="34" charset="0"/>
              </a:rPr>
              <a:t>Copyright © 2013 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712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9409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258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31457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040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205996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2753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44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8936255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914" y="2200275"/>
            <a:ext cx="5524500" cy="1846659"/>
          </a:xfrm>
        </p:spPr>
        <p:txBody>
          <a:bodyPr/>
          <a:lstStyle/>
          <a:p>
            <a:pPr algn="ctr"/>
            <a:r>
              <a:rPr lang="en-IN" sz="4000" dirty="0">
                <a:solidFill>
                  <a:schemeClr val="tx1">
                    <a:lumMod val="65000"/>
                    <a:lumOff val="35000"/>
                  </a:schemeClr>
                </a:solidFill>
              </a:rPr>
              <a:t>Getting Started with </a:t>
            </a:r>
            <a:r>
              <a:rPr lang="en-IN" sz="4000" dirty="0" smtClean="0">
                <a:solidFill>
                  <a:schemeClr val="tx1">
                    <a:lumMod val="65000"/>
                    <a:lumOff val="35000"/>
                  </a:schemeClr>
                </a:solidFill>
              </a:rPr>
              <a:t>Openshift</a:t>
            </a:r>
            <a:r>
              <a:rPr lang="en-IN" dirty="0"/>
              <a:t/>
            </a:r>
            <a:br>
              <a:rPr lang="en-IN" dirty="0"/>
            </a:br>
            <a:endParaRPr lang="en-IN" dirty="0"/>
          </a:p>
        </p:txBody>
      </p:sp>
    </p:spTree>
    <p:extLst>
      <p:ext uri="{BB962C8B-B14F-4D97-AF65-F5344CB8AC3E}">
        <p14:creationId xmlns:p14="http://schemas.microsoft.com/office/powerpoint/2010/main" val="194303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a:t>Deploy an Application in Openshift</a:t>
            </a:r>
            <a:endParaRPr lang="en-IN" dirty="0"/>
          </a:p>
        </p:txBody>
      </p:sp>
      <p:pic>
        <p:nvPicPr>
          <p:cNvPr id="4" name="Picture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835" y="2327364"/>
            <a:ext cx="1779114" cy="226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kd188803sdc.png"/>
          <p:cNvPicPr>
            <a:picLocks noChangeAspect="1"/>
          </p:cNvPicPr>
          <p:nvPr/>
        </p:nvPicPr>
        <p:blipFill>
          <a:blip r:embed="rId3">
            <a:extLst>
              <a:ext uri="{28A0092B-C50C-407E-A947-70E740481C1C}">
                <a14:useLocalDpi xmlns:a14="http://schemas.microsoft.com/office/drawing/2010/main" val="0"/>
              </a:ext>
            </a:extLst>
          </a:blip>
          <a:srcRect l="57863" t="-247" r="761" b="459"/>
          <a:stretch>
            <a:fillRect/>
          </a:stretch>
        </p:blipFill>
        <p:spPr bwMode="auto">
          <a:xfrm>
            <a:off x="7032269" y="2142698"/>
            <a:ext cx="1666875" cy="27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1956" y="2379801"/>
            <a:ext cx="15875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4654" y="4707354"/>
            <a:ext cx="2056973" cy="369332"/>
          </a:xfrm>
          <a:prstGeom prst="rect">
            <a:avLst/>
          </a:prstGeom>
        </p:spPr>
        <p:txBody>
          <a:bodyPr wrap="none">
            <a:spAutoFit/>
          </a:bodyPr>
          <a:lstStyle/>
          <a:p>
            <a:r>
              <a:rPr lang="en-US" b="1" dirty="0"/>
              <a:t>Local Repository</a:t>
            </a:r>
          </a:p>
        </p:txBody>
      </p:sp>
      <p:sp>
        <p:nvSpPr>
          <p:cNvPr id="10" name="Rectangle 9"/>
          <p:cNvSpPr/>
          <p:nvPr/>
        </p:nvSpPr>
        <p:spPr>
          <a:xfrm>
            <a:off x="6358826" y="4892020"/>
            <a:ext cx="2300630" cy="369332"/>
          </a:xfrm>
          <a:prstGeom prst="rect">
            <a:avLst/>
          </a:prstGeom>
        </p:spPr>
        <p:txBody>
          <a:bodyPr wrap="none">
            <a:spAutoFit/>
          </a:bodyPr>
          <a:lstStyle/>
          <a:p>
            <a:r>
              <a:rPr lang="en-US" b="1" dirty="0"/>
              <a:t>Remote Repository</a:t>
            </a:r>
          </a:p>
        </p:txBody>
      </p:sp>
      <p:sp>
        <p:nvSpPr>
          <p:cNvPr id="11" name="Rectangle 10"/>
          <p:cNvSpPr/>
          <p:nvPr/>
        </p:nvSpPr>
        <p:spPr>
          <a:xfrm>
            <a:off x="770964" y="1820711"/>
            <a:ext cx="1449949" cy="369332"/>
          </a:xfrm>
          <a:prstGeom prst="rect">
            <a:avLst/>
          </a:prstGeom>
        </p:spPr>
        <p:txBody>
          <a:bodyPr wrap="none">
            <a:spAutoFit/>
          </a:bodyPr>
          <a:lstStyle/>
          <a:p>
            <a:r>
              <a:rPr lang="en-US" b="1" dirty="0"/>
              <a:t>Your laptop</a:t>
            </a:r>
          </a:p>
        </p:txBody>
      </p:sp>
      <p:sp>
        <p:nvSpPr>
          <p:cNvPr id="12" name="Rectangle 11"/>
          <p:cNvSpPr/>
          <p:nvPr/>
        </p:nvSpPr>
        <p:spPr>
          <a:xfrm>
            <a:off x="3896174" y="1958032"/>
            <a:ext cx="1351652" cy="369332"/>
          </a:xfrm>
          <a:prstGeom prst="rect">
            <a:avLst/>
          </a:prstGeom>
        </p:spPr>
        <p:txBody>
          <a:bodyPr wrap="none">
            <a:spAutoFit/>
          </a:bodyPr>
          <a:lstStyle/>
          <a:p>
            <a:r>
              <a:rPr lang="en-US" dirty="0"/>
              <a:t>1. </a:t>
            </a:r>
            <a:r>
              <a:rPr lang="en-US" dirty="0" err="1"/>
              <a:t>Git</a:t>
            </a:r>
            <a:r>
              <a:rPr lang="en-US" dirty="0"/>
              <a:t> clone</a:t>
            </a:r>
          </a:p>
        </p:txBody>
      </p:sp>
      <p:cxnSp>
        <p:nvCxnSpPr>
          <p:cNvPr id="13" name="Straight Arrow Connector 12"/>
          <p:cNvCxnSpPr/>
          <p:nvPr/>
        </p:nvCxnSpPr>
        <p:spPr bwMode="auto">
          <a:xfrm flipH="1">
            <a:off x="2220913" y="2408238"/>
            <a:ext cx="4851043"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2511188" y="4429244"/>
            <a:ext cx="4560768"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p:nvPr/>
        </p:nvSpPr>
        <p:spPr>
          <a:xfrm>
            <a:off x="3896174" y="3895347"/>
            <a:ext cx="1300356" cy="369332"/>
          </a:xfrm>
          <a:prstGeom prst="rect">
            <a:avLst/>
          </a:prstGeom>
        </p:spPr>
        <p:txBody>
          <a:bodyPr wrap="none">
            <a:spAutoFit/>
          </a:bodyPr>
          <a:lstStyle/>
          <a:p>
            <a:r>
              <a:rPr lang="en-US" dirty="0"/>
              <a:t>4. </a:t>
            </a:r>
            <a:r>
              <a:rPr lang="en-US" dirty="0" err="1"/>
              <a:t>Git</a:t>
            </a:r>
            <a:r>
              <a:rPr lang="en-US" dirty="0"/>
              <a:t> push</a:t>
            </a:r>
          </a:p>
        </p:txBody>
      </p:sp>
      <p:sp>
        <p:nvSpPr>
          <p:cNvPr id="19" name="Curved Left Arrow 18"/>
          <p:cNvSpPr/>
          <p:nvPr/>
        </p:nvSpPr>
        <p:spPr bwMode="auto">
          <a:xfrm>
            <a:off x="2309908" y="2920621"/>
            <a:ext cx="731837" cy="1066496"/>
          </a:xfrm>
          <a:prstGeom prst="curved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dirty="0">
              <a:latin typeface="Arial" charset="0"/>
              <a:ea typeface="ＭＳ Ｐゴシック" charset="0"/>
              <a:cs typeface="DejaVu Sans" charset="0"/>
            </a:endParaRPr>
          </a:p>
        </p:txBody>
      </p:sp>
      <p:sp>
        <p:nvSpPr>
          <p:cNvPr id="20" name="Rectangle 19"/>
          <p:cNvSpPr/>
          <p:nvPr/>
        </p:nvSpPr>
        <p:spPr>
          <a:xfrm>
            <a:off x="2309907" y="2557692"/>
            <a:ext cx="1948193" cy="338554"/>
          </a:xfrm>
          <a:prstGeom prst="rect">
            <a:avLst/>
          </a:prstGeom>
        </p:spPr>
        <p:txBody>
          <a:bodyPr wrap="square">
            <a:spAutoFit/>
          </a:bodyPr>
          <a:lstStyle/>
          <a:p>
            <a:r>
              <a:rPr lang="en-US" sz="1600" dirty="0"/>
              <a:t>2. Write your code</a:t>
            </a:r>
          </a:p>
        </p:txBody>
      </p:sp>
      <p:sp>
        <p:nvSpPr>
          <p:cNvPr id="21" name="Rectangle 20"/>
          <p:cNvSpPr/>
          <p:nvPr/>
        </p:nvSpPr>
        <p:spPr>
          <a:xfrm>
            <a:off x="3041746" y="3244334"/>
            <a:ext cx="2772200" cy="369332"/>
          </a:xfrm>
          <a:prstGeom prst="rect">
            <a:avLst/>
          </a:prstGeom>
        </p:spPr>
        <p:txBody>
          <a:bodyPr wrap="square">
            <a:spAutoFit/>
          </a:bodyPr>
          <a:lstStyle/>
          <a:p>
            <a:r>
              <a:rPr lang="en-US" dirty="0"/>
              <a:t>3. </a:t>
            </a:r>
            <a:r>
              <a:rPr lang="en-US" dirty="0" err="1"/>
              <a:t>Git</a:t>
            </a:r>
            <a:r>
              <a:rPr lang="en-US" dirty="0"/>
              <a:t> commit and </a:t>
            </a:r>
            <a:r>
              <a:rPr lang="en-US" dirty="0" err="1"/>
              <a:t>git</a:t>
            </a:r>
            <a:r>
              <a:rPr lang="en-US" dirty="0"/>
              <a:t> add</a:t>
            </a:r>
          </a:p>
        </p:txBody>
      </p:sp>
      <p:sp>
        <p:nvSpPr>
          <p:cNvPr id="22" name="Rectangle 21"/>
          <p:cNvSpPr/>
          <p:nvPr/>
        </p:nvSpPr>
        <p:spPr>
          <a:xfrm>
            <a:off x="6659831" y="1773366"/>
            <a:ext cx="2411750" cy="369332"/>
          </a:xfrm>
          <a:prstGeom prst="rect">
            <a:avLst/>
          </a:prstGeom>
        </p:spPr>
        <p:txBody>
          <a:bodyPr wrap="none">
            <a:spAutoFit/>
          </a:bodyPr>
          <a:lstStyle/>
          <a:p>
            <a:r>
              <a:rPr lang="en-US" b="1" dirty="0"/>
              <a:t>Your </a:t>
            </a:r>
            <a:r>
              <a:rPr lang="en-US" b="1" dirty="0" err="1"/>
              <a:t>OpenShift</a:t>
            </a:r>
            <a:r>
              <a:rPr lang="en-US" b="1" dirty="0"/>
              <a:t> gear</a:t>
            </a:r>
          </a:p>
        </p:txBody>
      </p:sp>
    </p:spTree>
    <p:extLst>
      <p:ext uri="{BB962C8B-B14F-4D97-AF65-F5344CB8AC3E}">
        <p14:creationId xmlns:p14="http://schemas.microsoft.com/office/powerpoint/2010/main" val="2100380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a:t>Actual commands to use</a:t>
            </a:r>
            <a:endParaRPr lang="en-IN" dirty="0"/>
          </a:p>
        </p:txBody>
      </p:sp>
      <p:pic>
        <p:nvPicPr>
          <p:cNvPr id="4" name="Picture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835" y="2296586"/>
            <a:ext cx="1779114" cy="229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kd188803sdc.png"/>
          <p:cNvPicPr>
            <a:picLocks noChangeAspect="1"/>
          </p:cNvPicPr>
          <p:nvPr/>
        </p:nvPicPr>
        <p:blipFill>
          <a:blip r:embed="rId3">
            <a:extLst>
              <a:ext uri="{28A0092B-C50C-407E-A947-70E740481C1C}">
                <a14:useLocalDpi xmlns:a14="http://schemas.microsoft.com/office/drawing/2010/main" val="0"/>
              </a:ext>
            </a:extLst>
          </a:blip>
          <a:srcRect l="57863" t="-247" r="761" b="459"/>
          <a:stretch>
            <a:fillRect/>
          </a:stretch>
        </p:blipFill>
        <p:spPr bwMode="auto">
          <a:xfrm>
            <a:off x="7032269" y="2327364"/>
            <a:ext cx="1666875" cy="256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1956" y="2379801"/>
            <a:ext cx="15875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4654" y="4707354"/>
            <a:ext cx="2056973" cy="369332"/>
          </a:xfrm>
          <a:prstGeom prst="rect">
            <a:avLst/>
          </a:prstGeom>
        </p:spPr>
        <p:txBody>
          <a:bodyPr wrap="none">
            <a:spAutoFit/>
          </a:bodyPr>
          <a:lstStyle/>
          <a:p>
            <a:r>
              <a:rPr lang="en-US" b="1" dirty="0"/>
              <a:t>Local Repository</a:t>
            </a:r>
          </a:p>
        </p:txBody>
      </p:sp>
      <p:sp>
        <p:nvSpPr>
          <p:cNvPr id="10" name="Rectangle 9"/>
          <p:cNvSpPr/>
          <p:nvPr/>
        </p:nvSpPr>
        <p:spPr>
          <a:xfrm>
            <a:off x="6358826" y="4892020"/>
            <a:ext cx="2300630" cy="369332"/>
          </a:xfrm>
          <a:prstGeom prst="rect">
            <a:avLst/>
          </a:prstGeom>
        </p:spPr>
        <p:txBody>
          <a:bodyPr wrap="none">
            <a:spAutoFit/>
          </a:bodyPr>
          <a:lstStyle/>
          <a:p>
            <a:r>
              <a:rPr lang="en-US" b="1" dirty="0"/>
              <a:t>Remote Repository</a:t>
            </a:r>
          </a:p>
        </p:txBody>
      </p:sp>
      <p:sp>
        <p:nvSpPr>
          <p:cNvPr id="11" name="Rectangle 10"/>
          <p:cNvSpPr/>
          <p:nvPr/>
        </p:nvSpPr>
        <p:spPr>
          <a:xfrm>
            <a:off x="911482" y="1927254"/>
            <a:ext cx="1449949" cy="369332"/>
          </a:xfrm>
          <a:prstGeom prst="rect">
            <a:avLst/>
          </a:prstGeom>
        </p:spPr>
        <p:txBody>
          <a:bodyPr wrap="none">
            <a:spAutoFit/>
          </a:bodyPr>
          <a:lstStyle/>
          <a:p>
            <a:r>
              <a:rPr lang="en-US" b="1" dirty="0"/>
              <a:t>Your laptop</a:t>
            </a:r>
          </a:p>
        </p:txBody>
      </p:sp>
      <p:sp>
        <p:nvSpPr>
          <p:cNvPr id="12" name="Rectangle 11"/>
          <p:cNvSpPr/>
          <p:nvPr/>
        </p:nvSpPr>
        <p:spPr>
          <a:xfrm>
            <a:off x="3284003" y="1927254"/>
            <a:ext cx="2762295" cy="369332"/>
          </a:xfrm>
          <a:prstGeom prst="rect">
            <a:avLst/>
          </a:prstGeom>
        </p:spPr>
        <p:txBody>
          <a:bodyPr wrap="none">
            <a:spAutoFit/>
          </a:bodyPr>
          <a:lstStyle/>
          <a:p>
            <a:r>
              <a:rPr lang="en-US" dirty="0"/>
              <a:t>1. </a:t>
            </a:r>
            <a:r>
              <a:rPr lang="en-US" dirty="0" err="1"/>
              <a:t>Git</a:t>
            </a:r>
            <a:r>
              <a:rPr lang="en-US" dirty="0"/>
              <a:t> </a:t>
            </a:r>
            <a:r>
              <a:rPr lang="en-US" dirty="0" smtClean="0"/>
              <a:t>clone &lt;your </a:t>
            </a:r>
            <a:r>
              <a:rPr lang="en-US" dirty="0" err="1" smtClean="0"/>
              <a:t>git</a:t>
            </a:r>
            <a:r>
              <a:rPr lang="en-US" dirty="0" smtClean="0"/>
              <a:t> </a:t>
            </a:r>
            <a:r>
              <a:rPr lang="en-US" dirty="0" err="1" smtClean="0"/>
              <a:t>url</a:t>
            </a:r>
            <a:r>
              <a:rPr lang="en-US" dirty="0" smtClean="0"/>
              <a:t>&gt;</a:t>
            </a:r>
            <a:endParaRPr lang="en-US" dirty="0"/>
          </a:p>
        </p:txBody>
      </p:sp>
      <p:cxnSp>
        <p:nvCxnSpPr>
          <p:cNvPr id="13" name="Straight Arrow Connector 12"/>
          <p:cNvCxnSpPr/>
          <p:nvPr/>
        </p:nvCxnSpPr>
        <p:spPr bwMode="auto">
          <a:xfrm flipH="1">
            <a:off x="2220913" y="2408238"/>
            <a:ext cx="4851043"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2511188" y="4429244"/>
            <a:ext cx="4560768"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p:nvPr/>
        </p:nvSpPr>
        <p:spPr>
          <a:xfrm>
            <a:off x="3896174" y="4528423"/>
            <a:ext cx="1300356" cy="369332"/>
          </a:xfrm>
          <a:prstGeom prst="rect">
            <a:avLst/>
          </a:prstGeom>
        </p:spPr>
        <p:txBody>
          <a:bodyPr wrap="none">
            <a:spAutoFit/>
          </a:bodyPr>
          <a:lstStyle/>
          <a:p>
            <a:r>
              <a:rPr lang="en-US" dirty="0"/>
              <a:t>4. </a:t>
            </a:r>
            <a:r>
              <a:rPr lang="en-US" dirty="0" err="1"/>
              <a:t>Git</a:t>
            </a:r>
            <a:r>
              <a:rPr lang="en-US" dirty="0"/>
              <a:t> push</a:t>
            </a:r>
          </a:p>
        </p:txBody>
      </p:sp>
      <p:sp>
        <p:nvSpPr>
          <p:cNvPr id="19" name="Curved Left Arrow 18"/>
          <p:cNvSpPr/>
          <p:nvPr/>
        </p:nvSpPr>
        <p:spPr bwMode="auto">
          <a:xfrm>
            <a:off x="2309908" y="2920621"/>
            <a:ext cx="731837" cy="1066496"/>
          </a:xfrm>
          <a:prstGeom prst="curved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dirty="0">
              <a:latin typeface="Arial" charset="0"/>
              <a:ea typeface="ＭＳ Ｐゴシック" charset="0"/>
              <a:cs typeface="DejaVu Sans" charset="0"/>
            </a:endParaRPr>
          </a:p>
        </p:txBody>
      </p:sp>
      <p:sp>
        <p:nvSpPr>
          <p:cNvPr id="20" name="Rectangle 19"/>
          <p:cNvSpPr/>
          <p:nvPr/>
        </p:nvSpPr>
        <p:spPr>
          <a:xfrm>
            <a:off x="2309907" y="2557692"/>
            <a:ext cx="1948193" cy="338554"/>
          </a:xfrm>
          <a:prstGeom prst="rect">
            <a:avLst/>
          </a:prstGeom>
        </p:spPr>
        <p:txBody>
          <a:bodyPr wrap="square">
            <a:spAutoFit/>
          </a:bodyPr>
          <a:lstStyle/>
          <a:p>
            <a:r>
              <a:rPr lang="en-US" sz="1600" dirty="0"/>
              <a:t>2. Write your code</a:t>
            </a:r>
          </a:p>
        </p:txBody>
      </p:sp>
      <p:sp>
        <p:nvSpPr>
          <p:cNvPr id="21" name="Rectangle 20"/>
          <p:cNvSpPr/>
          <p:nvPr/>
        </p:nvSpPr>
        <p:spPr>
          <a:xfrm>
            <a:off x="3041745" y="3244334"/>
            <a:ext cx="3768487" cy="830997"/>
          </a:xfrm>
          <a:prstGeom prst="rect">
            <a:avLst/>
          </a:prstGeom>
        </p:spPr>
        <p:txBody>
          <a:bodyPr wrap="square">
            <a:spAutoFit/>
          </a:bodyPr>
          <a:lstStyle/>
          <a:p>
            <a:r>
              <a:rPr lang="en-US" sz="1600" dirty="0"/>
              <a:t>3. For existing files: </a:t>
            </a:r>
            <a:r>
              <a:rPr lang="en-US" sz="1600" i="1" dirty="0" err="1"/>
              <a:t>git</a:t>
            </a:r>
            <a:r>
              <a:rPr lang="en-US" sz="1600" i="1" dirty="0"/>
              <a:t> commit –am </a:t>
            </a:r>
            <a:r>
              <a:rPr lang="en-US" altLang="en-US" sz="1600" i="1" dirty="0"/>
              <a:t>“</a:t>
            </a:r>
            <a:r>
              <a:rPr lang="en-US" sz="1600" i="1" dirty="0"/>
              <a:t> your message</a:t>
            </a:r>
            <a:r>
              <a:rPr lang="en-US" altLang="en-US" sz="1600" i="1" dirty="0"/>
              <a:t>”</a:t>
            </a:r>
            <a:r>
              <a:rPr lang="en-US" altLang="ja-JP" sz="1600" dirty="0"/>
              <a:t/>
            </a:r>
            <a:br>
              <a:rPr lang="en-US" altLang="ja-JP" sz="1600" dirty="0"/>
            </a:br>
            <a:r>
              <a:rPr lang="en-US" altLang="ja-JP" sz="1600" dirty="0"/>
              <a:t> For new files: </a:t>
            </a:r>
            <a:r>
              <a:rPr lang="en-US" altLang="ja-JP" sz="1600" i="1" dirty="0" err="1"/>
              <a:t>git</a:t>
            </a:r>
            <a:r>
              <a:rPr lang="en-US" altLang="ja-JP" sz="1600" i="1" dirty="0"/>
              <a:t> add .</a:t>
            </a:r>
            <a:endParaRPr lang="en-US" sz="1600" i="1" dirty="0"/>
          </a:p>
        </p:txBody>
      </p:sp>
      <p:sp>
        <p:nvSpPr>
          <p:cNvPr id="3" name="Rectangle 2"/>
          <p:cNvSpPr/>
          <p:nvPr/>
        </p:nvSpPr>
        <p:spPr>
          <a:xfrm>
            <a:off x="6046299" y="1958032"/>
            <a:ext cx="2811100" cy="369332"/>
          </a:xfrm>
          <a:prstGeom prst="rect">
            <a:avLst/>
          </a:prstGeom>
        </p:spPr>
        <p:txBody>
          <a:bodyPr wrap="square">
            <a:spAutoFit/>
          </a:bodyPr>
          <a:lstStyle/>
          <a:p>
            <a:r>
              <a:rPr lang="en-US" b="1" dirty="0" smtClean="0"/>
              <a:t>      Your </a:t>
            </a:r>
            <a:r>
              <a:rPr lang="en-US" b="1" dirty="0" err="1"/>
              <a:t>OpenShift</a:t>
            </a:r>
            <a:r>
              <a:rPr lang="en-US" b="1" dirty="0"/>
              <a:t> gear</a:t>
            </a:r>
          </a:p>
        </p:txBody>
      </p:sp>
    </p:spTree>
    <p:extLst>
      <p:ext uri="{BB962C8B-B14F-4D97-AF65-F5344CB8AC3E}">
        <p14:creationId xmlns:p14="http://schemas.microsoft.com/office/powerpoint/2010/main" val="89343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Agenda</a:t>
            </a:r>
            <a:endParaRPr lang="en-IN" dirty="0"/>
          </a:p>
        </p:txBody>
      </p:sp>
      <p:sp>
        <p:nvSpPr>
          <p:cNvPr id="3" name="Content Placeholder 2"/>
          <p:cNvSpPr>
            <a:spLocks noGrp="1"/>
          </p:cNvSpPr>
          <p:nvPr>
            <p:ph idx="1"/>
          </p:nvPr>
        </p:nvSpPr>
        <p:spPr>
          <a:xfrm>
            <a:off x="481013" y="1514901"/>
            <a:ext cx="8212137" cy="1738938"/>
          </a:xfrm>
        </p:spPr>
        <p:txBody>
          <a:bodyPr/>
          <a:lstStyle/>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Openshift Overview </a:t>
            </a:r>
          </a:p>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How to Deploy sample application in Openshift.</a:t>
            </a:r>
          </a:p>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CI/CD demo in openshift.</a:t>
            </a:r>
          </a:p>
          <a:p>
            <a:endParaRPr lang="en-IN" dirty="0"/>
          </a:p>
        </p:txBody>
      </p:sp>
    </p:spTree>
    <p:extLst>
      <p:ext uri="{BB962C8B-B14F-4D97-AF65-F5344CB8AC3E}">
        <p14:creationId xmlns:p14="http://schemas.microsoft.com/office/powerpoint/2010/main" val="1267371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c00434278\Desktop\openshift.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820" y="1105469"/>
            <a:ext cx="7394307" cy="514520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p:cNvSpPr txBox="1">
            <a:spLocks/>
          </p:cNvSpPr>
          <p:nvPr/>
        </p:nvSpPr>
        <p:spPr bwMode="gray">
          <a:xfrm>
            <a:off x="481013" y="194813"/>
            <a:ext cx="822642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r"/>
            <a:r>
              <a:rPr lang="en-IN" dirty="0"/>
              <a:t>What is Openshift?</a:t>
            </a:r>
            <a:endParaRPr lang="en-IN" dirty="0"/>
          </a:p>
        </p:txBody>
      </p:sp>
    </p:spTree>
    <p:extLst>
      <p:ext uri="{BB962C8B-B14F-4D97-AF65-F5344CB8AC3E}">
        <p14:creationId xmlns:p14="http://schemas.microsoft.com/office/powerpoint/2010/main" val="206219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6647974"/>
          </a:xfrm>
        </p:spPr>
        <p:txBody>
          <a:bodyPr/>
          <a:lstStyle/>
          <a:p>
            <a:pPr marL="457200" indent="-457200"/>
            <a:r>
              <a:rPr lang="en-US" dirty="0" smtClean="0"/>
              <a:t>Openshift: overview</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chemeClr val="tx1"/>
                </a:solidFill>
              </a:rPr>
              <a:t>.</a:t>
            </a:r>
            <a:r>
              <a:rPr lang="en-US" dirty="0" smtClean="0"/>
              <a:t> </a:t>
            </a:r>
            <a:r>
              <a:rPr lang="en-US" sz="2400" b="0" dirty="0" smtClean="0">
                <a:solidFill>
                  <a:schemeClr val="tx1"/>
                </a:solidFill>
              </a:rPr>
              <a:t>A </a:t>
            </a:r>
            <a:r>
              <a:rPr lang="en-US" sz="2400" b="0" dirty="0">
                <a:solidFill>
                  <a:schemeClr val="tx1"/>
                </a:solidFill>
              </a:rPr>
              <a:t>container orchestration platform based on </a:t>
            </a:r>
            <a:r>
              <a:rPr lang="en-US" sz="2400" b="0" dirty="0" err="1">
                <a:solidFill>
                  <a:schemeClr val="tx1"/>
                </a:solidFill>
              </a:rPr>
              <a:t>Kubernetes</a:t>
            </a:r>
            <a:r>
              <a:rPr lang="en-US" sz="2400" b="0" dirty="0">
                <a:solidFill>
                  <a:schemeClr val="tx1"/>
                </a:solidFill>
              </a:rPr>
              <a:t/>
            </a:r>
            <a:br>
              <a:rPr lang="en-US" sz="2400" b="0" dirty="0">
                <a:solidFill>
                  <a:schemeClr val="tx1"/>
                </a:solidFill>
              </a:rPr>
            </a:br>
            <a:r>
              <a:rPr lang="en-US" sz="2400" dirty="0" smtClean="0">
                <a:solidFill>
                  <a:schemeClr val="tx1"/>
                </a:solidFill>
              </a:rPr>
              <a:t>.</a:t>
            </a:r>
            <a:r>
              <a:rPr lang="en-US" sz="2400" b="0" dirty="0" smtClean="0">
                <a:solidFill>
                  <a:schemeClr val="tx1"/>
                </a:solidFill>
              </a:rPr>
              <a:t> Adds </a:t>
            </a:r>
            <a:r>
              <a:rPr lang="en-US" sz="2400" b="0" dirty="0">
                <a:solidFill>
                  <a:schemeClr val="tx1"/>
                </a:solidFill>
              </a:rPr>
              <a:t>features that facilitate hosting of web applications</a:t>
            </a: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481013" y="1701840"/>
            <a:ext cx="8212137" cy="1519032"/>
          </a:xfrm>
          <a:prstGeom prst="rect">
            <a:avLst/>
          </a:prstGeom>
        </p:spPr>
      </p:pic>
    </p:spTree>
    <p:extLst>
      <p:ext uri="{BB962C8B-B14F-4D97-AF65-F5344CB8AC3E}">
        <p14:creationId xmlns:p14="http://schemas.microsoft.com/office/powerpoint/2010/main" val="4145250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err="1"/>
              <a:t>Iaas</a:t>
            </a:r>
            <a:r>
              <a:rPr lang="en-GB" dirty="0"/>
              <a:t>, </a:t>
            </a:r>
            <a:r>
              <a:rPr lang="en-GB" dirty="0" err="1"/>
              <a:t>Paas</a:t>
            </a:r>
            <a:r>
              <a:rPr lang="en-GB" dirty="0"/>
              <a:t> and </a:t>
            </a:r>
            <a:r>
              <a:rPr lang="en-GB" dirty="0" err="1"/>
              <a:t>Saas</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846" y="1971674"/>
            <a:ext cx="5650172" cy="33918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61424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err="1"/>
              <a:t>Paas</a:t>
            </a:r>
            <a:r>
              <a:rPr lang="en-GB" dirty="0"/>
              <a:t> Architecture</a:t>
            </a:r>
            <a:endParaRPr lang="en-IN" dirty="0"/>
          </a:p>
        </p:txBody>
      </p:sp>
      <p:pic>
        <p:nvPicPr>
          <p:cNvPr id="4" name="Picture 4" descr="C:\Users\bc00434278\Desktop\openshift.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40" y="1555845"/>
            <a:ext cx="7328848" cy="433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80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Openshift Architecture</a:t>
            </a:r>
            <a:endParaRPr lang="en-IN" dirty="0"/>
          </a:p>
        </p:txBody>
      </p:sp>
      <p:pic>
        <p:nvPicPr>
          <p:cNvPr id="4" name="Picture 2" descr="C:\Users\bc00434278\Desktop\openshift.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525" y="1610436"/>
            <a:ext cx="6974006" cy="42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7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Docker</a:t>
            </a:r>
            <a:r>
              <a:rPr lang="en-IN" dirty="0"/>
              <a:t> Workflow</a:t>
            </a:r>
          </a:p>
        </p:txBody>
      </p:sp>
      <p:pic>
        <p:nvPicPr>
          <p:cNvPr id="4" name="Picture 2" descr="C:\Users\bc00434278\Desktop\openshift.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39" y="1433015"/>
            <a:ext cx="7574507"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08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What</a:t>
            </a:r>
            <a:r>
              <a:rPr lang="en-GB" altLang="en-US" dirty="0"/>
              <a:t>’</a:t>
            </a:r>
            <a:r>
              <a:rPr lang="en-GB" dirty="0"/>
              <a:t>s supported?</a:t>
            </a:r>
            <a:endParaRPr lang="en-IN" dirty="0"/>
          </a:p>
        </p:txBody>
      </p:sp>
      <p:pic>
        <p:nvPicPr>
          <p:cNvPr id="5" name="Picture 1" descr="What's Supported.png"/>
          <p:cNvPicPr>
            <a:picLocks noGrp="1" noChangeAspect="1"/>
          </p:cNvPicPr>
          <p:nvPr>
            <p:ph idx="1"/>
          </p:nvPr>
        </p:nvPicPr>
        <p:blipFill>
          <a:blip r:embed="rId2">
            <a:extLst>
              <a:ext uri="{28A0092B-C50C-407E-A947-70E740481C1C}">
                <a14:useLocalDpi xmlns:a14="http://schemas.microsoft.com/office/drawing/2010/main" val="0"/>
              </a:ext>
            </a:extLst>
          </a:blip>
          <a:srcRect l="3368" t="10478" r="2702" b="10519"/>
          <a:stretch>
            <a:fillRect/>
          </a:stretch>
        </p:blipFill>
        <p:spPr bwMode="auto">
          <a:xfrm>
            <a:off x="736979" y="1501255"/>
            <a:ext cx="7629099" cy="474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52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schemas.microsoft.com/office/2006/documentManagement/types"/>
    <ds:schemaRef ds:uri="4d6ad1ba-d08e-4b75-8db3-2812d04b0920"/>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121</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B2B Template (Arial)</vt:lpstr>
      <vt:lpstr>Getting Started with Openshift </vt:lpstr>
      <vt:lpstr>Agenda</vt:lpstr>
      <vt:lpstr>PowerPoint Presentation</vt:lpstr>
      <vt:lpstr>Openshift: overview      . A container orchestration platform based on Kubernetes . Adds features that facilitate hosting of web applications     </vt:lpstr>
      <vt:lpstr>Iaas, Paas and Saas</vt:lpstr>
      <vt:lpstr>Paas Architecture</vt:lpstr>
      <vt:lpstr>Openshift Architecture</vt:lpstr>
      <vt:lpstr>Docker Workflow</vt:lpstr>
      <vt:lpstr>What’s supported?</vt:lpstr>
      <vt:lpstr>Deploy an Application in Openshift</vt:lpstr>
      <vt:lpstr>Actual commands to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2016-10-26T06:37:49Z</dcterms:created>
  <dcterms:modified xsi:type="dcterms:W3CDTF">2017-06-14T13:08:22Z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