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5" r:id="rId4"/>
    <p:sldId id="258" r:id="rId5"/>
    <p:sldId id="261" r:id="rId6"/>
    <p:sldId id="268" r:id="rId7"/>
    <p:sldId id="266" r:id="rId8"/>
    <p:sldId id="269" r:id="rId9"/>
    <p:sldId id="267" r:id="rId10"/>
    <p:sldId id="262" r:id="rId11"/>
    <p:sldId id="260" r:id="rId12"/>
    <p:sldId id="264" r:id="rId13"/>
    <p:sldId id="259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A31-1664-4F51-87D9-D192DA5F4C52}" type="datetimeFigureOut">
              <a:rPr lang="pt-BR" smtClean="0"/>
              <a:pPr/>
              <a:t>11/03/2018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170A-4BD6-419D-BFAC-B705B3AD63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5002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A31-1664-4F51-87D9-D192DA5F4C52}" type="datetimeFigureOut">
              <a:rPr lang="pt-BR" smtClean="0"/>
              <a:pPr/>
              <a:t>11/03/2018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170A-4BD6-419D-BFAC-B705B3AD63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5010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A31-1664-4F51-87D9-D192DA5F4C52}" type="datetimeFigureOut">
              <a:rPr lang="pt-BR" smtClean="0"/>
              <a:pPr/>
              <a:t>11/03/2018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170A-4BD6-419D-BFAC-B705B3AD63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7130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A31-1664-4F51-87D9-D192DA5F4C52}" type="datetimeFigureOut">
              <a:rPr lang="pt-BR" smtClean="0"/>
              <a:pPr/>
              <a:t>11/03/2018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170A-4BD6-419D-BFAC-B705B3AD63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7176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A31-1664-4F51-87D9-D192DA5F4C52}" type="datetimeFigureOut">
              <a:rPr lang="pt-BR" smtClean="0"/>
              <a:pPr/>
              <a:t>11/03/2018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170A-4BD6-419D-BFAC-B705B3AD63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910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A31-1664-4F51-87D9-D192DA5F4C52}" type="datetimeFigureOut">
              <a:rPr lang="pt-BR" smtClean="0"/>
              <a:pPr/>
              <a:t>11/03/2018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170A-4BD6-419D-BFAC-B705B3AD63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6762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A31-1664-4F51-87D9-D192DA5F4C52}" type="datetimeFigureOut">
              <a:rPr lang="pt-BR" smtClean="0"/>
              <a:pPr/>
              <a:t>11/03/2018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170A-4BD6-419D-BFAC-B705B3AD63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751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A31-1664-4F51-87D9-D192DA5F4C52}" type="datetimeFigureOut">
              <a:rPr lang="pt-BR" smtClean="0"/>
              <a:pPr/>
              <a:t>11/03/2018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170A-4BD6-419D-BFAC-B705B3AD63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19463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A31-1664-4F51-87D9-D192DA5F4C52}" type="datetimeFigureOut">
              <a:rPr lang="pt-BR" smtClean="0"/>
              <a:pPr/>
              <a:t>11/03/2018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170A-4BD6-419D-BFAC-B705B3AD63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916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A31-1664-4F51-87D9-D192DA5F4C52}" type="datetimeFigureOut">
              <a:rPr lang="pt-BR" smtClean="0"/>
              <a:pPr/>
              <a:t>11/03/2018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170A-4BD6-419D-BFAC-B705B3AD63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39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A31-1664-4F51-87D9-D192DA5F4C52}" type="datetimeFigureOut">
              <a:rPr lang="pt-BR" smtClean="0"/>
              <a:pPr/>
              <a:t>11/03/2018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170A-4BD6-419D-BFAC-B705B3AD63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810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A31-1664-4F51-87D9-D192DA5F4C52}" type="datetimeFigureOut">
              <a:rPr lang="pt-BR" smtClean="0"/>
              <a:pPr/>
              <a:t>11/03/2018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170A-4BD6-419D-BFAC-B705B3AD63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00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A31-1664-4F51-87D9-D192DA5F4C52}" type="datetimeFigureOut">
              <a:rPr lang="pt-BR" smtClean="0"/>
              <a:pPr/>
              <a:t>11/03/2018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170A-4BD6-419D-BFAC-B705B3AD63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8611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A31-1664-4F51-87D9-D192DA5F4C52}" type="datetimeFigureOut">
              <a:rPr lang="pt-BR" smtClean="0"/>
              <a:pPr/>
              <a:t>11/03/2018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170A-4BD6-419D-BFAC-B705B3AD63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155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A31-1664-4F51-87D9-D192DA5F4C52}" type="datetimeFigureOut">
              <a:rPr lang="pt-BR" smtClean="0"/>
              <a:pPr/>
              <a:t>11/03/2018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170A-4BD6-419D-BFAC-B705B3AD63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356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A31-1664-4F51-87D9-D192DA5F4C52}" type="datetimeFigureOut">
              <a:rPr lang="pt-BR" smtClean="0"/>
              <a:pPr/>
              <a:t>11/03/2018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170A-4BD6-419D-BFAC-B705B3AD63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951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70249A31-1664-4F51-87D9-D192DA5F4C52}" type="datetimeFigureOut">
              <a:rPr lang="pt-BR" smtClean="0"/>
              <a:pPr/>
              <a:t>11/03/2018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1997170A-4BD6-419D-BFAC-B705B3AD63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6558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0249A31-1664-4F51-87D9-D192DA5F4C52}" type="datetimeFigureOut">
              <a:rPr lang="pt-BR" smtClean="0"/>
              <a:pPr/>
              <a:t>11/03/2018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997170A-4BD6-419D-BFAC-B705B3AD63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13260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bf-bc-vstemplate" TargetMode="External"/><Relationship Id="rId2" Type="http://schemas.openxmlformats.org/officeDocument/2006/relationships/hyperlink" Target="https://aka.ms/bots-azure-fre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ka.ms/bf-bc-vsdialogtemplate" TargetMode="External"/><Relationship Id="rId4" Type="http://schemas.openxmlformats.org/officeDocument/2006/relationships/hyperlink" Target="http://aka.ms/bf-bc-vscontrollertemplate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0390" y="1950154"/>
            <a:ext cx="8676222" cy="1981201"/>
          </a:xfrm>
        </p:spPr>
        <p:txBody>
          <a:bodyPr/>
          <a:lstStyle/>
          <a:p>
            <a:r>
              <a:rPr lang="pt-BR" dirty="0" err="1" smtClean="0"/>
              <a:t>Personal</a:t>
            </a:r>
            <a:r>
              <a:rPr lang="pt-BR" dirty="0" smtClean="0"/>
              <a:t> </a:t>
            </a:r>
            <a:r>
              <a:rPr lang="pt-BR" dirty="0" err="1" smtClean="0"/>
              <a:t>bot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70390" y="4459111"/>
            <a:ext cx="8676222" cy="1377244"/>
          </a:xfrm>
        </p:spPr>
        <p:txBody>
          <a:bodyPr/>
          <a:lstStyle/>
          <a:p>
            <a:r>
              <a:rPr lang="pt-BR" dirty="0" smtClean="0"/>
              <a:t>Carlos </a:t>
            </a:r>
            <a:r>
              <a:rPr lang="pt-BR" dirty="0" smtClean="0"/>
              <a:t>Eduardo de Andrade Paes Leme</a:t>
            </a:r>
          </a:p>
          <a:p>
            <a:r>
              <a:rPr lang="pt-BR" dirty="0" smtClean="0"/>
              <a:t>Leonardo </a:t>
            </a:r>
            <a:r>
              <a:rPr lang="pt-BR" dirty="0" smtClean="0"/>
              <a:t>Gomes de Feitas</a:t>
            </a:r>
            <a:endParaRPr lang="pt-BR" dirty="0" smtClean="0"/>
          </a:p>
          <a:p>
            <a:r>
              <a:rPr lang="pt-BR" dirty="0" smtClean="0"/>
              <a:t>Renata </a:t>
            </a:r>
            <a:r>
              <a:rPr lang="pt-BR" dirty="0"/>
              <a:t>R</a:t>
            </a:r>
            <a:r>
              <a:rPr lang="pt-BR" dirty="0" smtClean="0"/>
              <a:t>egina Rios dos Santos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46360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00290" y="2361442"/>
            <a:ext cx="114981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 smtClean="0"/>
              <a:t>Última </a:t>
            </a:r>
            <a:r>
              <a:rPr lang="pt-BR" dirty="0"/>
              <a:t>versão do Visual Studio 2017. </a:t>
            </a:r>
            <a:r>
              <a:rPr lang="pt-BR" dirty="0" smtClean="0"/>
              <a:t>Poderá ser usada </a:t>
            </a:r>
            <a:r>
              <a:rPr lang="pt-BR" dirty="0"/>
              <a:t>a versão gratuita Visual Studio </a:t>
            </a:r>
            <a:r>
              <a:rPr lang="pt-BR" dirty="0" err="1"/>
              <a:t>Community</a:t>
            </a:r>
            <a:r>
              <a:rPr lang="pt-BR" dirty="0"/>
              <a:t>. </a:t>
            </a:r>
            <a:endParaRPr lang="pt-BR" dirty="0" smtClean="0"/>
          </a:p>
          <a:p>
            <a:r>
              <a:rPr lang="pt-BR" dirty="0" smtClean="0"/>
              <a:t>O </a:t>
            </a:r>
            <a:r>
              <a:rPr lang="pt-BR" dirty="0" err="1"/>
              <a:t>Bot</a:t>
            </a:r>
            <a:r>
              <a:rPr lang="pt-BR" dirty="0"/>
              <a:t> </a:t>
            </a:r>
            <a:r>
              <a:rPr lang="pt-BR" dirty="0" err="1" smtClean="0"/>
              <a:t>Builder</a:t>
            </a:r>
            <a:r>
              <a:rPr lang="pt-BR" dirty="0" smtClean="0"/>
              <a:t> SDK </a:t>
            </a:r>
            <a:r>
              <a:rPr lang="pt-BR" dirty="0"/>
              <a:t>for .NET atualmente oferece suporte a C#. Visual Studio para Mac não é suportado. </a:t>
            </a:r>
          </a:p>
        </p:txBody>
      </p:sp>
      <p:sp>
        <p:nvSpPr>
          <p:cNvPr id="5" name="Retângulo 4"/>
          <p:cNvSpPr/>
          <p:nvPr/>
        </p:nvSpPr>
        <p:spPr>
          <a:xfrm>
            <a:off x="400290" y="1570595"/>
            <a:ext cx="116388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- Uma </a:t>
            </a:r>
            <a:r>
              <a:rPr lang="pt-BR" dirty="0"/>
              <a:t>assinatura do Microsoft </a:t>
            </a:r>
            <a:r>
              <a:rPr lang="pt-BR" dirty="0" err="1"/>
              <a:t>Azure</a:t>
            </a:r>
            <a:r>
              <a:rPr lang="pt-BR" dirty="0"/>
              <a:t> é necessária para usar o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Bot</a:t>
            </a:r>
            <a:r>
              <a:rPr lang="pt-BR" dirty="0"/>
              <a:t> Service. </a:t>
            </a:r>
            <a:r>
              <a:rPr lang="pt-BR" dirty="0" smtClean="0"/>
              <a:t>É </a:t>
            </a:r>
            <a:r>
              <a:rPr lang="pt-BR" dirty="0"/>
              <a:t>possível se registrar para o </a:t>
            </a:r>
            <a:r>
              <a:rPr lang="pt-BR" b="1" dirty="0" err="1">
                <a:hlinkClick r:id="rId2"/>
              </a:rPr>
              <a:t>Trial</a:t>
            </a:r>
            <a:r>
              <a:rPr lang="pt-BR" b="1" dirty="0">
                <a:hlinkClick r:id="rId2"/>
              </a:rPr>
              <a:t> </a:t>
            </a:r>
            <a:r>
              <a:rPr lang="pt-BR" b="1" dirty="0" smtClean="0">
                <a:hlinkClick r:id="rId2"/>
              </a:rPr>
              <a:t>Gratuito</a:t>
            </a:r>
            <a:r>
              <a:rPr lang="pt-BR" b="1" dirty="0"/>
              <a:t>.</a:t>
            </a:r>
            <a:endParaRPr lang="pt-BR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00291" y="3152289"/>
            <a:ext cx="114981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dirty="0" smtClean="0"/>
              <a:t>- Em </a:t>
            </a:r>
            <a:r>
              <a:rPr lang="pt-BR" altLang="pt-BR" dirty="0" smtClean="0"/>
              <a:t>modo administrador, no </a:t>
            </a:r>
            <a:r>
              <a:rPr lang="pt-BR" altLang="pt-BR" dirty="0"/>
              <a:t>Visual Studio, atualizar todas as extensões para a última </a:t>
            </a:r>
            <a:r>
              <a:rPr lang="pt-BR" altLang="pt-BR" dirty="0" smtClean="0"/>
              <a:t>versão.</a:t>
            </a:r>
          </a:p>
        </p:txBody>
      </p:sp>
      <p:sp>
        <p:nvSpPr>
          <p:cNvPr id="7" name="Retângulo 6"/>
          <p:cNvSpPr/>
          <p:nvPr/>
        </p:nvSpPr>
        <p:spPr>
          <a:xfrm>
            <a:off x="400290" y="3673937"/>
            <a:ext cx="112724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 smtClean="0"/>
              <a:t>Download </a:t>
            </a:r>
            <a:r>
              <a:rPr lang="pt-BR" dirty="0"/>
              <a:t>dos arquivos .zip </a:t>
            </a:r>
            <a:r>
              <a:rPr lang="pt-BR" b="1" dirty="0" err="1">
                <a:hlinkClick r:id="rId3"/>
              </a:rPr>
              <a:t>Bot</a:t>
            </a:r>
            <a:r>
              <a:rPr lang="pt-BR" b="1" dirty="0">
                <a:hlinkClick r:id="rId3"/>
              </a:rPr>
              <a:t> Application</a:t>
            </a:r>
            <a:r>
              <a:rPr lang="pt-BR" dirty="0"/>
              <a:t>, </a:t>
            </a:r>
            <a:r>
              <a:rPr lang="pt-BR" b="1" dirty="0" err="1">
                <a:hlinkClick r:id="rId4"/>
              </a:rPr>
              <a:t>Bot</a:t>
            </a:r>
            <a:r>
              <a:rPr lang="pt-BR" b="1" dirty="0">
                <a:hlinkClick r:id="rId4"/>
              </a:rPr>
              <a:t> </a:t>
            </a:r>
            <a:r>
              <a:rPr lang="pt-BR" b="1" dirty="0" err="1">
                <a:hlinkClick r:id="rId4"/>
              </a:rPr>
              <a:t>Controller</a:t>
            </a:r>
            <a:r>
              <a:rPr lang="pt-BR" dirty="0"/>
              <a:t>, e </a:t>
            </a:r>
            <a:r>
              <a:rPr lang="pt-BR" b="1" dirty="0" err="1">
                <a:hlinkClick r:id="rId5"/>
              </a:rPr>
              <a:t>Bot</a:t>
            </a:r>
            <a:r>
              <a:rPr lang="pt-BR" b="1" dirty="0">
                <a:hlinkClick r:id="rId5"/>
              </a:rPr>
              <a:t> </a:t>
            </a:r>
            <a:r>
              <a:rPr lang="pt-BR" b="1" dirty="0" err="1">
                <a:hlinkClick r:id="rId5"/>
              </a:rPr>
              <a:t>Dialog</a:t>
            </a:r>
            <a:r>
              <a:rPr lang="pt-BR" dirty="0"/>
              <a:t>. </a:t>
            </a:r>
            <a:endParaRPr lang="pt-BR" dirty="0" smtClean="0"/>
          </a:p>
          <a:p>
            <a:r>
              <a:rPr lang="pt-BR" dirty="0" smtClean="0"/>
              <a:t>Esses </a:t>
            </a:r>
            <a:r>
              <a:rPr lang="pt-BR" dirty="0"/>
              <a:t>arquivos devem ser instalados na pasta de </a:t>
            </a:r>
            <a:r>
              <a:rPr lang="pt-BR" dirty="0" err="1"/>
              <a:t>templates</a:t>
            </a:r>
            <a:r>
              <a:rPr lang="pt-BR" dirty="0"/>
              <a:t> de projetos do Visual Studio 2017.</a:t>
            </a: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00290" y="442399"/>
            <a:ext cx="9905998" cy="803564"/>
          </a:xfrm>
        </p:spPr>
        <p:txBody>
          <a:bodyPr/>
          <a:lstStyle/>
          <a:p>
            <a:r>
              <a:rPr lang="pt-BR" dirty="0" smtClean="0"/>
              <a:t>Pré-requisitos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400290" y="4472584"/>
            <a:ext cx="67568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- Última </a:t>
            </a:r>
            <a:r>
              <a:rPr lang="pt-BR" dirty="0"/>
              <a:t>versão do </a:t>
            </a:r>
            <a:r>
              <a:rPr lang="pt-BR" dirty="0" err="1"/>
              <a:t>Bot</a:t>
            </a:r>
            <a:r>
              <a:rPr lang="pt-BR" dirty="0"/>
              <a:t> Framework </a:t>
            </a:r>
            <a:r>
              <a:rPr lang="pt-BR" dirty="0" err="1" smtClean="0"/>
              <a:t>Emulator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0381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6658" y="508000"/>
            <a:ext cx="9905998" cy="803564"/>
          </a:xfrm>
        </p:spPr>
        <p:txBody>
          <a:bodyPr>
            <a:normAutofit/>
          </a:bodyPr>
          <a:lstStyle/>
          <a:p>
            <a:r>
              <a:rPr lang="pt-BR" dirty="0" smtClean="0"/>
              <a:t>PERSONAL </a:t>
            </a:r>
            <a:r>
              <a:rPr lang="pt-BR" dirty="0" smtClean="0"/>
              <a:t>BOT </a:t>
            </a:r>
            <a:r>
              <a:rPr lang="pt-BR" dirty="0" smtClean="0"/>
              <a:t>- &lt;&lt;CASO DE USO PRINCIPAL&gt;&gt;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6731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8924" y="327377"/>
            <a:ext cx="9905998" cy="1329267"/>
          </a:xfrm>
        </p:spPr>
        <p:txBody>
          <a:bodyPr/>
          <a:lstStyle/>
          <a:p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825323" y="2142066"/>
            <a:ext cx="103845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Pesquisa aponta aumento no número de academias no </a:t>
            </a:r>
            <a:r>
              <a:rPr lang="pt-BR" b="1" dirty="0" smtClean="0"/>
              <a:t>país</a:t>
            </a:r>
          </a:p>
          <a:p>
            <a:r>
              <a:rPr lang="pt-BR" dirty="0" smtClean="0"/>
              <a:t>http</a:t>
            </a:r>
            <a:r>
              <a:rPr lang="pt-BR" dirty="0"/>
              <a:t>://www.sp.senac.br/jsp/default.jsp?tab=00002&amp;newsID=a21201.htm&amp;subTab=00000&amp;uf=&amp;local=&amp;testeira=727&amp;l=&amp;template=&amp;unit=</a:t>
            </a:r>
          </a:p>
        </p:txBody>
      </p:sp>
      <p:sp>
        <p:nvSpPr>
          <p:cNvPr id="4" name="Retângulo 3"/>
          <p:cNvSpPr/>
          <p:nvPr/>
        </p:nvSpPr>
        <p:spPr>
          <a:xfrm>
            <a:off x="825322" y="3286667"/>
            <a:ext cx="103845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FFFF"/>
                </a:solidFill>
                <a:latin typeface="Open Sans"/>
              </a:rPr>
              <a:t>Cresce número de interessados por atividade física no </a:t>
            </a:r>
            <a:r>
              <a:rPr lang="pt-BR" b="1" dirty="0" smtClean="0">
                <a:solidFill>
                  <a:srgbClr val="FFFFFF"/>
                </a:solidFill>
                <a:latin typeface="Open Sans"/>
              </a:rPr>
              <a:t>país</a:t>
            </a:r>
          </a:p>
          <a:p>
            <a:r>
              <a:rPr lang="pt-BR" dirty="0">
                <a:solidFill>
                  <a:srgbClr val="FFFFFF"/>
                </a:solidFill>
                <a:latin typeface="Open Sans"/>
              </a:rPr>
              <a:t>https://vidasaudavel.gazetaesportiva.com/bem-estar/cresce-numero-de-interessados-por-atividade-fisica-no-pais/</a:t>
            </a:r>
            <a:endParaRPr lang="pt-BR" b="0" i="0" dirty="0">
              <a:solidFill>
                <a:srgbClr val="FFFFFF"/>
              </a:solidFill>
              <a:effectLst/>
              <a:latin typeface="Open Sans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825322" y="4431268"/>
            <a:ext cx="99442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Construindo Chat </a:t>
            </a:r>
            <a:r>
              <a:rPr lang="pt-BR" b="1" dirty="0" err="1"/>
              <a:t>Bots</a:t>
            </a:r>
            <a:r>
              <a:rPr lang="pt-BR" b="1" dirty="0"/>
              <a:t> com a plataforma Microsoft </a:t>
            </a:r>
            <a:r>
              <a:rPr lang="pt-BR" b="1" dirty="0" err="1"/>
              <a:t>Bot</a:t>
            </a:r>
            <a:r>
              <a:rPr lang="pt-BR" b="1" dirty="0"/>
              <a:t> Framework</a:t>
            </a:r>
          </a:p>
          <a:p>
            <a:r>
              <a:rPr lang="pt-BR" dirty="0" smtClean="0"/>
              <a:t>https</a:t>
            </a:r>
            <a:r>
              <a:rPr lang="pt-BR" dirty="0"/>
              <a:t>://msdn.microsoft.com/pt-br/communitydocs/visualstudioalm/chat-bots</a:t>
            </a:r>
          </a:p>
        </p:txBody>
      </p:sp>
    </p:spTree>
    <p:extLst>
      <p:ext uri="{BB962C8B-B14F-4D97-AF65-F5344CB8AC3E}">
        <p14:creationId xmlns:p14="http://schemas.microsoft.com/office/powerpoint/2010/main" val="1672704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7947" y="688622"/>
            <a:ext cx="9905998" cy="803564"/>
          </a:xfrm>
        </p:spPr>
        <p:txBody>
          <a:bodyPr/>
          <a:lstStyle/>
          <a:p>
            <a:r>
              <a:rPr lang="pt-BR" dirty="0" smtClean="0"/>
              <a:t>SUGESTÕES/DÚVIDAS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5488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4080" y="508000"/>
            <a:ext cx="9905998" cy="803564"/>
          </a:xfrm>
        </p:spPr>
        <p:txBody>
          <a:bodyPr/>
          <a:lstStyle/>
          <a:p>
            <a:r>
              <a:rPr lang="pt-BR" dirty="0" smtClean="0"/>
              <a:t>PROBLEMA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080552" y="1625853"/>
            <a:ext cx="1006158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dirty="0" smtClean="0"/>
              <a:t>É inegável que </a:t>
            </a:r>
            <a:r>
              <a:rPr lang="pt-BR" dirty="0"/>
              <a:t>o exercício físico tem se popularizado como nunca no Brasil, a prova disso é o aumento </a:t>
            </a:r>
            <a:r>
              <a:rPr lang="pt-BR" dirty="0" smtClean="0"/>
              <a:t>do mercado fitness. O </a:t>
            </a:r>
            <a:r>
              <a:rPr lang="pt-BR" dirty="0"/>
              <a:t>Brasil ocupa o segundo lugar no ranking dos países que investem em academias e é o maior no setor na América Latina. Está entre os 18 países com maior número de academias por </a:t>
            </a:r>
            <a:r>
              <a:rPr lang="pt-BR" dirty="0" smtClean="0"/>
              <a:t>habitante, de </a:t>
            </a:r>
            <a:r>
              <a:rPr lang="pt-BR" dirty="0"/>
              <a:t>acordo com a pesquisa Global </a:t>
            </a:r>
            <a:r>
              <a:rPr lang="pt-BR" dirty="0" err="1"/>
              <a:t>Report</a:t>
            </a:r>
            <a:r>
              <a:rPr lang="pt-BR" dirty="0"/>
              <a:t>, realizada pelo IHRSA (</a:t>
            </a:r>
            <a:r>
              <a:rPr lang="pt-BR" dirty="0" err="1"/>
              <a:t>International</a:t>
            </a:r>
            <a:r>
              <a:rPr lang="pt-BR" dirty="0"/>
              <a:t> Health, </a:t>
            </a:r>
            <a:r>
              <a:rPr lang="pt-BR" dirty="0" err="1"/>
              <a:t>Racquet</a:t>
            </a:r>
            <a:r>
              <a:rPr lang="pt-BR" dirty="0"/>
              <a:t> &amp; </a:t>
            </a:r>
            <a:r>
              <a:rPr lang="pt-BR" dirty="0" err="1"/>
              <a:t>Sportsclub</a:t>
            </a:r>
            <a:r>
              <a:rPr lang="pt-BR" dirty="0"/>
              <a:t> </a:t>
            </a:r>
            <a:r>
              <a:rPr lang="pt-BR" dirty="0" err="1" smtClean="0"/>
              <a:t>Association</a:t>
            </a:r>
            <a:r>
              <a:rPr lang="pt-BR" dirty="0" smtClean="0"/>
              <a:t>).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1080552" y="3570533"/>
            <a:ext cx="1006158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Dados da Associação Brasileira de Academias (</a:t>
            </a:r>
            <a:r>
              <a:rPr lang="pt-BR" dirty="0" err="1" smtClean="0"/>
              <a:t>Acad</a:t>
            </a:r>
            <a:r>
              <a:rPr lang="pt-BR" dirty="0" smtClean="0"/>
              <a:t>), são 33.157 academias em todo o Brasil, com cerca de 8 milhões de alunos. Esse volume movimenta aproximadamente US$ 2,5 bilhões, de acordo com o levantamento da associação há três anos.</a:t>
            </a:r>
            <a:br>
              <a:rPr lang="pt-BR" dirty="0" smtClean="0"/>
            </a:br>
            <a:endParaRPr lang="pt-BR" dirty="0" smtClean="0"/>
          </a:p>
          <a:p>
            <a:r>
              <a:rPr lang="pt-BR" dirty="0" smtClean="0"/>
              <a:t>"Essa expansão também reflete a maior preocupação das pessoas com a saúde e qualidade de vida. De fato, é crescente o número de pessoas que vem praticando exercícios físicos regulares, não apenas em academias, mas também em parques e praças públicas.", relata.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097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103127" y="3448051"/>
            <a:ext cx="100345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O </a:t>
            </a:r>
            <a:r>
              <a:rPr lang="pt-BR" dirty="0"/>
              <a:t>objetivo desse trabalho foi fazer um estudo sobre </a:t>
            </a:r>
            <a:r>
              <a:rPr lang="pt-BR" i="1" dirty="0" err="1" smtClean="0"/>
              <a:t>chatbot</a:t>
            </a:r>
            <a:r>
              <a:rPr lang="pt-BR" dirty="0" smtClean="0"/>
              <a:t>, um </a:t>
            </a:r>
            <a:r>
              <a:rPr lang="pt-BR" dirty="0"/>
              <a:t>programa que interage com usuários, simulando o comportamento humano em uma </a:t>
            </a:r>
            <a:r>
              <a:rPr lang="pt-BR" dirty="0" smtClean="0"/>
              <a:t>conversação, reagindo </a:t>
            </a:r>
            <a:r>
              <a:rPr lang="pt-BR" dirty="0"/>
              <a:t>à comandos, perguntas e </a:t>
            </a:r>
            <a:r>
              <a:rPr lang="pt-BR" dirty="0" smtClean="0"/>
              <a:t>respostas.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103127" y="1543898"/>
            <a:ext cx="104905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As tecnologias de informação estão se tornando cada vez mais essenciais na vida das pessoas, e com a popularização dos </a:t>
            </a:r>
            <a:r>
              <a:rPr lang="pt-BR" dirty="0" smtClean="0"/>
              <a:t>dispositivos </a:t>
            </a:r>
            <a:r>
              <a:rPr lang="pt-BR" dirty="0"/>
              <a:t>móveis nos últimos anos, há uma </a:t>
            </a:r>
            <a:r>
              <a:rPr lang="pt-BR" dirty="0" smtClean="0"/>
              <a:t>demanda </a:t>
            </a:r>
            <a:r>
              <a:rPr lang="pt-BR" dirty="0"/>
              <a:t>por aplicativos que </a:t>
            </a:r>
            <a:r>
              <a:rPr lang="pt-BR" dirty="0" smtClean="0"/>
              <a:t>facilitem a rotina de quem os utiliza.</a:t>
            </a:r>
            <a:r>
              <a:rPr lang="pt-BR" dirty="0"/>
              <a:t> 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64080" y="508000"/>
            <a:ext cx="9905998" cy="803564"/>
          </a:xfrm>
        </p:spPr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1103128" y="4537526"/>
            <a:ext cx="103136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Visando </a:t>
            </a:r>
            <a:r>
              <a:rPr lang="pt-BR" dirty="0" smtClean="0"/>
              <a:t>esta facilidade </a:t>
            </a:r>
            <a:r>
              <a:rPr lang="pt-BR" dirty="0"/>
              <a:t>na troca de informações, </a:t>
            </a:r>
            <a:r>
              <a:rPr lang="pt-BR" dirty="0" smtClean="0"/>
              <a:t>este trabalho propõe </a:t>
            </a:r>
            <a:r>
              <a:rPr lang="pt-BR" dirty="0"/>
              <a:t>o desenvolvimento de um sistema </a:t>
            </a:r>
            <a:r>
              <a:rPr lang="pt-BR" dirty="0" smtClean="0"/>
              <a:t>que </a:t>
            </a:r>
            <a:r>
              <a:rPr lang="pt-BR" dirty="0"/>
              <a:t>utiliza a linguagem natural para </a:t>
            </a:r>
            <a:r>
              <a:rPr lang="pt-BR" dirty="0" smtClean="0"/>
              <a:t>auxiliar usuários de forma simples e eficiente a realização de treinos. </a:t>
            </a:r>
            <a:r>
              <a:rPr lang="pt-BR" dirty="0"/>
              <a:t>No final deste trabalho, será possível obter um produto funcional e viável, contendo funcionalidades para </a:t>
            </a:r>
            <a:r>
              <a:rPr lang="pt-BR" dirty="0" smtClean="0"/>
              <a:t>assistência de </a:t>
            </a:r>
            <a:r>
              <a:rPr lang="pt-BR" dirty="0"/>
              <a:t>atividades </a:t>
            </a:r>
            <a:r>
              <a:rPr lang="pt-BR" dirty="0" smtClean="0"/>
              <a:t>físicas, melhorando assim </a:t>
            </a:r>
            <a:r>
              <a:rPr lang="pt-BR" dirty="0"/>
              <a:t>a vida de quem quer atingir ou manter a boa forma.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1103127" y="2634107"/>
            <a:ext cx="100345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Grandes empresas têm investido em tecnologias que envolvem os sistemas de diálogos, com a oportunidade de interagir com </a:t>
            </a:r>
            <a:r>
              <a:rPr lang="pt-BR" dirty="0" smtClean="0"/>
              <a:t>aplicativos </a:t>
            </a:r>
            <a:r>
              <a:rPr lang="pt-BR" dirty="0"/>
              <a:t>que contemplam diversas </a:t>
            </a:r>
            <a:r>
              <a:rPr lang="pt-BR" dirty="0" smtClean="0"/>
              <a:t>finalidades.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3757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6657" y="550636"/>
            <a:ext cx="9905998" cy="803564"/>
          </a:xfrm>
        </p:spPr>
        <p:txBody>
          <a:bodyPr/>
          <a:lstStyle/>
          <a:p>
            <a:r>
              <a:rPr lang="pt-BR" dirty="0" smtClean="0"/>
              <a:t>PERSONAL </a:t>
            </a:r>
            <a:r>
              <a:rPr lang="pt-BR" dirty="0" smtClean="0"/>
              <a:t>BOT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1051099" y="5601354"/>
            <a:ext cx="103958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dirty="0"/>
              <a:t>Não se desesperem, </a:t>
            </a:r>
            <a:r>
              <a:rPr lang="pt-BR" dirty="0" smtClean="0"/>
              <a:t>vocês não estão sozinhos.</a:t>
            </a:r>
            <a:endParaRPr lang="pt-BR" dirty="0"/>
          </a:p>
          <a:p>
            <a:pPr algn="just" fontAlgn="base"/>
            <a:r>
              <a:rPr lang="pt-BR" dirty="0" smtClean="0"/>
              <a:t>O </a:t>
            </a:r>
            <a:r>
              <a:rPr lang="pt-BR" dirty="0" err="1" smtClean="0"/>
              <a:t>Personal</a:t>
            </a:r>
            <a:r>
              <a:rPr lang="pt-BR" dirty="0" smtClean="0"/>
              <a:t> </a:t>
            </a:r>
            <a:r>
              <a:rPr lang="pt-BR" dirty="0" err="1"/>
              <a:t>Bot</a:t>
            </a:r>
            <a:r>
              <a:rPr lang="pt-BR" dirty="0"/>
              <a:t> </a:t>
            </a:r>
            <a:r>
              <a:rPr lang="pt-BR" dirty="0" smtClean="0"/>
              <a:t>irá te auxiliar no acompanhamento do seu treino.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051099" y="1583119"/>
            <a:ext cx="1003458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dirty="0" smtClean="0"/>
              <a:t>Para aqueles que são novos na academia e nunca se arriscaram na musculação, não tem ideia para que servem aquele monte de aparelhos de musculação cheio de barras e pesos, ou toda vez que entram na academia ficam perdidos e não sabem nem por onde começar, sabendo que é imprescindível </a:t>
            </a:r>
            <a:r>
              <a:rPr lang="pt-BR" dirty="0"/>
              <a:t>conhecer os aparelhos de musculação que </a:t>
            </a:r>
            <a:r>
              <a:rPr lang="pt-BR" dirty="0" smtClean="0"/>
              <a:t>estarão </a:t>
            </a:r>
            <a:r>
              <a:rPr lang="pt-BR" dirty="0"/>
              <a:t>utilizando e suas </a:t>
            </a:r>
            <a:r>
              <a:rPr lang="pt-BR" dirty="0" smtClean="0"/>
              <a:t>utilidades. 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1051099" y="3247925"/>
            <a:ext cx="1003458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Para </a:t>
            </a:r>
            <a:r>
              <a:rPr lang="pt-BR" dirty="0"/>
              <a:t>aqueles que visam evoluir e atingir objetivos cada vez maiores dentro da academia, é mais do que necessário contar com um bom </a:t>
            </a:r>
            <a:r>
              <a:rPr lang="pt-BR" i="1" dirty="0" err="1"/>
              <a:t>personal</a:t>
            </a:r>
            <a:r>
              <a:rPr lang="pt-BR" dirty="0"/>
              <a:t> ao seu lado, cujo qual tem os conhecimentos necessários para lhe ajudar a percorrer e alcançar essas metas. </a:t>
            </a:r>
            <a:r>
              <a:rPr lang="pt-BR" dirty="0" smtClean="0"/>
              <a:t>Porém, os </a:t>
            </a:r>
            <a:r>
              <a:rPr lang="pt-BR" dirty="0"/>
              <a:t>profissionais desta área são caros e muitas pessoas não possuem condições para bancar o </a:t>
            </a:r>
            <a:r>
              <a:rPr lang="pt-BR" dirty="0" smtClean="0"/>
              <a:t>preço.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051099" y="4978637"/>
            <a:ext cx="10325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Para aqueles que preferem malhar em casa por questão de comodidade ou financeira.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6731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38578" y="1843372"/>
            <a:ext cx="1002453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O </a:t>
            </a:r>
            <a:r>
              <a:rPr lang="pt-BR" dirty="0"/>
              <a:t>Microsoft </a:t>
            </a:r>
            <a:r>
              <a:rPr lang="pt-BR" dirty="0" err="1"/>
              <a:t>Bot</a:t>
            </a:r>
            <a:r>
              <a:rPr lang="pt-BR" dirty="0"/>
              <a:t> Framework é uma plataforma para desenvolvimento de </a:t>
            </a:r>
            <a:r>
              <a:rPr lang="pt-BR" dirty="0" err="1"/>
              <a:t>bots</a:t>
            </a:r>
            <a:r>
              <a:rPr lang="pt-BR" dirty="0"/>
              <a:t>. Fornece tudo o que é necessário para construir, conectar, gerenciar e publicar </a:t>
            </a:r>
            <a:r>
              <a:rPr lang="pt-BR" dirty="0" err="1"/>
              <a:t>bots</a:t>
            </a:r>
            <a:r>
              <a:rPr lang="pt-BR" dirty="0"/>
              <a:t>. 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Além </a:t>
            </a:r>
            <a:r>
              <a:rPr lang="pt-BR" dirty="0"/>
              <a:t>disso, permite a comunicação com diversos canais (Skype, Slack, </a:t>
            </a:r>
            <a:r>
              <a:rPr lang="pt-BR" dirty="0" err="1"/>
              <a:t>Facebook</a:t>
            </a:r>
            <a:r>
              <a:rPr lang="pt-BR" dirty="0"/>
              <a:t> Messenger, Web Chat, entre outros), através de um serviço chamado </a:t>
            </a:r>
            <a:r>
              <a:rPr lang="pt-BR" dirty="0" err="1"/>
              <a:t>Bot</a:t>
            </a:r>
            <a:r>
              <a:rPr lang="pt-BR" dirty="0"/>
              <a:t> </a:t>
            </a:r>
            <a:r>
              <a:rPr lang="pt-BR" dirty="0" err="1"/>
              <a:t>Connector</a:t>
            </a:r>
            <a:r>
              <a:rPr lang="pt-BR" dirty="0" smtClean="0"/>
              <a:t>. 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O </a:t>
            </a:r>
            <a:r>
              <a:rPr lang="pt-BR" dirty="0" err="1"/>
              <a:t>Bot</a:t>
            </a:r>
            <a:r>
              <a:rPr lang="pt-BR" dirty="0"/>
              <a:t> Framework é separado basicamente em três componentes: 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- </a:t>
            </a:r>
            <a:r>
              <a:rPr lang="pt-BR" dirty="0" err="1" smtClean="0"/>
              <a:t>Bot</a:t>
            </a:r>
            <a:r>
              <a:rPr lang="pt-BR" dirty="0" smtClean="0"/>
              <a:t> </a:t>
            </a:r>
            <a:r>
              <a:rPr lang="pt-BR" dirty="0" err="1"/>
              <a:t>Builder</a:t>
            </a:r>
            <a:r>
              <a:rPr lang="pt-BR" dirty="0"/>
              <a:t> </a:t>
            </a:r>
            <a:r>
              <a:rPr lang="pt-BR" dirty="0" smtClean="0"/>
              <a:t>SDK</a:t>
            </a:r>
          </a:p>
          <a:p>
            <a:r>
              <a:rPr lang="pt-BR" dirty="0" smtClean="0"/>
              <a:t>- </a:t>
            </a:r>
            <a:r>
              <a:rPr lang="pt-BR" dirty="0" err="1" smtClean="0"/>
              <a:t>Developer</a:t>
            </a:r>
            <a:r>
              <a:rPr lang="pt-BR" dirty="0" smtClean="0"/>
              <a:t> </a:t>
            </a:r>
            <a:r>
              <a:rPr lang="pt-BR" dirty="0"/>
              <a:t>Portal </a:t>
            </a:r>
            <a:endParaRPr lang="pt-BR" dirty="0" smtClean="0"/>
          </a:p>
          <a:p>
            <a:r>
              <a:rPr lang="pt-BR" dirty="0" smtClean="0"/>
              <a:t>- </a:t>
            </a:r>
            <a:r>
              <a:rPr lang="pt-BR" dirty="0" err="1" smtClean="0"/>
              <a:t>Bot</a:t>
            </a:r>
            <a:r>
              <a:rPr lang="pt-BR" dirty="0" smtClean="0"/>
              <a:t> </a:t>
            </a:r>
            <a:r>
              <a:rPr lang="pt-BR" dirty="0" err="1" smtClean="0"/>
              <a:t>Directory</a:t>
            </a:r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86657" y="550636"/>
            <a:ext cx="9905998" cy="803564"/>
          </a:xfrm>
        </p:spPr>
        <p:txBody>
          <a:bodyPr/>
          <a:lstStyle/>
          <a:p>
            <a:r>
              <a:rPr lang="pt-BR" dirty="0" smtClean="0"/>
              <a:t>BOT FRAMEWORK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6355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01511" y="3042231"/>
            <a:ext cx="100245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</a:t>
            </a:r>
            <a:r>
              <a:rPr lang="pt-BR" dirty="0" err="1"/>
              <a:t>Bot</a:t>
            </a:r>
            <a:r>
              <a:rPr lang="pt-BR" dirty="0"/>
              <a:t> </a:t>
            </a:r>
            <a:r>
              <a:rPr lang="pt-BR" dirty="0" err="1"/>
              <a:t>Builder</a:t>
            </a:r>
            <a:r>
              <a:rPr lang="pt-BR" dirty="0"/>
              <a:t> SDK for .</a:t>
            </a:r>
            <a:r>
              <a:rPr lang="pt-BR" dirty="0" smtClean="0"/>
              <a:t>NET é</a:t>
            </a:r>
            <a:r>
              <a:rPr lang="pt-BR" dirty="0" smtClean="0"/>
              <a:t> </a:t>
            </a:r>
            <a:r>
              <a:rPr lang="pt-BR" dirty="0"/>
              <a:t>um kit de desenvolvimento open </a:t>
            </a:r>
            <a:r>
              <a:rPr lang="pt-BR" dirty="0" err="1"/>
              <a:t>source</a:t>
            </a:r>
            <a:r>
              <a:rPr lang="pt-BR" dirty="0"/>
              <a:t> </a:t>
            </a:r>
            <a:r>
              <a:rPr lang="pt-BR" dirty="0" smtClean="0"/>
              <a:t>que </a:t>
            </a:r>
            <a:r>
              <a:rPr lang="pt-BR" dirty="0"/>
              <a:t>oferece todos os recursos necessários para construção de diálogos. </a:t>
            </a:r>
            <a:r>
              <a:rPr lang="pt-BR" dirty="0" smtClean="0"/>
              <a:t>O </a:t>
            </a:r>
            <a:r>
              <a:rPr lang="pt-BR" dirty="0" err="1" smtClean="0"/>
              <a:t>bot</a:t>
            </a:r>
            <a:r>
              <a:rPr lang="pt-BR" dirty="0" smtClean="0"/>
              <a:t> pode ser construído </a:t>
            </a:r>
            <a:r>
              <a:rPr lang="pt-BR" dirty="0"/>
              <a:t>com a plataforma .NET ou Node.js</a:t>
            </a:r>
            <a:r>
              <a:rPr lang="pt-BR" dirty="0" smtClean="0"/>
              <a:t>. </a:t>
            </a:r>
          </a:p>
          <a:p>
            <a:endParaRPr lang="pt-BR" dirty="0" smtClean="0"/>
          </a:p>
          <a:p>
            <a:r>
              <a:rPr lang="pt-BR" dirty="0" smtClean="0"/>
              <a:t>O </a:t>
            </a:r>
            <a:r>
              <a:rPr lang="pt-BR" dirty="0" err="1"/>
              <a:t>Bot</a:t>
            </a:r>
            <a:r>
              <a:rPr lang="pt-BR" dirty="0"/>
              <a:t> </a:t>
            </a:r>
            <a:r>
              <a:rPr lang="pt-BR" dirty="0" err="1"/>
              <a:t>Builder</a:t>
            </a:r>
            <a:r>
              <a:rPr lang="pt-BR" dirty="0"/>
              <a:t> permite criar diversos tipos de interações: uso de imagens, </a:t>
            </a:r>
            <a:r>
              <a:rPr lang="pt-BR" dirty="0" err="1"/>
              <a:t>cards</a:t>
            </a:r>
            <a:r>
              <a:rPr lang="pt-BR" dirty="0"/>
              <a:t>, vídeos, áudios, documentos, chamadas (quando a plataforma permite, como o Skype), entre outros</a:t>
            </a:r>
            <a:r>
              <a:rPr lang="pt-BR" dirty="0" smtClean="0"/>
              <a:t>. </a:t>
            </a:r>
          </a:p>
          <a:p>
            <a:endParaRPr lang="pt-BR" dirty="0" smtClean="0"/>
          </a:p>
          <a:p>
            <a:r>
              <a:rPr lang="pt-BR" dirty="0" smtClean="0"/>
              <a:t>Além </a:t>
            </a:r>
            <a:r>
              <a:rPr lang="pt-BR" dirty="0"/>
              <a:t>disso é </a:t>
            </a:r>
            <a:r>
              <a:rPr lang="pt-BR" dirty="0" smtClean="0"/>
              <a:t>possível </a:t>
            </a:r>
            <a:r>
              <a:rPr lang="pt-BR" dirty="0"/>
              <a:t>usar um emulador de chat para testes da aplicação, sem a necessidade de fazer </a:t>
            </a:r>
            <a:r>
              <a:rPr lang="pt-BR" i="1" dirty="0" err="1"/>
              <a:t>deploy</a:t>
            </a:r>
            <a:r>
              <a:rPr lang="pt-BR" dirty="0"/>
              <a:t> em produção constantemente. </a:t>
            </a:r>
          </a:p>
          <a:p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86657" y="550636"/>
            <a:ext cx="9905998" cy="803564"/>
          </a:xfrm>
        </p:spPr>
        <p:txBody>
          <a:bodyPr/>
          <a:lstStyle/>
          <a:p>
            <a:r>
              <a:rPr lang="pt-BR" dirty="0"/>
              <a:t>BOT </a:t>
            </a:r>
            <a:r>
              <a:rPr lang="pt-BR" dirty="0" smtClean="0"/>
              <a:t>FRAMEWORK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801511" y="1967383"/>
            <a:ext cx="26661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cap="all" dirty="0" err="1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Bot</a:t>
            </a:r>
            <a:r>
              <a:rPr lang="pt-BR" sz="24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pt-BR" sz="2400" cap="all" dirty="0" err="1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Builder</a:t>
            </a:r>
            <a:r>
              <a:rPr lang="pt-BR" sz="24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pt-BR" sz="24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SDK</a:t>
            </a:r>
            <a:endParaRPr lang="pt-BR" sz="24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2825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869243" y="2920917"/>
            <a:ext cx="99229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O </a:t>
            </a:r>
            <a:r>
              <a:rPr lang="pt-BR" dirty="0"/>
              <a:t>portal </a:t>
            </a:r>
            <a:r>
              <a:rPr lang="pt-BR" dirty="0" smtClean="0"/>
              <a:t>do </a:t>
            </a:r>
            <a:r>
              <a:rPr lang="pt-BR" dirty="0" err="1" smtClean="0"/>
              <a:t>Bot</a:t>
            </a:r>
            <a:r>
              <a:rPr lang="pt-BR" dirty="0" smtClean="0"/>
              <a:t> Framework</a:t>
            </a:r>
            <a:r>
              <a:rPr lang="pt-BR" dirty="0"/>
              <a:t> para desenvolvedores permite registrar seu </a:t>
            </a:r>
            <a:r>
              <a:rPr lang="pt-BR" dirty="0" err="1"/>
              <a:t>bot</a:t>
            </a:r>
            <a:r>
              <a:rPr lang="pt-BR" dirty="0"/>
              <a:t>, conectá-lo a vários canais (como Skype, Slack, </a:t>
            </a:r>
            <a:r>
              <a:rPr lang="pt-BR" dirty="0" err="1"/>
              <a:t>Telegram</a:t>
            </a:r>
            <a:r>
              <a:rPr lang="pt-BR" dirty="0"/>
              <a:t> e </a:t>
            </a:r>
            <a:r>
              <a:rPr lang="pt-BR" dirty="0" err="1"/>
              <a:t>Facebook</a:t>
            </a:r>
            <a:r>
              <a:rPr lang="pt-BR" dirty="0"/>
              <a:t> Messenger), testar conexão, publicar e gerenciar </a:t>
            </a:r>
            <a:r>
              <a:rPr lang="pt-BR" dirty="0" err="1"/>
              <a:t>bots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Basta </a:t>
            </a:r>
            <a:r>
              <a:rPr lang="pt-BR" dirty="0"/>
              <a:t>registrar o </a:t>
            </a:r>
            <a:r>
              <a:rPr lang="pt-BR" dirty="0" err="1"/>
              <a:t>bot</a:t>
            </a:r>
            <a:r>
              <a:rPr lang="pt-BR" dirty="0"/>
              <a:t>, configurar canais e publicar seu projeto. Ao publicar, o </a:t>
            </a:r>
            <a:r>
              <a:rPr lang="pt-BR" dirty="0" err="1"/>
              <a:t>Bot</a:t>
            </a:r>
            <a:r>
              <a:rPr lang="pt-BR" dirty="0"/>
              <a:t> Framework vai atualizar todos os canais que você escolheu, automaticamente. </a:t>
            </a:r>
          </a:p>
        </p:txBody>
      </p:sp>
      <p:sp>
        <p:nvSpPr>
          <p:cNvPr id="7" name="Retângulo 6"/>
          <p:cNvSpPr/>
          <p:nvPr/>
        </p:nvSpPr>
        <p:spPr>
          <a:xfrm>
            <a:off x="869243" y="1906726"/>
            <a:ext cx="34656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cap="all" dirty="0" err="1" smtClean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Developer</a:t>
            </a:r>
            <a:r>
              <a:rPr lang="pt-BR" sz="2400" cap="all" dirty="0" smtClean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Portal</a:t>
            </a:r>
            <a:endParaRPr lang="pt-BR" sz="24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86657" y="550636"/>
            <a:ext cx="9905998" cy="803564"/>
          </a:xfrm>
        </p:spPr>
        <p:txBody>
          <a:bodyPr/>
          <a:lstStyle/>
          <a:p>
            <a:r>
              <a:rPr lang="pt-BR" dirty="0" smtClean="0"/>
              <a:t>BOT FRAMEWORK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5597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869243" y="2808027"/>
            <a:ext cx="992293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O </a:t>
            </a:r>
            <a:r>
              <a:rPr lang="pt-BR" dirty="0" err="1"/>
              <a:t>Bot</a:t>
            </a:r>
            <a:r>
              <a:rPr lang="pt-BR" dirty="0"/>
              <a:t> </a:t>
            </a:r>
            <a:r>
              <a:rPr lang="pt-BR" dirty="0" err="1"/>
              <a:t>Directory</a:t>
            </a:r>
            <a:r>
              <a:rPr lang="pt-BR" dirty="0"/>
              <a:t> é um diretório público para todos os </a:t>
            </a:r>
            <a:r>
              <a:rPr lang="pt-BR" dirty="0" err="1"/>
              <a:t>bots</a:t>
            </a:r>
            <a:r>
              <a:rPr lang="pt-BR" dirty="0"/>
              <a:t> registrados e publicados no </a:t>
            </a:r>
            <a:r>
              <a:rPr lang="pt-BR" dirty="0" err="1"/>
              <a:t>Developer</a:t>
            </a:r>
            <a:r>
              <a:rPr lang="pt-BR" dirty="0"/>
              <a:t> Portal. Com esse diretório, os usuários poderão encontrar e adicionar seus </a:t>
            </a:r>
            <a:r>
              <a:rPr lang="pt-BR" dirty="0" err="1"/>
              <a:t>bots</a:t>
            </a:r>
            <a:r>
              <a:rPr lang="pt-BR" dirty="0"/>
              <a:t> para incluir em seus aplicativos de mensagens</a:t>
            </a:r>
            <a:r>
              <a:rPr lang="pt-BR" dirty="0" smtClean="0"/>
              <a:t>. </a:t>
            </a:r>
          </a:p>
          <a:p>
            <a:endParaRPr lang="pt-BR" dirty="0"/>
          </a:p>
          <a:p>
            <a:r>
              <a:rPr lang="pt-BR" dirty="0" smtClean="0"/>
              <a:t>Você </a:t>
            </a:r>
            <a:r>
              <a:rPr lang="pt-BR" dirty="0"/>
              <a:t>não precisa expor seu </a:t>
            </a:r>
            <a:r>
              <a:rPr lang="pt-BR" dirty="0" err="1"/>
              <a:t>bot</a:t>
            </a:r>
            <a:r>
              <a:rPr lang="pt-BR" dirty="0"/>
              <a:t> publicamente. Caso você necessite que o </a:t>
            </a:r>
            <a:r>
              <a:rPr lang="pt-BR" dirty="0" err="1"/>
              <a:t>bot</a:t>
            </a:r>
            <a:r>
              <a:rPr lang="pt-BR" dirty="0"/>
              <a:t> seja para uso restrito, o </a:t>
            </a:r>
            <a:r>
              <a:rPr lang="pt-BR" dirty="0" err="1"/>
              <a:t>Developer</a:t>
            </a:r>
            <a:r>
              <a:rPr lang="pt-BR" dirty="0"/>
              <a:t> Portal oferece botões para que você possa copiar a URL do seu </a:t>
            </a:r>
            <a:r>
              <a:rPr lang="pt-BR" dirty="0" err="1"/>
              <a:t>bot</a:t>
            </a:r>
            <a:r>
              <a:rPr lang="pt-BR" dirty="0"/>
              <a:t> e distribuir </a:t>
            </a:r>
            <a:r>
              <a:rPr lang="pt-BR" dirty="0" smtClean="0"/>
              <a:t>apenas para </a:t>
            </a:r>
            <a:r>
              <a:rPr lang="pt-BR" dirty="0"/>
              <a:t>quem precisa de acesso.</a:t>
            </a:r>
          </a:p>
        </p:txBody>
      </p:sp>
      <p:sp>
        <p:nvSpPr>
          <p:cNvPr id="7" name="Retângulo 6"/>
          <p:cNvSpPr/>
          <p:nvPr/>
        </p:nvSpPr>
        <p:spPr>
          <a:xfrm>
            <a:off x="869243" y="1850281"/>
            <a:ext cx="34656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cap="all" dirty="0" err="1" smtClean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Bot</a:t>
            </a:r>
            <a:r>
              <a:rPr lang="pt-BR" sz="2400" cap="all" dirty="0" smtClean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pt-BR" sz="2400" cap="all" dirty="0" err="1" smtClean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Directory</a:t>
            </a:r>
            <a:endParaRPr lang="pt-BR" sz="24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86657" y="550636"/>
            <a:ext cx="9905998" cy="803564"/>
          </a:xfrm>
        </p:spPr>
        <p:txBody>
          <a:bodyPr/>
          <a:lstStyle/>
          <a:p>
            <a:r>
              <a:rPr lang="pt-BR" dirty="0" smtClean="0"/>
              <a:t>BOT FRAMEWORK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7465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91822" y="4685646"/>
            <a:ext cx="108147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- O </a:t>
            </a:r>
            <a:r>
              <a:rPr lang="pt-BR" dirty="0" err="1" smtClean="0"/>
              <a:t>Azure</a:t>
            </a:r>
            <a:r>
              <a:rPr lang="pt-BR" dirty="0" smtClean="0"/>
              <a:t> </a:t>
            </a:r>
            <a:r>
              <a:rPr lang="pt-BR" dirty="0" err="1" smtClean="0"/>
              <a:t>Bot</a:t>
            </a:r>
            <a:r>
              <a:rPr lang="pt-BR" dirty="0" smtClean="0"/>
              <a:t> Service acelera o desenvolvimento, fornecendo um ambiente integrado que é projetado para o desenvolvimento do </a:t>
            </a:r>
            <a:r>
              <a:rPr lang="pt-BR" dirty="0" err="1" smtClean="0"/>
              <a:t>bot</a:t>
            </a:r>
            <a:r>
              <a:rPr lang="pt-BR" dirty="0" smtClean="0"/>
              <a:t> com os conectores do Microsoft </a:t>
            </a:r>
            <a:r>
              <a:rPr lang="pt-BR" dirty="0" err="1" smtClean="0"/>
              <a:t>Bot</a:t>
            </a:r>
            <a:r>
              <a:rPr lang="pt-BR" dirty="0" smtClean="0"/>
              <a:t> Framework e os SDK do </a:t>
            </a:r>
            <a:r>
              <a:rPr lang="pt-BR" dirty="0" err="1" smtClean="0"/>
              <a:t>Bot</a:t>
            </a:r>
            <a:r>
              <a:rPr lang="pt-BR" dirty="0" smtClean="0"/>
              <a:t> </a:t>
            </a:r>
            <a:r>
              <a:rPr lang="pt-BR" dirty="0" err="1" smtClean="0"/>
              <a:t>Builder</a:t>
            </a:r>
            <a:r>
              <a:rPr lang="pt-BR" dirty="0" smtClean="0"/>
              <a:t>. Os desenvolvedores podem começar em segundos com modelos prontos para cenários, incluindo básico, forma, compreensão do idioma, perguntas e respostas, e </a:t>
            </a:r>
            <a:r>
              <a:rPr lang="pt-BR" dirty="0" err="1" smtClean="0"/>
              <a:t>bots</a:t>
            </a:r>
            <a:r>
              <a:rPr lang="pt-BR" dirty="0" smtClean="0"/>
              <a:t> proativos.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00183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ha">
  <a:themeElements>
    <a:clrScheme name="Malh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ha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h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TM03457485[[fn=Malha]]</Template>
  <TotalTime>373</TotalTime>
  <Words>847</Words>
  <Application>Microsoft Office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Open Sans</vt:lpstr>
      <vt:lpstr>Malha</vt:lpstr>
      <vt:lpstr>Personal bot </vt:lpstr>
      <vt:lpstr>PROBLEMA</vt:lpstr>
      <vt:lpstr>Objetivo</vt:lpstr>
      <vt:lpstr>PERSONAL BOT</vt:lpstr>
      <vt:lpstr>BOT FRAMEWORK</vt:lpstr>
      <vt:lpstr>BOT FRAMEWORK</vt:lpstr>
      <vt:lpstr>BOT FRAMEWORK</vt:lpstr>
      <vt:lpstr>BOT FRAMEWORK</vt:lpstr>
      <vt:lpstr>Apresentação do PowerPoint</vt:lpstr>
      <vt:lpstr>Pré-requisitos</vt:lpstr>
      <vt:lpstr>PERSONAL BOT - &lt;&lt;CASO DE USO PRINCIPAL&gt;&gt;</vt:lpstr>
      <vt:lpstr>Bibliografia</vt:lpstr>
      <vt:lpstr>SUGESTÕES/DÚVIDAS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robot </dc:title>
  <dc:creator>Carlos Eduardo de Andrade Paes Leme</dc:creator>
  <cp:lastModifiedBy>Renata Rios</cp:lastModifiedBy>
  <cp:revision>32</cp:revision>
  <dcterms:created xsi:type="dcterms:W3CDTF">2018-03-09T14:24:36Z</dcterms:created>
  <dcterms:modified xsi:type="dcterms:W3CDTF">2018-03-11T21:34:19Z</dcterms:modified>
</cp:coreProperties>
</file>