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80" r:id="rId2"/>
    <p:sldId id="283" r:id="rId3"/>
    <p:sldId id="257" r:id="rId4"/>
    <p:sldId id="285" r:id="rId5"/>
    <p:sldId id="304" r:id="rId6"/>
    <p:sldId id="348" r:id="rId7"/>
    <p:sldId id="287" r:id="rId8"/>
    <p:sldId id="288" r:id="rId9"/>
    <p:sldId id="349" r:id="rId10"/>
    <p:sldId id="312" r:id="rId11"/>
    <p:sldId id="289" r:id="rId12"/>
    <p:sldId id="345" r:id="rId13"/>
    <p:sldId id="305" r:id="rId14"/>
    <p:sldId id="263" r:id="rId15"/>
    <p:sldId id="291" r:id="rId16"/>
    <p:sldId id="293" r:id="rId17"/>
    <p:sldId id="303" r:id="rId18"/>
    <p:sldId id="297" r:id="rId19"/>
    <p:sldId id="306" r:id="rId20"/>
    <p:sldId id="299" r:id="rId21"/>
    <p:sldId id="301" r:id="rId22"/>
    <p:sldId id="300" r:id="rId23"/>
    <p:sldId id="346" r:id="rId24"/>
    <p:sldId id="264" r:id="rId25"/>
    <p:sldId id="325" r:id="rId26"/>
    <p:sldId id="327" r:id="rId27"/>
    <p:sldId id="326" r:id="rId28"/>
    <p:sldId id="278" r:id="rId29"/>
    <p:sldId id="309" r:id="rId30"/>
    <p:sldId id="347" r:id="rId31"/>
    <p:sldId id="310" r:id="rId32"/>
    <p:sldId id="311" r:id="rId33"/>
    <p:sldId id="277" r:id="rId34"/>
    <p:sldId id="267" r:id="rId35"/>
    <p:sldId id="269" r:id="rId36"/>
    <p:sldId id="272" r:id="rId37"/>
    <p:sldId id="279" r:id="rId38"/>
    <p:sldId id="316" r:id="rId39"/>
    <p:sldId id="328" r:id="rId40"/>
    <p:sldId id="319" r:id="rId41"/>
    <p:sldId id="320" r:id="rId42"/>
    <p:sldId id="330" r:id="rId43"/>
    <p:sldId id="314" r:id="rId44"/>
    <p:sldId id="317" r:id="rId45"/>
    <p:sldId id="331" r:id="rId46"/>
    <p:sldId id="324" r:id="rId47"/>
    <p:sldId id="332" r:id="rId48"/>
    <p:sldId id="333" r:id="rId49"/>
    <p:sldId id="340" r:id="rId50"/>
    <p:sldId id="334" r:id="rId51"/>
    <p:sldId id="341" r:id="rId52"/>
    <p:sldId id="342" r:id="rId53"/>
    <p:sldId id="338" r:id="rId54"/>
    <p:sldId id="339" r:id="rId55"/>
    <p:sldId id="343" r:id="rId56"/>
    <p:sldId id="344" r:id="rId57"/>
    <p:sldId id="323" r:id="rId5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0" autoAdjust="0"/>
    <p:restoredTop sz="94660"/>
  </p:normalViewPr>
  <p:slideViewPr>
    <p:cSldViewPr>
      <p:cViewPr>
        <p:scale>
          <a:sx n="76" d="100"/>
          <a:sy n="76" d="100"/>
        </p:scale>
        <p:origin x="-13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1C4F6-9F76-46D5-A5F3-E0BC564920AC}" type="datetimeFigureOut">
              <a:rPr lang="en-US" smtClean="0"/>
              <a:t>05-Jun-17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7F133-2176-4DE3-A720-F06CEDE76F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57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7F133-2176-4DE3-A720-F06CEDE76FB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03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7F133-2176-4DE3-A720-F06CEDE76FB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99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7F133-2176-4DE3-A720-F06CEDE76FB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99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7F133-2176-4DE3-A720-F06CEDE76FB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669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7F133-2176-4DE3-A720-F06CEDE76FB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03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Shape 121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11" name="Shape 121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um vai estar contido no outro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Shape 122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22" name="Shape 12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portanto, podemos otimizar algo aí, correto?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Shape 12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43" name="Shape 12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não é um flow chart!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Shape 12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43" name="Shape 12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não é um flow chart!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Shape 125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55" name="Shape 125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testar execuções com c = true e c = false no quadro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Shape 126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7" name="Shape 126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testar execuções com c = true e c = false no quadro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Shape 126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1" name="Shape 126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testar execuções com c = true e c = false no quadro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7F133-2176-4DE3-A720-F06CEDE76FB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99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05/06/2017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05/06/2017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05/06/2017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732471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4723805" y="1821656"/>
            <a:ext cx="3750469" cy="4420195"/>
          </a:xfrm>
          <a:prstGeom prst="rect">
            <a:avLst/>
          </a:prstGeom>
        </p:spPr>
        <p:txBody>
          <a:bodyPr lIns="64291" tIns="32145" rIns="64291" bIns="32145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669726" y="1821656"/>
            <a:ext cx="3750469" cy="4420195"/>
          </a:xfrm>
          <a:prstGeom prst="rect">
            <a:avLst/>
          </a:prstGeom>
        </p:spPr>
        <p:txBody>
          <a:bodyPr/>
          <a:lstStyle>
            <a:lvl1pPr marL="241093" indent="-241093">
              <a:spcBef>
                <a:spcPts val="2250"/>
              </a:spcBef>
              <a:defRPr sz="2000"/>
            </a:lvl1pPr>
            <a:lvl2pPr marL="482186" indent="-241093">
              <a:spcBef>
                <a:spcPts val="2250"/>
              </a:spcBef>
              <a:defRPr sz="2000"/>
            </a:lvl2pPr>
            <a:lvl3pPr marL="866149" indent="-241093">
              <a:spcBef>
                <a:spcPts val="2250"/>
              </a:spcBef>
              <a:defRPr sz="2000"/>
            </a:lvl3pPr>
            <a:lvl4pPr marL="1178677" indent="-241093">
              <a:spcBef>
                <a:spcPts val="2250"/>
              </a:spcBef>
              <a:defRPr sz="2000"/>
            </a:lvl4pPr>
            <a:lvl5pPr marL="1491205" indent="-241093">
              <a:spcBef>
                <a:spcPts val="2250"/>
              </a:spcBef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00520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05/06/2017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05/06/2017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05/06/2017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05/06/2017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05/06/2017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05/06/2017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05/06/2017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05/06/2017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05/06/2017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Representa</a:t>
            </a:r>
            <a:r>
              <a:rPr lang="pt-BR" dirty="0" err="1" smtClean="0"/>
              <a:t>ção</a:t>
            </a:r>
            <a:r>
              <a:rPr lang="pt-BR" dirty="0" smtClean="0"/>
              <a:t> Intermediária     de </a:t>
            </a:r>
            <a:r>
              <a:rPr lang="pt-BR" dirty="0"/>
              <a:t>Código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Irs</a:t>
            </a:r>
            <a:r>
              <a:rPr lang="pt-BR" dirty="0" smtClean="0"/>
              <a:t> para Análise e otimização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6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1143000"/>
          </a:xfrm>
        </p:spPr>
        <p:txBody>
          <a:bodyPr>
            <a:normAutofit/>
          </a:bodyPr>
          <a:lstStyle/>
          <a:p>
            <a:r>
              <a:rPr lang="pt-BR" dirty="0" err="1" smtClean="0"/>
              <a:t>IRs</a:t>
            </a:r>
            <a:r>
              <a:rPr lang="pt-BR" dirty="0" smtClean="0"/>
              <a:t> para análise e otimização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Control-flow graph (CFG)</a:t>
            </a:r>
          </a:p>
          <a:p>
            <a:r>
              <a:rPr lang="en-US" dirty="0" smtClean="0"/>
              <a:t>Points-to graph</a:t>
            </a:r>
          </a:p>
          <a:p>
            <a:r>
              <a:rPr lang="en-US" dirty="0"/>
              <a:t>Call graph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8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Graphs (CFG)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2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Control-flow</a:t>
            </a:r>
            <a:r>
              <a:rPr lang="pt-BR" dirty="0"/>
              <a:t> </a:t>
            </a:r>
            <a:r>
              <a:rPr lang="pt-BR" dirty="0" err="1"/>
              <a:t>graph</a:t>
            </a:r>
            <a:r>
              <a:rPr lang="pt-BR" dirty="0"/>
              <a:t> (CFG)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/>
              <a:t>CFG é base para </a:t>
            </a:r>
            <a:r>
              <a:rPr lang="pt-BR" dirty="0" smtClean="0"/>
              <a:t>várias otimizações de código</a:t>
            </a:r>
          </a:p>
          <a:p>
            <a:pPr lvl="1">
              <a:lnSpc>
                <a:spcPct val="90000"/>
              </a:lnSpc>
            </a:pPr>
            <a:r>
              <a:rPr lang="pt-BR" dirty="0" err="1" smtClean="0"/>
              <a:t>IRs</a:t>
            </a:r>
            <a:r>
              <a:rPr lang="pt-BR" dirty="0" smtClean="0"/>
              <a:t> distintas podem </a:t>
            </a:r>
            <a:r>
              <a:rPr lang="pt-BR" dirty="0" err="1" smtClean="0"/>
              <a:t>co-existir</a:t>
            </a:r>
            <a:endParaRPr lang="pt-BR" dirty="0"/>
          </a:p>
          <a:p>
            <a:pPr>
              <a:lnSpc>
                <a:spcPct val="90000"/>
              </a:lnSpc>
            </a:pPr>
            <a:r>
              <a:rPr lang="pt-BR" dirty="0" smtClean="0"/>
              <a:t>Material a seguir é baseado </a:t>
            </a:r>
            <a:r>
              <a:rPr lang="pt-BR" dirty="0"/>
              <a:t>no material de aula dos professores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Tim </a:t>
            </a:r>
            <a:r>
              <a:rPr lang="pt-BR" dirty="0" err="1"/>
              <a:t>Teitelbaum</a:t>
            </a:r>
            <a:r>
              <a:rPr lang="pt-BR" dirty="0"/>
              <a:t> (Cornell)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Wes </a:t>
            </a:r>
            <a:r>
              <a:rPr lang="pt-BR" dirty="0" err="1"/>
              <a:t>Weimer</a:t>
            </a:r>
            <a:r>
              <a:rPr lang="pt-BR" dirty="0"/>
              <a:t> (</a:t>
            </a:r>
            <a:r>
              <a:rPr lang="pt-BR" dirty="0" err="1"/>
              <a:t>University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Virginia)</a:t>
            </a:r>
          </a:p>
          <a:p>
            <a:pPr>
              <a:lnSpc>
                <a:spcPct val="9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850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Control-flow</a:t>
            </a:r>
            <a:r>
              <a:rPr lang="pt-BR" dirty="0" smtClean="0"/>
              <a:t> </a:t>
            </a:r>
            <a:r>
              <a:rPr lang="pt-BR" dirty="0" err="1" smtClean="0"/>
              <a:t>graph</a:t>
            </a:r>
            <a:r>
              <a:rPr lang="pt-BR" dirty="0" smtClean="0"/>
              <a:t> (CFG)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447800"/>
            <a:ext cx="8643966" cy="2052638"/>
          </a:xfrm>
        </p:spPr>
        <p:txBody>
          <a:bodyPr>
            <a:normAutofit/>
          </a:bodyPr>
          <a:lstStyle/>
          <a:p>
            <a:r>
              <a:rPr lang="pt-BR" dirty="0" smtClean="0"/>
              <a:t>Descreve fluxo de controle de uma função</a:t>
            </a:r>
          </a:p>
          <a:p>
            <a:pPr lvl="1"/>
            <a:r>
              <a:rPr lang="pt-BR" dirty="0" smtClean="0"/>
              <a:t>Nó representa um bloco básico do código</a:t>
            </a:r>
          </a:p>
          <a:p>
            <a:pPr lvl="2"/>
            <a:r>
              <a:rPr lang="pt-BR" dirty="0" smtClean="0"/>
              <a:t>Não há mudança de fluxo de controle em um bloco básico</a:t>
            </a:r>
          </a:p>
          <a:p>
            <a:pPr lvl="1"/>
            <a:r>
              <a:rPr lang="pt-BR" dirty="0" smtClean="0"/>
              <a:t>Arestas representam transferência de controle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845260"/>
            <a:ext cx="2528256" cy="2031325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= k;</a:t>
            </a:r>
          </a:p>
          <a:p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(--k &lt;= 0) {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+= k;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}...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473904" y="3573016"/>
            <a:ext cx="1838965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= k;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02466" y="4918196"/>
            <a:ext cx="1976823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(--k &lt;= 0)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473904" y="4215958"/>
            <a:ext cx="1838965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05229" y="5632576"/>
            <a:ext cx="1011815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902400" y="5632576"/>
            <a:ext cx="142539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+= k;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116846" y="6430536"/>
            <a:ext cx="59824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  <p:cxnSp>
        <p:nvCxnSpPr>
          <p:cNvPr id="43" name="Straight Arrow Connector 42"/>
          <p:cNvCxnSpPr>
            <a:stCxn id="37" idx="2"/>
            <a:endCxn id="39" idx="0"/>
          </p:cNvCxnSpPr>
          <p:nvPr/>
        </p:nvCxnSpPr>
        <p:spPr>
          <a:xfrm rot="5400000">
            <a:off x="6256582" y="4079153"/>
            <a:ext cx="27361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urved Connector 15"/>
          <p:cNvCxnSpPr>
            <a:stCxn id="39" idx="2"/>
            <a:endCxn id="42" idx="3"/>
          </p:cNvCxnSpPr>
          <p:nvPr/>
        </p:nvCxnSpPr>
        <p:spPr>
          <a:xfrm rot="16200000" flipH="1">
            <a:off x="5539281" y="5439396"/>
            <a:ext cx="2029912" cy="321700"/>
          </a:xfrm>
          <a:prstGeom prst="curvedConnector4">
            <a:avLst>
              <a:gd name="adj1" fmla="val 9277"/>
              <a:gd name="adj2" fmla="val 51192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" name="Straight Arrow Connector 44"/>
          <p:cNvCxnSpPr>
            <a:stCxn id="39" idx="2"/>
            <a:endCxn id="38" idx="0"/>
          </p:cNvCxnSpPr>
          <p:nvPr/>
        </p:nvCxnSpPr>
        <p:spPr>
          <a:xfrm rot="5400000">
            <a:off x="6225680" y="4750489"/>
            <a:ext cx="332906" cy="25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Straight Arrow Connector 45"/>
          <p:cNvCxnSpPr>
            <a:stCxn id="38" idx="2"/>
            <a:endCxn id="41" idx="0"/>
          </p:cNvCxnSpPr>
          <p:nvPr/>
        </p:nvCxnSpPr>
        <p:spPr>
          <a:xfrm rot="5400000">
            <a:off x="5830463" y="5072161"/>
            <a:ext cx="345048" cy="7757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Straight Arrow Connector 46"/>
          <p:cNvCxnSpPr>
            <a:stCxn id="38" idx="2"/>
            <a:endCxn id="40" idx="0"/>
          </p:cNvCxnSpPr>
          <p:nvPr/>
        </p:nvCxnSpPr>
        <p:spPr>
          <a:xfrm rot="16200000" flipH="1">
            <a:off x="6578483" y="5099922"/>
            <a:ext cx="345048" cy="7202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Curved Connector 47"/>
          <p:cNvCxnSpPr>
            <a:stCxn id="41" idx="1"/>
            <a:endCxn id="39" idx="1"/>
          </p:cNvCxnSpPr>
          <p:nvPr/>
        </p:nvCxnSpPr>
        <p:spPr>
          <a:xfrm rot="10800000" flipH="1">
            <a:off x="4902400" y="4400624"/>
            <a:ext cx="571504" cy="1416618"/>
          </a:xfrm>
          <a:prstGeom prst="curvedConnector3">
            <a:avLst>
              <a:gd name="adj1" fmla="val -52121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0" idx="2"/>
            <a:endCxn id="42" idx="0"/>
          </p:cNvCxnSpPr>
          <p:nvPr/>
        </p:nvCxnSpPr>
        <p:spPr>
          <a:xfrm rot="5400000">
            <a:off x="6549238" y="5868637"/>
            <a:ext cx="428628" cy="6951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2821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Shape 12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Blocos</a:t>
            </a:r>
            <a:r>
              <a:rPr dirty="0"/>
              <a:t> </a:t>
            </a:r>
            <a:r>
              <a:rPr dirty="0" err="1" smtClean="0"/>
              <a:t>Básicos</a:t>
            </a:r>
            <a:r>
              <a:rPr lang="en-US" dirty="0" smtClean="0"/>
              <a:t> (n</a:t>
            </a:r>
            <a:r>
              <a:rPr lang="pt-BR" dirty="0" smtClean="0"/>
              <a:t>ó de um CFG)</a:t>
            </a:r>
            <a:endParaRPr dirty="0"/>
          </a:p>
        </p:txBody>
      </p:sp>
      <p:sp>
        <p:nvSpPr>
          <p:cNvPr id="1209" name="Shape 120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435280" cy="514116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 smtClean="0"/>
              <a:t>Descreve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s</a:t>
            </a:r>
            <a:r>
              <a:rPr dirty="0" err="1" smtClean="0"/>
              <a:t>equência</a:t>
            </a:r>
            <a:r>
              <a:rPr dirty="0" smtClean="0"/>
              <a:t> </a:t>
            </a:r>
            <a:r>
              <a:rPr dirty="0"/>
              <a:t>de </a:t>
            </a:r>
            <a:r>
              <a:rPr dirty="0" err="1"/>
              <a:t>instruções</a:t>
            </a:r>
            <a:endParaRPr dirty="0"/>
          </a:p>
          <a:p>
            <a:pPr>
              <a:lnSpc>
                <a:spcPct val="90000"/>
              </a:lnSpc>
            </a:pPr>
            <a:r>
              <a:rPr lang="en-US" dirty="0" err="1" smtClean="0"/>
              <a:t>Invariantes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pt-BR" dirty="0" smtClean="0"/>
              <a:t>Não </a:t>
            </a:r>
            <a:r>
              <a:rPr lang="pt-BR" dirty="0"/>
              <a:t>se pode desviar para o meio de um bloco básico (apenas no início)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Não </a:t>
            </a:r>
            <a:r>
              <a:rPr lang="pt-BR" dirty="0"/>
              <a:t>se pode desviar no meio de um bloco básico (apenas no fim)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Cada </a:t>
            </a:r>
            <a:r>
              <a:rPr lang="pt-BR" dirty="0"/>
              <a:t>instrução em um bloco básico é executada após todas as instruções anteriores terem sido executadas</a:t>
            </a:r>
          </a:p>
          <a:p>
            <a:pPr>
              <a:lnSpc>
                <a:spcPct val="9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569379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Shape 12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 smtClean="0"/>
              <a:t>Exemplo</a:t>
            </a:r>
            <a:r>
              <a:rPr lang="en-US" dirty="0" smtClean="0"/>
              <a:t> de um </a:t>
            </a:r>
            <a:r>
              <a:rPr lang="en-US" dirty="0" err="1" smtClean="0"/>
              <a:t>bloco</a:t>
            </a:r>
            <a:r>
              <a:rPr lang="en-US" dirty="0" smtClean="0"/>
              <a:t> </a:t>
            </a:r>
            <a:r>
              <a:rPr lang="en-US" dirty="0" err="1" smtClean="0"/>
              <a:t>básico</a:t>
            </a:r>
            <a:endParaRPr dirty="0"/>
          </a:p>
        </p:txBody>
      </p:sp>
      <p:sp>
        <p:nvSpPr>
          <p:cNvPr id="1219" name="Shape 1219"/>
          <p:cNvSpPr/>
          <p:nvPr/>
        </p:nvSpPr>
        <p:spPr>
          <a:xfrm>
            <a:off x="1187624" y="1988840"/>
            <a:ext cx="6605687" cy="2335828"/>
          </a:xfrm>
          <a:prstGeom prst="rect">
            <a:avLst/>
          </a:prstGeom>
          <a:ln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5717" tIns="35717" rIns="35717" bIns="35717" anchor="ctr">
            <a:spAutoFit/>
          </a:bodyPr>
          <a:lstStyle/>
          <a:p>
            <a:pPr>
              <a:lnSpc>
                <a:spcPct val="90000"/>
              </a:lnSpc>
              <a:spcBef>
                <a:spcPts val="703"/>
              </a:spcBef>
              <a:defRPr sz="39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3600" dirty="0"/>
              <a:t>1. L1:</a:t>
            </a:r>
          </a:p>
          <a:p>
            <a:pPr>
              <a:lnSpc>
                <a:spcPct val="90000"/>
              </a:lnSpc>
              <a:spcBef>
                <a:spcPts val="703"/>
              </a:spcBef>
              <a:defRPr sz="39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3600" dirty="0" smtClean="0"/>
              <a:t>2</a:t>
            </a:r>
            <a:r>
              <a:rPr lang="en-US" sz="3600" dirty="0" smtClean="0"/>
              <a:t>.   </a:t>
            </a:r>
            <a:r>
              <a:rPr sz="3600" dirty="0" smtClean="0"/>
              <a:t>t</a:t>
            </a:r>
            <a:r>
              <a:rPr sz="3600" dirty="0"/>
              <a:t>:=2*x</a:t>
            </a:r>
          </a:p>
          <a:p>
            <a:pPr>
              <a:lnSpc>
                <a:spcPct val="90000"/>
              </a:lnSpc>
              <a:spcBef>
                <a:spcPts val="703"/>
              </a:spcBef>
              <a:defRPr sz="39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3600" dirty="0" smtClean="0"/>
              <a:t>3</a:t>
            </a:r>
            <a:r>
              <a:rPr lang="en-US" sz="3600" dirty="0" smtClean="0"/>
              <a:t>.   </a:t>
            </a:r>
            <a:r>
              <a:rPr sz="3600" dirty="0" smtClean="0"/>
              <a:t>w</a:t>
            </a:r>
            <a:r>
              <a:rPr sz="3600" dirty="0"/>
              <a:t>:=t+x</a:t>
            </a:r>
          </a:p>
          <a:p>
            <a:pPr>
              <a:lnSpc>
                <a:spcPct val="90000"/>
              </a:lnSpc>
              <a:spcBef>
                <a:spcPts val="703"/>
              </a:spcBef>
              <a:defRPr sz="39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3600" dirty="0" smtClean="0"/>
              <a:t>4.</a:t>
            </a:r>
            <a:r>
              <a:rPr lang="en-US" sz="3600" dirty="0" smtClean="0"/>
              <a:t>   </a:t>
            </a:r>
            <a:r>
              <a:rPr sz="3600" dirty="0" smtClean="0"/>
              <a:t>if </a:t>
            </a:r>
            <a:r>
              <a:rPr sz="3600" dirty="0"/>
              <a:t>w&gt;0 </a:t>
            </a:r>
            <a:r>
              <a:rPr sz="3600" dirty="0" err="1"/>
              <a:t>goto</a:t>
            </a:r>
            <a:r>
              <a:rPr sz="3600" dirty="0"/>
              <a:t> L2</a:t>
            </a:r>
          </a:p>
        </p:txBody>
      </p:sp>
      <p:sp>
        <p:nvSpPr>
          <p:cNvPr id="1220" name="Shape 1220"/>
          <p:cNvSpPr/>
          <p:nvPr/>
        </p:nvSpPr>
        <p:spPr>
          <a:xfrm>
            <a:off x="2119836" y="4615979"/>
            <a:ext cx="4982771" cy="933906"/>
          </a:xfrm>
          <a:prstGeom prst="rect">
            <a:avLst/>
          </a:prstGeom>
          <a:ln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5717" tIns="35717" rIns="35717" bIns="35717" anchor="ctr">
            <a:spAutoFit/>
          </a:bodyPr>
          <a:lstStyle/>
          <a:p>
            <a:pPr algn="ctr"/>
            <a:r>
              <a:rPr sz="2800" dirty="0" err="1"/>
              <a:t>Não</a:t>
            </a:r>
            <a:r>
              <a:rPr sz="2800" dirty="0"/>
              <a:t> </a:t>
            </a:r>
            <a:r>
              <a:rPr sz="2800" dirty="0" err="1"/>
              <a:t>há</a:t>
            </a:r>
            <a:r>
              <a:rPr sz="2800" dirty="0"/>
              <a:t> </a:t>
            </a:r>
            <a:r>
              <a:rPr sz="2800" dirty="0" err="1"/>
              <a:t>como</a:t>
            </a:r>
            <a:r>
              <a:rPr sz="2800" dirty="0"/>
              <a:t> (3) </a:t>
            </a:r>
            <a:r>
              <a:rPr sz="2800" dirty="0" err="1"/>
              <a:t>ser</a:t>
            </a:r>
            <a:r>
              <a:rPr sz="2800" dirty="0"/>
              <a:t> </a:t>
            </a:r>
            <a:r>
              <a:rPr sz="2800" dirty="0" err="1"/>
              <a:t>executada</a:t>
            </a:r>
            <a:r>
              <a:rPr sz="2800" dirty="0"/>
              <a:t> </a:t>
            </a:r>
            <a:br>
              <a:rPr sz="2800" dirty="0"/>
            </a:br>
            <a:r>
              <a:rPr sz="2800" dirty="0" err="1"/>
              <a:t>sem</a:t>
            </a:r>
            <a:r>
              <a:rPr sz="2800" dirty="0"/>
              <a:t> (2) </a:t>
            </a:r>
            <a:r>
              <a:rPr sz="2800" dirty="0" err="1"/>
              <a:t>ter</a:t>
            </a:r>
            <a:r>
              <a:rPr sz="2800" dirty="0"/>
              <a:t> </a:t>
            </a:r>
            <a:r>
              <a:rPr sz="2800" dirty="0" err="1"/>
              <a:t>sido</a:t>
            </a:r>
            <a:r>
              <a:rPr sz="2800" dirty="0"/>
              <a:t> </a:t>
            </a:r>
            <a:r>
              <a:rPr sz="2800" dirty="0" err="1"/>
              <a:t>executada</a:t>
            </a:r>
            <a:r>
              <a:rPr sz="2800" dirty="0"/>
              <a:t> antes.</a:t>
            </a:r>
          </a:p>
        </p:txBody>
      </p:sp>
    </p:spTree>
    <p:extLst>
      <p:ext uri="{BB962C8B-B14F-4D97-AF65-F5344CB8AC3E}">
        <p14:creationId xmlns:p14="http://schemas.microsoft.com/office/powerpoint/2010/main" val="341170090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CFG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4145" indent="-284145">
              <a:defRPr sz="3300"/>
            </a:pPr>
            <a:r>
              <a:rPr lang="pt-BR" dirty="0"/>
              <a:t>O corpo de um procedimento pode ser representado como um </a:t>
            </a:r>
            <a:r>
              <a:rPr lang="pt-BR" dirty="0" smtClean="0"/>
              <a:t>CFG</a:t>
            </a:r>
          </a:p>
          <a:p>
            <a:pPr marL="284145" indent="-284145">
              <a:defRPr sz="3300"/>
            </a:pPr>
            <a:r>
              <a:rPr lang="pt-BR" dirty="0"/>
              <a:t>Há um nó inicial</a:t>
            </a:r>
          </a:p>
          <a:p>
            <a:pPr marL="284145" indent="-284145">
              <a:defRPr sz="3300"/>
            </a:pPr>
            <a:r>
              <a:rPr lang="pt-BR" dirty="0"/>
              <a:t>Todos os nós de retorno são </a:t>
            </a:r>
            <a:r>
              <a:rPr lang="pt-BR" dirty="0" smtClean="0"/>
              <a:t>terminais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898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0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9481" y="1490141"/>
            <a:ext cx="2616399" cy="5179219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 smtClean="0"/>
              <a:t>Exemplo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028082"/>
      </p:ext>
    </p:extLst>
  </p:cSld>
  <p:clrMapOvr>
    <a:masterClrMapping/>
  </p:clrMapOvr>
  <p:transition spd="slow"/>
  <p:timing>
    <p:tnLst>
      <p:par>
        <p:cTn id="1" dur="indefinite" restart="never" fill="hold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0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9481" y="1490141"/>
            <a:ext cx="2616399" cy="51792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1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131840" y="1708819"/>
            <a:ext cx="5759649" cy="4384477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 smtClean="0"/>
              <a:t>Exemplo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079867"/>
      </p:ext>
    </p:extLst>
  </p:cSld>
  <p:clrMapOvr>
    <a:masterClrMapping/>
  </p:clrMapOvr>
  <p:transition spd="slow"/>
  <p:timing>
    <p:tnLst>
      <p:par>
        <p:cTn id="1" dur="indefinite" restart="never" fill="hold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Intermediário</a:t>
            </a:r>
            <a:r>
              <a:rPr lang="en-US" dirty="0" smtClean="0"/>
              <a:t> (IR)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795320" cy="4525963"/>
          </a:xfrm>
        </p:spPr>
        <p:txBody>
          <a:bodyPr/>
          <a:lstStyle/>
          <a:p>
            <a:r>
              <a:rPr lang="en-US" dirty="0" err="1" smtClean="0"/>
              <a:t>Representação</a:t>
            </a:r>
            <a:r>
              <a:rPr lang="en-US" dirty="0" smtClean="0"/>
              <a:t> </a:t>
            </a:r>
            <a:r>
              <a:rPr lang="en-US" dirty="0" err="1" smtClean="0"/>
              <a:t>abstrata</a:t>
            </a:r>
            <a:r>
              <a:rPr lang="en-US" dirty="0" smtClean="0"/>
              <a:t> do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fonte</a:t>
            </a:r>
            <a:endParaRPr lang="en-US" dirty="0" smtClean="0"/>
          </a:p>
          <a:p>
            <a:pPr lvl="1"/>
            <a:r>
              <a:rPr lang="pt-BR" dirty="0"/>
              <a:t>Facilita alguma tarefa do </a:t>
            </a:r>
            <a:r>
              <a:rPr lang="pt-BR" dirty="0" smtClean="0"/>
              <a:t>compilador</a:t>
            </a:r>
            <a:endParaRPr lang="en-US" dirty="0" smtClean="0"/>
          </a:p>
          <a:p>
            <a:pPr lvl="1"/>
            <a:r>
              <a:rPr lang="en-US" dirty="0" err="1"/>
              <a:t>Abstração</a:t>
            </a:r>
            <a:r>
              <a:rPr lang="en-US" dirty="0"/>
              <a:t> </a:t>
            </a:r>
            <a:r>
              <a:rPr lang="en-US" dirty="0" err="1"/>
              <a:t>depende</a:t>
            </a:r>
            <a:r>
              <a:rPr lang="en-US" dirty="0"/>
              <a:t> do </a:t>
            </a:r>
            <a:r>
              <a:rPr lang="en-US" dirty="0" err="1" smtClean="0"/>
              <a:t>propósito</a:t>
            </a:r>
            <a:r>
              <a:rPr lang="en-US" dirty="0" smtClean="0"/>
              <a:t> da </a:t>
            </a:r>
            <a:r>
              <a:rPr lang="en-US" dirty="0" err="1" smtClean="0"/>
              <a:t>tarefa</a:t>
            </a:r>
            <a:endParaRPr lang="en-US" dirty="0" smtClean="0"/>
          </a:p>
          <a:p>
            <a:pPr lvl="1"/>
            <a:r>
              <a:rPr lang="en-US" dirty="0" err="1" smtClean="0"/>
              <a:t>Exemplos</a:t>
            </a:r>
            <a:r>
              <a:rPr lang="en-US" dirty="0" smtClean="0"/>
              <a:t>:</a:t>
            </a:r>
            <a:endParaRPr lang="en-US" dirty="0"/>
          </a:p>
          <a:p>
            <a:pPr lvl="2"/>
            <a:r>
              <a:rPr lang="en-US" dirty="0" err="1"/>
              <a:t>Capturar</a:t>
            </a:r>
            <a:r>
              <a:rPr lang="en-US" dirty="0"/>
              <a:t> </a:t>
            </a:r>
            <a:r>
              <a:rPr lang="en-US" dirty="0" err="1"/>
              <a:t>dependências</a:t>
            </a:r>
            <a:r>
              <a:rPr lang="en-US" dirty="0"/>
              <a:t> para </a:t>
            </a:r>
            <a:r>
              <a:rPr lang="en-US" b="1" dirty="0" err="1"/>
              <a:t>análise</a:t>
            </a:r>
            <a:r>
              <a:rPr lang="en-US" b="1" dirty="0"/>
              <a:t> e </a:t>
            </a:r>
            <a:r>
              <a:rPr lang="en-US" b="1" dirty="0" err="1"/>
              <a:t>otimização</a:t>
            </a:r>
            <a:endParaRPr lang="en-US" b="1" dirty="0"/>
          </a:p>
          <a:p>
            <a:pPr lvl="2"/>
            <a:r>
              <a:rPr lang="en-US" b="1" dirty="0" err="1" smtClean="0"/>
              <a:t>Gerar</a:t>
            </a:r>
            <a:r>
              <a:rPr lang="en-US" b="1" dirty="0" smtClean="0"/>
              <a:t> </a:t>
            </a:r>
            <a:r>
              <a:rPr lang="en-US" b="1" dirty="0" err="1" smtClean="0"/>
              <a:t>código</a:t>
            </a:r>
            <a:r>
              <a:rPr lang="en-US" b="1" dirty="0" smtClean="0"/>
              <a:t> </a:t>
            </a:r>
            <a:r>
              <a:rPr lang="en-US" dirty="0" err="1" smtClean="0"/>
              <a:t>independente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 smtClean="0"/>
              <a:t>plataforma</a:t>
            </a:r>
            <a:endParaRPr lang="en-US" dirty="0" smtClean="0"/>
          </a:p>
        </p:txBody>
      </p:sp>
      <p:sp>
        <p:nvSpPr>
          <p:cNvPr id="9" name="Shape 991"/>
          <p:cNvSpPr/>
          <p:nvPr/>
        </p:nvSpPr>
        <p:spPr>
          <a:xfrm>
            <a:off x="1160770" y="5410358"/>
            <a:ext cx="1310016" cy="990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bevel/>
          </a:ln>
        </p:spPr>
        <p:txBody>
          <a:bodyPr lIns="45718" tIns="45718" rIns="45718" bIns="45718" anchor="ctr"/>
          <a:lstStyle/>
          <a:p>
            <a:pPr algn="ctr"/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10" name="Shape 992"/>
          <p:cNvSpPr/>
          <p:nvPr/>
        </p:nvSpPr>
        <p:spPr>
          <a:xfrm>
            <a:off x="1301231" y="5682894"/>
            <a:ext cx="92394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defTabSz="914400">
              <a:defRPr>
                <a:solidFill>
                  <a:srgbClr val="000000"/>
                </a:solidFill>
              </a:defRPr>
            </a:lvl1pPr>
          </a:lstStyle>
          <a:p>
            <a:endParaRPr dirty="0"/>
          </a:p>
        </p:txBody>
      </p:sp>
      <p:sp>
        <p:nvSpPr>
          <p:cNvPr id="11" name="Shape 993"/>
          <p:cNvSpPr/>
          <p:nvPr/>
        </p:nvSpPr>
        <p:spPr>
          <a:xfrm>
            <a:off x="676781" y="5867558"/>
            <a:ext cx="496329" cy="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txBody>
          <a:bodyPr lIns="45718" tIns="45718" rIns="45718" bIns="45718"/>
          <a:lstStyle/>
          <a:p>
            <a:pPr defTabSz="32145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" name="Shape 994"/>
          <p:cNvSpPr/>
          <p:nvPr/>
        </p:nvSpPr>
        <p:spPr>
          <a:xfrm>
            <a:off x="2481664" y="5867558"/>
            <a:ext cx="496330" cy="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txBody>
          <a:bodyPr lIns="45718" tIns="45718" rIns="45718" bIns="45718"/>
          <a:lstStyle/>
          <a:p>
            <a:pPr defTabSz="32145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Shape 995"/>
          <p:cNvSpPr/>
          <p:nvPr/>
        </p:nvSpPr>
        <p:spPr>
          <a:xfrm>
            <a:off x="2985027" y="5410358"/>
            <a:ext cx="1310016" cy="990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bevel/>
          </a:ln>
        </p:spPr>
        <p:txBody>
          <a:bodyPr lIns="45718" tIns="45718" rIns="45718" bIns="45718" anchor="ctr"/>
          <a:lstStyle/>
          <a:p>
            <a:pPr algn="ctr"/>
            <a:r>
              <a:rPr lang="en-US" dirty="0" smtClean="0"/>
              <a:t>checker</a:t>
            </a:r>
            <a:endParaRPr lang="en-US" dirty="0"/>
          </a:p>
        </p:txBody>
      </p:sp>
      <p:sp>
        <p:nvSpPr>
          <p:cNvPr id="14" name="Shape 996"/>
          <p:cNvSpPr/>
          <p:nvPr/>
        </p:nvSpPr>
        <p:spPr>
          <a:xfrm>
            <a:off x="3009116" y="5682894"/>
            <a:ext cx="92394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defTabSz="914400">
              <a:defRPr>
                <a:solidFill>
                  <a:srgbClr val="000000"/>
                </a:solidFill>
              </a:defRPr>
            </a:lvl1pPr>
          </a:lstStyle>
          <a:p>
            <a:endParaRPr dirty="0"/>
          </a:p>
        </p:txBody>
      </p:sp>
      <p:sp>
        <p:nvSpPr>
          <p:cNvPr id="15" name="Shape 997"/>
          <p:cNvSpPr/>
          <p:nvPr/>
        </p:nvSpPr>
        <p:spPr>
          <a:xfrm>
            <a:off x="4286548" y="5867558"/>
            <a:ext cx="496330" cy="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txBody>
          <a:bodyPr lIns="45718" tIns="45718" rIns="45718" bIns="45718"/>
          <a:lstStyle/>
          <a:p>
            <a:pPr defTabSz="32145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Shape 998"/>
          <p:cNvSpPr/>
          <p:nvPr/>
        </p:nvSpPr>
        <p:spPr>
          <a:xfrm>
            <a:off x="4789910" y="5410358"/>
            <a:ext cx="1310016" cy="990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bevel/>
          </a:ln>
        </p:spPr>
        <p:txBody>
          <a:bodyPr lIns="45718" tIns="45718" rIns="45718" bIns="45718" anchor="ctr"/>
          <a:lstStyle/>
          <a:p>
            <a:pPr algn="ctr" defTabSz="642915">
              <a:defRPr>
                <a:solidFill>
                  <a:srgbClr val="000000"/>
                </a:solidFill>
              </a:defRPr>
            </a:pPr>
            <a:r>
              <a:rPr lang="en-US" dirty="0" err="1"/>
              <a:t>gerar</a:t>
            </a:r>
            <a:endParaRPr lang="en-US" dirty="0"/>
          </a:p>
          <a:p>
            <a:pPr algn="ctr" defTabSz="642915">
              <a:defRPr>
                <a:solidFill>
                  <a:srgbClr val="000000"/>
                </a:solidFill>
              </a:defRPr>
            </a:pPr>
            <a:r>
              <a:rPr lang="en-US" dirty="0" smtClean="0"/>
              <a:t>IR</a:t>
            </a:r>
            <a:endParaRPr lang="en-US" dirty="0"/>
          </a:p>
        </p:txBody>
      </p:sp>
      <p:sp>
        <p:nvSpPr>
          <p:cNvPr id="17" name="Shape 999"/>
          <p:cNvSpPr/>
          <p:nvPr/>
        </p:nvSpPr>
        <p:spPr>
          <a:xfrm>
            <a:off x="4966055" y="5682893"/>
            <a:ext cx="92394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/>
          <a:p>
            <a:pPr defTabSz="642915">
              <a:defRPr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8" name="Shape 1000"/>
          <p:cNvSpPr/>
          <p:nvPr/>
        </p:nvSpPr>
        <p:spPr>
          <a:xfrm flipV="1">
            <a:off x="6110804" y="5867557"/>
            <a:ext cx="1854374" cy="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txBody>
          <a:bodyPr lIns="45718" tIns="45718" rIns="45718" bIns="45718"/>
          <a:lstStyle/>
          <a:p>
            <a:pPr defTabSz="32145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" name="Shape 1002"/>
          <p:cNvSpPr/>
          <p:nvPr/>
        </p:nvSpPr>
        <p:spPr>
          <a:xfrm>
            <a:off x="7471691" y="5682893"/>
            <a:ext cx="92394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/>
          <a:p>
            <a:pPr defTabSz="642915">
              <a:defRPr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21" name="Shape 1003"/>
          <p:cNvSpPr/>
          <p:nvPr/>
        </p:nvSpPr>
        <p:spPr>
          <a:xfrm>
            <a:off x="6338933" y="4941168"/>
            <a:ext cx="2265515" cy="738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ctr" defTabSz="642915">
              <a:defRPr sz="2100" i="1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representação</a:t>
            </a:r>
            <a:endParaRPr dirty="0"/>
          </a:p>
          <a:p>
            <a:pPr algn="ctr" defTabSz="642915">
              <a:defRPr sz="2100" i="1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intermediária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401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Shape 12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Fluxos</a:t>
            </a:r>
          </a:p>
        </p:txBody>
      </p:sp>
      <p:sp>
        <p:nvSpPr>
          <p:cNvPr id="1252" name="Shape 1252"/>
          <p:cNvSpPr>
            <a:spLocks noGrp="1"/>
          </p:cNvSpPr>
          <p:nvPr>
            <p:ph type="body" sz="half" idx="1"/>
          </p:nvPr>
        </p:nvSpPr>
        <p:spPr>
          <a:xfrm>
            <a:off x="309641" y="1821656"/>
            <a:ext cx="3750469" cy="442019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4145" indent="-284145">
              <a:defRPr sz="3300"/>
            </a:pPr>
            <a:r>
              <a:rPr sz="3200" dirty="0" err="1" smtClean="0"/>
              <a:t>Podem</a:t>
            </a:r>
            <a:r>
              <a:rPr sz="3200" dirty="0" smtClean="0"/>
              <a:t> </a:t>
            </a:r>
            <a:r>
              <a:rPr sz="3200" dirty="0" err="1"/>
              <a:t>existir</a:t>
            </a:r>
            <a:r>
              <a:rPr sz="3200" dirty="0"/>
              <a:t> </a:t>
            </a:r>
            <a:r>
              <a:rPr sz="3200" dirty="0" err="1"/>
              <a:t>caminhos</a:t>
            </a:r>
            <a:r>
              <a:rPr sz="3200" dirty="0"/>
              <a:t> </a:t>
            </a:r>
            <a:r>
              <a:rPr sz="3200" dirty="0" err="1"/>
              <a:t>impossíveis</a:t>
            </a:r>
            <a:endParaRPr sz="3200" dirty="0"/>
          </a:p>
          <a:p>
            <a:pPr marL="284145" indent="-284145">
              <a:defRPr sz="3300"/>
            </a:pPr>
            <a:r>
              <a:rPr sz="3200" dirty="0"/>
              <a:t>No </a:t>
            </a:r>
            <a:r>
              <a:rPr sz="3200" dirty="0" err="1"/>
              <a:t>exemplo</a:t>
            </a:r>
            <a:r>
              <a:rPr sz="3200" dirty="0"/>
              <a:t> </a:t>
            </a:r>
            <a:r>
              <a:rPr sz="3200" dirty="0" err="1"/>
              <a:t>ao</a:t>
            </a:r>
            <a:r>
              <a:rPr sz="3200" dirty="0"/>
              <a:t> </a:t>
            </a:r>
            <a:r>
              <a:rPr sz="3200" dirty="0" err="1"/>
              <a:t>lado</a:t>
            </a:r>
            <a:r>
              <a:rPr sz="3200" dirty="0"/>
              <a:t>, </a:t>
            </a:r>
            <a:r>
              <a:rPr lang="en-US" sz="3200" dirty="0" smtClean="0"/>
              <a:t>o valor de </a:t>
            </a:r>
            <a:r>
              <a:rPr sz="3200" dirty="0" smtClean="0"/>
              <a:t>c </a:t>
            </a:r>
            <a:r>
              <a:rPr sz="3200" dirty="0" err="1"/>
              <a:t>não</a:t>
            </a:r>
            <a:r>
              <a:rPr sz="3200" dirty="0"/>
              <a:t> </a:t>
            </a:r>
            <a:r>
              <a:rPr sz="3200" dirty="0" err="1"/>
              <a:t>pode</a:t>
            </a:r>
            <a:r>
              <a:rPr sz="3200" dirty="0"/>
              <a:t> </a:t>
            </a:r>
            <a:r>
              <a:rPr sz="3200" dirty="0" err="1"/>
              <a:t>ser</a:t>
            </a:r>
            <a:r>
              <a:rPr sz="3200" dirty="0"/>
              <a:t> </a:t>
            </a:r>
            <a:r>
              <a:rPr sz="3200" dirty="0" err="1"/>
              <a:t>ao</a:t>
            </a:r>
            <a:r>
              <a:rPr sz="3200" dirty="0"/>
              <a:t> </a:t>
            </a:r>
            <a:r>
              <a:rPr sz="3200" dirty="0" err="1"/>
              <a:t>mesmo</a:t>
            </a:r>
            <a:r>
              <a:rPr sz="3200" dirty="0"/>
              <a:t> tempo </a:t>
            </a:r>
            <a:r>
              <a:rPr lang="en-US" sz="3200" dirty="0" err="1" smtClean="0"/>
              <a:t>verdadeiro</a:t>
            </a:r>
            <a:r>
              <a:rPr lang="en-US" sz="3200" dirty="0" smtClean="0"/>
              <a:t> e </a:t>
            </a:r>
            <a:r>
              <a:rPr lang="en-US" sz="3200" dirty="0" err="1" smtClean="0"/>
              <a:t>falso</a:t>
            </a:r>
            <a:endParaRPr sz="3200" dirty="0"/>
          </a:p>
        </p:txBody>
      </p:sp>
      <p:pic>
        <p:nvPicPr>
          <p:cNvPr id="1253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91633" y="1531441"/>
            <a:ext cx="4214813" cy="500062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100729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Shape 12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i="1"/>
            </a:lvl1pPr>
          </a:lstStyle>
          <a:p>
            <a:r>
              <a:rPr lang="pt-BR" i="0" dirty="0" smtClean="0"/>
              <a:t>Arestas de Entrada</a:t>
            </a:r>
            <a:endParaRPr i="0" dirty="0"/>
          </a:p>
        </p:txBody>
      </p:sp>
      <p:sp>
        <p:nvSpPr>
          <p:cNvPr id="1264" name="Shape 1264"/>
          <p:cNvSpPr>
            <a:spLocks noGrp="1"/>
          </p:cNvSpPr>
          <p:nvPr>
            <p:ph type="body" sz="half" idx="1"/>
          </p:nvPr>
        </p:nvSpPr>
        <p:spPr>
          <a:xfrm>
            <a:off x="309641" y="1821656"/>
            <a:ext cx="8078783" cy="442019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4145" indent="-284145">
              <a:defRPr sz="3300"/>
            </a:pPr>
            <a:r>
              <a:rPr sz="3200" dirty="0" err="1"/>
              <a:t>Fluxo</a:t>
            </a:r>
            <a:r>
              <a:rPr sz="3200" dirty="0"/>
              <a:t> de </a:t>
            </a:r>
            <a:r>
              <a:rPr sz="3200" dirty="0" err="1"/>
              <a:t>controle</a:t>
            </a:r>
            <a:r>
              <a:rPr sz="3200" dirty="0"/>
              <a:t> </a:t>
            </a:r>
            <a:r>
              <a:rPr sz="3200" u="sng" dirty="0" err="1"/>
              <a:t>pode</a:t>
            </a:r>
            <a:r>
              <a:rPr sz="3200" dirty="0"/>
              <a:t> </a:t>
            </a:r>
            <a:r>
              <a:rPr sz="3200" dirty="0" err="1"/>
              <a:t>vir</a:t>
            </a:r>
            <a:r>
              <a:rPr sz="3200" dirty="0"/>
              <a:t> de </a:t>
            </a:r>
            <a:r>
              <a:rPr sz="3200" dirty="0" err="1"/>
              <a:t>qualquer</a:t>
            </a:r>
            <a:r>
              <a:rPr sz="3200" dirty="0"/>
              <a:t> um dos </a:t>
            </a:r>
            <a:r>
              <a:rPr sz="3200" dirty="0" err="1" smtClean="0"/>
              <a:t>blocos</a:t>
            </a:r>
            <a:r>
              <a:rPr lang="pt-BR" sz="3200" dirty="0" smtClean="0"/>
              <a:t> </a:t>
            </a:r>
            <a:r>
              <a:rPr sz="3200" dirty="0" err="1" smtClean="0"/>
              <a:t>predecessores</a:t>
            </a:r>
            <a:endParaRPr sz="3200" dirty="0"/>
          </a:p>
          <a:p>
            <a:pPr marL="284145" indent="-284145">
              <a:defRPr sz="3300"/>
            </a:pPr>
            <a:r>
              <a:rPr sz="3200" dirty="0" err="1"/>
              <a:t>Cada</a:t>
            </a:r>
            <a:r>
              <a:rPr sz="3200" dirty="0"/>
              <a:t> </a:t>
            </a:r>
            <a:r>
              <a:rPr sz="3200" dirty="0" err="1"/>
              <a:t>aresta</a:t>
            </a:r>
            <a:r>
              <a:rPr sz="3200" dirty="0"/>
              <a:t> </a:t>
            </a:r>
            <a:r>
              <a:rPr sz="3200" dirty="0" err="1"/>
              <a:t>representa</a:t>
            </a:r>
            <a:r>
              <a:rPr sz="3200" dirty="0"/>
              <a:t> </a:t>
            </a:r>
            <a:r>
              <a:rPr sz="3200" dirty="0" err="1"/>
              <a:t>uma</a:t>
            </a:r>
            <a:r>
              <a:rPr sz="3200" dirty="0"/>
              <a:t> </a:t>
            </a:r>
            <a:r>
              <a:rPr sz="3200" dirty="0" err="1"/>
              <a:t>possível</a:t>
            </a:r>
            <a:r>
              <a:rPr sz="3200" dirty="0"/>
              <a:t> </a:t>
            </a:r>
            <a:r>
              <a:rPr sz="3200" dirty="0" err="1"/>
              <a:t>execução</a:t>
            </a:r>
            <a:r>
              <a:rPr sz="3200" dirty="0"/>
              <a:t> do </a:t>
            </a:r>
            <a:r>
              <a:rPr sz="3200" dirty="0" err="1"/>
              <a:t>programa</a:t>
            </a:r>
            <a:endParaRPr sz="3200" dirty="0"/>
          </a:p>
        </p:txBody>
      </p:sp>
      <p:pic>
        <p:nvPicPr>
          <p:cNvPr id="1265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43808" y="4293096"/>
            <a:ext cx="2946797" cy="212526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184855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Shape 12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i="1"/>
            </a:lvl1pPr>
          </a:lstStyle>
          <a:p>
            <a:r>
              <a:rPr lang="pt-BR" i="0" dirty="0" smtClean="0"/>
              <a:t>Arestas de Saída</a:t>
            </a:r>
            <a:endParaRPr i="0" dirty="0"/>
          </a:p>
        </p:txBody>
      </p:sp>
      <p:sp>
        <p:nvSpPr>
          <p:cNvPr id="1258" name="Shape 1258"/>
          <p:cNvSpPr>
            <a:spLocks noGrp="1"/>
          </p:cNvSpPr>
          <p:nvPr>
            <p:ph type="body" sz="half" idx="1"/>
          </p:nvPr>
        </p:nvSpPr>
        <p:spPr>
          <a:xfrm>
            <a:off x="309641" y="1821656"/>
            <a:ext cx="8438823" cy="4420195"/>
          </a:xfrm>
          <a:prstGeom prst="rect">
            <a:avLst/>
          </a:prstGeom>
        </p:spPr>
        <p:txBody>
          <a:bodyPr>
            <a:noAutofit/>
          </a:bodyPr>
          <a:lstStyle/>
          <a:p>
            <a:pPr marL="284145" indent="-284145">
              <a:defRPr sz="3300"/>
            </a:pPr>
            <a:r>
              <a:rPr sz="3200" dirty="0" err="1"/>
              <a:t>Múltiplas</a:t>
            </a:r>
            <a:r>
              <a:rPr sz="3200" dirty="0"/>
              <a:t> </a:t>
            </a:r>
            <a:r>
              <a:rPr sz="3200" dirty="0" err="1"/>
              <a:t>arestas</a:t>
            </a:r>
            <a:r>
              <a:rPr sz="3200" dirty="0"/>
              <a:t> </a:t>
            </a:r>
            <a:r>
              <a:rPr sz="3200" dirty="0" err="1"/>
              <a:t>saindo</a:t>
            </a:r>
            <a:r>
              <a:rPr sz="3200" dirty="0"/>
              <a:t> de um </a:t>
            </a:r>
            <a:r>
              <a:rPr sz="3200" dirty="0" err="1"/>
              <a:t>nó</a:t>
            </a:r>
            <a:r>
              <a:rPr sz="3200" dirty="0"/>
              <a:t> </a:t>
            </a:r>
            <a:r>
              <a:rPr sz="3200" dirty="0" err="1"/>
              <a:t>indicam</a:t>
            </a:r>
            <a:r>
              <a:rPr sz="3200" dirty="0"/>
              <a:t> </a:t>
            </a:r>
            <a:r>
              <a:rPr sz="3200" dirty="0" err="1" smtClean="0"/>
              <a:t>possíveis</a:t>
            </a:r>
            <a:r>
              <a:rPr sz="3200" dirty="0" smtClean="0"/>
              <a:t> </a:t>
            </a:r>
            <a:r>
              <a:rPr sz="3200" dirty="0" err="1"/>
              <a:t>fluxos</a:t>
            </a:r>
            <a:r>
              <a:rPr sz="3200" dirty="0"/>
              <a:t> de </a:t>
            </a:r>
            <a:r>
              <a:rPr sz="3200" dirty="0" err="1" smtClean="0"/>
              <a:t>controle</a:t>
            </a:r>
            <a:endParaRPr sz="3200" dirty="0"/>
          </a:p>
          <a:p>
            <a:pPr marL="284145" indent="-284145">
              <a:defRPr sz="3300"/>
            </a:pPr>
            <a:r>
              <a:rPr sz="3200" dirty="0" err="1"/>
              <a:t>Próximo</a:t>
            </a:r>
            <a:r>
              <a:rPr sz="3200" dirty="0"/>
              <a:t> </a:t>
            </a:r>
            <a:r>
              <a:rPr sz="3200" dirty="0" err="1"/>
              <a:t>bloco</a:t>
            </a:r>
            <a:r>
              <a:rPr sz="3200" dirty="0"/>
              <a:t> a </a:t>
            </a:r>
            <a:r>
              <a:rPr sz="3200" dirty="0" err="1"/>
              <a:t>ser</a:t>
            </a:r>
            <a:r>
              <a:rPr sz="3200" dirty="0"/>
              <a:t> </a:t>
            </a:r>
            <a:r>
              <a:rPr sz="3200" dirty="0" err="1"/>
              <a:t>executado</a:t>
            </a:r>
            <a:r>
              <a:rPr sz="3200" dirty="0"/>
              <a:t> </a:t>
            </a:r>
            <a:r>
              <a:rPr sz="3200" u="sng" dirty="0" err="1"/>
              <a:t>pode</a:t>
            </a:r>
            <a:r>
              <a:rPr sz="3200" dirty="0"/>
              <a:t> </a:t>
            </a:r>
            <a:r>
              <a:rPr sz="3200" dirty="0" err="1"/>
              <a:t>ser</a:t>
            </a:r>
            <a:r>
              <a:rPr sz="3200" dirty="0"/>
              <a:t> um </a:t>
            </a:r>
            <a:r>
              <a:rPr sz="3200" dirty="0" err="1"/>
              <a:t>dentre</a:t>
            </a:r>
            <a:r>
              <a:rPr sz="3200" dirty="0"/>
              <a:t> </a:t>
            </a:r>
            <a:r>
              <a:rPr sz="3200" dirty="0" err="1"/>
              <a:t>os</a:t>
            </a:r>
            <a:r>
              <a:rPr sz="3200" dirty="0"/>
              <a:t> </a:t>
            </a:r>
            <a:r>
              <a:rPr sz="3200" dirty="0" err="1"/>
              <a:t>sucessores</a:t>
            </a:r>
            <a:endParaRPr sz="3200" dirty="0"/>
          </a:p>
        </p:txBody>
      </p:sp>
      <p:pic>
        <p:nvPicPr>
          <p:cNvPr id="1259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87824" y="4293096"/>
            <a:ext cx="2875359" cy="213419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073130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to Graph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8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Points-to</a:t>
            </a:r>
            <a:r>
              <a:rPr lang="pt-BR" dirty="0" smtClean="0"/>
              <a:t> </a:t>
            </a:r>
            <a:r>
              <a:rPr lang="pt-BR" dirty="0" err="1" smtClean="0"/>
              <a:t>Graph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pt-BR" dirty="0" smtClean="0"/>
              <a:t>Mapa que associa a uma</a:t>
            </a:r>
            <a:r>
              <a:rPr lang="pt-BR" dirty="0"/>
              <a:t> variável, em um ponto do </a:t>
            </a:r>
            <a:r>
              <a:rPr lang="pt-BR" dirty="0" smtClean="0"/>
              <a:t>programa, um conjunto de possíveis endereços que ela pode referenciar</a:t>
            </a:r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pPr marL="457200" lvl="1" indent="0">
              <a:buNone/>
            </a:pP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907704" y="3501008"/>
            <a:ext cx="475200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variável</a:t>
            </a:r>
            <a:r>
              <a:rPr lang="en-US" sz="2800" dirty="0" smtClean="0"/>
              <a:t> x </a:t>
            </a:r>
            <a:r>
              <a:rPr lang="en-US" sz="2800" dirty="0" smtClean="0">
                <a:sym typeface="Wingdings" panose="05000000000000000000" pitchFamily="2" charset="2"/>
              </a:rPr>
              <a:t> “point-to set de x”</a:t>
            </a:r>
          </a:p>
          <a:p>
            <a:r>
              <a:rPr lang="en-US" sz="2800" dirty="0" err="1"/>
              <a:t>variável</a:t>
            </a:r>
            <a:r>
              <a:rPr lang="en-US" sz="2800" dirty="0"/>
              <a:t> </a:t>
            </a:r>
            <a:r>
              <a:rPr lang="en-US" sz="2800" dirty="0" smtClean="0"/>
              <a:t>y </a:t>
            </a:r>
            <a:r>
              <a:rPr lang="en-US" sz="2800" dirty="0" smtClean="0">
                <a:sym typeface="Wingdings" panose="05000000000000000000" pitchFamily="2" charset="2"/>
              </a:rPr>
              <a:t> </a:t>
            </a:r>
            <a:r>
              <a:rPr lang="en-US" sz="2800" dirty="0">
                <a:sym typeface="Wingdings" panose="05000000000000000000" pitchFamily="2" charset="2"/>
              </a:rPr>
              <a:t>“point-to </a:t>
            </a:r>
            <a:r>
              <a:rPr lang="en-US" sz="2800" dirty="0" smtClean="0">
                <a:sym typeface="Wingdings" panose="05000000000000000000" pitchFamily="2" charset="2"/>
              </a:rPr>
              <a:t>set de y”</a:t>
            </a:r>
            <a:endParaRPr lang="en-US" sz="2800" dirty="0"/>
          </a:p>
          <a:p>
            <a:r>
              <a:rPr lang="en-US" sz="2800" dirty="0" smtClean="0"/>
              <a:t>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143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Motivação: Detecção de código morto e checagem desnecessária</a:t>
            </a:r>
            <a:endParaRPr lang="en-US" dirty="0"/>
          </a:p>
        </p:txBody>
      </p:sp>
      <p:sp>
        <p:nvSpPr>
          <p:cNvPr id="4" name="CaixaDeTexto 3"/>
          <p:cNvSpPr txBox="1"/>
          <p:nvPr/>
        </p:nvSpPr>
        <p:spPr>
          <a:xfrm>
            <a:off x="1205461" y="3573016"/>
            <a:ext cx="1338828" cy="923330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Book Antiqua" panose="02040602050305030304" pitchFamily="18" charset="0"/>
              </a:rPr>
              <a:t>if (p == q) {</a:t>
            </a:r>
          </a:p>
          <a:p>
            <a:r>
              <a:rPr lang="en-US" dirty="0" smtClean="0">
                <a:latin typeface="Book Antiqua" panose="02040602050305030304" pitchFamily="18" charset="0"/>
              </a:rPr>
              <a:t> // </a:t>
            </a:r>
            <a:r>
              <a:rPr lang="en-US" dirty="0" err="1" smtClean="0">
                <a:latin typeface="Book Antiqua" panose="02040602050305030304" pitchFamily="18" charset="0"/>
              </a:rPr>
              <a:t>bloco</a:t>
            </a:r>
            <a:r>
              <a:rPr lang="en-US" dirty="0" smtClean="0">
                <a:latin typeface="Book Antiqua" panose="02040602050305030304" pitchFamily="18" charset="0"/>
              </a:rPr>
              <a:t> ..</a:t>
            </a:r>
          </a:p>
          <a:p>
            <a:r>
              <a:rPr lang="en-US" dirty="0">
                <a:latin typeface="Book Antiqua" panose="02040602050305030304" pitchFamily="18" charset="0"/>
              </a:rPr>
              <a:t>}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915816" y="3573016"/>
            <a:ext cx="3913251" cy="1200329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Book Antiqua" panose="02040602050305030304" pitchFamily="18" charset="0"/>
              </a:rPr>
              <a:t>// </a:t>
            </a:r>
            <a:r>
              <a:rPr lang="en-US" dirty="0" err="1" smtClean="0">
                <a:latin typeface="Book Antiqua" panose="02040602050305030304" pitchFamily="18" charset="0"/>
              </a:rPr>
              <a:t>adicionado</a:t>
            </a:r>
            <a:r>
              <a:rPr lang="en-US" dirty="0" smtClean="0">
                <a:latin typeface="Book Antiqua" panose="02040602050305030304" pitchFamily="18" charset="0"/>
              </a:rPr>
              <a:t> pela JVM</a:t>
            </a:r>
          </a:p>
          <a:p>
            <a:r>
              <a:rPr lang="en-US" dirty="0" smtClean="0">
                <a:latin typeface="Book Antiqua" panose="02040602050305030304" pitchFamily="18" charset="0"/>
              </a:rPr>
              <a:t>if (p == null)</a:t>
            </a:r>
          </a:p>
          <a:p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smtClean="0">
                <a:latin typeface="Book Antiqua" panose="02040602050305030304" pitchFamily="18" charset="0"/>
              </a:rPr>
              <a:t> throw new </a:t>
            </a:r>
            <a:r>
              <a:rPr lang="en-US" dirty="0" err="1" smtClean="0">
                <a:latin typeface="Book Antiqua" panose="02040602050305030304" pitchFamily="18" charset="0"/>
              </a:rPr>
              <a:t>NullPointerException</a:t>
            </a:r>
            <a:r>
              <a:rPr lang="en-US" dirty="0" smtClean="0">
                <a:latin typeface="Book Antiqua" panose="02040602050305030304" pitchFamily="18" charset="0"/>
              </a:rPr>
              <a:t>();</a:t>
            </a:r>
          </a:p>
          <a:p>
            <a:r>
              <a:rPr lang="en-US" dirty="0" err="1" smtClean="0">
                <a:latin typeface="Book Antiqua" panose="02040602050305030304" pitchFamily="18" charset="0"/>
              </a:rPr>
              <a:t>p.m</a:t>
            </a:r>
            <a:r>
              <a:rPr lang="en-US" dirty="0" smtClean="0">
                <a:latin typeface="Book Antiqua" panose="02040602050305030304" pitchFamily="18" charset="0"/>
              </a:rPr>
              <a:t>();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6" name="Texto explicativo retangular 5"/>
          <p:cNvSpPr/>
          <p:nvPr/>
        </p:nvSpPr>
        <p:spPr>
          <a:xfrm>
            <a:off x="611560" y="1844824"/>
            <a:ext cx="5688632" cy="1296144"/>
          </a:xfrm>
          <a:prstGeom prst="wedgeRectCallout">
            <a:avLst>
              <a:gd name="adj1" fmla="val -32727"/>
              <a:gd name="adj2" fmla="val 79627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Detecção de código morto (“</a:t>
            </a:r>
            <a:r>
              <a:rPr lang="pt-BR" sz="2400" dirty="0" err="1" smtClean="0"/>
              <a:t>dead</a:t>
            </a:r>
            <a:r>
              <a:rPr lang="pt-BR" sz="2400" dirty="0" smtClean="0"/>
              <a:t> </a:t>
            </a:r>
            <a:r>
              <a:rPr lang="pt-BR" sz="2400" dirty="0" err="1" smtClean="0"/>
              <a:t>code</a:t>
            </a:r>
            <a:r>
              <a:rPr lang="pt-BR" sz="2400" dirty="0" smtClean="0"/>
              <a:t>”) reduzirá tamanho do código importante --para sistemas embarcados.</a:t>
            </a:r>
            <a:endParaRPr lang="en-US" sz="2400" dirty="0"/>
          </a:p>
        </p:txBody>
      </p:sp>
      <p:sp>
        <p:nvSpPr>
          <p:cNvPr id="7" name="Texto explicativo retangular 6"/>
          <p:cNvSpPr/>
          <p:nvPr/>
        </p:nvSpPr>
        <p:spPr>
          <a:xfrm>
            <a:off x="3203848" y="5141201"/>
            <a:ext cx="5472608" cy="1168119"/>
          </a:xfrm>
          <a:prstGeom prst="wedgeRectCallout">
            <a:avLst>
              <a:gd name="adj1" fmla="val -34504"/>
              <a:gd name="adj2" fmla="val -78003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Detecção de checagem desnecessária pode deixar o código mais eficiente.  Checagem ocorre em toda de-referência.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66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Representações do </a:t>
            </a:r>
            <a:r>
              <a:rPr lang="pt-BR" dirty="0" err="1" smtClean="0"/>
              <a:t>points-to</a:t>
            </a:r>
            <a:r>
              <a:rPr lang="pt-BR" dirty="0" smtClean="0"/>
              <a:t> set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pt-BR" dirty="0" smtClean="0"/>
              <a:t>Existem várias opções de representação para a abstração do endereço de memória</a:t>
            </a:r>
          </a:p>
          <a:p>
            <a:r>
              <a:rPr lang="pt-BR" dirty="0" smtClean="0"/>
              <a:t>Uma opção: arquivo e linha (da alocação)</a:t>
            </a:r>
          </a:p>
          <a:p>
            <a:endParaRPr lang="pt-BR" dirty="0" smtClean="0"/>
          </a:p>
          <a:p>
            <a:pPr marL="457200" lvl="1" indent="0">
              <a:buNone/>
            </a:pP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210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Representações do </a:t>
            </a:r>
            <a:r>
              <a:rPr lang="pt-BR" dirty="0" err="1" smtClean="0"/>
              <a:t>points-to</a:t>
            </a:r>
            <a:r>
              <a:rPr lang="pt-BR" dirty="0" smtClean="0"/>
              <a:t> set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pt-BR" dirty="0" smtClean="0"/>
              <a:t>Existem várias opções de representação para a abstração do endereço de memória</a:t>
            </a:r>
          </a:p>
          <a:p>
            <a:r>
              <a:rPr lang="pt-BR" dirty="0" smtClean="0"/>
              <a:t>Uma opção: arquivo e linha (da alocação)</a:t>
            </a:r>
          </a:p>
          <a:p>
            <a:endParaRPr lang="pt-BR" dirty="0" smtClean="0"/>
          </a:p>
          <a:p>
            <a:pPr marL="457200" lvl="1" indent="0">
              <a:buNone/>
            </a:pP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388040" y="3560490"/>
            <a:ext cx="6120680" cy="64633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/>
              <a:t>Qual</a:t>
            </a:r>
            <a:r>
              <a:rPr lang="en-US" sz="3600" dirty="0" smtClean="0"/>
              <a:t> o </a:t>
            </a:r>
            <a:r>
              <a:rPr lang="en-US" sz="3600" dirty="0" err="1" smtClean="0"/>
              <a:t>problema</a:t>
            </a:r>
            <a:r>
              <a:rPr lang="en-US" sz="3600" dirty="0" smtClean="0"/>
              <a:t> </a:t>
            </a:r>
            <a:r>
              <a:rPr lang="en-US" sz="3600" dirty="0" err="1" smtClean="0"/>
              <a:t>desta</a:t>
            </a:r>
            <a:r>
              <a:rPr lang="en-US" sz="3600" dirty="0" smtClean="0"/>
              <a:t> </a:t>
            </a:r>
            <a:r>
              <a:rPr lang="en-US" sz="3600" dirty="0" err="1" smtClean="0"/>
              <a:t>opção</a:t>
            </a:r>
            <a:r>
              <a:rPr lang="en-US" sz="3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5355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5" name="TextBox 3"/>
          <p:cNvSpPr txBox="1"/>
          <p:nvPr/>
        </p:nvSpPr>
        <p:spPr>
          <a:xfrm>
            <a:off x="179512" y="1295982"/>
            <a:ext cx="4257897" cy="3323987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Container {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Item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item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= new Item();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setItem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(Item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item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this.item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= item;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Item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getItem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this.item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Item {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data;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4644008" y="1303600"/>
            <a:ext cx="4257897" cy="3046988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go() {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Container c1 = new Container();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Item i1 = new Item();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c1.setItem(i1);</a:t>
            </a:r>
          </a:p>
          <a:p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Container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c2 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= new Container();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Item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i2 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= new Item();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c2.setItem(i2);</a:t>
            </a:r>
          </a:p>
          <a:p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Container c3 = c2;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1907704" y="4869160"/>
            <a:ext cx="6388287" cy="1754326"/>
          </a:xfrm>
          <a:prstGeom prst="rect">
            <a:avLst/>
          </a:prstGeom>
          <a:ln>
            <a:noFill/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points-to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(c1) = {a}</a:t>
            </a:r>
          </a:p>
          <a:p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points-to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(i1) = {b}</a:t>
            </a:r>
          </a:p>
          <a:p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points-to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(c2)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points-to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(c3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) = {c}</a:t>
            </a:r>
          </a:p>
          <a:p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points-to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(i2)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{d}</a:t>
            </a:r>
          </a:p>
          <a:p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points-to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(c1.item)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{b}</a:t>
            </a:r>
          </a:p>
          <a:p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points-to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(c2.item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) =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points-to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(c3.item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= {d}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220071" y="116632"/>
            <a:ext cx="3672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http://www.sable.mcgill.ca/paddle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13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5" name="TextBox 3"/>
          <p:cNvSpPr txBox="1"/>
          <p:nvPr/>
        </p:nvSpPr>
        <p:spPr>
          <a:xfrm>
            <a:off x="179512" y="1295982"/>
            <a:ext cx="4257897" cy="3323987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Container {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Item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item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= new Item();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setItem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(Item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item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this.item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= item;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Item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getItem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this.item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Item {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data;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4644008" y="1303600"/>
            <a:ext cx="4257897" cy="3046988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go() {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Container c1 = new Container();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Item i1 = new Item();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c1.setItem(i1);</a:t>
            </a:r>
          </a:p>
          <a:p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Container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c2 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= new Container();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Item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i2 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= new Item();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c2.setItem(i2);</a:t>
            </a:r>
          </a:p>
          <a:p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Container c3 = c2;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1907704" y="4869160"/>
            <a:ext cx="6388287" cy="1754326"/>
          </a:xfrm>
          <a:prstGeom prst="rect">
            <a:avLst/>
          </a:prstGeom>
          <a:ln>
            <a:noFill/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points-to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(c1) = {a}</a:t>
            </a:r>
          </a:p>
          <a:p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points-to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(i1) = {b}</a:t>
            </a:r>
          </a:p>
          <a:p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points-to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(c2)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points-to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(c3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) = {c}</a:t>
            </a:r>
          </a:p>
          <a:p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points-to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(i2)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{d}</a:t>
            </a:r>
          </a:p>
          <a:p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points-to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(c1.item)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{b}</a:t>
            </a:r>
          </a:p>
          <a:p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points-to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(c2.item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) =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points-to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(c3.item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= {d}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220071" y="116632"/>
            <a:ext cx="3672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http://www.sable.mcgill.ca/paddle</a:t>
            </a:r>
            <a:endParaRPr lang="en-US" dirty="0"/>
          </a:p>
        </p:txBody>
      </p:sp>
      <p:sp>
        <p:nvSpPr>
          <p:cNvPr id="3" name="CaixaDeTexto 2"/>
          <p:cNvSpPr txBox="1"/>
          <p:nvPr/>
        </p:nvSpPr>
        <p:spPr>
          <a:xfrm>
            <a:off x="2195736" y="2858160"/>
            <a:ext cx="5040560" cy="19389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0" dirty="0" err="1" smtClean="0"/>
              <a:t>Vários</a:t>
            </a:r>
            <a:r>
              <a:rPr lang="en-US" sz="6000" dirty="0" smtClean="0"/>
              <a:t> </a:t>
            </a:r>
            <a:r>
              <a:rPr lang="en-US" sz="6000" dirty="0" err="1" smtClean="0"/>
              <a:t>detalhes</a:t>
            </a:r>
            <a:r>
              <a:rPr lang="en-US" sz="6000" dirty="0" smtClean="0"/>
              <a:t> </a:t>
            </a:r>
            <a:r>
              <a:rPr lang="en-US" sz="6000" dirty="0" err="1" smtClean="0"/>
              <a:t>omitidos</a:t>
            </a:r>
            <a:r>
              <a:rPr lang="en-US" sz="6000" dirty="0" smtClean="0"/>
              <a:t>! 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86944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compilador </a:t>
            </a:r>
            <a:r>
              <a:rPr lang="pt-BR" dirty="0" err="1" smtClean="0"/>
              <a:t>otimizador</a:t>
            </a:r>
            <a:endParaRPr lang="pt-BR" dirty="0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6364610" y="5167226"/>
            <a:ext cx="1663774" cy="92607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pt-BR" sz="2800" dirty="0" smtClean="0">
                <a:solidFill>
                  <a:srgbClr val="000000"/>
                </a:solidFill>
              </a:rPr>
              <a:t>gerador</a:t>
            </a:r>
          </a:p>
          <a:p>
            <a:pPr algn="ctr"/>
            <a:r>
              <a:rPr lang="pt-BR" sz="2800" dirty="0" smtClean="0">
                <a:solidFill>
                  <a:srgbClr val="000000"/>
                </a:solidFill>
              </a:rPr>
              <a:t>de código</a:t>
            </a:r>
            <a:endParaRPr lang="pt-BR" sz="2800" b="0" dirty="0">
              <a:solidFill>
                <a:srgbClr val="000000"/>
              </a:solidFill>
            </a:endParaRPr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-324544" y="4973106"/>
            <a:ext cx="12269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AST</a:t>
            </a:r>
            <a:endParaRPr lang="pt-BR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83183" y="2357430"/>
            <a:ext cx="1601801" cy="783194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800" b="0" dirty="0" err="1" smtClean="0">
                <a:solidFill>
                  <a:srgbClr val="000000"/>
                </a:solidFill>
              </a:rPr>
              <a:t>lexer</a:t>
            </a:r>
            <a:endParaRPr lang="pt-BR" sz="2800" b="0" dirty="0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855377" y="2357430"/>
            <a:ext cx="1491332" cy="783194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800" b="0" dirty="0">
                <a:solidFill>
                  <a:srgbClr val="000000"/>
                </a:solidFill>
              </a:rPr>
              <a:t>parser</a:t>
            </a:r>
            <a:endParaRPr lang="pt-BR" sz="2800" b="0" dirty="0">
              <a:solidFill>
                <a:srgbClr val="000000"/>
              </a:solidFill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251520" y="2715491"/>
            <a:ext cx="581401" cy="3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115304" y="2164794"/>
            <a:ext cx="73680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2000" dirty="0" smtClean="0"/>
              <a:t>fonte</a:t>
            </a:r>
            <a:endParaRPr lang="pt-BR" sz="2000" dirty="0"/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2794916" y="2214554"/>
            <a:ext cx="87865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0" dirty="0"/>
              <a:t>token</a:t>
            </a:r>
            <a:endParaRPr lang="pt-BR" b="0" dirty="0"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5292080" y="2214554"/>
            <a:ext cx="98759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0" dirty="0" smtClean="0"/>
              <a:t>AST</a:t>
            </a:r>
            <a:endParaRPr lang="pt-BR" b="0" dirty="0"/>
          </a:p>
        </p:txBody>
      </p:sp>
      <p:sp>
        <p:nvSpPr>
          <p:cNvPr id="7" name="CaixaDeTexto 6"/>
          <p:cNvSpPr txBox="1"/>
          <p:nvPr/>
        </p:nvSpPr>
        <p:spPr>
          <a:xfrm>
            <a:off x="8606698" y="247065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...</a:t>
            </a:r>
            <a:endParaRPr lang="en-US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-33012" y="516722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...</a:t>
            </a:r>
            <a:endParaRPr lang="en-US" dirty="0"/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6285700" y="2341420"/>
            <a:ext cx="1400830" cy="783194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/>
          <a:lstStyle/>
          <a:p>
            <a:pPr algn="ctr"/>
            <a:r>
              <a:rPr lang="pt-BR" sz="2800" dirty="0" err="1" smtClean="0">
                <a:solidFill>
                  <a:srgbClr val="000000"/>
                </a:solidFill>
              </a:rPr>
              <a:t>checker</a:t>
            </a:r>
            <a:endParaRPr lang="pt-BR" sz="2800" b="0" dirty="0">
              <a:solidFill>
                <a:srgbClr val="000000"/>
              </a:solidFill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 flipH="1">
            <a:off x="2915816" y="2849524"/>
            <a:ext cx="581401" cy="3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40" name="Text Box 10"/>
          <p:cNvSpPr txBox="1">
            <a:spLocks noChangeArrowheads="1"/>
          </p:cNvSpPr>
          <p:nvPr/>
        </p:nvSpPr>
        <p:spPr bwMode="auto">
          <a:xfrm>
            <a:off x="7542367" y="4750792"/>
            <a:ext cx="214220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0" dirty="0" smtClean="0"/>
              <a:t>exec. </a:t>
            </a:r>
            <a:r>
              <a:rPr lang="en-US" sz="2000" b="0" dirty="0" err="1" smtClean="0"/>
              <a:t>ou</a:t>
            </a:r>
            <a:r>
              <a:rPr lang="en-US" sz="2000" b="0" dirty="0" smtClean="0"/>
              <a:t> bytecodes</a:t>
            </a:r>
            <a:endParaRPr lang="pt-BR" b="0" dirty="0"/>
          </a:p>
        </p:txBody>
      </p:sp>
      <p:sp>
        <p:nvSpPr>
          <p:cNvPr id="41" name="Line 12"/>
          <p:cNvSpPr>
            <a:spLocks noChangeShapeType="1"/>
          </p:cNvSpPr>
          <p:nvPr/>
        </p:nvSpPr>
        <p:spPr bwMode="auto">
          <a:xfrm>
            <a:off x="8239071" y="5539468"/>
            <a:ext cx="581401" cy="3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42" name="Line 12"/>
          <p:cNvSpPr>
            <a:spLocks noChangeShapeType="1"/>
          </p:cNvSpPr>
          <p:nvPr/>
        </p:nvSpPr>
        <p:spPr bwMode="auto">
          <a:xfrm>
            <a:off x="7818075" y="2666235"/>
            <a:ext cx="581401" cy="3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43" name="Line 12"/>
          <p:cNvSpPr>
            <a:spLocks noChangeShapeType="1"/>
          </p:cNvSpPr>
          <p:nvPr/>
        </p:nvSpPr>
        <p:spPr bwMode="auto">
          <a:xfrm>
            <a:off x="2915815" y="2636388"/>
            <a:ext cx="581401" cy="3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44" name="Line 12"/>
          <p:cNvSpPr>
            <a:spLocks noChangeShapeType="1"/>
          </p:cNvSpPr>
          <p:nvPr/>
        </p:nvSpPr>
        <p:spPr bwMode="auto">
          <a:xfrm>
            <a:off x="5495177" y="2696217"/>
            <a:ext cx="581401" cy="3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cxnSp>
        <p:nvCxnSpPr>
          <p:cNvPr id="8" name="Conector reto 7"/>
          <p:cNvCxnSpPr/>
          <p:nvPr/>
        </p:nvCxnSpPr>
        <p:spPr>
          <a:xfrm>
            <a:off x="0" y="3861048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83309" y="1412776"/>
            <a:ext cx="1537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err="1" smtClean="0"/>
              <a:t>Análise</a:t>
            </a:r>
            <a:endParaRPr lang="en-US" sz="3600" i="1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115800" y="3945492"/>
            <a:ext cx="1502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err="1" smtClean="0"/>
              <a:t>Síntese</a:t>
            </a:r>
            <a:endParaRPr lang="en-US" sz="3600" i="1" dirty="0"/>
          </a:p>
        </p:txBody>
      </p:sp>
      <p:sp>
        <p:nvSpPr>
          <p:cNvPr id="47" name="Text Box 10"/>
          <p:cNvSpPr txBox="1">
            <a:spLocks noChangeArrowheads="1"/>
          </p:cNvSpPr>
          <p:nvPr/>
        </p:nvSpPr>
        <p:spPr bwMode="auto">
          <a:xfrm>
            <a:off x="7956376" y="2229579"/>
            <a:ext cx="98759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0" dirty="0" smtClean="0"/>
              <a:t>AST</a:t>
            </a:r>
            <a:endParaRPr lang="pt-BR" b="0" dirty="0"/>
          </a:p>
        </p:txBody>
      </p:sp>
      <p:sp>
        <p:nvSpPr>
          <p:cNvPr id="48" name="Shape 998"/>
          <p:cNvSpPr/>
          <p:nvPr/>
        </p:nvSpPr>
        <p:spPr>
          <a:xfrm>
            <a:off x="650736" y="5102696"/>
            <a:ext cx="1310016" cy="990600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00"/>
            </a:solidFill>
            <a:bevel/>
          </a:ln>
        </p:spPr>
        <p:txBody>
          <a:bodyPr lIns="45718" tIns="45718" rIns="45718" bIns="45718" anchor="ctr"/>
          <a:lstStyle/>
          <a:p>
            <a:pPr algn="ctr" defTabSz="642915">
              <a:defRPr>
                <a:solidFill>
                  <a:srgbClr val="000000"/>
                </a:solidFill>
              </a:defRPr>
            </a:pPr>
            <a:r>
              <a:rPr lang="en-US" sz="2800" dirty="0" err="1"/>
              <a:t>gerar</a:t>
            </a:r>
            <a:endParaRPr lang="en-US" sz="2800" dirty="0"/>
          </a:p>
          <a:p>
            <a:pPr algn="ctr" defTabSz="642915">
              <a:defRPr>
                <a:solidFill>
                  <a:srgbClr val="000000"/>
                </a:solidFill>
              </a:defRPr>
            </a:pPr>
            <a:r>
              <a:rPr lang="en-US" sz="2800" dirty="0" smtClean="0"/>
              <a:t>IR</a:t>
            </a:r>
            <a:endParaRPr lang="en-US" sz="2800" dirty="0"/>
          </a:p>
        </p:txBody>
      </p:sp>
      <p:sp>
        <p:nvSpPr>
          <p:cNvPr id="49" name="Shape 998"/>
          <p:cNvSpPr/>
          <p:nvPr/>
        </p:nvSpPr>
        <p:spPr>
          <a:xfrm>
            <a:off x="4499992" y="5102696"/>
            <a:ext cx="1310016" cy="990600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00"/>
            </a:solidFill>
            <a:bevel/>
          </a:ln>
        </p:spPr>
        <p:txBody>
          <a:bodyPr lIns="45718" tIns="45718" rIns="45718" bIns="45718" anchor="ctr"/>
          <a:lstStyle/>
          <a:p>
            <a:pPr algn="ctr" defTabSz="642915">
              <a:defRPr>
                <a:solidFill>
                  <a:srgbClr val="000000"/>
                </a:solidFill>
              </a:defRPr>
            </a:pPr>
            <a:r>
              <a:rPr lang="en-US" sz="2800" dirty="0" err="1"/>
              <a:t>gerar</a:t>
            </a:r>
            <a:endParaRPr lang="en-US" sz="2800" dirty="0"/>
          </a:p>
          <a:p>
            <a:pPr algn="ctr" defTabSz="642915">
              <a:defRPr>
                <a:solidFill>
                  <a:srgbClr val="000000"/>
                </a:solidFill>
              </a:defRPr>
            </a:pPr>
            <a:r>
              <a:rPr lang="en-US" sz="2800" dirty="0" smtClean="0"/>
              <a:t>IR</a:t>
            </a:r>
            <a:endParaRPr lang="en-US" sz="2800" dirty="0"/>
          </a:p>
        </p:txBody>
      </p:sp>
      <p:sp>
        <p:nvSpPr>
          <p:cNvPr id="50" name="Line 12"/>
          <p:cNvSpPr>
            <a:spLocks noChangeShapeType="1"/>
          </p:cNvSpPr>
          <p:nvPr/>
        </p:nvSpPr>
        <p:spPr bwMode="auto">
          <a:xfrm>
            <a:off x="5881000" y="5526911"/>
            <a:ext cx="419192" cy="28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51" name="Shape 998"/>
          <p:cNvSpPr/>
          <p:nvPr/>
        </p:nvSpPr>
        <p:spPr>
          <a:xfrm>
            <a:off x="2630528" y="5096860"/>
            <a:ext cx="1310016" cy="990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bevel/>
          </a:ln>
        </p:spPr>
        <p:txBody>
          <a:bodyPr lIns="45718" tIns="45718" rIns="45718" bIns="45718" anchor="ctr"/>
          <a:lstStyle/>
          <a:p>
            <a:pPr algn="ctr"/>
            <a:r>
              <a:rPr lang="pt-BR" sz="2800" dirty="0" err="1">
                <a:solidFill>
                  <a:srgbClr val="000000"/>
                </a:solidFill>
              </a:rPr>
              <a:t>otimi</a:t>
            </a:r>
            <a:r>
              <a:rPr lang="pt-BR" sz="2800" dirty="0">
                <a:solidFill>
                  <a:srgbClr val="000000"/>
                </a:solidFill>
              </a:rPr>
              <a:t>-</a:t>
            </a:r>
          </a:p>
          <a:p>
            <a:pPr algn="ctr"/>
            <a:r>
              <a:rPr lang="pt-BR" sz="2800" dirty="0" err="1" smtClean="0">
                <a:solidFill>
                  <a:srgbClr val="000000"/>
                </a:solidFill>
              </a:rPr>
              <a:t>zador</a:t>
            </a:r>
            <a:endParaRPr lang="en-US" sz="2800" dirty="0"/>
          </a:p>
        </p:txBody>
      </p:sp>
      <p:sp>
        <p:nvSpPr>
          <p:cNvPr id="52" name="Line 12"/>
          <p:cNvSpPr>
            <a:spLocks noChangeShapeType="1"/>
          </p:cNvSpPr>
          <p:nvPr/>
        </p:nvSpPr>
        <p:spPr bwMode="auto">
          <a:xfrm>
            <a:off x="3995936" y="5514385"/>
            <a:ext cx="419192" cy="28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>
            <a:off x="2051720" y="5517232"/>
            <a:ext cx="419192" cy="28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54" name="Line 12"/>
          <p:cNvSpPr>
            <a:spLocks noChangeShapeType="1"/>
          </p:cNvSpPr>
          <p:nvPr/>
        </p:nvSpPr>
        <p:spPr bwMode="auto">
          <a:xfrm>
            <a:off x="179512" y="5517232"/>
            <a:ext cx="419192" cy="28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56" name="Text Box 10"/>
          <p:cNvSpPr txBox="1">
            <a:spLocks noChangeArrowheads="1"/>
          </p:cNvSpPr>
          <p:nvPr/>
        </p:nvSpPr>
        <p:spPr bwMode="auto">
          <a:xfrm>
            <a:off x="1187624" y="4973106"/>
            <a:ext cx="21422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0" dirty="0" err="1" smtClean="0"/>
              <a:t>IR_a</a:t>
            </a:r>
            <a:endParaRPr lang="pt-BR" b="0" dirty="0"/>
          </a:p>
        </p:txBody>
      </p:sp>
      <p:sp>
        <p:nvSpPr>
          <p:cNvPr id="57" name="Text Box 10"/>
          <p:cNvSpPr txBox="1">
            <a:spLocks noChangeArrowheads="1"/>
          </p:cNvSpPr>
          <p:nvPr/>
        </p:nvSpPr>
        <p:spPr bwMode="auto">
          <a:xfrm>
            <a:off x="5022087" y="4973106"/>
            <a:ext cx="21422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0" dirty="0" err="1" smtClean="0"/>
              <a:t>IR_b</a:t>
            </a:r>
            <a:endParaRPr lang="pt-BR" b="0" dirty="0"/>
          </a:p>
        </p:txBody>
      </p:sp>
      <p:sp>
        <p:nvSpPr>
          <p:cNvPr id="58" name="Text Box 10"/>
          <p:cNvSpPr txBox="1">
            <a:spLocks noChangeArrowheads="1"/>
          </p:cNvSpPr>
          <p:nvPr/>
        </p:nvSpPr>
        <p:spPr bwMode="auto">
          <a:xfrm>
            <a:off x="3149879" y="4975467"/>
            <a:ext cx="21422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0" dirty="0" err="1" smtClean="0"/>
              <a:t>IR_a</a:t>
            </a:r>
            <a:endParaRPr lang="pt-BR" b="0" dirty="0"/>
          </a:p>
        </p:txBody>
      </p:sp>
    </p:spTree>
    <p:extLst>
      <p:ext uri="{BB962C8B-B14F-4D97-AF65-F5344CB8AC3E}">
        <p14:creationId xmlns:p14="http://schemas.microsoft.com/office/powerpoint/2010/main" val="284469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graphs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3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Call</a:t>
            </a:r>
            <a:r>
              <a:rPr lang="pt-BR" dirty="0" smtClean="0"/>
              <a:t> </a:t>
            </a:r>
            <a:r>
              <a:rPr lang="pt-BR" dirty="0" err="1" smtClean="0"/>
              <a:t>graph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447800"/>
            <a:ext cx="8186766" cy="1123944"/>
          </a:xfrm>
        </p:spPr>
        <p:txBody>
          <a:bodyPr>
            <a:normAutofit/>
          </a:bodyPr>
          <a:lstStyle/>
          <a:p>
            <a:r>
              <a:rPr lang="pt-BR" dirty="0" smtClean="0"/>
              <a:t>Grafo onde nó identifica função chamadora e aresta conecta chamador e chamado</a:t>
            </a:r>
            <a:endParaRPr lang="pt-BR" dirty="0"/>
          </a:p>
        </p:txBody>
      </p:sp>
      <p:sp>
        <p:nvSpPr>
          <p:cNvPr id="26" name="Oval 3"/>
          <p:cNvSpPr/>
          <p:nvPr/>
        </p:nvSpPr>
        <p:spPr>
          <a:xfrm>
            <a:off x="2496878" y="3092642"/>
            <a:ext cx="500066" cy="5000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Oval 4"/>
          <p:cNvSpPr/>
          <p:nvPr/>
        </p:nvSpPr>
        <p:spPr>
          <a:xfrm>
            <a:off x="3282696" y="3092642"/>
            <a:ext cx="500066" cy="5000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Straight Arrow Connector 6"/>
          <p:cNvCxnSpPr>
            <a:stCxn id="26" idx="6"/>
            <a:endCxn id="29" idx="2"/>
          </p:cNvCxnSpPr>
          <p:nvPr/>
        </p:nvCxnSpPr>
        <p:spPr>
          <a:xfrm>
            <a:off x="2996944" y="3342675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4" name="Rectangle 8"/>
          <p:cNvSpPr/>
          <p:nvPr/>
        </p:nvSpPr>
        <p:spPr>
          <a:xfrm>
            <a:off x="2139688" y="2735452"/>
            <a:ext cx="2000264" cy="171451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TextBox 9"/>
          <p:cNvSpPr txBox="1"/>
          <p:nvPr/>
        </p:nvSpPr>
        <p:spPr>
          <a:xfrm>
            <a:off x="2786759" y="4021336"/>
            <a:ext cx="63350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uma</a:t>
            </a:r>
            <a:endParaRPr lang="pt-BR" dirty="0"/>
          </a:p>
        </p:txBody>
      </p:sp>
      <p:sp>
        <p:nvSpPr>
          <p:cNvPr id="38" name="Oval 16"/>
          <p:cNvSpPr/>
          <p:nvPr/>
        </p:nvSpPr>
        <p:spPr>
          <a:xfrm>
            <a:off x="2853480" y="4950858"/>
            <a:ext cx="500066" cy="5000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ctangle 19"/>
          <p:cNvSpPr/>
          <p:nvPr/>
        </p:nvSpPr>
        <p:spPr>
          <a:xfrm>
            <a:off x="2139100" y="4736544"/>
            <a:ext cx="2000264" cy="142876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TextBox 20"/>
          <p:cNvSpPr txBox="1"/>
          <p:nvPr/>
        </p:nvSpPr>
        <p:spPr>
          <a:xfrm>
            <a:off x="2211219" y="5726202"/>
            <a:ext cx="192873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r</a:t>
            </a:r>
            <a:r>
              <a:rPr lang="pt-BR" dirty="0" smtClean="0"/>
              <a:t>ecursão simples</a:t>
            </a:r>
            <a:endParaRPr lang="pt-BR" dirty="0"/>
          </a:p>
        </p:txBody>
      </p:sp>
      <p:cxnSp>
        <p:nvCxnSpPr>
          <p:cNvPr id="41" name="Curved Connector 22"/>
          <p:cNvCxnSpPr>
            <a:stCxn id="38" idx="7"/>
            <a:endCxn id="38" idx="6"/>
          </p:cNvCxnSpPr>
          <p:nvPr/>
        </p:nvCxnSpPr>
        <p:spPr>
          <a:xfrm rot="16200000" flipH="1">
            <a:off x="3228529" y="5075875"/>
            <a:ext cx="176800" cy="73233"/>
          </a:xfrm>
          <a:prstGeom prst="curvedConnector4">
            <a:avLst>
              <a:gd name="adj1" fmla="val -115867"/>
              <a:gd name="adj2" fmla="val 487829"/>
            </a:avLst>
          </a:prstGeom>
          <a:noFill/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7" name="Oval 26"/>
          <p:cNvSpPr/>
          <p:nvPr/>
        </p:nvSpPr>
        <p:spPr>
          <a:xfrm>
            <a:off x="4873142" y="4938589"/>
            <a:ext cx="500066" cy="5000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Oval 27"/>
          <p:cNvSpPr/>
          <p:nvPr/>
        </p:nvSpPr>
        <p:spPr>
          <a:xfrm>
            <a:off x="5658960" y="4938589"/>
            <a:ext cx="500066" cy="5000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ctangle 29"/>
          <p:cNvSpPr/>
          <p:nvPr/>
        </p:nvSpPr>
        <p:spPr>
          <a:xfrm>
            <a:off x="4515952" y="4724275"/>
            <a:ext cx="2000264" cy="142876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TextBox 30"/>
          <p:cNvSpPr txBox="1"/>
          <p:nvPr/>
        </p:nvSpPr>
        <p:spPr>
          <a:xfrm>
            <a:off x="4679967" y="5726202"/>
            <a:ext cx="1479059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recursão mútua</a:t>
            </a:r>
            <a:endParaRPr lang="pt-BR" dirty="0"/>
          </a:p>
        </p:txBody>
      </p:sp>
      <p:cxnSp>
        <p:nvCxnSpPr>
          <p:cNvPr id="53" name="Curved Connector 32"/>
          <p:cNvCxnSpPr>
            <a:stCxn id="47" idx="7"/>
            <a:endCxn id="48" idx="0"/>
          </p:cNvCxnSpPr>
          <p:nvPr/>
        </p:nvCxnSpPr>
        <p:spPr>
          <a:xfrm rot="5400000" flipH="1" flipV="1">
            <a:off x="5567868" y="4670697"/>
            <a:ext cx="73233" cy="609018"/>
          </a:xfrm>
          <a:prstGeom prst="curvedConnector3">
            <a:avLst>
              <a:gd name="adj1" fmla="val 336477"/>
            </a:avLst>
          </a:prstGeom>
          <a:noFill/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urved Connector 35"/>
          <p:cNvCxnSpPr/>
          <p:nvPr/>
        </p:nvCxnSpPr>
        <p:spPr>
          <a:xfrm rot="5400000" flipH="1">
            <a:off x="5567867" y="5170763"/>
            <a:ext cx="73233" cy="609018"/>
          </a:xfrm>
          <a:prstGeom prst="curvedConnector3">
            <a:avLst>
              <a:gd name="adj1" fmla="val -160806"/>
            </a:avLst>
          </a:prstGeom>
          <a:noFill/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7" name="Oval 42"/>
          <p:cNvSpPr/>
          <p:nvPr/>
        </p:nvSpPr>
        <p:spPr>
          <a:xfrm>
            <a:off x="4605086" y="3164080"/>
            <a:ext cx="500066" cy="5000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Oval 43"/>
          <p:cNvSpPr/>
          <p:nvPr/>
        </p:nvSpPr>
        <p:spPr>
          <a:xfrm>
            <a:off x="5676656" y="2949766"/>
            <a:ext cx="500066" cy="5000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9" name="Straight Arrow Connector 44"/>
          <p:cNvCxnSpPr>
            <a:stCxn id="57" idx="6"/>
            <a:endCxn id="58" idx="2"/>
          </p:cNvCxnSpPr>
          <p:nvPr/>
        </p:nvCxnSpPr>
        <p:spPr>
          <a:xfrm flipV="1">
            <a:off x="5105152" y="3199799"/>
            <a:ext cx="571504" cy="214314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0" name="Rectangle 45"/>
          <p:cNvSpPr/>
          <p:nvPr/>
        </p:nvSpPr>
        <p:spPr>
          <a:xfrm>
            <a:off x="4509100" y="2735452"/>
            <a:ext cx="2000264" cy="171451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Oval 48"/>
          <p:cNvSpPr/>
          <p:nvPr/>
        </p:nvSpPr>
        <p:spPr>
          <a:xfrm>
            <a:off x="5676656" y="3521270"/>
            <a:ext cx="500066" cy="5000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2" name="Straight Arrow Connector 49"/>
          <p:cNvCxnSpPr>
            <a:stCxn id="57" idx="6"/>
            <a:endCxn id="61" idx="2"/>
          </p:cNvCxnSpPr>
          <p:nvPr/>
        </p:nvCxnSpPr>
        <p:spPr>
          <a:xfrm>
            <a:off x="5105152" y="3414113"/>
            <a:ext cx="571504" cy="357190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3" name="TextBox 53"/>
          <p:cNvSpPr txBox="1"/>
          <p:nvPr/>
        </p:nvSpPr>
        <p:spPr>
          <a:xfrm>
            <a:off x="5019386" y="4021336"/>
            <a:ext cx="800219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várias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052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graph vs. Call stack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confundir</a:t>
            </a:r>
            <a:r>
              <a:rPr lang="en-US" dirty="0" smtClean="0"/>
              <a:t>!</a:t>
            </a:r>
          </a:p>
          <a:p>
            <a:r>
              <a:rPr lang="en-US" dirty="0" smtClean="0"/>
              <a:t>Call graph </a:t>
            </a:r>
            <a:r>
              <a:rPr lang="en-US" dirty="0" err="1" smtClean="0"/>
              <a:t>representa</a:t>
            </a:r>
            <a:r>
              <a:rPr lang="en-US" dirty="0" smtClean="0"/>
              <a:t> </a:t>
            </a:r>
            <a:r>
              <a:rPr lang="en-US" dirty="0" err="1" smtClean="0"/>
              <a:t>possíveis</a:t>
            </a:r>
            <a:r>
              <a:rPr lang="en-US" dirty="0" smtClean="0"/>
              <a:t> </a:t>
            </a:r>
            <a:r>
              <a:rPr lang="en-US" dirty="0" err="1" smtClean="0"/>
              <a:t>chamadas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função</a:t>
            </a:r>
            <a:r>
              <a:rPr lang="en-US" dirty="0" smtClean="0"/>
              <a:t> </a:t>
            </a:r>
            <a:r>
              <a:rPr lang="en-US" dirty="0" err="1" smtClean="0"/>
              <a:t>procedimento</a:t>
            </a:r>
            <a:r>
              <a:rPr lang="en-US" dirty="0" smtClean="0"/>
              <a:t> (</a:t>
            </a:r>
            <a:r>
              <a:rPr lang="en-US" dirty="0" err="1" smtClean="0"/>
              <a:t>visão</a:t>
            </a:r>
            <a:r>
              <a:rPr lang="en-US" dirty="0" smtClean="0"/>
              <a:t> </a:t>
            </a:r>
            <a:r>
              <a:rPr lang="en-US" dirty="0" err="1" smtClean="0"/>
              <a:t>estática</a:t>
            </a:r>
            <a:r>
              <a:rPr lang="en-US" dirty="0" smtClean="0"/>
              <a:t>)</a:t>
            </a:r>
          </a:p>
          <a:p>
            <a:r>
              <a:rPr lang="en-US" dirty="0" smtClean="0"/>
              <a:t>Call stack </a:t>
            </a:r>
            <a:r>
              <a:rPr lang="en-US" dirty="0" err="1" smtClean="0"/>
              <a:t>representa</a:t>
            </a:r>
            <a:r>
              <a:rPr lang="en-US" dirty="0" smtClean="0"/>
              <a:t> </a:t>
            </a:r>
            <a:r>
              <a:rPr lang="en-US" dirty="0" err="1" smtClean="0"/>
              <a:t>chamada</a:t>
            </a:r>
            <a:r>
              <a:rPr lang="en-US" dirty="0" smtClean="0"/>
              <a:t> </a:t>
            </a:r>
            <a:r>
              <a:rPr lang="en-US" dirty="0" err="1" smtClean="0"/>
              <a:t>reais</a:t>
            </a:r>
            <a:r>
              <a:rPr lang="en-US" dirty="0" smtClean="0"/>
              <a:t> </a:t>
            </a:r>
            <a:r>
              <a:rPr lang="en-US" dirty="0" err="1" smtClean="0"/>
              <a:t>ativas</a:t>
            </a:r>
            <a:r>
              <a:rPr lang="en-US" dirty="0" smtClean="0"/>
              <a:t> </a:t>
            </a:r>
            <a:r>
              <a:rPr lang="en-US" dirty="0" err="1" smtClean="0"/>
              <a:t>realizadas</a:t>
            </a:r>
            <a:r>
              <a:rPr lang="en-US" dirty="0" smtClean="0"/>
              <a:t> a </a:t>
            </a:r>
            <a:r>
              <a:rPr lang="en-US" dirty="0" err="1" smtClean="0"/>
              <a:t>partir</a:t>
            </a:r>
            <a:r>
              <a:rPr lang="en-US" dirty="0" smtClean="0"/>
              <a:t> da </a:t>
            </a:r>
            <a:r>
              <a:rPr lang="en-US" dirty="0" err="1" smtClean="0"/>
              <a:t>função</a:t>
            </a:r>
            <a:r>
              <a:rPr lang="en-US" dirty="0" smtClean="0"/>
              <a:t> main </a:t>
            </a:r>
            <a:r>
              <a:rPr lang="en-US" dirty="0" err="1" smtClean="0"/>
              <a:t>até</a:t>
            </a:r>
            <a:r>
              <a:rPr lang="en-US" dirty="0" smtClean="0"/>
              <a:t> um </a:t>
            </a:r>
            <a:r>
              <a:rPr lang="en-US" dirty="0" err="1" smtClean="0"/>
              <a:t>ponto</a:t>
            </a:r>
            <a:r>
              <a:rPr lang="en-US" dirty="0" smtClean="0"/>
              <a:t> do </a:t>
            </a:r>
            <a:r>
              <a:rPr lang="en-US" dirty="0" err="1" smtClean="0"/>
              <a:t>programa</a:t>
            </a:r>
            <a:r>
              <a:rPr lang="en-US" dirty="0" smtClean="0"/>
              <a:t> (</a:t>
            </a:r>
            <a:r>
              <a:rPr lang="en-US" dirty="0" err="1" smtClean="0"/>
              <a:t>visão</a:t>
            </a:r>
            <a:r>
              <a:rPr lang="en-US" dirty="0" smtClean="0"/>
              <a:t> </a:t>
            </a:r>
            <a:r>
              <a:rPr lang="en-US" dirty="0" err="1" smtClean="0"/>
              <a:t>dinâmica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46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Problemas e Soluções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Problema</a:t>
            </a:r>
            <a:r>
              <a:rPr lang="en-US" dirty="0" smtClean="0"/>
              <a:t> 1: Call graph (CG) n</a:t>
            </a:r>
            <a:r>
              <a:rPr lang="pt-BR" dirty="0" err="1" smtClean="0"/>
              <a:t>ão</a:t>
            </a:r>
            <a:r>
              <a:rPr lang="pt-BR" dirty="0" smtClean="0"/>
              <a:t> caracteriza ordem de chamadas</a:t>
            </a:r>
          </a:p>
          <a:p>
            <a:pPr lvl="1"/>
            <a:r>
              <a:rPr lang="pt-BR" dirty="0" smtClean="0"/>
              <a:t>Solução: Combinar CG com </a:t>
            </a:r>
            <a:r>
              <a:rPr lang="pt-BR" dirty="0" err="1" smtClean="0"/>
              <a:t>CFGs</a:t>
            </a:r>
            <a:endParaRPr lang="pt-BR" dirty="0" smtClean="0"/>
          </a:p>
          <a:p>
            <a:r>
              <a:rPr lang="pt-BR" dirty="0" smtClean="0"/>
              <a:t>Problema 2: OO (ex. </a:t>
            </a:r>
            <a:r>
              <a:rPr lang="pt-BR" dirty="0" err="1" smtClean="0"/>
              <a:t>dynamic</a:t>
            </a:r>
            <a:r>
              <a:rPr lang="pt-BR" dirty="0" smtClean="0"/>
              <a:t> </a:t>
            </a:r>
            <a:r>
              <a:rPr lang="pt-BR" dirty="0" err="1" smtClean="0"/>
              <a:t>binding</a:t>
            </a:r>
            <a:r>
              <a:rPr lang="pt-BR" dirty="0" smtClean="0"/>
              <a:t>) traz complexidades que podem resultar em perda de precisão -&gt; muitas arestas nos </a:t>
            </a:r>
            <a:r>
              <a:rPr lang="pt-BR" dirty="0" err="1" smtClean="0"/>
              <a:t>CGs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Solução: Adicione informação de ponteiros</a:t>
            </a:r>
            <a:endParaRPr lang="en-US" dirty="0"/>
          </a:p>
        </p:txBody>
      </p:sp>
      <p:sp>
        <p:nvSpPr>
          <p:cNvPr id="8" name="Oval 42"/>
          <p:cNvSpPr/>
          <p:nvPr/>
        </p:nvSpPr>
        <p:spPr>
          <a:xfrm>
            <a:off x="6084168" y="2419178"/>
            <a:ext cx="500066" cy="5000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Oval 43"/>
          <p:cNvSpPr/>
          <p:nvPr/>
        </p:nvSpPr>
        <p:spPr>
          <a:xfrm>
            <a:off x="7155738" y="2204864"/>
            <a:ext cx="500066" cy="5000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Straight Arrow Connector 44"/>
          <p:cNvCxnSpPr>
            <a:stCxn id="8" idx="6"/>
            <a:endCxn id="9" idx="2"/>
          </p:cNvCxnSpPr>
          <p:nvPr/>
        </p:nvCxnSpPr>
        <p:spPr>
          <a:xfrm flipV="1">
            <a:off x="6584234" y="2454897"/>
            <a:ext cx="571504" cy="214314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" name="Oval 48"/>
          <p:cNvSpPr/>
          <p:nvPr/>
        </p:nvSpPr>
        <p:spPr>
          <a:xfrm>
            <a:off x="7155738" y="2776368"/>
            <a:ext cx="500066" cy="5000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Straight Arrow Connector 49"/>
          <p:cNvCxnSpPr>
            <a:stCxn id="8" idx="6"/>
            <a:endCxn id="11" idx="2"/>
          </p:cNvCxnSpPr>
          <p:nvPr/>
        </p:nvCxnSpPr>
        <p:spPr>
          <a:xfrm>
            <a:off x="6584234" y="2669211"/>
            <a:ext cx="571504" cy="357190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5246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Interprocedural</a:t>
            </a:r>
            <a:r>
              <a:rPr lang="en-US" dirty="0" smtClean="0"/>
              <a:t> CFG (ICFG) = CG + CFG</a:t>
            </a:r>
            <a:endParaRPr lang="pt-BR" dirty="0"/>
          </a:p>
        </p:txBody>
      </p:sp>
      <p:sp>
        <p:nvSpPr>
          <p:cNvPr id="19" name="TextBox 18"/>
          <p:cNvSpPr txBox="1"/>
          <p:nvPr/>
        </p:nvSpPr>
        <p:spPr>
          <a:xfrm>
            <a:off x="5572132" y="2643182"/>
            <a:ext cx="183896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= k;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00694" y="3988362"/>
            <a:ext cx="1976823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(--k &lt;= 0)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72132" y="3286124"/>
            <a:ext cx="1838965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00628" y="4702742"/>
            <a:ext cx="142539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+= k;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045725" y="6202940"/>
            <a:ext cx="5982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  <p:cxnSp>
        <p:nvCxnSpPr>
          <p:cNvPr id="25" name="Straight Arrow Connector 24"/>
          <p:cNvCxnSpPr>
            <a:stCxn id="19" idx="2"/>
            <a:endCxn id="21" idx="0"/>
          </p:cNvCxnSpPr>
          <p:nvPr/>
        </p:nvCxnSpPr>
        <p:spPr>
          <a:xfrm rot="5400000">
            <a:off x="6354810" y="3149319"/>
            <a:ext cx="27361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5"/>
          <p:cNvCxnSpPr>
            <a:stCxn id="21" idx="2"/>
            <a:endCxn id="24" idx="0"/>
          </p:cNvCxnSpPr>
          <p:nvPr/>
        </p:nvCxnSpPr>
        <p:spPr>
          <a:xfrm rot="16200000" flipH="1">
            <a:off x="6144488" y="4002582"/>
            <a:ext cx="2547484" cy="1853231"/>
          </a:xfrm>
          <a:prstGeom prst="curvedConnector3">
            <a:avLst>
              <a:gd name="adj1" fmla="val 921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2"/>
            <a:endCxn id="20" idx="0"/>
          </p:cNvCxnSpPr>
          <p:nvPr/>
        </p:nvCxnSpPr>
        <p:spPr>
          <a:xfrm rot="5400000">
            <a:off x="6323908" y="3820655"/>
            <a:ext cx="332906" cy="25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2"/>
            <a:endCxn id="23" idx="0"/>
          </p:cNvCxnSpPr>
          <p:nvPr/>
        </p:nvCxnSpPr>
        <p:spPr>
          <a:xfrm rot="5400000">
            <a:off x="5928691" y="4142327"/>
            <a:ext cx="345048" cy="7757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2"/>
            <a:endCxn id="70" idx="0"/>
          </p:cNvCxnSpPr>
          <p:nvPr/>
        </p:nvCxnSpPr>
        <p:spPr>
          <a:xfrm rot="16200000" flipH="1">
            <a:off x="6612369" y="4234430"/>
            <a:ext cx="487924" cy="7344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23" idx="1"/>
            <a:endCxn id="21" idx="1"/>
          </p:cNvCxnSpPr>
          <p:nvPr/>
        </p:nvCxnSpPr>
        <p:spPr>
          <a:xfrm rot="10800000" flipH="1">
            <a:off x="5000628" y="3470790"/>
            <a:ext cx="571504" cy="1416618"/>
          </a:xfrm>
          <a:prstGeom prst="curvedConnector3">
            <a:avLst>
              <a:gd name="adj1" fmla="val -5212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1" idx="3"/>
            <a:endCxn id="24" idx="1"/>
          </p:cNvCxnSpPr>
          <p:nvPr/>
        </p:nvCxnSpPr>
        <p:spPr>
          <a:xfrm>
            <a:off x="7660535" y="6387606"/>
            <a:ext cx="385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1285853" y="2983899"/>
            <a:ext cx="1976823" cy="2360072"/>
            <a:chOff x="1285853" y="2983899"/>
            <a:chExt cx="1976823" cy="2360072"/>
          </a:xfrm>
        </p:grpSpPr>
        <p:sp>
          <p:nvSpPr>
            <p:cNvPr id="49" name="TextBox 48"/>
            <p:cNvSpPr txBox="1"/>
            <p:nvPr/>
          </p:nvSpPr>
          <p:spPr>
            <a:xfrm>
              <a:off x="1357291" y="2983899"/>
              <a:ext cx="1838965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pt-BR" b="1" dirty="0" err="1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pt-BR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b="1" dirty="0" err="1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pt-BR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 = k;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285853" y="4329079"/>
              <a:ext cx="1976823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pt-BR" b="1" dirty="0" err="1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pt-BR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 (--k &lt;= 0)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357291" y="3626841"/>
              <a:ext cx="1838965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pt-BR" b="1" dirty="0" err="1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while</a:t>
              </a:r>
              <a:r>
                <a:rPr lang="pt-BR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pt-BR" b="1" dirty="0" err="1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true</a:t>
              </a:r>
              <a:r>
                <a:rPr lang="pt-BR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000233" y="4974639"/>
              <a:ext cx="598241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...</a:t>
              </a:r>
            </a:p>
          </p:txBody>
        </p:sp>
        <p:cxnSp>
          <p:nvCxnSpPr>
            <p:cNvPr id="55" name="Straight Arrow Connector 54"/>
            <p:cNvCxnSpPr>
              <a:stCxn id="49" idx="2"/>
              <a:endCxn id="51" idx="0"/>
            </p:cNvCxnSpPr>
            <p:nvPr/>
          </p:nvCxnSpPr>
          <p:spPr>
            <a:xfrm rot="5400000">
              <a:off x="2139969" y="3490036"/>
              <a:ext cx="27361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urved Connector 15"/>
            <p:cNvCxnSpPr>
              <a:stCxn id="51" idx="2"/>
              <a:endCxn id="54" idx="3"/>
            </p:cNvCxnSpPr>
            <p:nvPr/>
          </p:nvCxnSpPr>
          <p:spPr>
            <a:xfrm rot="16200000" flipH="1">
              <a:off x="1856058" y="4416889"/>
              <a:ext cx="1163132" cy="321700"/>
            </a:xfrm>
            <a:prstGeom prst="curvedConnector4">
              <a:avLst>
                <a:gd name="adj1" fmla="val 9901"/>
                <a:gd name="adj2" fmla="val 39133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51" idx="2"/>
              <a:endCxn id="50" idx="0"/>
            </p:cNvCxnSpPr>
            <p:nvPr/>
          </p:nvCxnSpPr>
          <p:spPr>
            <a:xfrm rot="5400000">
              <a:off x="2109067" y="4161372"/>
              <a:ext cx="332906" cy="25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urved Connector 59"/>
            <p:cNvCxnSpPr>
              <a:stCxn id="50" idx="1"/>
              <a:endCxn id="51" idx="1"/>
            </p:cNvCxnSpPr>
            <p:nvPr/>
          </p:nvCxnSpPr>
          <p:spPr>
            <a:xfrm rot="10800000" flipH="1">
              <a:off x="1285853" y="3811507"/>
              <a:ext cx="71438" cy="702238"/>
            </a:xfrm>
            <a:prstGeom prst="curvedConnector3">
              <a:avLst>
                <a:gd name="adj1" fmla="val -1018176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/>
          <p:cNvSpPr txBox="1"/>
          <p:nvPr/>
        </p:nvSpPr>
        <p:spPr>
          <a:xfrm>
            <a:off x="6786578" y="4845618"/>
            <a:ext cx="87395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786578" y="6202940"/>
            <a:ext cx="87395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break</a:t>
            </a:r>
            <a:endParaRPr lang="pt-BR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786578" y="5357826"/>
            <a:ext cx="87395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845673" y="221455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6" name="Freeform 85"/>
          <p:cNvSpPr/>
          <p:nvPr/>
        </p:nvSpPr>
        <p:spPr>
          <a:xfrm>
            <a:off x="2840182" y="2369127"/>
            <a:ext cx="3934691" cy="3283528"/>
          </a:xfrm>
          <a:custGeom>
            <a:avLst/>
            <a:gdLst>
              <a:gd name="connsiteX0" fmla="*/ 3934691 w 3934691"/>
              <a:gd name="connsiteY0" fmla="*/ 2687782 h 3283528"/>
              <a:gd name="connsiteX1" fmla="*/ 1620982 w 3934691"/>
              <a:gd name="connsiteY1" fmla="*/ 3283528 h 3283528"/>
              <a:gd name="connsiteX2" fmla="*/ 1080654 w 3934691"/>
              <a:gd name="connsiteY2" fmla="*/ 0 h 3283528"/>
              <a:gd name="connsiteX3" fmla="*/ 0 w 3934691"/>
              <a:gd name="connsiteY3" fmla="*/ 540328 h 3283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34691" h="3283528">
                <a:moveTo>
                  <a:pt x="3934691" y="2687782"/>
                </a:moveTo>
                <a:lnTo>
                  <a:pt x="1620982" y="3283528"/>
                </a:lnTo>
                <a:lnTo>
                  <a:pt x="1080654" y="0"/>
                </a:lnTo>
                <a:lnTo>
                  <a:pt x="0" y="540328"/>
                </a:lnTo>
              </a:path>
            </a:pathLst>
          </a:cu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Freeform 86"/>
          <p:cNvSpPr/>
          <p:nvPr/>
        </p:nvSpPr>
        <p:spPr>
          <a:xfrm>
            <a:off x="2286000" y="5389418"/>
            <a:ext cx="4447309" cy="1177637"/>
          </a:xfrm>
          <a:custGeom>
            <a:avLst/>
            <a:gdLst>
              <a:gd name="connsiteX0" fmla="*/ 0 w 4447309"/>
              <a:gd name="connsiteY0" fmla="*/ 0 h 1177637"/>
              <a:gd name="connsiteX1" fmla="*/ 193964 w 4447309"/>
              <a:gd name="connsiteY1" fmla="*/ 1177637 h 1177637"/>
              <a:gd name="connsiteX2" fmla="*/ 4447309 w 4447309"/>
              <a:gd name="connsiteY2" fmla="*/ 124691 h 1177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7309" h="1177637">
                <a:moveTo>
                  <a:pt x="0" y="0"/>
                </a:moveTo>
                <a:lnTo>
                  <a:pt x="193964" y="1177637"/>
                </a:lnTo>
                <a:lnTo>
                  <a:pt x="4447309" y="124691"/>
                </a:lnTo>
              </a:path>
            </a:pathLst>
          </a:cu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9" name="Straight Arrow Connector 88"/>
          <p:cNvCxnSpPr>
            <a:stCxn id="76" idx="2"/>
            <a:endCxn id="71" idx="0"/>
          </p:cNvCxnSpPr>
          <p:nvPr/>
        </p:nvCxnSpPr>
        <p:spPr>
          <a:xfrm rot="5400000">
            <a:off x="6985666" y="5965049"/>
            <a:ext cx="47578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93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1143000"/>
          </a:xfrm>
        </p:spPr>
        <p:txBody>
          <a:bodyPr>
            <a:normAutofit fontScale="90000"/>
          </a:bodyPr>
          <a:lstStyle/>
          <a:p>
            <a:r>
              <a:rPr lang="pt-BR" dirty="0" err="1" smtClean="0"/>
              <a:t>Call</a:t>
            </a:r>
            <a:r>
              <a:rPr lang="pt-BR" dirty="0" smtClean="0"/>
              <a:t> </a:t>
            </a:r>
            <a:r>
              <a:rPr lang="pt-BR" dirty="0" err="1" smtClean="0"/>
              <a:t>graphs</a:t>
            </a:r>
            <a:r>
              <a:rPr lang="pt-BR" dirty="0" smtClean="0"/>
              <a:t> melhoram precisão com informação de ponteiros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2211829"/>
            <a:ext cx="5974713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interface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Vehicle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run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BR" b="1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LandVehicle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Vehicle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{    </a:t>
            </a: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run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(){...}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BR" b="1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AirVehicle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Vehicle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{   </a:t>
            </a: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run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(){...}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905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12968" cy="1143000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Call</a:t>
            </a:r>
            <a:r>
              <a:rPr lang="pt-BR" dirty="0"/>
              <a:t> </a:t>
            </a:r>
            <a:r>
              <a:rPr lang="pt-BR" dirty="0" err="1"/>
              <a:t>graphs</a:t>
            </a:r>
            <a:r>
              <a:rPr lang="pt-BR" dirty="0"/>
              <a:t> melhoram precisão com informação de ponteiros</a:t>
            </a:r>
          </a:p>
        </p:txBody>
      </p:sp>
      <p:grpSp>
        <p:nvGrpSpPr>
          <p:cNvPr id="4" name="Group 34"/>
          <p:cNvGrpSpPr/>
          <p:nvPr/>
        </p:nvGrpSpPr>
        <p:grpSpPr>
          <a:xfrm>
            <a:off x="1428728" y="3236293"/>
            <a:ext cx="1149674" cy="1049963"/>
            <a:chOff x="1428728" y="2462617"/>
            <a:chExt cx="1149674" cy="1049963"/>
          </a:xfrm>
        </p:grpSpPr>
        <p:sp>
          <p:nvSpPr>
            <p:cNvPr id="3" name="TextBox 2"/>
            <p:cNvSpPr txBox="1"/>
            <p:nvPr/>
          </p:nvSpPr>
          <p:spPr>
            <a:xfrm>
              <a:off x="1428728" y="3143248"/>
              <a:ext cx="114967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pt-BR" b="1" dirty="0" err="1" smtClean="0">
                  <a:latin typeface="Courier New" pitchFamily="49" charset="0"/>
                  <a:cs typeface="Courier New" pitchFamily="49" charset="0"/>
                </a:rPr>
                <a:t>v.run</a:t>
              </a:r>
              <a:r>
                <a:rPr lang="pt-BR" b="1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</p:txBody>
        </p:sp>
        <p:cxnSp>
          <p:nvCxnSpPr>
            <p:cNvPr id="6" name="Straight Arrow Connector 5"/>
            <p:cNvCxnSpPr>
              <a:endCxn id="3" idx="0"/>
            </p:cNvCxnSpPr>
            <p:nvPr/>
          </p:nvCxnSpPr>
          <p:spPr>
            <a:xfrm rot="16200000" flipH="1">
              <a:off x="1823305" y="2962988"/>
              <a:ext cx="357188" cy="33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799773" y="2462617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...</a:t>
              </a:r>
              <a:endParaRPr lang="pt-BR" dirty="0"/>
            </a:p>
          </p:txBody>
        </p:sp>
      </p:grpSp>
      <p:grpSp>
        <p:nvGrpSpPr>
          <p:cNvPr id="5" name="Group 13"/>
          <p:cNvGrpSpPr/>
          <p:nvPr/>
        </p:nvGrpSpPr>
        <p:grpSpPr>
          <a:xfrm>
            <a:off x="4000496" y="2285992"/>
            <a:ext cx="785817" cy="986277"/>
            <a:chOff x="1285853" y="2983899"/>
            <a:chExt cx="1976823" cy="2360072"/>
          </a:xfrm>
        </p:grpSpPr>
        <p:sp>
          <p:nvSpPr>
            <p:cNvPr id="15" name="TextBox 14"/>
            <p:cNvSpPr txBox="1"/>
            <p:nvPr/>
          </p:nvSpPr>
          <p:spPr>
            <a:xfrm>
              <a:off x="1357291" y="2983899"/>
              <a:ext cx="1838965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pt-BR" b="1" dirty="0" err="1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pt-BR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b="1" dirty="0" err="1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pt-BR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 = k;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85853" y="4329079"/>
              <a:ext cx="1976823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pt-BR" b="1" dirty="0" err="1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pt-BR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 (--k &lt;= 0)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57291" y="3626841"/>
              <a:ext cx="1838965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pt-BR" b="1" dirty="0" err="1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while</a:t>
              </a:r>
              <a:r>
                <a:rPr lang="pt-BR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pt-BR" b="1" dirty="0" err="1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true</a:t>
              </a:r>
              <a:r>
                <a:rPr lang="pt-BR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00233" y="4974639"/>
              <a:ext cx="598241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...</a:t>
              </a:r>
            </a:p>
          </p:txBody>
        </p:sp>
        <p:cxnSp>
          <p:nvCxnSpPr>
            <p:cNvPr id="19" name="Straight Arrow Connector 18"/>
            <p:cNvCxnSpPr>
              <a:stCxn id="15" idx="2"/>
              <a:endCxn id="17" idx="0"/>
            </p:cNvCxnSpPr>
            <p:nvPr/>
          </p:nvCxnSpPr>
          <p:spPr>
            <a:xfrm rot="5400000">
              <a:off x="2139969" y="3490036"/>
              <a:ext cx="27361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urved Connector 15"/>
            <p:cNvCxnSpPr>
              <a:stCxn id="17" idx="2"/>
              <a:endCxn id="18" idx="3"/>
            </p:cNvCxnSpPr>
            <p:nvPr/>
          </p:nvCxnSpPr>
          <p:spPr>
            <a:xfrm rot="16200000" flipH="1">
              <a:off x="1856058" y="4416889"/>
              <a:ext cx="1163132" cy="321700"/>
            </a:xfrm>
            <a:prstGeom prst="curvedConnector4">
              <a:avLst>
                <a:gd name="adj1" fmla="val 9901"/>
                <a:gd name="adj2" fmla="val 39133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7" idx="2"/>
              <a:endCxn id="16" idx="0"/>
            </p:cNvCxnSpPr>
            <p:nvPr/>
          </p:nvCxnSpPr>
          <p:spPr>
            <a:xfrm rot="5400000">
              <a:off x="2109067" y="4161372"/>
              <a:ext cx="332906" cy="25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stCxn id="16" idx="1"/>
              <a:endCxn id="17" idx="1"/>
            </p:cNvCxnSpPr>
            <p:nvPr/>
          </p:nvCxnSpPr>
          <p:spPr>
            <a:xfrm rot="10800000" flipH="1">
              <a:off x="1285853" y="3811507"/>
              <a:ext cx="71438" cy="702238"/>
            </a:xfrm>
            <a:prstGeom prst="curvedConnector3">
              <a:avLst>
                <a:gd name="adj1" fmla="val -1018176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22"/>
          <p:cNvGrpSpPr/>
          <p:nvPr/>
        </p:nvGrpSpPr>
        <p:grpSpPr>
          <a:xfrm>
            <a:off x="6286512" y="3071810"/>
            <a:ext cx="785817" cy="986277"/>
            <a:chOff x="1285853" y="2983899"/>
            <a:chExt cx="1976823" cy="2360072"/>
          </a:xfrm>
        </p:grpSpPr>
        <p:sp>
          <p:nvSpPr>
            <p:cNvPr id="24" name="TextBox 23"/>
            <p:cNvSpPr txBox="1"/>
            <p:nvPr/>
          </p:nvSpPr>
          <p:spPr>
            <a:xfrm>
              <a:off x="1357291" y="2983899"/>
              <a:ext cx="1838965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pt-BR" b="1" dirty="0" err="1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pt-BR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b="1" dirty="0" err="1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pt-BR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 = k;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85853" y="4329079"/>
              <a:ext cx="1976823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pt-BR" b="1" dirty="0" err="1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pt-BR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 (--k &lt;= 0)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357291" y="3626841"/>
              <a:ext cx="1838965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pt-BR" b="1" dirty="0" err="1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while</a:t>
              </a:r>
              <a:r>
                <a:rPr lang="pt-BR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pt-BR" b="1" dirty="0" err="1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true</a:t>
              </a:r>
              <a:r>
                <a:rPr lang="pt-BR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000233" y="4974639"/>
              <a:ext cx="598241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...</a:t>
              </a:r>
            </a:p>
          </p:txBody>
        </p:sp>
        <p:cxnSp>
          <p:nvCxnSpPr>
            <p:cNvPr id="28" name="Straight Arrow Connector 27"/>
            <p:cNvCxnSpPr>
              <a:stCxn id="24" idx="2"/>
              <a:endCxn id="26" idx="0"/>
            </p:cNvCxnSpPr>
            <p:nvPr/>
          </p:nvCxnSpPr>
          <p:spPr>
            <a:xfrm rot="5400000">
              <a:off x="2139969" y="3490036"/>
              <a:ext cx="27361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urved Connector 15"/>
            <p:cNvCxnSpPr>
              <a:stCxn id="26" idx="2"/>
              <a:endCxn id="27" idx="3"/>
            </p:cNvCxnSpPr>
            <p:nvPr/>
          </p:nvCxnSpPr>
          <p:spPr>
            <a:xfrm rot="16200000" flipH="1">
              <a:off x="1856058" y="4416889"/>
              <a:ext cx="1163132" cy="321700"/>
            </a:xfrm>
            <a:prstGeom prst="curvedConnector4">
              <a:avLst>
                <a:gd name="adj1" fmla="val 9901"/>
                <a:gd name="adj2" fmla="val 39133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6" idx="2"/>
              <a:endCxn id="25" idx="0"/>
            </p:cNvCxnSpPr>
            <p:nvPr/>
          </p:nvCxnSpPr>
          <p:spPr>
            <a:xfrm rot="5400000">
              <a:off x="2109067" y="4161372"/>
              <a:ext cx="332906" cy="25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>
              <a:stCxn id="25" idx="1"/>
              <a:endCxn id="26" idx="1"/>
            </p:cNvCxnSpPr>
            <p:nvPr/>
          </p:nvCxnSpPr>
          <p:spPr>
            <a:xfrm rot="10800000" flipH="1">
              <a:off x="1285853" y="3811507"/>
              <a:ext cx="71438" cy="702238"/>
            </a:xfrm>
            <a:prstGeom prst="curvedConnector3">
              <a:avLst>
                <a:gd name="adj1" fmla="val -1018176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3214678" y="1857364"/>
            <a:ext cx="280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LandVehicle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run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() :</a:t>
            </a:r>
            <a:endParaRPr lang="pt-BR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20661" y="2559602"/>
            <a:ext cx="266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AirVehicle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run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() :</a:t>
            </a:r>
            <a:endParaRPr lang="pt-BR" sz="28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2578402" y="2285992"/>
            <a:ext cx="922028" cy="1815598"/>
          </a:xfrm>
          <a:prstGeom prst="straightConnector1">
            <a:avLst/>
          </a:prstGeom>
          <a:ln cmpd="sng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578402" y="3071810"/>
            <a:ext cx="3422358" cy="1029780"/>
          </a:xfrm>
          <a:prstGeom prst="straightConnector1">
            <a:avLst/>
          </a:prstGeom>
          <a:ln cmpd="sng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20307063">
            <a:off x="3512327" y="3241011"/>
            <a:ext cx="6014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 smtClean="0">
                <a:solidFill>
                  <a:srgbClr val="FF0000"/>
                </a:solidFill>
                <a:latin typeface="MS UI Gothic" pitchFamily="34" charset="-128"/>
                <a:ea typeface="MS UI Gothic" pitchFamily="34" charset="-128"/>
                <a:sym typeface="Wingdings"/>
              </a:rPr>
              <a:t>X</a:t>
            </a:r>
            <a:endParaRPr lang="pt-BR" sz="11500" dirty="0">
              <a:solidFill>
                <a:srgbClr val="FF0000"/>
              </a:solidFill>
              <a:latin typeface="MS UI Gothic" pitchFamily="34" charset="-128"/>
              <a:ea typeface="MS UI Gothic" pitchFamily="34" charset="-128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28596" y="2357430"/>
            <a:ext cx="15632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Vehicle v;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539552" y="5445224"/>
            <a:ext cx="8318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exists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k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points-to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(v) s.t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(k)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isof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AirVehicle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93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en-US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Utilize uma biblioteca de análise de código para gerar </a:t>
            </a:r>
            <a:r>
              <a:rPr lang="pt-BR" dirty="0" err="1" smtClean="0"/>
              <a:t>points-to</a:t>
            </a:r>
            <a:r>
              <a:rPr lang="pt-BR" dirty="0" smtClean="0"/>
              <a:t> set de um programa</a:t>
            </a:r>
          </a:p>
          <a:p>
            <a:pPr lvl="1"/>
            <a:r>
              <a:rPr lang="pt-BR" dirty="0" smtClean="0"/>
              <a:t>Java</a:t>
            </a:r>
          </a:p>
          <a:p>
            <a:pPr lvl="2"/>
            <a:r>
              <a:rPr lang="pt-BR" dirty="0" err="1" smtClean="0"/>
              <a:t>Soot</a:t>
            </a:r>
            <a:r>
              <a:rPr lang="pt-BR" dirty="0" smtClean="0"/>
              <a:t> (www.sable.mcgill.ca/paddle</a:t>
            </a:r>
            <a:r>
              <a:rPr lang="en-US" dirty="0" smtClean="0"/>
              <a:t>)</a:t>
            </a:r>
            <a:endParaRPr lang="pt-BR" dirty="0" smtClean="0"/>
          </a:p>
          <a:p>
            <a:pPr lvl="2"/>
            <a:r>
              <a:rPr lang="pt-BR" dirty="0" err="1" smtClean="0"/>
              <a:t>Doop</a:t>
            </a:r>
            <a:r>
              <a:rPr lang="pt-BR" dirty="0" smtClean="0"/>
              <a:t> (doop.program-analysis.org)</a:t>
            </a:r>
          </a:p>
          <a:p>
            <a:pPr lvl="1"/>
            <a:r>
              <a:rPr lang="pt-BR" dirty="0" smtClean="0"/>
              <a:t>C/C++/</a:t>
            </a:r>
            <a:r>
              <a:rPr lang="pt-BR" dirty="0" err="1" smtClean="0"/>
              <a:t>Objective</a:t>
            </a:r>
            <a:r>
              <a:rPr lang="pt-BR" dirty="0" smtClean="0"/>
              <a:t>-C</a:t>
            </a:r>
          </a:p>
          <a:p>
            <a:pPr lvl="2"/>
            <a:r>
              <a:rPr lang="pt-BR" dirty="0"/>
              <a:t>LLVM </a:t>
            </a:r>
            <a:r>
              <a:rPr lang="pt-BR" dirty="0" smtClean="0"/>
              <a:t>(llvm.org)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17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Irs</a:t>
            </a:r>
            <a:r>
              <a:rPr lang="pt-BR" dirty="0" smtClean="0"/>
              <a:t> para geração de Código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85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IRs para </a:t>
            </a:r>
            <a:r>
              <a:rPr lang="en-US" dirty="0" err="1" smtClean="0"/>
              <a:t>geração</a:t>
            </a:r>
            <a:endParaRPr lang="en-US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Visam</a:t>
            </a:r>
            <a:r>
              <a:rPr lang="es-ES" dirty="0" smtClean="0"/>
              <a:t> </a:t>
            </a:r>
            <a:r>
              <a:rPr lang="es-ES" dirty="0"/>
              <a:t>simplificar </a:t>
            </a:r>
            <a:r>
              <a:rPr lang="es-ES" dirty="0" err="1"/>
              <a:t>representação</a:t>
            </a:r>
            <a:endParaRPr lang="es-ES" dirty="0"/>
          </a:p>
          <a:p>
            <a:r>
              <a:rPr lang="pt-BR" dirty="0"/>
              <a:t>Conjunto menor de instruções para facilitar tradução (ou até interpretação) </a:t>
            </a:r>
          </a:p>
          <a:p>
            <a:pPr lvl="1">
              <a:buFont typeface="Symbol"/>
              <a:buChar char="Þ"/>
            </a:pPr>
            <a:r>
              <a:rPr lang="pt-BR" dirty="0"/>
              <a:t> programas mais longos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35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Shape 10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Taxonomia</a:t>
            </a:r>
          </a:p>
        </p:txBody>
      </p:sp>
      <p:sp>
        <p:nvSpPr>
          <p:cNvPr id="1037" name="Shape 103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dirty="0" err="1" smtClean="0"/>
              <a:t>IRs</a:t>
            </a:r>
            <a:r>
              <a:rPr lang="pt-BR" dirty="0" smtClean="0"/>
              <a:t> </a:t>
            </a:r>
            <a:r>
              <a:rPr lang="pt-BR" dirty="0"/>
              <a:t>g</a:t>
            </a:r>
            <a:r>
              <a:rPr dirty="0" smtClean="0"/>
              <a:t>r</a:t>
            </a:r>
            <a:r>
              <a:rPr lang="pt-BR" dirty="0" err="1"/>
              <a:t>á</a:t>
            </a:r>
            <a:r>
              <a:rPr lang="pt-BR" dirty="0" err="1" smtClean="0"/>
              <a:t>f</a:t>
            </a:r>
            <a:r>
              <a:rPr dirty="0" err="1" smtClean="0"/>
              <a:t>ic</a:t>
            </a:r>
            <a:r>
              <a:rPr lang="pt-BR" dirty="0" smtClean="0"/>
              <a:t>as</a:t>
            </a:r>
            <a:r>
              <a:rPr lang="en-US" dirty="0" smtClean="0"/>
              <a:t> (</a:t>
            </a:r>
            <a:r>
              <a:rPr lang="en-US" dirty="0" err="1" smtClean="0"/>
              <a:t>foco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análise</a:t>
            </a:r>
            <a:r>
              <a:rPr lang="en-US" dirty="0" smtClean="0"/>
              <a:t> e </a:t>
            </a:r>
            <a:r>
              <a:rPr lang="en-US" dirty="0" err="1" smtClean="0"/>
              <a:t>otimização</a:t>
            </a:r>
            <a:r>
              <a:rPr lang="en-US" dirty="0" smtClean="0"/>
              <a:t>)</a:t>
            </a:r>
            <a:endParaRPr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control-flow graph, points-to graph, etc.</a:t>
            </a:r>
            <a:endParaRPr dirty="0"/>
          </a:p>
          <a:p>
            <a:pPr>
              <a:lnSpc>
                <a:spcPct val="90000"/>
              </a:lnSpc>
            </a:pPr>
            <a:r>
              <a:rPr lang="pt-BR" dirty="0" err="1" smtClean="0"/>
              <a:t>IRs</a:t>
            </a:r>
            <a:r>
              <a:rPr lang="pt-BR" dirty="0" smtClean="0"/>
              <a:t> lineares</a:t>
            </a:r>
            <a:r>
              <a:rPr lang="en-US" dirty="0" smtClean="0"/>
              <a:t> (</a:t>
            </a:r>
            <a:r>
              <a:rPr lang="en-US" dirty="0" err="1" smtClean="0"/>
              <a:t>foco</a:t>
            </a:r>
            <a:r>
              <a:rPr lang="en-US" dirty="0" smtClean="0"/>
              <a:t> </a:t>
            </a:r>
            <a:r>
              <a:rPr lang="en-US" dirty="0" err="1" smtClean="0"/>
              <a:t>geração</a:t>
            </a:r>
            <a:r>
              <a:rPr lang="en-US" dirty="0" smtClean="0"/>
              <a:t> de </a:t>
            </a:r>
            <a:r>
              <a:rPr lang="en-US" dirty="0" err="1" smtClean="0"/>
              <a:t>código</a:t>
            </a:r>
            <a:r>
              <a:rPr lang="en-US" dirty="0" smtClean="0"/>
              <a:t>)</a:t>
            </a:r>
            <a:endParaRPr dirty="0"/>
          </a:p>
          <a:p>
            <a:pPr lvl="1">
              <a:lnSpc>
                <a:spcPct val="90000"/>
              </a:lnSpc>
            </a:pPr>
            <a:r>
              <a:rPr dirty="0" smtClean="0"/>
              <a:t>3-address </a:t>
            </a:r>
            <a:r>
              <a:rPr dirty="0"/>
              <a:t>code, </a:t>
            </a:r>
            <a:r>
              <a:rPr dirty="0" smtClean="0"/>
              <a:t>SSA</a:t>
            </a:r>
            <a:r>
              <a:rPr lang="en-US" dirty="0"/>
              <a:t> </a:t>
            </a:r>
            <a:r>
              <a:rPr lang="en-US" dirty="0" smtClean="0"/>
              <a:t>(ex., LLVM IR), etc.</a:t>
            </a:r>
            <a:endParaRPr dirty="0" smtClean="0"/>
          </a:p>
          <a:p>
            <a:pPr>
              <a:lnSpc>
                <a:spcPct val="90000"/>
              </a:lnSpc>
            </a:pPr>
            <a:r>
              <a:rPr lang="pt-BR" dirty="0" smtClean="0"/>
              <a:t>Híbridas</a:t>
            </a:r>
            <a:endParaRPr dirty="0" smtClean="0"/>
          </a:p>
          <a:p>
            <a:pPr lvl="1">
              <a:lnSpc>
                <a:spcPct val="90000"/>
              </a:lnSpc>
            </a:pPr>
            <a:r>
              <a:rPr dirty="0" err="1" smtClean="0"/>
              <a:t>combinar</a:t>
            </a:r>
            <a:r>
              <a:rPr dirty="0" smtClean="0"/>
              <a:t> </a:t>
            </a:r>
            <a:r>
              <a:rPr dirty="0" err="1"/>
              <a:t>elementos</a:t>
            </a:r>
            <a:r>
              <a:rPr dirty="0"/>
              <a:t> </a:t>
            </a:r>
            <a:r>
              <a:rPr dirty="0" err="1"/>
              <a:t>gráficos</a:t>
            </a:r>
            <a:r>
              <a:rPr dirty="0"/>
              <a:t> e </a:t>
            </a:r>
            <a:r>
              <a:rPr dirty="0" err="1"/>
              <a:t>lineares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40991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Taxonomia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Quanto ao número de argumentos</a:t>
            </a:r>
          </a:p>
          <a:p>
            <a:pPr lvl="1"/>
            <a:r>
              <a:rPr lang="pt-BR" dirty="0" smtClean="0"/>
              <a:t>Representação </a:t>
            </a:r>
            <a:r>
              <a:rPr lang="pt-BR" dirty="0"/>
              <a:t>em 3 endereços</a:t>
            </a:r>
          </a:p>
          <a:p>
            <a:r>
              <a:rPr lang="pt-BR" dirty="0" smtClean="0"/>
              <a:t>Quanto ao acesso à memória</a:t>
            </a:r>
          </a:p>
          <a:p>
            <a:pPr lvl="1"/>
            <a:r>
              <a:rPr lang="pt-BR" dirty="0" smtClean="0"/>
              <a:t>Representação em Pilha (Java JVM)</a:t>
            </a:r>
          </a:p>
          <a:p>
            <a:pPr lvl="1"/>
            <a:r>
              <a:rPr lang="pt-BR" dirty="0" smtClean="0"/>
              <a:t>Representação baseada em registradores (MIPS)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06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Representação em 3 endereços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12976"/>
          </a:xfrm>
        </p:spPr>
        <p:txBody>
          <a:bodyPr/>
          <a:lstStyle/>
          <a:p>
            <a:r>
              <a:rPr lang="es-ES" dirty="0" smtClean="0"/>
              <a:t>Cada </a:t>
            </a:r>
            <a:r>
              <a:rPr lang="es-ES" dirty="0" err="1" smtClean="0"/>
              <a:t>instrução</a:t>
            </a:r>
            <a:r>
              <a:rPr lang="es-ES" dirty="0" smtClean="0"/>
              <a:t> </a:t>
            </a:r>
            <a:r>
              <a:rPr lang="es-ES" dirty="0"/>
              <a:t>faz </a:t>
            </a:r>
            <a:r>
              <a:rPr lang="es-ES" dirty="0" err="1"/>
              <a:t>referência</a:t>
            </a:r>
            <a:r>
              <a:rPr lang="es-ES" dirty="0"/>
              <a:t> a apenas 3 </a:t>
            </a:r>
            <a:r>
              <a:rPr lang="es-ES" dirty="0" err="1"/>
              <a:t>endereços</a:t>
            </a:r>
            <a:r>
              <a:rPr lang="es-ES" dirty="0"/>
              <a:t> de </a:t>
            </a:r>
            <a:r>
              <a:rPr lang="es-ES" dirty="0" err="1" smtClean="0"/>
              <a:t>memória</a:t>
            </a:r>
            <a:endParaRPr lang="es-ES" dirty="0" smtClean="0"/>
          </a:p>
          <a:p>
            <a:r>
              <a:rPr lang="es-ES" dirty="0" err="1" smtClean="0"/>
              <a:t>Deixa</a:t>
            </a:r>
            <a:r>
              <a:rPr lang="es-ES" dirty="0" smtClean="0"/>
              <a:t> explícito </a:t>
            </a:r>
            <a:r>
              <a:rPr lang="es-ES" dirty="0" err="1" smtClean="0"/>
              <a:t>ordem</a:t>
            </a:r>
            <a:r>
              <a:rPr lang="es-ES" dirty="0" smtClean="0"/>
              <a:t> de </a:t>
            </a:r>
            <a:r>
              <a:rPr lang="es-ES" dirty="0" err="1" smtClean="0"/>
              <a:t>avaliação</a:t>
            </a:r>
            <a:r>
              <a:rPr lang="es-ES" dirty="0" smtClean="0"/>
              <a:t> (</a:t>
            </a:r>
            <a:r>
              <a:rPr lang="es-ES" dirty="0" err="1" smtClean="0"/>
              <a:t>precedência</a:t>
            </a:r>
            <a:r>
              <a:rPr lang="es-ES" dirty="0" smtClean="0"/>
              <a:t> e </a:t>
            </a:r>
            <a:r>
              <a:rPr lang="es-ES" dirty="0" err="1" smtClean="0"/>
              <a:t>associatividade</a:t>
            </a:r>
            <a:r>
              <a:rPr lang="es-ES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1279" y="4235528"/>
            <a:ext cx="2276585" cy="54938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431165" indent="-431165" defTabSz="566674">
              <a:lnSpc>
                <a:spcPct val="90000"/>
              </a:lnSpc>
              <a:spcBef>
                <a:spcPts val="600"/>
              </a:spcBef>
              <a:defRPr sz="3686"/>
            </a:pPr>
            <a:r>
              <a:rPr lang="en-US" sz="3300" dirty="0">
                <a:latin typeface="Consolas" panose="020B0609020204030204" pitchFamily="49" charset="0"/>
                <a:ea typeface="Helvetica"/>
                <a:cs typeface="Helvetica" panose="020B0604020202020204" pitchFamily="34" charset="0"/>
                <a:sym typeface="Helvetica"/>
              </a:rPr>
              <a:t>x + y * </a:t>
            </a:r>
            <a:r>
              <a:rPr lang="en-US" sz="3300" dirty="0" smtClean="0">
                <a:latin typeface="Consolas" panose="020B0609020204030204" pitchFamily="49" charset="0"/>
                <a:ea typeface="Helvetica"/>
                <a:cs typeface="Helvetica" panose="020B0604020202020204" pitchFamily="34" charset="0"/>
                <a:sym typeface="Helvetica"/>
              </a:rPr>
              <a:t>z</a:t>
            </a:r>
            <a:endParaRPr lang="en-US" sz="3300" dirty="0">
              <a:latin typeface="Consolas" panose="020B0609020204030204" pitchFamily="49" charset="0"/>
              <a:ea typeface="Helvetica"/>
              <a:cs typeface="Helvetica" panose="020B0604020202020204" pitchFamily="34" charset="0"/>
              <a:sym typeface="Helvetica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4738976" y="4007260"/>
            <a:ext cx="2820003" cy="1005916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lvl="1" defTabSz="566674">
              <a:lnSpc>
                <a:spcPct val="90000"/>
              </a:lnSpc>
              <a:buSzTx/>
              <a:buNone/>
              <a:defRPr sz="3686"/>
            </a:pPr>
            <a:r>
              <a:rPr lang="fr-FR" sz="3298" dirty="0">
                <a:latin typeface="Consolas" panose="020B0609020204030204" pitchFamily="49" charset="0"/>
              </a:rPr>
              <a:t>t</a:t>
            </a:r>
            <a:r>
              <a:rPr lang="fr-FR" sz="3298" baseline="-19826" dirty="0">
                <a:latin typeface="Consolas" panose="020B0609020204030204" pitchFamily="49" charset="0"/>
              </a:rPr>
              <a:t>1</a:t>
            </a:r>
            <a:r>
              <a:rPr lang="fr-FR" sz="3298" dirty="0">
                <a:latin typeface="Consolas" panose="020B0609020204030204" pitchFamily="49" charset="0"/>
              </a:rPr>
              <a:t> := y * </a:t>
            </a:r>
            <a:r>
              <a:rPr lang="fr-FR" sz="3298" dirty="0" smtClean="0">
                <a:latin typeface="Consolas" panose="020B0609020204030204" pitchFamily="49" charset="0"/>
              </a:rPr>
              <a:t>z</a:t>
            </a:r>
          </a:p>
          <a:p>
            <a:pPr marL="0" lvl="1" defTabSz="566674">
              <a:lnSpc>
                <a:spcPct val="90000"/>
              </a:lnSpc>
              <a:buSzTx/>
              <a:buNone/>
              <a:defRPr sz="3686"/>
            </a:pPr>
            <a:r>
              <a:rPr lang="fr-FR" sz="3298" dirty="0" smtClean="0">
                <a:latin typeface="Consolas" panose="020B0609020204030204" pitchFamily="49" charset="0"/>
              </a:rPr>
              <a:t>t</a:t>
            </a:r>
            <a:r>
              <a:rPr lang="fr-FR" sz="3298" baseline="-19826" dirty="0" smtClean="0">
                <a:latin typeface="Consolas" panose="020B0609020204030204" pitchFamily="49" charset="0"/>
              </a:rPr>
              <a:t>2</a:t>
            </a:r>
            <a:r>
              <a:rPr lang="fr-FR" sz="3298" dirty="0" smtClean="0">
                <a:latin typeface="Consolas" panose="020B0609020204030204" pitchFamily="49" charset="0"/>
              </a:rPr>
              <a:t> </a:t>
            </a:r>
            <a:r>
              <a:rPr lang="fr-FR" sz="3298" dirty="0">
                <a:latin typeface="Consolas" panose="020B0609020204030204" pitchFamily="49" charset="0"/>
              </a:rPr>
              <a:t>:= x + t</a:t>
            </a:r>
            <a:r>
              <a:rPr lang="fr-FR" sz="3298" baseline="-19826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" name="Seta para a direita 5"/>
          <p:cNvSpPr/>
          <p:nvPr/>
        </p:nvSpPr>
        <p:spPr>
          <a:xfrm>
            <a:off x="3851920" y="4366202"/>
            <a:ext cx="3600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3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Representação em 3 endereços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12976"/>
          </a:xfrm>
        </p:spPr>
        <p:txBody>
          <a:bodyPr/>
          <a:lstStyle/>
          <a:p>
            <a:r>
              <a:rPr lang="es-ES" dirty="0" smtClean="0"/>
              <a:t>Cada </a:t>
            </a:r>
            <a:r>
              <a:rPr lang="es-ES" dirty="0" err="1" smtClean="0"/>
              <a:t>instrução</a:t>
            </a:r>
            <a:r>
              <a:rPr lang="es-ES" dirty="0" smtClean="0"/>
              <a:t> </a:t>
            </a:r>
            <a:r>
              <a:rPr lang="es-ES" dirty="0"/>
              <a:t>faz </a:t>
            </a:r>
            <a:r>
              <a:rPr lang="es-ES" dirty="0" err="1"/>
              <a:t>referência</a:t>
            </a:r>
            <a:r>
              <a:rPr lang="es-ES" dirty="0"/>
              <a:t> a apenas 3 </a:t>
            </a:r>
            <a:r>
              <a:rPr lang="es-ES" dirty="0" err="1"/>
              <a:t>endereços</a:t>
            </a:r>
            <a:r>
              <a:rPr lang="es-ES" dirty="0"/>
              <a:t> de </a:t>
            </a:r>
            <a:r>
              <a:rPr lang="es-ES" dirty="0" err="1" smtClean="0"/>
              <a:t>memória</a:t>
            </a:r>
            <a:endParaRPr lang="es-ES" dirty="0" smtClean="0"/>
          </a:p>
          <a:p>
            <a:r>
              <a:rPr lang="es-ES" dirty="0" err="1" smtClean="0"/>
              <a:t>Deixa</a:t>
            </a:r>
            <a:r>
              <a:rPr lang="es-ES" dirty="0" smtClean="0"/>
              <a:t> explícito </a:t>
            </a:r>
            <a:r>
              <a:rPr lang="es-ES" dirty="0" err="1" smtClean="0"/>
              <a:t>ordem</a:t>
            </a:r>
            <a:r>
              <a:rPr lang="es-ES" dirty="0" smtClean="0"/>
              <a:t> de </a:t>
            </a:r>
            <a:r>
              <a:rPr lang="es-ES" dirty="0" err="1" smtClean="0"/>
              <a:t>avaliação</a:t>
            </a:r>
            <a:r>
              <a:rPr lang="es-ES" dirty="0" smtClean="0"/>
              <a:t> (</a:t>
            </a:r>
            <a:r>
              <a:rPr lang="es-ES" dirty="0" err="1" smtClean="0"/>
              <a:t>precedência</a:t>
            </a:r>
            <a:r>
              <a:rPr lang="es-ES" dirty="0" smtClean="0"/>
              <a:t> e </a:t>
            </a:r>
            <a:r>
              <a:rPr lang="es-ES" dirty="0" err="1" smtClean="0"/>
              <a:t>associatividade</a:t>
            </a:r>
            <a:r>
              <a:rPr lang="es-ES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1279" y="4235528"/>
            <a:ext cx="2276585" cy="54938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431165" indent="-431165" defTabSz="566674">
              <a:lnSpc>
                <a:spcPct val="90000"/>
              </a:lnSpc>
              <a:spcBef>
                <a:spcPts val="600"/>
              </a:spcBef>
              <a:defRPr sz="3686"/>
            </a:pPr>
            <a:r>
              <a:rPr lang="en-US" sz="3300" dirty="0">
                <a:latin typeface="Consolas" panose="020B0609020204030204" pitchFamily="49" charset="0"/>
                <a:ea typeface="Helvetica"/>
                <a:cs typeface="Helvetica" panose="020B0604020202020204" pitchFamily="34" charset="0"/>
                <a:sym typeface="Helvetica"/>
              </a:rPr>
              <a:t>x + y * </a:t>
            </a:r>
            <a:r>
              <a:rPr lang="en-US" sz="3300" dirty="0" smtClean="0">
                <a:latin typeface="Consolas" panose="020B0609020204030204" pitchFamily="49" charset="0"/>
                <a:ea typeface="Helvetica"/>
                <a:cs typeface="Helvetica" panose="020B0604020202020204" pitchFamily="34" charset="0"/>
                <a:sym typeface="Helvetica"/>
              </a:rPr>
              <a:t>z</a:t>
            </a:r>
            <a:endParaRPr lang="en-US" sz="3300" dirty="0">
              <a:latin typeface="Consolas" panose="020B0609020204030204" pitchFamily="49" charset="0"/>
              <a:ea typeface="Helvetica"/>
              <a:cs typeface="Helvetica" panose="020B0604020202020204" pitchFamily="34" charset="0"/>
              <a:sym typeface="Helvetica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4738976" y="4007260"/>
            <a:ext cx="2820003" cy="1005916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lvl="1" defTabSz="566674">
              <a:lnSpc>
                <a:spcPct val="90000"/>
              </a:lnSpc>
              <a:buSzTx/>
              <a:buNone/>
              <a:defRPr sz="3686"/>
            </a:pPr>
            <a:r>
              <a:rPr lang="fr-FR" sz="3298" dirty="0">
                <a:latin typeface="Consolas" panose="020B0609020204030204" pitchFamily="49" charset="0"/>
              </a:rPr>
              <a:t>t</a:t>
            </a:r>
            <a:r>
              <a:rPr lang="fr-FR" sz="3298" baseline="-19826" dirty="0">
                <a:latin typeface="Consolas" panose="020B0609020204030204" pitchFamily="49" charset="0"/>
              </a:rPr>
              <a:t>1</a:t>
            </a:r>
            <a:r>
              <a:rPr lang="fr-FR" sz="3298" dirty="0">
                <a:latin typeface="Consolas" panose="020B0609020204030204" pitchFamily="49" charset="0"/>
              </a:rPr>
              <a:t> := y * </a:t>
            </a:r>
            <a:r>
              <a:rPr lang="fr-FR" sz="3298" dirty="0" smtClean="0">
                <a:latin typeface="Consolas" panose="020B0609020204030204" pitchFamily="49" charset="0"/>
              </a:rPr>
              <a:t>z</a:t>
            </a:r>
          </a:p>
          <a:p>
            <a:pPr marL="0" lvl="1" defTabSz="566674">
              <a:lnSpc>
                <a:spcPct val="90000"/>
              </a:lnSpc>
              <a:buSzTx/>
              <a:buNone/>
              <a:defRPr sz="3686"/>
            </a:pPr>
            <a:r>
              <a:rPr lang="fr-FR" sz="3298" dirty="0" smtClean="0">
                <a:latin typeface="Consolas" panose="020B0609020204030204" pitchFamily="49" charset="0"/>
              </a:rPr>
              <a:t>t</a:t>
            </a:r>
            <a:r>
              <a:rPr lang="fr-FR" sz="3298" baseline="-19826" dirty="0" smtClean="0">
                <a:latin typeface="Consolas" panose="020B0609020204030204" pitchFamily="49" charset="0"/>
              </a:rPr>
              <a:t>2</a:t>
            </a:r>
            <a:r>
              <a:rPr lang="fr-FR" sz="3298" dirty="0" smtClean="0">
                <a:latin typeface="Consolas" panose="020B0609020204030204" pitchFamily="49" charset="0"/>
              </a:rPr>
              <a:t> </a:t>
            </a:r>
            <a:r>
              <a:rPr lang="fr-FR" sz="3298" dirty="0">
                <a:latin typeface="Consolas" panose="020B0609020204030204" pitchFamily="49" charset="0"/>
              </a:rPr>
              <a:t>:= x + t</a:t>
            </a:r>
            <a:r>
              <a:rPr lang="fr-FR" sz="3298" baseline="-19826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" name="Seta para a direita 5"/>
          <p:cNvSpPr/>
          <p:nvPr/>
        </p:nvSpPr>
        <p:spPr>
          <a:xfrm>
            <a:off x="3851920" y="4366202"/>
            <a:ext cx="3600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o explicativo retangular 6"/>
          <p:cNvSpPr/>
          <p:nvPr/>
        </p:nvSpPr>
        <p:spPr>
          <a:xfrm>
            <a:off x="216024" y="5085184"/>
            <a:ext cx="5004048" cy="1715947"/>
          </a:xfrm>
          <a:prstGeom prst="wedgeRectCallout">
            <a:avLst>
              <a:gd name="adj1" fmla="val 37199"/>
              <a:gd name="adj2" fmla="val -6355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>
                <a:solidFill>
                  <a:schemeClr val="tx1"/>
                </a:solidFill>
              </a:rPr>
              <a:t>Variáveis (inclusive temporárias) podem ser armazenadas em registradores ou em uma pilha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3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Representação em pilha</a:t>
            </a:r>
            <a:endParaRPr lang="en-US" dirty="0"/>
          </a:p>
        </p:txBody>
      </p:sp>
      <p:sp>
        <p:nvSpPr>
          <p:cNvPr id="4" name="AutoShape 2" descr="https://markfaction.files.wordpress.com/2012/07/stackadd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stackAd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32"/>
            <a:ext cx="7631247" cy="2851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5851082" y="6482855"/>
            <a:ext cx="3289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Fonte http</a:t>
            </a:r>
            <a:r>
              <a:rPr lang="en-US" dirty="0"/>
              <a:t>://tinyurl.com/zep7jau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547664" y="4785127"/>
            <a:ext cx="9877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PUSH 45</a:t>
            </a:r>
          </a:p>
          <a:p>
            <a:r>
              <a:rPr lang="pt-BR" dirty="0" smtClean="0"/>
              <a:t>PUSH 13</a:t>
            </a:r>
          </a:p>
          <a:p>
            <a:r>
              <a:rPr lang="pt-BR" dirty="0" smtClean="0"/>
              <a:t>PUSH 7</a:t>
            </a:r>
          </a:p>
          <a:p>
            <a:r>
              <a:rPr lang="pt-BR" dirty="0" smtClean="0"/>
              <a:t>PUSH 20</a:t>
            </a:r>
          </a:p>
        </p:txBody>
      </p:sp>
      <p:sp>
        <p:nvSpPr>
          <p:cNvPr id="7" name="Texto explicativo retangular 6"/>
          <p:cNvSpPr/>
          <p:nvPr/>
        </p:nvSpPr>
        <p:spPr>
          <a:xfrm>
            <a:off x="4145316" y="4941168"/>
            <a:ext cx="4747164" cy="1499923"/>
          </a:xfrm>
          <a:prstGeom prst="wedgeRectCallout">
            <a:avLst>
              <a:gd name="adj1" fmla="val 9554"/>
              <a:gd name="adj2" fmla="val -498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smtClean="0">
                <a:solidFill>
                  <a:schemeClr val="tx1"/>
                </a:solidFill>
              </a:rPr>
              <a:t>Frequentemente esta pilha é chamada de “</a:t>
            </a:r>
            <a:r>
              <a:rPr lang="pt-BR" sz="2800" dirty="0" err="1" smtClean="0">
                <a:solidFill>
                  <a:schemeClr val="tx1"/>
                </a:solidFill>
              </a:rPr>
              <a:t>operand</a:t>
            </a:r>
            <a:r>
              <a:rPr lang="pt-BR" sz="2800" dirty="0" smtClean="0">
                <a:solidFill>
                  <a:schemeClr val="tx1"/>
                </a:solidFill>
              </a:rPr>
              <a:t> </a:t>
            </a:r>
            <a:r>
              <a:rPr lang="pt-BR" sz="2800" dirty="0" err="1" smtClean="0">
                <a:solidFill>
                  <a:schemeClr val="tx1"/>
                </a:solidFill>
              </a:rPr>
              <a:t>stack</a:t>
            </a:r>
            <a:r>
              <a:rPr lang="pt-BR" sz="2800" dirty="0" smtClean="0">
                <a:solidFill>
                  <a:schemeClr val="tx1"/>
                </a:solidFill>
              </a:rPr>
              <a:t>”, para diferenciar da “</a:t>
            </a:r>
            <a:r>
              <a:rPr lang="pt-BR" sz="2800" dirty="0" err="1" smtClean="0">
                <a:solidFill>
                  <a:schemeClr val="tx1"/>
                </a:solidFill>
              </a:rPr>
              <a:t>call</a:t>
            </a:r>
            <a:r>
              <a:rPr lang="pt-BR" sz="2800" dirty="0" smtClean="0">
                <a:solidFill>
                  <a:schemeClr val="tx1"/>
                </a:solidFill>
              </a:rPr>
              <a:t> </a:t>
            </a:r>
            <a:r>
              <a:rPr lang="pt-BR" sz="2800" dirty="0" err="1" smtClean="0">
                <a:solidFill>
                  <a:schemeClr val="tx1"/>
                </a:solidFill>
              </a:rPr>
              <a:t>stack</a:t>
            </a:r>
            <a:r>
              <a:rPr lang="pt-BR" sz="2800" dirty="0" smtClean="0">
                <a:solidFill>
                  <a:schemeClr val="tx1"/>
                </a:solidFill>
              </a:rPr>
              <a:t>”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68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Representação baseada em registradores</a:t>
            </a:r>
            <a:endParaRPr lang="en-US" dirty="0"/>
          </a:p>
        </p:txBody>
      </p:sp>
      <p:pic>
        <p:nvPicPr>
          <p:cNvPr id="2050" name="Picture 2" descr="registerAd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72" y="1628800"/>
            <a:ext cx="7776864" cy="382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3719654" y="5733256"/>
            <a:ext cx="1803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ADD R1, R2, R3</a:t>
            </a:r>
            <a:r>
              <a:rPr lang="en-US" dirty="0"/>
              <a:t> </a:t>
            </a:r>
            <a:r>
              <a:rPr lang="en-US" b="1" dirty="0"/>
              <a:t>;</a:t>
            </a:r>
            <a:r>
              <a:rPr lang="en-US" dirty="0"/>
              <a:t> </a:t>
            </a:r>
          </a:p>
        </p:txBody>
      </p:sp>
      <p:sp>
        <p:nvSpPr>
          <p:cNvPr id="6" name="Retângulo 5"/>
          <p:cNvSpPr/>
          <p:nvPr/>
        </p:nvSpPr>
        <p:spPr>
          <a:xfrm>
            <a:off x="5851082" y="6482855"/>
            <a:ext cx="3289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Fonte http</a:t>
            </a:r>
            <a:r>
              <a:rPr lang="en-US" dirty="0"/>
              <a:t>://tinyurl.com/zep7jau</a:t>
            </a:r>
          </a:p>
        </p:txBody>
      </p:sp>
    </p:spTree>
    <p:extLst>
      <p:ext uri="{BB962C8B-B14F-4D97-AF65-F5344CB8AC3E}">
        <p14:creationId xmlns:p14="http://schemas.microsoft.com/office/powerpoint/2010/main" val="379636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Pilha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Registradores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Há controvérsia (debate) ainda hoje sobre que representação é </a:t>
            </a:r>
            <a:r>
              <a:rPr lang="pt-BR" dirty="0" smtClean="0"/>
              <a:t>preferível para uma IR</a:t>
            </a:r>
          </a:p>
          <a:p>
            <a:r>
              <a:rPr lang="pt-BR" dirty="0" smtClean="0"/>
              <a:t>Em geral: </a:t>
            </a:r>
          </a:p>
          <a:p>
            <a:pPr lvl="1"/>
            <a:r>
              <a:rPr lang="pt-BR" dirty="0" smtClean="0"/>
              <a:t>Instruções </a:t>
            </a:r>
            <a:r>
              <a:rPr lang="pt-BR" dirty="0"/>
              <a:t>que manipulam registradores são maiores </a:t>
            </a:r>
            <a:r>
              <a:rPr lang="pt-BR" dirty="0" smtClean="0"/>
              <a:t>que aquelas que manipulam pilha</a:t>
            </a:r>
          </a:p>
          <a:p>
            <a:pPr lvl="1"/>
            <a:r>
              <a:rPr lang="pt-BR" dirty="0" smtClean="0"/>
              <a:t>Consequentemente</a:t>
            </a:r>
          </a:p>
          <a:p>
            <a:pPr lvl="2"/>
            <a:r>
              <a:rPr lang="pt-BR" dirty="0" smtClean="0"/>
              <a:t>Programas que manipulam pilha são maiores que aqueles que manipulam registradores </a:t>
            </a:r>
            <a:r>
              <a:rPr lang="pt-BR" dirty="0"/>
              <a:t>(pois </a:t>
            </a:r>
            <a:r>
              <a:rPr lang="pt-BR" dirty="0" smtClean="0"/>
              <a:t>instruções sobre pilha são </a:t>
            </a:r>
            <a:r>
              <a:rPr lang="pt-BR" dirty="0"/>
              <a:t>menores)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Java</a:t>
            </a:r>
          </a:p>
          <a:p>
            <a:pPr lvl="1"/>
            <a:r>
              <a:rPr lang="pt-BR" dirty="0"/>
              <a:t>Compilação: .</a:t>
            </a:r>
            <a:r>
              <a:rPr lang="pt-BR" dirty="0" err="1"/>
              <a:t>java</a:t>
            </a:r>
            <a:r>
              <a:rPr lang="pt-BR" dirty="0"/>
              <a:t> =(</a:t>
            </a:r>
            <a:r>
              <a:rPr lang="pt-BR" dirty="0" err="1"/>
              <a:t>javac</a:t>
            </a:r>
            <a:r>
              <a:rPr lang="pt-BR" dirty="0"/>
              <a:t>)=&gt; .</a:t>
            </a:r>
            <a:r>
              <a:rPr lang="pt-BR" dirty="0" err="1"/>
              <a:t>class</a:t>
            </a:r>
            <a:r>
              <a:rPr lang="pt-BR" dirty="0"/>
              <a:t> </a:t>
            </a:r>
            <a:endParaRPr lang="pt-BR" dirty="0" smtClean="0"/>
          </a:p>
          <a:p>
            <a:pPr lvl="1"/>
            <a:r>
              <a:rPr lang="pt-BR" dirty="0" smtClean="0"/>
              <a:t>Formato .</a:t>
            </a:r>
            <a:r>
              <a:rPr lang="pt-BR" dirty="0" err="1" smtClean="0"/>
              <a:t>class</a:t>
            </a:r>
            <a:r>
              <a:rPr lang="pt-BR" dirty="0" smtClean="0"/>
              <a:t> é baseado em pilha</a:t>
            </a:r>
          </a:p>
          <a:p>
            <a:r>
              <a:rPr lang="pt-BR" dirty="0" err="1" smtClean="0"/>
              <a:t>Android</a:t>
            </a:r>
            <a:endParaRPr lang="pt-BR" dirty="0" smtClean="0"/>
          </a:p>
          <a:p>
            <a:pPr lvl="1"/>
            <a:r>
              <a:rPr lang="pt-BR" dirty="0" smtClean="0"/>
              <a:t>Compilação: .</a:t>
            </a:r>
            <a:r>
              <a:rPr lang="pt-BR" dirty="0" err="1" smtClean="0"/>
              <a:t>class</a:t>
            </a:r>
            <a:r>
              <a:rPr lang="pt-BR" dirty="0" smtClean="0"/>
              <a:t> =(</a:t>
            </a:r>
            <a:r>
              <a:rPr lang="pt-BR" dirty="0" err="1"/>
              <a:t>dx</a:t>
            </a:r>
            <a:r>
              <a:rPr lang="pt-BR" dirty="0"/>
              <a:t>)=&gt; .</a:t>
            </a:r>
            <a:r>
              <a:rPr lang="pt-BR" dirty="0" err="1" smtClean="0"/>
              <a:t>dex</a:t>
            </a:r>
            <a:endParaRPr lang="pt-BR" dirty="0" smtClean="0"/>
          </a:p>
          <a:p>
            <a:pPr lvl="1"/>
            <a:r>
              <a:rPr lang="pt-BR" dirty="0" smtClean="0"/>
              <a:t>Formato .</a:t>
            </a:r>
            <a:r>
              <a:rPr lang="pt-BR" dirty="0" err="1" smtClean="0"/>
              <a:t>dex</a:t>
            </a:r>
            <a:r>
              <a:rPr lang="pt-BR" dirty="0" smtClean="0"/>
              <a:t> é baseado em registradores</a:t>
            </a:r>
          </a:p>
        </p:txBody>
      </p:sp>
    </p:spTree>
    <p:extLst>
      <p:ext uri="{BB962C8B-B14F-4D97-AF65-F5344CB8AC3E}">
        <p14:creationId xmlns:p14="http://schemas.microsoft.com/office/powerpoint/2010/main" val="150409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SSA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1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Static</a:t>
            </a:r>
            <a:r>
              <a:rPr lang="pt-BR" dirty="0" smtClean="0"/>
              <a:t> </a:t>
            </a:r>
            <a:r>
              <a:rPr lang="pt-BR" dirty="0" err="1" smtClean="0"/>
              <a:t>Single</a:t>
            </a:r>
            <a:r>
              <a:rPr lang="pt-BR" dirty="0" smtClean="0"/>
              <a:t> </a:t>
            </a:r>
            <a:r>
              <a:rPr lang="pt-BR" dirty="0" err="1" smtClean="0"/>
              <a:t>Assignment</a:t>
            </a:r>
            <a:r>
              <a:rPr lang="pt-BR" dirty="0" smtClean="0"/>
              <a:t> (SSA)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IR </a:t>
            </a:r>
            <a:r>
              <a:rPr lang="pt-BR" dirty="0"/>
              <a:t>muito popular em compiladores</a:t>
            </a:r>
            <a:r>
              <a:rPr lang="pt-BR" dirty="0" smtClean="0"/>
              <a:t>!</a:t>
            </a:r>
            <a:endParaRPr lang="pt-BR" dirty="0"/>
          </a:p>
          <a:p>
            <a:pPr lvl="1"/>
            <a:r>
              <a:rPr lang="pt-BR" dirty="0"/>
              <a:t>LLVM IR (http://llvm.org/docs/LangRef.html)</a:t>
            </a:r>
          </a:p>
          <a:p>
            <a:pPr lvl="1"/>
            <a:r>
              <a:rPr lang="pt-BR" dirty="0"/>
              <a:t>Ver outros usos: http://tinyurl.com/md68jv5</a:t>
            </a:r>
          </a:p>
          <a:p>
            <a:r>
              <a:rPr lang="pt-BR" dirty="0" smtClean="0"/>
              <a:t>Representação </a:t>
            </a:r>
            <a:r>
              <a:rPr lang="pt-BR" dirty="0"/>
              <a:t>de código que torna explícita a relação entre definição e uso de uma variável</a:t>
            </a:r>
          </a:p>
          <a:p>
            <a:pPr lvl="1"/>
            <a:r>
              <a:rPr lang="pt-BR" dirty="0"/>
              <a:t>Útil para identificar dependência de </a:t>
            </a:r>
            <a:r>
              <a:rPr lang="pt-BR" dirty="0" smtClean="0"/>
              <a:t>dados</a:t>
            </a:r>
          </a:p>
          <a:p>
            <a:pPr lvl="2"/>
            <a:r>
              <a:rPr lang="pt-BR" dirty="0" smtClean="0"/>
              <a:t>Facilita uma série de otimizações</a:t>
            </a:r>
          </a:p>
          <a:p>
            <a:pPr lvl="1"/>
            <a:r>
              <a:rPr lang="pt-BR" dirty="0" smtClean="0"/>
              <a:t>Tipicamente baseada em 3 endereços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543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Static</a:t>
            </a:r>
            <a:r>
              <a:rPr lang="pt-BR" dirty="0" smtClean="0"/>
              <a:t> </a:t>
            </a:r>
            <a:r>
              <a:rPr lang="pt-BR" dirty="0" err="1" smtClean="0"/>
              <a:t>Single</a:t>
            </a:r>
            <a:r>
              <a:rPr lang="pt-BR" dirty="0" smtClean="0"/>
              <a:t> </a:t>
            </a:r>
            <a:r>
              <a:rPr lang="pt-BR" dirty="0" err="1" smtClean="0"/>
              <a:t>Assignment</a:t>
            </a:r>
            <a:r>
              <a:rPr lang="pt-BR" dirty="0" smtClean="0"/>
              <a:t> (SSA)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2389721"/>
            <a:ext cx="321471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x) {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(x &gt; 10) {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  x = x + 1;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} </a:t>
            </a:r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  x = 5;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(x);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0" y="2203117"/>
            <a:ext cx="3714776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x0) { /**SSA**/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(x0 &gt; 10) {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  x1 = x0 + 1;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} </a:t>
            </a:r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  x2 = 5;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x3 = </a:t>
            </a:r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phi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(x1, x2);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(x3);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50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Papel em portabilidade</a:t>
            </a:r>
            <a:endParaRPr lang="en-US" dirty="0"/>
          </a:p>
        </p:txBody>
      </p:sp>
      <p:pic>
        <p:nvPicPr>
          <p:cNvPr id="4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9632" y="1268760"/>
            <a:ext cx="6628151" cy="531214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5750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Static</a:t>
            </a:r>
            <a:r>
              <a:rPr lang="pt-BR" dirty="0" smtClean="0"/>
              <a:t> </a:t>
            </a:r>
            <a:r>
              <a:rPr lang="pt-BR" dirty="0" err="1" smtClean="0"/>
              <a:t>Single</a:t>
            </a:r>
            <a:r>
              <a:rPr lang="pt-BR" dirty="0" smtClean="0"/>
              <a:t> </a:t>
            </a:r>
            <a:r>
              <a:rPr lang="pt-BR" dirty="0" err="1" smtClean="0"/>
              <a:t>Assignment</a:t>
            </a:r>
            <a:r>
              <a:rPr lang="pt-BR" dirty="0" smtClean="0"/>
              <a:t> (SSA)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2389721"/>
            <a:ext cx="321471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x) {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(x &gt; 10) {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  x = x + 1;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} </a:t>
            </a:r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  x = 5;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(x);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0" y="2203117"/>
            <a:ext cx="3714776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x0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) { /**SSA**/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(x0 &gt; 10) {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x1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= x0 + 1;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} </a:t>
            </a:r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x2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= 5;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x3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phi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(x1, x2);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(x3);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97184" y="3356992"/>
            <a:ext cx="3714776" cy="120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Cada definição (atribuição) de uma variável gera um novo nome.  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33331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Static</a:t>
            </a:r>
            <a:r>
              <a:rPr lang="pt-BR" dirty="0" smtClean="0"/>
              <a:t> </a:t>
            </a:r>
            <a:r>
              <a:rPr lang="pt-BR" dirty="0" err="1" smtClean="0"/>
              <a:t>Single</a:t>
            </a:r>
            <a:r>
              <a:rPr lang="pt-BR" dirty="0" smtClean="0"/>
              <a:t> </a:t>
            </a:r>
            <a:r>
              <a:rPr lang="pt-BR" dirty="0" err="1" smtClean="0"/>
              <a:t>Assignment</a:t>
            </a:r>
            <a:r>
              <a:rPr lang="pt-BR" dirty="0" smtClean="0"/>
              <a:t> (SSA)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2389721"/>
            <a:ext cx="321471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x) {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(x &gt; 10) {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  x = x + 1;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} </a:t>
            </a:r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  x = 5;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(x);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0" y="2203117"/>
            <a:ext cx="3714776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x0) { /**SSA**/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(x0 &gt; 10) {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  x1 = x0 + 1;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} </a:t>
            </a:r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  x2 = 5;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x3 = </a:t>
            </a:r>
            <a:r>
              <a:rPr lang="pt-BR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phi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(x1, x2);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(x3);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3227687"/>
            <a:ext cx="4176464" cy="120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Variáveis usadas em blocos básicos com mais de um ancestral requerem funções </a:t>
            </a:r>
            <a:r>
              <a:rPr lang="pt-BR" sz="2400" dirty="0" err="1"/>
              <a:t>phi</a:t>
            </a:r>
            <a:r>
              <a:rPr lang="pt-BR" sz="2400" dirty="0" smtClean="0"/>
              <a:t>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27408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Static</a:t>
            </a:r>
            <a:r>
              <a:rPr lang="pt-BR" dirty="0" smtClean="0"/>
              <a:t> </a:t>
            </a:r>
            <a:r>
              <a:rPr lang="pt-BR" dirty="0" err="1" smtClean="0"/>
              <a:t>Single</a:t>
            </a:r>
            <a:r>
              <a:rPr lang="pt-BR" dirty="0" smtClean="0"/>
              <a:t> </a:t>
            </a:r>
            <a:r>
              <a:rPr lang="pt-BR" dirty="0" err="1" smtClean="0"/>
              <a:t>Assignment</a:t>
            </a:r>
            <a:r>
              <a:rPr lang="pt-BR" dirty="0" smtClean="0"/>
              <a:t> (SSA)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2389721"/>
            <a:ext cx="321471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x) {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(x &gt; 10) {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  x = x + 1;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} </a:t>
            </a:r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  x = 5;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(x);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0" y="2203117"/>
            <a:ext cx="3714776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x0) { /**SSA**/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(x0 &gt; 10) {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  x1 = x0 + 1;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} </a:t>
            </a:r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  x2 = 5;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x3 = </a:t>
            </a:r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phi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(x1, x2);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(x3);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95536" y="2254220"/>
            <a:ext cx="3744416" cy="30469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A semântica de 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x3 = 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phi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(x1, x2)</a:t>
            </a:r>
            <a:r>
              <a:rPr lang="pt-BR" sz="2400" dirty="0"/>
              <a:t> é a seguinte: o valor de 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x3</a:t>
            </a:r>
            <a:r>
              <a:rPr lang="pt-BR" sz="2400" dirty="0"/>
              <a:t> após a atribuição será 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x1</a:t>
            </a:r>
            <a:r>
              <a:rPr lang="pt-BR" sz="2400" dirty="0"/>
              <a:t> se a execução seguir o primeiro caminho (neste caso, se 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x0 &gt; 10</a:t>
            </a:r>
            <a:r>
              <a:rPr lang="pt-BR" sz="2400" dirty="0"/>
              <a:t> avaliar para </a:t>
            </a:r>
            <a:r>
              <a:rPr lang="pt-BR" sz="2400" dirty="0" err="1" smtClean="0"/>
              <a:t>true</a:t>
            </a:r>
            <a:r>
              <a:rPr lang="pt-BR" sz="2400" dirty="0" smtClean="0"/>
              <a:t>). Caso </a:t>
            </a:r>
            <a:r>
              <a:rPr lang="pt-BR" sz="2400" dirty="0"/>
              <a:t>contrário, será 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x2</a:t>
            </a:r>
            <a:r>
              <a:rPr lang="pt-BR" sz="2400" dirty="0" smtClean="0"/>
              <a:t>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65040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Como considerar loops em SSA ?</a:t>
            </a:r>
            <a:endParaRPr lang="pt-BR" dirty="0"/>
          </a:p>
        </p:txBody>
      </p:sp>
      <p:sp>
        <p:nvSpPr>
          <p:cNvPr id="9" name="TextBox 8"/>
          <p:cNvSpPr txBox="1"/>
          <p:nvPr/>
        </p:nvSpPr>
        <p:spPr>
          <a:xfrm>
            <a:off x="1183118" y="1897741"/>
            <a:ext cx="2528256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= k;</a:t>
            </a:r>
          </a:p>
          <a:p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(--k &lt;= 0) {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+= k;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}...</a:t>
            </a:r>
          </a:p>
        </p:txBody>
      </p:sp>
    </p:spTree>
    <p:extLst>
      <p:ext uri="{BB962C8B-B14F-4D97-AF65-F5344CB8AC3E}">
        <p14:creationId xmlns:p14="http://schemas.microsoft.com/office/powerpoint/2010/main" val="70357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Como considerar loops em SSA ?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1183118" y="1897741"/>
            <a:ext cx="2528256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= k;</a:t>
            </a:r>
          </a:p>
          <a:p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(--k &lt;= 0) {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+= k;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}...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84216" y="1500174"/>
            <a:ext cx="3631122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sum1 = k1;</a:t>
            </a:r>
          </a:p>
          <a:p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 sum3 =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phi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(sum1, sum2);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 k3 =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phi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(k1, k2);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 k2 = k3 – 1;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(k2 &lt;= 0) {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 sum2 = sum3 + k2;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}...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341140" y="4308764"/>
            <a:ext cx="4577224" cy="2302020"/>
          </a:xfrm>
          <a:prstGeom prst="wedgeRectCallout">
            <a:avLst>
              <a:gd name="adj1" fmla="val 48202"/>
              <a:gd name="adj2" fmla="val -133754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De forma análoga ao caso com </a:t>
            </a:r>
            <a:r>
              <a:rPr lang="pt-BR" sz="2400" dirty="0" err="1" smtClean="0">
                <a:solidFill>
                  <a:schemeClr val="tx1"/>
                </a:solidFill>
              </a:rPr>
              <a:t>if</a:t>
            </a:r>
            <a:r>
              <a:rPr lang="pt-BR" sz="2400" dirty="0" smtClean="0">
                <a:solidFill>
                  <a:schemeClr val="tx1"/>
                </a:solidFill>
              </a:rPr>
              <a:t>, existem duas formas do valor de sum e k chegarem neste ponto: pela entrada ou pelo retorno do loop.  As variáveis sum3 e k3 mostram isto.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09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Exercício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en-US" dirty="0" err="1" smtClean="0"/>
              <a:t>Coloque</a:t>
            </a:r>
            <a:r>
              <a:rPr lang="en-US" dirty="0" smtClean="0"/>
              <a:t> o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abaixo</a:t>
            </a:r>
            <a:r>
              <a:rPr lang="en-US" dirty="0" smtClean="0"/>
              <a:t> no </a:t>
            </a:r>
            <a:r>
              <a:rPr lang="en-US" dirty="0" err="1" smtClean="0"/>
              <a:t>formato</a:t>
            </a:r>
            <a:r>
              <a:rPr lang="en-US" dirty="0" smtClean="0"/>
              <a:t> SSA</a:t>
            </a:r>
            <a:endParaRPr lang="en-US" dirty="0"/>
          </a:p>
        </p:txBody>
      </p:sp>
      <p:sp>
        <p:nvSpPr>
          <p:cNvPr id="4" name="CaixaDeTexto 3"/>
          <p:cNvSpPr txBox="1"/>
          <p:nvPr/>
        </p:nvSpPr>
        <p:spPr>
          <a:xfrm>
            <a:off x="2843806" y="2636912"/>
            <a:ext cx="2803973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100)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% 2 == 0)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+=3;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 print(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69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Resposta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en-US" dirty="0" err="1" smtClean="0"/>
              <a:t>Coloque</a:t>
            </a:r>
            <a:r>
              <a:rPr lang="en-US" dirty="0" smtClean="0"/>
              <a:t> o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abaixo</a:t>
            </a:r>
            <a:r>
              <a:rPr lang="en-US" dirty="0" smtClean="0"/>
              <a:t> no </a:t>
            </a:r>
            <a:r>
              <a:rPr lang="en-US" dirty="0" err="1" smtClean="0"/>
              <a:t>formato</a:t>
            </a:r>
            <a:r>
              <a:rPr lang="en-US" dirty="0" smtClean="0"/>
              <a:t> SSA</a:t>
            </a:r>
            <a:endParaRPr lang="en-US" dirty="0"/>
          </a:p>
        </p:txBody>
      </p:sp>
      <p:sp>
        <p:nvSpPr>
          <p:cNvPr id="4" name="CaixaDeTexto 3"/>
          <p:cNvSpPr txBox="1"/>
          <p:nvPr/>
        </p:nvSpPr>
        <p:spPr>
          <a:xfrm>
            <a:off x="2843806" y="2636912"/>
            <a:ext cx="2941831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1;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i5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phi(i1,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i4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i5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&lt;= 100)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i5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 2 == 0)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i2 = i5 + 3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i3 = i5 +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i4 = </a:t>
            </a:r>
            <a:r>
              <a:rPr lang="pt-B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phi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(i2, i3);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print(i5);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03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 </a:t>
            </a:r>
            <a:r>
              <a:rPr lang="pt-BR" dirty="0" err="1" smtClean="0"/>
              <a:t>Soot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https://sable.github.io/soot/</a:t>
            </a:r>
          </a:p>
        </p:txBody>
      </p:sp>
    </p:spTree>
    <p:extLst>
      <p:ext uri="{BB962C8B-B14F-4D97-AF65-F5344CB8AC3E}">
        <p14:creationId xmlns:p14="http://schemas.microsoft.com/office/powerpoint/2010/main" val="206993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Papel em checagem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699512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Por </a:t>
            </a:r>
            <a:r>
              <a:rPr lang="pt-BR" dirty="0"/>
              <a:t>que </a:t>
            </a:r>
            <a:r>
              <a:rPr lang="pt-BR" dirty="0" smtClean="0"/>
              <a:t>não é possível compilar o código abaixo</a:t>
            </a:r>
            <a:r>
              <a:rPr lang="en-US" dirty="0" smtClean="0"/>
              <a:t>?</a:t>
            </a:r>
            <a:r>
              <a:rPr lang="pt-BR" dirty="0" smtClean="0"/>
              <a:t>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CaixaDeTexto 7"/>
          <p:cNvSpPr txBox="1"/>
          <p:nvPr/>
        </p:nvSpPr>
        <p:spPr>
          <a:xfrm>
            <a:off x="2987824" y="3284984"/>
            <a:ext cx="2728632" cy="2031325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err="1" smtClean="0">
                <a:latin typeface="Book Antiqua" panose="02040602050305030304" pitchFamily="18" charset="0"/>
              </a:rPr>
              <a:t>int</a:t>
            </a:r>
            <a:r>
              <a:rPr lang="pt-BR" dirty="0" smtClean="0">
                <a:latin typeface="Book Antiqua" panose="02040602050305030304" pitchFamily="18" charset="0"/>
              </a:rPr>
              <a:t> </a:t>
            </a:r>
            <a:r>
              <a:rPr lang="pt-BR" dirty="0" err="1" smtClean="0">
                <a:latin typeface="Book Antiqua" panose="02040602050305030304" pitchFamily="18" charset="0"/>
              </a:rPr>
              <a:t>pow</a:t>
            </a:r>
            <a:r>
              <a:rPr lang="pt-BR" dirty="0" smtClean="0">
                <a:latin typeface="Book Antiqua" panose="02040602050305030304" pitchFamily="18" charset="0"/>
              </a:rPr>
              <a:t>(</a:t>
            </a:r>
            <a:r>
              <a:rPr lang="pt-BR" dirty="0" err="1" smtClean="0">
                <a:latin typeface="Book Antiqua" panose="02040602050305030304" pitchFamily="18" charset="0"/>
              </a:rPr>
              <a:t>int</a:t>
            </a:r>
            <a:r>
              <a:rPr lang="pt-BR" dirty="0" smtClean="0">
                <a:latin typeface="Book Antiqua" panose="02040602050305030304" pitchFamily="18" charset="0"/>
              </a:rPr>
              <a:t> x, </a:t>
            </a:r>
            <a:r>
              <a:rPr lang="pt-BR" dirty="0" err="1" smtClean="0">
                <a:latin typeface="Book Antiqua" panose="02040602050305030304" pitchFamily="18" charset="0"/>
              </a:rPr>
              <a:t>int</a:t>
            </a:r>
            <a:r>
              <a:rPr lang="pt-BR" dirty="0" smtClean="0">
                <a:latin typeface="Book Antiqua" panose="02040602050305030304" pitchFamily="18" charset="0"/>
              </a:rPr>
              <a:t> e) </a:t>
            </a:r>
          </a:p>
          <a:p>
            <a:r>
              <a:rPr lang="pt-BR" dirty="0" smtClean="0">
                <a:latin typeface="Book Antiqua" panose="02040602050305030304" pitchFamily="18" charset="0"/>
              </a:rPr>
              <a:t>{ </a:t>
            </a:r>
          </a:p>
          <a:p>
            <a:r>
              <a:rPr lang="pt-BR" dirty="0" smtClean="0">
                <a:latin typeface="Book Antiqua" panose="02040602050305030304" pitchFamily="18" charset="0"/>
              </a:rPr>
              <a:t>  </a:t>
            </a:r>
            <a:r>
              <a:rPr lang="pt-BR" dirty="0" err="1" smtClean="0">
                <a:latin typeface="Book Antiqua" panose="02040602050305030304" pitchFamily="18" charset="0"/>
              </a:rPr>
              <a:t>int</a:t>
            </a:r>
            <a:r>
              <a:rPr lang="pt-BR" dirty="0" smtClean="0">
                <a:latin typeface="Book Antiqua" panose="02040602050305030304" pitchFamily="18" charset="0"/>
              </a:rPr>
              <a:t> p;</a:t>
            </a:r>
            <a:endParaRPr lang="en-US" dirty="0" smtClean="0">
              <a:latin typeface="Book Antiqua" panose="02040602050305030304" pitchFamily="18" charset="0"/>
            </a:endParaRPr>
          </a:p>
          <a:p>
            <a:r>
              <a:rPr lang="pt-BR" dirty="0" smtClean="0">
                <a:latin typeface="Book Antiqua" panose="02040602050305030304" pitchFamily="18" charset="0"/>
              </a:rPr>
              <a:t>  for (</a:t>
            </a:r>
            <a:r>
              <a:rPr lang="pt-BR" dirty="0" err="1" smtClean="0">
                <a:latin typeface="Book Antiqua" panose="02040602050305030304" pitchFamily="18" charset="0"/>
              </a:rPr>
              <a:t>int</a:t>
            </a:r>
            <a:r>
              <a:rPr lang="pt-BR" dirty="0" smtClean="0">
                <a:latin typeface="Book Antiqua" panose="02040602050305030304" pitchFamily="18" charset="0"/>
              </a:rPr>
              <a:t> i = 0; i &lt;= e; i++)</a:t>
            </a:r>
          </a:p>
          <a:p>
            <a:r>
              <a:rPr lang="pt-BR" dirty="0">
                <a:latin typeface="Book Antiqua" panose="02040602050305030304" pitchFamily="18" charset="0"/>
              </a:rPr>
              <a:t> </a:t>
            </a:r>
            <a:r>
              <a:rPr lang="pt-BR" dirty="0" smtClean="0">
                <a:latin typeface="Book Antiqua" panose="02040602050305030304" pitchFamily="18" charset="0"/>
              </a:rPr>
              <a:t>   p = x * p;  </a:t>
            </a:r>
            <a:endParaRPr lang="en-US" dirty="0" smtClean="0">
              <a:latin typeface="Book Antiqua" panose="02040602050305030304" pitchFamily="18" charset="0"/>
            </a:endParaRPr>
          </a:p>
          <a:p>
            <a:r>
              <a:rPr lang="en-US" dirty="0" smtClean="0">
                <a:latin typeface="Book Antiqua" panose="02040602050305030304" pitchFamily="18" charset="0"/>
              </a:rPr>
              <a:t>  return p;</a:t>
            </a:r>
          </a:p>
          <a:p>
            <a:r>
              <a:rPr lang="pt-BR" dirty="0" smtClean="0">
                <a:latin typeface="Book Antiqua" panose="02040602050305030304" pitchFamily="18" charset="0"/>
              </a:rPr>
              <a:t>}</a:t>
            </a:r>
            <a:endParaRPr lang="en-US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56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Papel em checagem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699512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Por </a:t>
            </a:r>
            <a:r>
              <a:rPr lang="pt-BR" dirty="0"/>
              <a:t>que </a:t>
            </a:r>
            <a:r>
              <a:rPr lang="pt-BR" dirty="0" smtClean="0"/>
              <a:t>não é possível compilar o código abaixo</a:t>
            </a:r>
            <a:r>
              <a:rPr lang="en-US" dirty="0" smtClean="0"/>
              <a:t>?</a:t>
            </a:r>
            <a:r>
              <a:rPr lang="pt-BR" dirty="0" smtClean="0"/>
              <a:t>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CaixaDeTexto 7"/>
          <p:cNvSpPr txBox="1"/>
          <p:nvPr/>
        </p:nvSpPr>
        <p:spPr>
          <a:xfrm>
            <a:off x="2987824" y="3284984"/>
            <a:ext cx="2728632" cy="2031325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err="1" smtClean="0">
                <a:latin typeface="Book Antiqua" panose="02040602050305030304" pitchFamily="18" charset="0"/>
              </a:rPr>
              <a:t>int</a:t>
            </a:r>
            <a:r>
              <a:rPr lang="pt-BR" dirty="0" smtClean="0">
                <a:latin typeface="Book Antiqua" panose="02040602050305030304" pitchFamily="18" charset="0"/>
              </a:rPr>
              <a:t> </a:t>
            </a:r>
            <a:r>
              <a:rPr lang="pt-BR" dirty="0" err="1" smtClean="0">
                <a:latin typeface="Book Antiqua" panose="02040602050305030304" pitchFamily="18" charset="0"/>
              </a:rPr>
              <a:t>pow</a:t>
            </a:r>
            <a:r>
              <a:rPr lang="pt-BR" dirty="0" smtClean="0">
                <a:latin typeface="Book Antiqua" panose="02040602050305030304" pitchFamily="18" charset="0"/>
              </a:rPr>
              <a:t>(</a:t>
            </a:r>
            <a:r>
              <a:rPr lang="pt-BR" dirty="0" err="1" smtClean="0">
                <a:latin typeface="Book Antiqua" panose="02040602050305030304" pitchFamily="18" charset="0"/>
              </a:rPr>
              <a:t>int</a:t>
            </a:r>
            <a:r>
              <a:rPr lang="pt-BR" dirty="0" smtClean="0">
                <a:latin typeface="Book Antiqua" panose="02040602050305030304" pitchFamily="18" charset="0"/>
              </a:rPr>
              <a:t> x, </a:t>
            </a:r>
            <a:r>
              <a:rPr lang="pt-BR" dirty="0" err="1" smtClean="0">
                <a:latin typeface="Book Antiqua" panose="02040602050305030304" pitchFamily="18" charset="0"/>
              </a:rPr>
              <a:t>int</a:t>
            </a:r>
            <a:r>
              <a:rPr lang="pt-BR" dirty="0" smtClean="0">
                <a:latin typeface="Book Antiqua" panose="02040602050305030304" pitchFamily="18" charset="0"/>
              </a:rPr>
              <a:t> e) </a:t>
            </a:r>
          </a:p>
          <a:p>
            <a:r>
              <a:rPr lang="pt-BR" dirty="0" smtClean="0">
                <a:latin typeface="Book Antiqua" panose="02040602050305030304" pitchFamily="18" charset="0"/>
              </a:rPr>
              <a:t>{ </a:t>
            </a:r>
          </a:p>
          <a:p>
            <a:r>
              <a:rPr lang="pt-BR" dirty="0" smtClean="0">
                <a:latin typeface="Book Antiqua" panose="02040602050305030304" pitchFamily="18" charset="0"/>
              </a:rPr>
              <a:t>  </a:t>
            </a:r>
            <a:r>
              <a:rPr lang="pt-BR" dirty="0" err="1" smtClean="0">
                <a:latin typeface="Book Antiqua" panose="02040602050305030304" pitchFamily="18" charset="0"/>
              </a:rPr>
              <a:t>int</a:t>
            </a:r>
            <a:r>
              <a:rPr lang="pt-BR" dirty="0" smtClean="0">
                <a:latin typeface="Book Antiqua" panose="02040602050305030304" pitchFamily="18" charset="0"/>
              </a:rPr>
              <a:t> p;</a:t>
            </a:r>
            <a:endParaRPr lang="en-US" dirty="0" smtClean="0">
              <a:latin typeface="Book Antiqua" panose="02040602050305030304" pitchFamily="18" charset="0"/>
            </a:endParaRPr>
          </a:p>
          <a:p>
            <a:r>
              <a:rPr lang="pt-BR" dirty="0" smtClean="0">
                <a:latin typeface="Book Antiqua" panose="02040602050305030304" pitchFamily="18" charset="0"/>
              </a:rPr>
              <a:t>  for (</a:t>
            </a:r>
            <a:r>
              <a:rPr lang="pt-BR" dirty="0" err="1" smtClean="0">
                <a:latin typeface="Book Antiqua" panose="02040602050305030304" pitchFamily="18" charset="0"/>
              </a:rPr>
              <a:t>int</a:t>
            </a:r>
            <a:r>
              <a:rPr lang="pt-BR" dirty="0" smtClean="0">
                <a:latin typeface="Book Antiqua" panose="02040602050305030304" pitchFamily="18" charset="0"/>
              </a:rPr>
              <a:t> i = 0; i &lt;= e; i++)</a:t>
            </a:r>
          </a:p>
          <a:p>
            <a:r>
              <a:rPr lang="pt-BR" dirty="0">
                <a:latin typeface="Book Antiqua" panose="02040602050305030304" pitchFamily="18" charset="0"/>
              </a:rPr>
              <a:t> </a:t>
            </a:r>
            <a:r>
              <a:rPr lang="pt-BR" dirty="0" smtClean="0">
                <a:latin typeface="Book Antiqua" panose="02040602050305030304" pitchFamily="18" charset="0"/>
              </a:rPr>
              <a:t>   p = x * p;  </a:t>
            </a:r>
            <a:endParaRPr lang="en-US" dirty="0" smtClean="0">
              <a:latin typeface="Book Antiqua" panose="02040602050305030304" pitchFamily="18" charset="0"/>
            </a:endParaRPr>
          </a:p>
          <a:p>
            <a:r>
              <a:rPr lang="en-US" dirty="0" smtClean="0">
                <a:latin typeface="Book Antiqua" panose="02040602050305030304" pitchFamily="18" charset="0"/>
              </a:rPr>
              <a:t>  return p;</a:t>
            </a:r>
          </a:p>
          <a:p>
            <a:r>
              <a:rPr lang="pt-BR" dirty="0" smtClean="0">
                <a:latin typeface="Book Antiqua" panose="02040602050305030304" pitchFamily="18" charset="0"/>
              </a:rPr>
              <a:t>}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239977" y="3423483"/>
            <a:ext cx="2592288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Representação</a:t>
            </a:r>
            <a:r>
              <a:rPr lang="en-US" dirty="0" smtClean="0"/>
              <a:t> SSA, </a:t>
            </a:r>
            <a:r>
              <a:rPr lang="en-US" dirty="0" err="1" smtClean="0"/>
              <a:t>adotada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vários</a:t>
            </a:r>
            <a:r>
              <a:rPr lang="en-US" dirty="0" smtClean="0"/>
              <a:t> </a:t>
            </a:r>
            <a:r>
              <a:rPr lang="en-US" dirty="0" err="1" smtClean="0"/>
              <a:t>compiladores</a:t>
            </a:r>
            <a:r>
              <a:rPr lang="en-US" dirty="0" smtClean="0"/>
              <a:t> (</a:t>
            </a:r>
            <a:r>
              <a:rPr lang="en-US" dirty="0" err="1" smtClean="0"/>
              <a:t>e.x</a:t>
            </a:r>
            <a:r>
              <a:rPr lang="en-US" dirty="0" smtClean="0"/>
              <a:t>., LLVM e GCC), </a:t>
            </a:r>
            <a:r>
              <a:rPr lang="en-US" dirty="0" err="1" smtClean="0"/>
              <a:t>deixa</a:t>
            </a:r>
            <a:r>
              <a:rPr lang="en-US" dirty="0" smtClean="0"/>
              <a:t> </a:t>
            </a:r>
            <a:r>
              <a:rPr lang="en-US" dirty="0" err="1" smtClean="0"/>
              <a:t>explícita</a:t>
            </a:r>
            <a:r>
              <a:rPr lang="en-US" dirty="0" smtClean="0"/>
              <a:t> </a:t>
            </a:r>
            <a:r>
              <a:rPr lang="en-US" dirty="0" err="1" smtClean="0"/>
              <a:t>relação</a:t>
            </a:r>
            <a:r>
              <a:rPr lang="en-US" dirty="0" smtClean="0"/>
              <a:t> de </a:t>
            </a:r>
            <a:r>
              <a:rPr lang="en-US" dirty="0" err="1" smtClean="0"/>
              <a:t>dependência</a:t>
            </a:r>
            <a:r>
              <a:rPr lang="en-US" dirty="0" smtClean="0"/>
              <a:t> entre </a:t>
            </a:r>
            <a:r>
              <a:rPr lang="en-US" dirty="0" err="1" smtClean="0"/>
              <a:t>variáveis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78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Papel em otimização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Sob </a:t>
            </a:r>
            <a:r>
              <a:rPr lang="pt-BR" dirty="0"/>
              <a:t>que condições </a:t>
            </a:r>
            <a:r>
              <a:rPr lang="pt-BR" dirty="0" smtClean="0"/>
              <a:t>é possível eliminar os blocos condicionais abaixo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aixaDeTexto 3"/>
          <p:cNvSpPr txBox="1"/>
          <p:nvPr/>
        </p:nvSpPr>
        <p:spPr>
          <a:xfrm>
            <a:off x="1277469" y="3284984"/>
            <a:ext cx="1338828" cy="923330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Book Antiqua" panose="02040602050305030304" pitchFamily="18" charset="0"/>
              </a:rPr>
              <a:t>if (p == q) {</a:t>
            </a:r>
          </a:p>
          <a:p>
            <a:r>
              <a:rPr lang="en-US" dirty="0" smtClean="0">
                <a:latin typeface="Book Antiqua" panose="02040602050305030304" pitchFamily="18" charset="0"/>
              </a:rPr>
              <a:t> // </a:t>
            </a:r>
            <a:r>
              <a:rPr lang="en-US" dirty="0" err="1" smtClean="0">
                <a:latin typeface="Book Antiqua" panose="02040602050305030304" pitchFamily="18" charset="0"/>
              </a:rPr>
              <a:t>bloco</a:t>
            </a:r>
            <a:r>
              <a:rPr lang="en-US" dirty="0" smtClean="0">
                <a:latin typeface="Book Antiqua" panose="02040602050305030304" pitchFamily="18" charset="0"/>
              </a:rPr>
              <a:t> ..</a:t>
            </a:r>
          </a:p>
          <a:p>
            <a:r>
              <a:rPr lang="en-US" dirty="0">
                <a:latin typeface="Book Antiqua" panose="02040602050305030304" pitchFamily="18" charset="0"/>
              </a:rPr>
              <a:t>}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987824" y="3284984"/>
            <a:ext cx="3913251" cy="1200329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Book Antiqua" panose="02040602050305030304" pitchFamily="18" charset="0"/>
              </a:rPr>
              <a:t>// </a:t>
            </a:r>
            <a:r>
              <a:rPr lang="en-US" dirty="0" err="1" smtClean="0">
                <a:latin typeface="Book Antiqua" panose="02040602050305030304" pitchFamily="18" charset="0"/>
              </a:rPr>
              <a:t>adicionado</a:t>
            </a:r>
            <a:r>
              <a:rPr lang="en-US" dirty="0" smtClean="0">
                <a:latin typeface="Book Antiqua" panose="02040602050305030304" pitchFamily="18" charset="0"/>
              </a:rPr>
              <a:t> pela JVM</a:t>
            </a:r>
          </a:p>
          <a:p>
            <a:r>
              <a:rPr lang="en-US" dirty="0" smtClean="0">
                <a:latin typeface="Book Antiqua" panose="02040602050305030304" pitchFamily="18" charset="0"/>
              </a:rPr>
              <a:t>if (p == null)</a:t>
            </a:r>
          </a:p>
          <a:p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smtClean="0">
                <a:latin typeface="Book Antiqua" panose="02040602050305030304" pitchFamily="18" charset="0"/>
              </a:rPr>
              <a:t> throw new </a:t>
            </a:r>
            <a:r>
              <a:rPr lang="en-US" dirty="0" err="1" smtClean="0">
                <a:latin typeface="Book Antiqua" panose="02040602050305030304" pitchFamily="18" charset="0"/>
              </a:rPr>
              <a:t>NullPointerException</a:t>
            </a:r>
            <a:r>
              <a:rPr lang="en-US" dirty="0" smtClean="0">
                <a:latin typeface="Book Antiqua" panose="02040602050305030304" pitchFamily="18" charset="0"/>
              </a:rPr>
              <a:t>();</a:t>
            </a:r>
          </a:p>
          <a:p>
            <a:r>
              <a:rPr lang="en-US" dirty="0" err="1" smtClean="0">
                <a:latin typeface="Book Antiqua" panose="02040602050305030304" pitchFamily="18" charset="0"/>
              </a:rPr>
              <a:t>p.m</a:t>
            </a:r>
            <a:r>
              <a:rPr lang="en-US" dirty="0" smtClean="0">
                <a:latin typeface="Book Antiqua" panose="02040602050305030304" pitchFamily="18" charset="0"/>
              </a:rPr>
              <a:t>();</a:t>
            </a:r>
            <a:endParaRPr lang="en-US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43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Papel em otimização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Sob </a:t>
            </a:r>
            <a:r>
              <a:rPr lang="pt-BR" dirty="0"/>
              <a:t>que condições </a:t>
            </a:r>
            <a:r>
              <a:rPr lang="pt-BR" dirty="0" smtClean="0"/>
              <a:t>é possível eliminar os blocos condicionais abaixo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aixaDeTexto 3"/>
          <p:cNvSpPr txBox="1"/>
          <p:nvPr/>
        </p:nvSpPr>
        <p:spPr>
          <a:xfrm>
            <a:off x="1277469" y="3284984"/>
            <a:ext cx="1338828" cy="923330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Book Antiqua" panose="02040602050305030304" pitchFamily="18" charset="0"/>
              </a:rPr>
              <a:t>if (p == q) {</a:t>
            </a:r>
          </a:p>
          <a:p>
            <a:r>
              <a:rPr lang="en-US" dirty="0" smtClean="0">
                <a:latin typeface="Book Antiqua" panose="02040602050305030304" pitchFamily="18" charset="0"/>
              </a:rPr>
              <a:t> // </a:t>
            </a:r>
            <a:r>
              <a:rPr lang="en-US" dirty="0" err="1" smtClean="0">
                <a:latin typeface="Book Antiqua" panose="02040602050305030304" pitchFamily="18" charset="0"/>
              </a:rPr>
              <a:t>bloco</a:t>
            </a:r>
            <a:r>
              <a:rPr lang="en-US" dirty="0" smtClean="0">
                <a:latin typeface="Book Antiqua" panose="02040602050305030304" pitchFamily="18" charset="0"/>
              </a:rPr>
              <a:t> ..</a:t>
            </a:r>
          </a:p>
          <a:p>
            <a:r>
              <a:rPr lang="en-US" dirty="0">
                <a:latin typeface="Book Antiqua" panose="02040602050305030304" pitchFamily="18" charset="0"/>
              </a:rPr>
              <a:t>}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987824" y="3284984"/>
            <a:ext cx="3913251" cy="1200329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Book Antiqua" panose="02040602050305030304" pitchFamily="18" charset="0"/>
              </a:rPr>
              <a:t>// </a:t>
            </a:r>
            <a:r>
              <a:rPr lang="en-US" dirty="0" err="1" smtClean="0">
                <a:latin typeface="Book Antiqua" panose="02040602050305030304" pitchFamily="18" charset="0"/>
              </a:rPr>
              <a:t>adicionado</a:t>
            </a:r>
            <a:r>
              <a:rPr lang="en-US" dirty="0" smtClean="0">
                <a:latin typeface="Book Antiqua" panose="02040602050305030304" pitchFamily="18" charset="0"/>
              </a:rPr>
              <a:t> pela JVM</a:t>
            </a:r>
          </a:p>
          <a:p>
            <a:r>
              <a:rPr lang="en-US" dirty="0" smtClean="0">
                <a:latin typeface="Book Antiqua" panose="02040602050305030304" pitchFamily="18" charset="0"/>
              </a:rPr>
              <a:t>if (p == null)</a:t>
            </a:r>
          </a:p>
          <a:p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smtClean="0">
                <a:latin typeface="Book Antiqua" panose="02040602050305030304" pitchFamily="18" charset="0"/>
              </a:rPr>
              <a:t> throw new </a:t>
            </a:r>
            <a:r>
              <a:rPr lang="en-US" dirty="0" err="1" smtClean="0">
                <a:latin typeface="Book Antiqua" panose="02040602050305030304" pitchFamily="18" charset="0"/>
              </a:rPr>
              <a:t>NullPointerException</a:t>
            </a:r>
            <a:r>
              <a:rPr lang="en-US" dirty="0" smtClean="0">
                <a:latin typeface="Book Antiqua" panose="02040602050305030304" pitchFamily="18" charset="0"/>
              </a:rPr>
              <a:t>();</a:t>
            </a:r>
          </a:p>
          <a:p>
            <a:r>
              <a:rPr lang="en-US" dirty="0" err="1" smtClean="0">
                <a:latin typeface="Book Antiqua" panose="02040602050305030304" pitchFamily="18" charset="0"/>
              </a:rPr>
              <a:t>p.m</a:t>
            </a:r>
            <a:r>
              <a:rPr lang="en-US" dirty="0" smtClean="0">
                <a:latin typeface="Book Antiqua" panose="02040602050305030304" pitchFamily="18" charset="0"/>
              </a:rPr>
              <a:t>();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131840" y="5013176"/>
            <a:ext cx="259228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 “points-to graph” </a:t>
            </a:r>
            <a:r>
              <a:rPr lang="en-US" dirty="0" err="1" smtClean="0"/>
              <a:t>indica</a:t>
            </a:r>
            <a:r>
              <a:rPr lang="en-US" dirty="0" smtClean="0"/>
              <a:t> que </a:t>
            </a:r>
            <a:r>
              <a:rPr lang="en-US" dirty="0" err="1" smtClean="0"/>
              <a:t>posições</a:t>
            </a:r>
            <a:r>
              <a:rPr lang="en-US" dirty="0" smtClean="0"/>
              <a:t> de </a:t>
            </a:r>
            <a:r>
              <a:rPr lang="en-US" dirty="0" err="1" smtClean="0"/>
              <a:t>memória</a:t>
            </a:r>
            <a:r>
              <a:rPr lang="en-US" dirty="0" smtClean="0"/>
              <a:t> (</a:t>
            </a:r>
            <a:r>
              <a:rPr lang="en-US" dirty="0" err="1" smtClean="0"/>
              <a:t>lógicas</a:t>
            </a:r>
            <a:r>
              <a:rPr lang="en-US" dirty="0" smtClean="0"/>
              <a:t>)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apontar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87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</TotalTime>
  <Words>2570</Words>
  <Application>Microsoft Office PowerPoint</Application>
  <PresentationFormat>Apresentação na tela (4:3)</PresentationFormat>
  <Paragraphs>514</Paragraphs>
  <Slides>57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57</vt:i4>
      </vt:variant>
    </vt:vector>
  </HeadingPairs>
  <TitlesOfParts>
    <vt:vector size="58" baseType="lpstr">
      <vt:lpstr>Tema do Office</vt:lpstr>
      <vt:lpstr>Representação Intermediária     de Código</vt:lpstr>
      <vt:lpstr>Código Intermediário (IR)</vt:lpstr>
      <vt:lpstr>O compilador otimizador</vt:lpstr>
      <vt:lpstr>Taxonomia</vt:lpstr>
      <vt:lpstr>Papel em portabilidade</vt:lpstr>
      <vt:lpstr>Papel em checagem</vt:lpstr>
      <vt:lpstr>Papel em checagem</vt:lpstr>
      <vt:lpstr>Papel em otimização</vt:lpstr>
      <vt:lpstr>Papel em otimização</vt:lpstr>
      <vt:lpstr>Irs para Análise e otimização</vt:lpstr>
      <vt:lpstr>IRs para análise e otimização</vt:lpstr>
      <vt:lpstr>Control Flow Graphs (CFG)</vt:lpstr>
      <vt:lpstr>Control-flow graph (CFG)</vt:lpstr>
      <vt:lpstr>Control-flow graph (CFG)</vt:lpstr>
      <vt:lpstr>Blocos Básicos (nó de um CFG)</vt:lpstr>
      <vt:lpstr>Exemplo de um bloco básico</vt:lpstr>
      <vt:lpstr>CFG</vt:lpstr>
      <vt:lpstr>Exemplo</vt:lpstr>
      <vt:lpstr>Exemplo</vt:lpstr>
      <vt:lpstr>Fluxos</vt:lpstr>
      <vt:lpstr>Arestas de Entrada</vt:lpstr>
      <vt:lpstr>Arestas de Saída</vt:lpstr>
      <vt:lpstr>POINTS to Graph</vt:lpstr>
      <vt:lpstr>Points-to Graph</vt:lpstr>
      <vt:lpstr>Motivação: Detecção de código morto e checagem desnecessária</vt:lpstr>
      <vt:lpstr>Representações do points-to set</vt:lpstr>
      <vt:lpstr>Representações do points-to set</vt:lpstr>
      <vt:lpstr>Exemplo</vt:lpstr>
      <vt:lpstr>Exemplo</vt:lpstr>
      <vt:lpstr>Call graphs</vt:lpstr>
      <vt:lpstr>Call graph</vt:lpstr>
      <vt:lpstr>Call graph vs. Call stack</vt:lpstr>
      <vt:lpstr>Problemas e Soluções</vt:lpstr>
      <vt:lpstr>Interprocedural CFG (ICFG) = CG + CFG</vt:lpstr>
      <vt:lpstr>Call graphs melhoram precisão com informação de ponteiros</vt:lpstr>
      <vt:lpstr>Call graphs melhoram precisão com informação de ponteiros</vt:lpstr>
      <vt:lpstr>Exercício</vt:lpstr>
      <vt:lpstr>Irs para geração de Código</vt:lpstr>
      <vt:lpstr>IRs para geração</vt:lpstr>
      <vt:lpstr>Taxonomia</vt:lpstr>
      <vt:lpstr>Representação em 3 endereços</vt:lpstr>
      <vt:lpstr>Representação em 3 endereços</vt:lpstr>
      <vt:lpstr>Representação em pilha</vt:lpstr>
      <vt:lpstr>Representação baseada em registradores</vt:lpstr>
      <vt:lpstr>Pilha ou Registradores</vt:lpstr>
      <vt:lpstr>Exemplos</vt:lpstr>
      <vt:lpstr>SSA</vt:lpstr>
      <vt:lpstr>Static Single Assignment (SSA)</vt:lpstr>
      <vt:lpstr>Static Single Assignment (SSA)</vt:lpstr>
      <vt:lpstr>Static Single Assignment (SSA)</vt:lpstr>
      <vt:lpstr>Static Single Assignment (SSA)</vt:lpstr>
      <vt:lpstr>Static Single Assignment (SSA)</vt:lpstr>
      <vt:lpstr>Como considerar loops em SSA ?</vt:lpstr>
      <vt:lpstr>Como considerar loops em SSA ?</vt:lpstr>
      <vt:lpstr>Exercício</vt:lpstr>
      <vt:lpstr>Resposta</vt:lpstr>
      <vt:lpstr>Demo Soot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Representação Intermediária    de Código</dc:title>
  <dc:creator>MARCELO</dc:creator>
  <cp:lastModifiedBy>Marcelo d'Amorim</cp:lastModifiedBy>
  <cp:revision>58</cp:revision>
  <dcterms:created xsi:type="dcterms:W3CDTF">2014-11-10T13:09:10Z</dcterms:created>
  <dcterms:modified xsi:type="dcterms:W3CDTF">2017-06-05T13:01:12Z</dcterms:modified>
</cp:coreProperties>
</file>