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2cc4a222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2cc4a222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cc4a2226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cc4a2226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2cc4a2226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2cc4a2226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cc4a2226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cc4a2226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cc4a2226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cc4a2226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2cc4a2226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2cc4a2226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2cc4a2226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2cc4a2226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cc4a2226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cc4a2226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403750" y="1322450"/>
            <a:ext cx="76404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000000"/>
                </a:solidFill>
                <a:highlight>
                  <a:srgbClr val="EFEFEF"/>
                </a:highlight>
                <a:latin typeface="Times New Roman"/>
                <a:ea typeface="Times New Roman"/>
                <a:cs typeface="Times New Roman"/>
                <a:sym typeface="Times New Roman"/>
              </a:rPr>
              <a:t>Diabetes</a:t>
            </a:r>
            <a:r>
              <a:rPr lang="en" sz="2600">
                <a:solidFill>
                  <a:srgbClr val="000000"/>
                </a:solidFill>
                <a:highlight>
                  <a:srgbClr val="EFEFEF"/>
                </a:highlight>
                <a:latin typeface="Times New Roman"/>
                <a:ea typeface="Times New Roman"/>
                <a:cs typeface="Times New Roman"/>
                <a:sym typeface="Times New Roman"/>
              </a:rPr>
              <a:t> Detection with Machine Learning               Algorithm</a:t>
            </a:r>
            <a:r>
              <a:rPr lang="en" sz="2600">
                <a:solidFill>
                  <a:srgbClr val="000000"/>
                </a:solidFill>
                <a:highlight>
                  <a:srgbClr val="EFEFEF"/>
                </a:highlight>
                <a:latin typeface="Times New Roman"/>
                <a:ea typeface="Times New Roman"/>
                <a:cs typeface="Times New Roman"/>
                <a:sym typeface="Times New Roman"/>
              </a:rPr>
              <a:t> </a:t>
            </a:r>
            <a:r>
              <a:rPr b="0" lang="en" sz="1800">
                <a:solidFill>
                  <a:srgbClr val="000000"/>
                </a:solidFill>
                <a:highlight>
                  <a:srgbClr val="D9EAD3"/>
                </a:highlight>
                <a:latin typeface="Times New Roman"/>
                <a:ea typeface="Times New Roman"/>
                <a:cs typeface="Times New Roman"/>
                <a:sym typeface="Times New Roman"/>
              </a:rPr>
              <a:t>          </a:t>
            </a:r>
            <a:endParaRPr sz="8200">
              <a:highlight>
                <a:srgbClr val="D9EAD3"/>
              </a:highlight>
            </a:endParaRPr>
          </a:p>
        </p:txBody>
      </p:sp>
      <p:sp>
        <p:nvSpPr>
          <p:cNvPr id="87" name="Google Shape;87;p13"/>
          <p:cNvSpPr txBox="1"/>
          <p:nvPr>
            <p:ph idx="1" type="subTitle"/>
          </p:nvPr>
        </p:nvSpPr>
        <p:spPr>
          <a:xfrm>
            <a:off x="5668577" y="3172900"/>
            <a:ext cx="27492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SACHIN NEGI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25875" y="51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221575"/>
            <a:ext cx="7688700" cy="38043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t/>
            </a:r>
            <a:endParaRPr sz="1250">
              <a:solidFill>
                <a:srgbClr val="000000"/>
              </a:solidFill>
              <a:highlight>
                <a:schemeClr val="lt1"/>
              </a:highlight>
              <a:latin typeface="Times New Roman"/>
              <a:ea typeface="Times New Roman"/>
              <a:cs typeface="Times New Roman"/>
              <a:sym typeface="Times New Roman"/>
            </a:endParaRPr>
          </a:p>
          <a:p>
            <a:pPr indent="-329558" lvl="0" marL="457200" rtl="0" algn="l">
              <a:lnSpc>
                <a:spcPct val="100000"/>
              </a:lnSpc>
              <a:spcBef>
                <a:spcPts val="0"/>
              </a:spcBef>
              <a:spcAft>
                <a:spcPts val="0"/>
              </a:spcAft>
              <a:buClr>
                <a:srgbClr val="000000"/>
              </a:buClr>
              <a:buSzPct val="100000"/>
              <a:buFont typeface="Raleway"/>
              <a:buChar char="●"/>
            </a:pPr>
            <a:r>
              <a:rPr lang="en" sz="2271">
                <a:solidFill>
                  <a:srgbClr val="000000"/>
                </a:solidFill>
                <a:highlight>
                  <a:schemeClr val="lt1"/>
                </a:highlight>
                <a:latin typeface="Raleway"/>
                <a:ea typeface="Raleway"/>
                <a:cs typeface="Raleway"/>
                <a:sym typeface="Raleway"/>
              </a:rPr>
              <a:t>Diabetes mellitus (DM), commonly known as just diabetes, is a group of metabolic disorders charac­terized by a high blood sugar level over a prolonged period of time. Symptoms often include frequent urination, increased thirst and increased appetite. If left untreated, diabetes can cause many health complications. Acute complications can include diabetic ketoacidosis, hyperosmolar hyperglycemic state, or death.Serious long­term complications include cardiovascular disease, stroke, chronic kidney disease, foot ulcers, damage to the nerves, damage to the eyes and cognitive impairment.</a:t>
            </a:r>
            <a:endParaRPr sz="2271">
              <a:solidFill>
                <a:srgbClr val="000000"/>
              </a:solidFill>
              <a:highlight>
                <a:schemeClr val="lt1"/>
              </a:highlight>
              <a:latin typeface="Raleway"/>
              <a:ea typeface="Raleway"/>
              <a:cs typeface="Raleway"/>
              <a:sym typeface="Raleway"/>
            </a:endParaRPr>
          </a:p>
          <a:p>
            <a:pPr indent="0" lvl="0" marL="457200" rtl="0" algn="l">
              <a:lnSpc>
                <a:spcPct val="100000"/>
              </a:lnSpc>
              <a:spcBef>
                <a:spcPts val="0"/>
              </a:spcBef>
              <a:spcAft>
                <a:spcPts val="0"/>
              </a:spcAft>
              <a:buNone/>
            </a:pPr>
            <a:r>
              <a:t/>
            </a:r>
            <a:endParaRPr sz="1747">
              <a:solidFill>
                <a:srgbClr val="000000"/>
              </a:solidFill>
              <a:highlight>
                <a:srgbClr val="E4E8EE"/>
              </a:highlight>
              <a:latin typeface="Raleway"/>
              <a:ea typeface="Raleway"/>
              <a:cs typeface="Raleway"/>
              <a:sym typeface="Raleway"/>
            </a:endParaRPr>
          </a:p>
          <a:p>
            <a:pPr indent="-326390" lvl="0" marL="457200" rtl="0" algn="l">
              <a:lnSpc>
                <a:spcPct val="100000"/>
              </a:lnSpc>
              <a:spcBef>
                <a:spcPts val="0"/>
              </a:spcBef>
              <a:spcAft>
                <a:spcPts val="0"/>
              </a:spcAft>
              <a:buClr>
                <a:srgbClr val="000000"/>
              </a:buClr>
              <a:buSzPct val="100000"/>
              <a:buFont typeface="Raleway"/>
              <a:buChar char="●"/>
            </a:pPr>
            <a:r>
              <a:rPr lang="en" sz="2200">
                <a:solidFill>
                  <a:srgbClr val="000000"/>
                </a:solidFill>
                <a:highlight>
                  <a:schemeClr val="lt1"/>
                </a:highlight>
                <a:latin typeface="Raleway"/>
                <a:ea typeface="Raleway"/>
                <a:cs typeface="Raleway"/>
                <a:sym typeface="Raleway"/>
              </a:rPr>
              <a:t>The project include prediction of </a:t>
            </a:r>
            <a:r>
              <a:rPr lang="en" sz="2200">
                <a:solidFill>
                  <a:srgbClr val="000000"/>
                </a:solidFill>
                <a:highlight>
                  <a:schemeClr val="lt1"/>
                </a:highlight>
                <a:latin typeface="Raleway"/>
                <a:ea typeface="Raleway"/>
                <a:cs typeface="Raleway"/>
                <a:sym typeface="Raleway"/>
              </a:rPr>
              <a:t>Diabetes</a:t>
            </a:r>
            <a:r>
              <a:rPr lang="en" sz="2200">
                <a:solidFill>
                  <a:srgbClr val="000000"/>
                </a:solidFill>
                <a:highlight>
                  <a:schemeClr val="lt1"/>
                </a:highlight>
                <a:latin typeface="Raleway"/>
                <a:ea typeface="Raleway"/>
                <a:cs typeface="Raleway"/>
                <a:sym typeface="Raleway"/>
              </a:rPr>
              <a:t> based on some features. More than one dataset is taken and some features are selected from them.  After that both dataset are merged together.  Various machine Learning algorithm are used. The algorithm include Linear Regression,  Adaboost, Bagging decision tree based, Bagging K­neighbours and MLP(Multi Layer Perceptron) Classifier. The accuracy obtained from different algorithm is compared.</a:t>
            </a:r>
            <a:endParaRPr sz="2200">
              <a:solidFill>
                <a:srgbClr val="000000"/>
              </a:solidFill>
              <a:highlight>
                <a:schemeClr val="lt1"/>
              </a:highlight>
              <a:latin typeface="Raleway"/>
              <a:ea typeface="Raleway"/>
              <a:cs typeface="Raleway"/>
              <a:sym typeface="Raleway"/>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58000" y="4935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highlight>
                  <a:schemeClr val="lt1"/>
                </a:highlight>
              </a:rPr>
              <a:t>EXISTING METHOD</a:t>
            </a:r>
            <a:endParaRPr sz="2300">
              <a:highlight>
                <a:schemeClr val="lt1"/>
              </a:highlight>
            </a:endParaRPr>
          </a:p>
        </p:txBody>
      </p:sp>
      <p:sp>
        <p:nvSpPr>
          <p:cNvPr id="99" name="Google Shape;99;p15"/>
          <p:cNvSpPr txBox="1"/>
          <p:nvPr>
            <p:ph idx="1" type="body"/>
          </p:nvPr>
        </p:nvSpPr>
        <p:spPr>
          <a:xfrm>
            <a:off x="727650" y="1350225"/>
            <a:ext cx="7688700" cy="3471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What do the </a:t>
            </a:r>
            <a:r>
              <a:rPr lang="en" sz="1550">
                <a:solidFill>
                  <a:srgbClr val="000000"/>
                </a:solidFill>
                <a:highlight>
                  <a:srgbClr val="FFFFFF"/>
                </a:highlight>
                <a:latin typeface="Raleway"/>
                <a:ea typeface="Raleway"/>
                <a:cs typeface="Raleway"/>
                <a:sym typeface="Raleway"/>
              </a:rPr>
              <a:t>Glycosylated Hemoglobin Test (A1c)  </a:t>
            </a:r>
            <a:r>
              <a:rPr lang="en" sz="1550">
                <a:solidFill>
                  <a:srgbClr val="000000"/>
                </a:solidFill>
                <a:highlight>
                  <a:schemeClr val="lt1"/>
                </a:highlight>
                <a:latin typeface="Raleway"/>
                <a:ea typeface="Raleway"/>
                <a:cs typeface="Raleway"/>
                <a:sym typeface="Raleway"/>
              </a:rPr>
              <a:t>test results mean?</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An A1c test result gets reported as a percentage. The number represents the portion of hemoglobin</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proteins that are glycosylated, or holding glucose. The higher the percentage, the higher your blood</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sugar levels have been over the last few months.</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Less than 5.7 means you don’t have diabetes.</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Char char="●"/>
            </a:pPr>
            <a:r>
              <a:rPr lang="en" sz="1550">
                <a:solidFill>
                  <a:srgbClr val="000000"/>
                </a:solidFill>
                <a:highlight>
                  <a:schemeClr val="lt1"/>
                </a:highlight>
                <a:latin typeface="Raleway"/>
                <a:ea typeface="Raleway"/>
                <a:cs typeface="Raleway"/>
                <a:sym typeface="Raleway"/>
              </a:rPr>
              <a:t>5.7 % to 6.4% signals pre­diabetes.</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Char char="●"/>
            </a:pPr>
            <a:r>
              <a:rPr lang="en" sz="1550">
                <a:solidFill>
                  <a:srgbClr val="000000"/>
                </a:solidFill>
                <a:highlight>
                  <a:schemeClr val="lt1"/>
                </a:highlight>
                <a:latin typeface="Raleway"/>
                <a:ea typeface="Raleway"/>
                <a:cs typeface="Raleway"/>
                <a:sym typeface="Raleway"/>
              </a:rPr>
              <a:t>6.5% or higher means a diabetes diagnosis.</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Char char="●"/>
            </a:pPr>
            <a:r>
              <a:rPr lang="en" sz="1550">
                <a:solidFill>
                  <a:srgbClr val="000000"/>
                </a:solidFill>
                <a:highlight>
                  <a:schemeClr val="lt1"/>
                </a:highlight>
                <a:latin typeface="Raleway"/>
                <a:ea typeface="Raleway"/>
                <a:cs typeface="Raleway"/>
                <a:sym typeface="Raleway"/>
              </a:rPr>
              <a:t>7 % or lower is the goal for someone trying to manage their diabetes</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95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79400" y="46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 WITH ARCHITECTURE</a:t>
            </a:r>
            <a:endParaRPr/>
          </a:p>
        </p:txBody>
      </p:sp>
      <p:sp>
        <p:nvSpPr>
          <p:cNvPr id="105" name="Google Shape;105;p16"/>
          <p:cNvSpPr txBox="1"/>
          <p:nvPr>
            <p:ph idx="1" type="body"/>
          </p:nvPr>
        </p:nvSpPr>
        <p:spPr>
          <a:xfrm>
            <a:off x="654425" y="1221625"/>
            <a:ext cx="7688700" cy="36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50">
                <a:solidFill>
                  <a:srgbClr val="000000"/>
                </a:solidFill>
                <a:highlight>
                  <a:srgbClr val="FFFFFF"/>
                </a:highlight>
                <a:latin typeface="Raleway"/>
                <a:ea typeface="Raleway"/>
                <a:cs typeface="Raleway"/>
                <a:sym typeface="Raleway"/>
              </a:rPr>
              <a:t>The main idea of the method used is:</a:t>
            </a:r>
            <a:endParaRPr sz="1550">
              <a:solidFill>
                <a:srgbClr val="000000"/>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rgbClr val="FFFFFF"/>
                </a:highlight>
                <a:latin typeface="Raleway"/>
                <a:ea typeface="Raleway"/>
                <a:cs typeface="Raleway"/>
                <a:sym typeface="Raleway"/>
              </a:rPr>
              <a:t>Three features are selected which are:</a:t>
            </a:r>
            <a:endParaRPr sz="1550">
              <a:solidFill>
                <a:srgbClr val="000000"/>
              </a:solidFill>
              <a:highlight>
                <a:srgbClr val="FFFFFF"/>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rgbClr val="FFFFFF"/>
                </a:highlight>
                <a:latin typeface="Raleway"/>
                <a:ea typeface="Raleway"/>
                <a:cs typeface="Raleway"/>
                <a:sym typeface="Raleway"/>
              </a:rPr>
              <a:t>ArmCircum:</a:t>
            </a:r>
            <a:endParaRPr sz="1550">
              <a:solidFill>
                <a:srgbClr val="000000"/>
              </a:solidFill>
              <a:highlight>
                <a:srgbClr val="FFFFFF"/>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rgbClr val="FFFFFF"/>
                </a:highlight>
                <a:latin typeface="Raleway"/>
                <a:ea typeface="Raleway"/>
                <a:cs typeface="Raleway"/>
                <a:sym typeface="Raleway"/>
              </a:rPr>
              <a:t>SaggitalAbdominal</a:t>
            </a:r>
            <a:endParaRPr sz="1550">
              <a:solidFill>
                <a:srgbClr val="000000"/>
              </a:solidFill>
              <a:highlight>
                <a:srgbClr val="FFFFFF"/>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rgbClr val="FFFFFF"/>
                </a:highlight>
                <a:latin typeface="Raleway"/>
                <a:ea typeface="Raleway"/>
                <a:cs typeface="Raleway"/>
                <a:sym typeface="Raleway"/>
              </a:rPr>
              <a:t>GripStrength</a:t>
            </a:r>
            <a:endParaRPr sz="1550">
              <a:solidFill>
                <a:srgbClr val="000000"/>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rgbClr val="FFFFFF"/>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Different machine learning algorithm is used:</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rgbClr val="FFFFFF"/>
                </a:highlight>
                <a:latin typeface="Raleway"/>
                <a:ea typeface="Raleway"/>
                <a:cs typeface="Raleway"/>
                <a:sym typeface="Raleway"/>
              </a:rPr>
              <a:t>The algorithm include Linear Regression, Adaboost, Bagging decision tree based, Bagging K­neighbours and MLP(Multi Layer Perceptron) Classifier. The data is feed to the algorithm to learn the features. Based on the learning of the features. The algorithm predicts the person to be Diebetic or not Diebetic.</a:t>
            </a:r>
            <a:endParaRPr sz="1550">
              <a:solidFill>
                <a:srgbClr val="000000"/>
              </a:solidFill>
              <a:highlight>
                <a:srgbClr val="FFFFFF"/>
              </a:highlight>
              <a:latin typeface="Raleway"/>
              <a:ea typeface="Raleway"/>
              <a:cs typeface="Raleway"/>
              <a:sym typeface="Raleway"/>
            </a:endParaRPr>
          </a:p>
          <a:p>
            <a:pPr indent="0" lvl="0" marL="0" rtl="0" algn="l">
              <a:spcBef>
                <a:spcPts val="0"/>
              </a:spcBef>
              <a:spcAft>
                <a:spcPts val="1200"/>
              </a:spcAft>
              <a:buNone/>
            </a:pPr>
            <a:r>
              <a:t/>
            </a:r>
            <a:endParaRPr sz="15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558000" y="493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1" name="Google Shape;111;p17"/>
          <p:cNvSpPr txBox="1"/>
          <p:nvPr>
            <p:ph idx="1" type="body"/>
          </p:nvPr>
        </p:nvSpPr>
        <p:spPr>
          <a:xfrm>
            <a:off x="622300" y="1135850"/>
            <a:ext cx="7688700" cy="362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55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b="1" lang="en" sz="1550">
                <a:solidFill>
                  <a:srgbClr val="000000"/>
                </a:solidFill>
                <a:highlight>
                  <a:schemeClr val="lt1"/>
                </a:highlight>
                <a:latin typeface="Raleway"/>
                <a:ea typeface="Raleway"/>
                <a:cs typeface="Raleway"/>
                <a:sym typeface="Raleway"/>
              </a:rPr>
              <a:t>Data</a:t>
            </a:r>
            <a:endParaRPr b="1" sz="1550">
              <a:solidFill>
                <a:srgbClr val="000000"/>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550">
                <a:solidFill>
                  <a:srgbClr val="000000"/>
                </a:solidFill>
                <a:highlight>
                  <a:schemeClr val="lt1"/>
                </a:highlight>
                <a:latin typeface="Raleway"/>
                <a:ea typeface="Raleway"/>
                <a:cs typeface="Raleway"/>
                <a:sym typeface="Raleway"/>
              </a:rPr>
              <a:t>The data is collected from two different sources. Some features are selected from each dataset and then both the dataset and combined together.</a:t>
            </a:r>
            <a:endParaRPr sz="1550">
              <a:solidFill>
                <a:srgbClr val="000000"/>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550">
                <a:solidFill>
                  <a:srgbClr val="000000"/>
                </a:solidFill>
                <a:highlight>
                  <a:schemeClr val="lt1"/>
                </a:highlight>
                <a:latin typeface="Raleway"/>
                <a:ea typeface="Raleway"/>
                <a:cs typeface="Raleway"/>
                <a:sym typeface="Raleway"/>
              </a:rPr>
              <a:t>Their are 3 columns(features) and 9813 rows</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1200"/>
              </a:spcBef>
              <a:spcAft>
                <a:spcPts val="0"/>
              </a:spcAft>
              <a:buNone/>
            </a:pPr>
            <a:r>
              <a:rPr b="1" lang="en" sz="1550">
                <a:solidFill>
                  <a:srgbClr val="000000"/>
                </a:solidFill>
                <a:highlight>
                  <a:schemeClr val="lt1"/>
                </a:highlight>
                <a:latin typeface="Raleway"/>
                <a:ea typeface="Raleway"/>
                <a:cs typeface="Raleway"/>
                <a:sym typeface="Raleway"/>
              </a:rPr>
              <a:t>Pre­processing</a:t>
            </a:r>
            <a:endParaRPr b="1"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b="1"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The data is divided into two parts.</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i) Training set</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ii) Test set</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550">
                <a:solidFill>
                  <a:srgbClr val="000000"/>
                </a:solidFill>
                <a:highlight>
                  <a:schemeClr val="lt1"/>
                </a:highlight>
                <a:latin typeface="Raleway"/>
                <a:ea typeface="Raleway"/>
                <a:cs typeface="Raleway"/>
                <a:sym typeface="Raleway"/>
              </a:rPr>
              <a:t>The training set consist of 6000 rows. The remaining 3813 rows is Test set</a:t>
            </a:r>
            <a:r>
              <a:rPr lang="en" sz="950">
                <a:solidFill>
                  <a:srgbClr val="000000"/>
                </a:solidFill>
                <a:highlight>
                  <a:schemeClr val="lt1"/>
                </a:highlight>
                <a:latin typeface="Raleway"/>
                <a:ea typeface="Raleway"/>
                <a:cs typeface="Raleway"/>
                <a:sym typeface="Raleway"/>
              </a:rPr>
              <a:t>.</a:t>
            </a:r>
            <a:endParaRPr sz="950">
              <a:solidFill>
                <a:srgbClr val="000000"/>
              </a:solidFill>
              <a:highlight>
                <a:schemeClr val="lt1"/>
              </a:highlight>
              <a:latin typeface="Raleway"/>
              <a:ea typeface="Raleway"/>
              <a:cs typeface="Raleway"/>
              <a:sym typeface="Raleway"/>
            </a:endParaRPr>
          </a:p>
          <a:p>
            <a:pPr indent="0" lvl="0" marL="0" rtl="0" algn="l">
              <a:spcBef>
                <a:spcPts val="0"/>
              </a:spcBef>
              <a:spcAft>
                <a:spcPts val="1200"/>
              </a:spcAft>
              <a:buNone/>
            </a:pPr>
            <a:r>
              <a:t/>
            </a:r>
            <a:endParaRPr sz="950">
              <a:solidFill>
                <a:srgbClr val="000000"/>
              </a:solidFill>
              <a:highlight>
                <a:srgbClr val="E4E8EE"/>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7650" y="2075900"/>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sz="1650">
                <a:solidFill>
                  <a:srgbClr val="000000"/>
                </a:solidFill>
                <a:highlight>
                  <a:schemeClr val="lt1"/>
                </a:highlight>
                <a:latin typeface="Raleway"/>
                <a:ea typeface="Raleway"/>
                <a:cs typeface="Raleway"/>
                <a:sym typeface="Raleway"/>
              </a:rPr>
              <a:t>Application of Algorithm</a:t>
            </a:r>
            <a:endParaRPr b="1"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b="1"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Machine Learning Algorithm is applied which include</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Linear Regression</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Adaboost</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Bagging decision tree based</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Bagging K­neighbours</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MLP(Multi Layer Perceptron) Classifier</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6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rPr lang="en" sz="1650">
                <a:solidFill>
                  <a:srgbClr val="000000"/>
                </a:solidFill>
                <a:highlight>
                  <a:schemeClr val="lt1"/>
                </a:highlight>
                <a:latin typeface="Raleway"/>
                <a:ea typeface="Raleway"/>
                <a:cs typeface="Raleway"/>
                <a:sym typeface="Raleway"/>
              </a:rPr>
              <a:t>The algorithm learn the features from training set. The learned features is </a:t>
            </a:r>
            <a:r>
              <a:rPr lang="en" sz="1650">
                <a:solidFill>
                  <a:srgbClr val="000000"/>
                </a:solidFill>
                <a:highlight>
                  <a:schemeClr val="lt1"/>
                </a:highlight>
                <a:latin typeface="Raleway"/>
                <a:ea typeface="Raleway"/>
                <a:cs typeface="Raleway"/>
                <a:sym typeface="Raleway"/>
              </a:rPr>
              <a:t>used</a:t>
            </a:r>
            <a:r>
              <a:rPr lang="en" sz="1650">
                <a:solidFill>
                  <a:srgbClr val="000000"/>
                </a:solidFill>
                <a:highlight>
                  <a:schemeClr val="lt1"/>
                </a:highlight>
                <a:latin typeface="Raleway"/>
                <a:ea typeface="Raleway"/>
                <a:cs typeface="Raleway"/>
                <a:sym typeface="Raleway"/>
              </a:rPr>
              <a:t>  to predict the test set</a:t>
            </a:r>
            <a:endParaRPr sz="165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7650" y="507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Inbuilt library is used to implement different machine learning algorithm. Sklearn library  is used to im­plement algorithm:  AdaBoost Classifier, Decision Tree Classifier, Bagging Classifier, K Neighbors Classi­fier.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Distribution of each features are plotted to analyse the distribution</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Heat map of features are plotted.</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Pair plot is also plotted for the features.</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A </a:t>
            </a:r>
            <a:r>
              <a:rPr lang="en" sz="1550">
                <a:solidFill>
                  <a:srgbClr val="000000"/>
                </a:solidFill>
                <a:highlight>
                  <a:schemeClr val="lt1"/>
                </a:highlight>
                <a:latin typeface="Raleway"/>
                <a:ea typeface="Raleway"/>
                <a:cs typeface="Raleway"/>
                <a:sym typeface="Raleway"/>
              </a:rPr>
              <a:t>comparative</a:t>
            </a:r>
            <a:r>
              <a:rPr lang="en" sz="1550">
                <a:solidFill>
                  <a:srgbClr val="000000"/>
                </a:solidFill>
                <a:highlight>
                  <a:schemeClr val="lt1"/>
                </a:highlight>
                <a:latin typeface="Raleway"/>
                <a:ea typeface="Raleway"/>
                <a:cs typeface="Raleway"/>
                <a:sym typeface="Raleway"/>
              </a:rPr>
              <a:t> study  is done based on the accuracy obtained from different machine learning algorithm.</a:t>
            </a:r>
            <a:endParaRPr sz="1550">
              <a:solidFill>
                <a:srgbClr val="000000"/>
              </a:solidFill>
              <a:highlight>
                <a:schemeClr val="lt1"/>
              </a:highlight>
              <a:latin typeface="Raleway"/>
              <a:ea typeface="Raleway"/>
              <a:cs typeface="Raleway"/>
              <a:sym typeface="Raleway"/>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79425"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8" name="Google Shape;128;p20"/>
          <p:cNvSpPr txBox="1"/>
          <p:nvPr>
            <p:ph idx="1" type="body"/>
          </p:nvPr>
        </p:nvSpPr>
        <p:spPr>
          <a:xfrm>
            <a:off x="214325" y="1114425"/>
            <a:ext cx="4357800" cy="32256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b="1" lang="en" sz="1550">
                <a:solidFill>
                  <a:srgbClr val="000000"/>
                </a:solidFill>
                <a:highlight>
                  <a:schemeClr val="lt1"/>
                </a:highlight>
                <a:latin typeface="Raleway"/>
                <a:ea typeface="Raleway"/>
                <a:cs typeface="Raleway"/>
                <a:sym typeface="Raleway"/>
              </a:rPr>
              <a:t>Accuracy obtained</a:t>
            </a:r>
            <a:endParaRPr b="1"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Linear Regression: ­ 0.123966%</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Adaboost: ­ 0.847364%</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Bagging Decision tree based: ­ 0.87804%</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Bagging K­neighbors: ­ 0.880671%</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1550">
              <a:solidFill>
                <a:srgbClr val="000000"/>
              </a:solidFill>
              <a:highlight>
                <a:schemeClr val="lt1"/>
              </a:highlight>
              <a:latin typeface="Raleway"/>
              <a:ea typeface="Raleway"/>
              <a:cs typeface="Raleway"/>
              <a:sym typeface="Raleway"/>
            </a:endParaRPr>
          </a:p>
          <a:p>
            <a:pPr indent="-327025" lvl="0" marL="457200" rtl="0" algn="l">
              <a:lnSpc>
                <a:spcPct val="100000"/>
              </a:lnSpc>
              <a:spcBef>
                <a:spcPts val="0"/>
              </a:spcBef>
              <a:spcAft>
                <a:spcPts val="0"/>
              </a:spcAft>
              <a:buClr>
                <a:srgbClr val="000000"/>
              </a:buClr>
              <a:buSzPts val="1550"/>
              <a:buFont typeface="Raleway"/>
              <a:buChar char="●"/>
            </a:pPr>
            <a:r>
              <a:rPr lang="en" sz="1550">
                <a:solidFill>
                  <a:srgbClr val="000000"/>
                </a:solidFill>
                <a:highlight>
                  <a:schemeClr val="lt1"/>
                </a:highlight>
                <a:latin typeface="Raleway"/>
                <a:ea typeface="Raleway"/>
                <a:cs typeface="Raleway"/>
                <a:sym typeface="Raleway"/>
              </a:rPr>
              <a:t>Multi Layer Perceptron: ­ 0.879098%</a:t>
            </a:r>
            <a:endParaRPr sz="1550">
              <a:solidFill>
                <a:srgbClr val="000000"/>
              </a:solidFill>
              <a:highlight>
                <a:schemeClr val="lt1"/>
              </a:highlight>
              <a:latin typeface="Raleway"/>
              <a:ea typeface="Raleway"/>
              <a:cs typeface="Raleway"/>
              <a:sym typeface="Raleway"/>
            </a:endParaRPr>
          </a:p>
          <a:p>
            <a:pPr indent="0" lvl="0" marL="0" rtl="0" algn="l">
              <a:lnSpc>
                <a:spcPct val="100000"/>
              </a:lnSpc>
              <a:spcBef>
                <a:spcPts val="0"/>
              </a:spcBef>
              <a:spcAft>
                <a:spcPts val="0"/>
              </a:spcAft>
              <a:buNone/>
            </a:pPr>
            <a:r>
              <a:t/>
            </a:r>
            <a:endParaRPr sz="950">
              <a:solidFill>
                <a:srgbClr val="000000"/>
              </a:solidFill>
              <a:highlight>
                <a:srgbClr val="E4E8E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29" name="Google Shape;129;p20"/>
          <p:cNvPicPr preferRelativeResize="0"/>
          <p:nvPr/>
        </p:nvPicPr>
        <p:blipFill>
          <a:blip r:embed="rId3">
            <a:alphaModFix/>
          </a:blip>
          <a:stretch>
            <a:fillRect/>
          </a:stretch>
        </p:blipFill>
        <p:spPr>
          <a:xfrm>
            <a:off x="4839875" y="996575"/>
            <a:ext cx="3943350" cy="364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12050" y="52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chemeClr val="dk2"/>
              </a:buClr>
              <a:buSzPts val="1550"/>
              <a:buFont typeface="Raleway"/>
              <a:buChar char="●"/>
            </a:pPr>
            <a:r>
              <a:rPr lang="en" sz="1550">
                <a:solidFill>
                  <a:schemeClr val="dk2"/>
                </a:solidFill>
                <a:highlight>
                  <a:schemeClr val="lt1"/>
                </a:highlight>
                <a:latin typeface="Raleway"/>
                <a:ea typeface="Raleway"/>
                <a:cs typeface="Raleway"/>
                <a:sym typeface="Raleway"/>
              </a:rPr>
              <a:t>Different features can be selected.</a:t>
            </a:r>
            <a:endParaRPr sz="1550">
              <a:solidFill>
                <a:schemeClr val="dk2"/>
              </a:solidFill>
              <a:highlight>
                <a:schemeClr val="lt1"/>
              </a:highlight>
              <a:latin typeface="Raleway"/>
              <a:ea typeface="Raleway"/>
              <a:cs typeface="Raleway"/>
              <a:sym typeface="Raleway"/>
            </a:endParaRPr>
          </a:p>
          <a:p>
            <a:pPr indent="-327025" lvl="0" marL="457200" rtl="0" algn="l">
              <a:spcBef>
                <a:spcPts val="0"/>
              </a:spcBef>
              <a:spcAft>
                <a:spcPts val="0"/>
              </a:spcAft>
              <a:buClr>
                <a:schemeClr val="dk2"/>
              </a:buClr>
              <a:buSzPts val="1550"/>
              <a:buFont typeface="Raleway"/>
              <a:buChar char="●"/>
            </a:pPr>
            <a:r>
              <a:rPr lang="en" sz="1550">
                <a:solidFill>
                  <a:schemeClr val="dk2"/>
                </a:solidFill>
                <a:highlight>
                  <a:schemeClr val="lt1"/>
                </a:highlight>
                <a:latin typeface="Raleway"/>
                <a:ea typeface="Raleway"/>
                <a:cs typeface="Raleway"/>
                <a:sym typeface="Raleway"/>
              </a:rPr>
              <a:t>Deep Learning algorithms can be introduced</a:t>
            </a:r>
            <a:endParaRPr sz="1550">
              <a:solidFill>
                <a:schemeClr val="dk2"/>
              </a:solidFill>
              <a:highlight>
                <a:schemeClr val="lt1"/>
              </a:highlight>
              <a:latin typeface="Raleway"/>
              <a:ea typeface="Raleway"/>
              <a:cs typeface="Raleway"/>
              <a:sym typeface="Raleway"/>
            </a:endParaRPr>
          </a:p>
          <a:p>
            <a:pPr indent="0" lvl="0" marL="457200" rtl="0" algn="l">
              <a:spcBef>
                <a:spcPts val="1200"/>
              </a:spcBef>
              <a:spcAft>
                <a:spcPts val="1200"/>
              </a:spcAft>
              <a:buNone/>
            </a:pPr>
            <a:r>
              <a:t/>
            </a:r>
            <a:endParaRPr sz="155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