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BA287-E2C7-9B52-D6AC-69E7ECB3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224C0E-49CB-E17C-C4D8-A9D6BAFA3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4E1E5-5DF9-6F93-50AC-B0F5C936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128682-9B4E-589A-C507-3D9B452B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091AD-8AAC-69AB-4F15-7D3710DE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07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73E87-2422-9292-A15C-5C2AC6D7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60A1AF-A8E1-BE9A-40BF-435BC2603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8D2390-352D-D4BC-2836-2A15FD9D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DE988-0C0C-CD4D-24E4-382ECCDF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2AE6F9-2318-9070-1F7E-C2F6E9F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7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A9138F-8F80-D494-D731-9ECF4748E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8414B6-5DCB-2913-D6DD-4297E794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F2F951-DBED-D926-D09A-B983A7F5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30BACD-0DE2-91A1-9530-82313A6D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F04F3-BA20-F919-F611-45A80E47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5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D0E0A-7B0A-1CE3-C6BB-88E216D4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9DA8C-DD36-EE98-B7FA-B89930F36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C5774E-F087-7B72-7A8D-CC8B7F02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87CD63-4EA8-E41C-75B9-7659424A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AB6032-F1BB-BE81-15C3-142F84F5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2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64F8B-F9A7-0A6C-CF60-6F49B93C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B91316-E6CA-008A-C323-52C498D4F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68D9C0-9982-9E7B-5DCB-5897E252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2AADF0-3B63-046C-5CC5-64FFA0A7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5BE6A7-F2BC-80F0-458B-0391D8C7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83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3D29D-7943-C255-DE51-F20580AD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F51D4-0976-EC42-AC9A-B2B5CCF20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713E03-4618-26A7-547C-370A68674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1C4136-A97F-81C3-50E5-D027F49F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389480-4DD1-CDF1-4DB4-7DBD334C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9F6CD-95FB-782B-2B2F-F7065525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6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49836-3D87-FD07-F2C5-406F356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FB5225-A91A-1B37-18AD-537E05C8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EBBB3F-089B-FAE5-4DEC-B40F15B5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359460-B92F-11D2-A89F-DC7D2F095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C489BA-B22A-9536-F747-E1F42DDAE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8F9766-B8FA-1509-C52F-93FD1659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D60B4C-92F0-3D33-7884-C735022E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8379B8-82A5-6962-AD58-29393DC3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5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E0636-A072-1C8B-0148-99DCF35B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D32599-A6BB-17FB-C8F0-7844E15B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4221C4-4B28-3DC8-CA03-A2EC660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4CAED2-7183-A0BC-2E11-B5BC7FB7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9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3EF3FE-4103-2085-0BE5-080924A9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D8659C-0362-A457-6C2E-05B053D5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A4FF99-28A0-5F18-93ED-AB3FB6C6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9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B30CC-D7C5-844B-EEE8-18518A1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20F6D-20C0-F947-0BDD-BB7EC3318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940204-8158-8075-622C-A25A3C4F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59C3D9-AFCE-86FC-4F87-257AAD3E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13091-DC1F-9A74-1B4D-4C05FFD6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15D4A4-6232-74A1-F569-5831D314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8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93802-7B37-9726-E5B4-C5AC6ED7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6D3C0B-C825-BBCF-5612-DB50BDCF4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278B3D-5D88-E40E-B357-0E4383D3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F4811A-E83B-83A7-A5EF-BFE846A5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24212C-61C3-FC7B-8FF4-917E4A05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94003E-9C92-814A-C269-82827576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29F6D1-0DE5-306F-8259-5BD94A55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AD156-CD93-4FC0-9AA2-38579791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A0ED0-CA77-DAA4-A6E9-26408D539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8FA2-FB29-48AA-B89C-DACABC3853CC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F53CE-3007-5C6D-CB88-78CFA6F8F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B26D20-9977-5DA5-C357-005B52D22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6986-A186-40FC-9D90-A9AEB96A2B7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5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sange 7">
            <a:extLst>
              <a:ext uri="{FF2B5EF4-FFF2-40B4-BE49-F238E27FC236}">
                <a16:creationId xmlns:a16="http://schemas.microsoft.com/office/drawing/2014/main" id="{414C6713-8179-C115-4DBC-964ABBACD153}"/>
              </a:ext>
            </a:extLst>
          </p:cNvPr>
          <p:cNvSpPr/>
          <p:nvPr/>
        </p:nvSpPr>
        <p:spPr>
          <a:xfrm>
            <a:off x="9637160" y="10274"/>
            <a:ext cx="1643865" cy="157194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Destination de la production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osange 8">
            <a:extLst>
              <a:ext uri="{FF2B5EF4-FFF2-40B4-BE49-F238E27FC236}">
                <a16:creationId xmlns:a16="http://schemas.microsoft.com/office/drawing/2014/main" id="{6F8AAB48-C899-66A3-A3F2-41484130BBF8}"/>
              </a:ext>
            </a:extLst>
          </p:cNvPr>
          <p:cNvSpPr/>
          <p:nvPr/>
        </p:nvSpPr>
        <p:spPr>
          <a:xfrm>
            <a:off x="7730020" y="631859"/>
            <a:ext cx="2121888" cy="157194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Unité institutionnelle de l’unité </a:t>
            </a:r>
            <a:r>
              <a:rPr lang="fr-FR" sz="1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économique </a:t>
            </a:r>
            <a:endParaRPr lang="en-GB" sz="1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7B732AF1-6812-EF9A-BDF1-41B25B1BE6EF}"/>
              </a:ext>
            </a:extLst>
          </p:cNvPr>
          <p:cNvSpPr/>
          <p:nvPr/>
        </p:nvSpPr>
        <p:spPr>
          <a:xfrm>
            <a:off x="5822880" y="1582218"/>
            <a:ext cx="1728626" cy="157194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Tenir un </a:t>
            </a:r>
            <a:r>
              <a:rPr lang="fr-FR" sz="1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emploi formel</a:t>
            </a:r>
            <a:endParaRPr lang="en-GB" sz="1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osange 10">
            <a:extLst>
              <a:ext uri="{FF2B5EF4-FFF2-40B4-BE49-F238E27FC236}">
                <a16:creationId xmlns:a16="http://schemas.microsoft.com/office/drawing/2014/main" id="{C21C24DD-2A18-9C9E-37D3-08837A2F415E}"/>
              </a:ext>
            </a:extLst>
          </p:cNvPr>
          <p:cNvSpPr/>
          <p:nvPr/>
        </p:nvSpPr>
        <p:spPr>
          <a:xfrm>
            <a:off x="3915739" y="2881900"/>
            <a:ext cx="1763675" cy="157194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L’unité économique </a:t>
            </a:r>
            <a:r>
              <a:rPr lang="fr-FR" sz="1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enregistrée</a:t>
            </a:r>
            <a:endParaRPr lang="en-GB" sz="1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osange 11">
            <a:extLst>
              <a:ext uri="{FF2B5EF4-FFF2-40B4-BE49-F238E27FC236}">
                <a16:creationId xmlns:a16="http://schemas.microsoft.com/office/drawing/2014/main" id="{9340CB1B-25E0-7ADE-CCE9-6538DBBE3752}"/>
              </a:ext>
            </a:extLst>
          </p:cNvPr>
          <p:cNvSpPr/>
          <p:nvPr/>
        </p:nvSpPr>
        <p:spPr>
          <a:xfrm>
            <a:off x="2114766" y="4176444"/>
            <a:ext cx="1763670" cy="157194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Identité</a:t>
            </a:r>
            <a:r>
              <a:rPr lang="fr-F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Juridique de L’unité économique</a:t>
            </a:r>
            <a:endParaRPr lang="en-GB" sz="1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0820A6CD-3F46-EAE2-7920-C9D7A37770B3}"/>
              </a:ext>
            </a:extLst>
          </p:cNvPr>
          <p:cNvSpPr/>
          <p:nvPr/>
        </p:nvSpPr>
        <p:spPr>
          <a:xfrm>
            <a:off x="470901" y="5173037"/>
            <a:ext cx="1728626" cy="157194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L’unité économique tient une </a:t>
            </a:r>
            <a:r>
              <a:rPr lang="fr-FR" sz="1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comptabilité fiscale</a:t>
            </a:r>
            <a:endParaRPr lang="en-GB" sz="1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9BEFB4B3-A52D-4670-A533-49DB655BF4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61533" y="369867"/>
            <a:ext cx="914676" cy="496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0A2FDD03-C9E8-6CEE-EFAF-18A5CFD2FE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22323" y="1582217"/>
            <a:ext cx="1009328" cy="187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18118-74E1-B3F7-46B6-AB462E54412D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4736387" y="631859"/>
            <a:ext cx="4054577" cy="2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00890AC-B95E-D3A2-0284-BBA09CBA0E9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36387" y="657546"/>
            <a:ext cx="61190" cy="22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7EAE2736-510F-2925-C90A-1AA791FED5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42604" y="2671278"/>
            <a:ext cx="853398" cy="554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1923A7A0-9557-3DC0-2DBA-74FD8DF53971}"/>
              </a:ext>
            </a:extLst>
          </p:cNvPr>
          <p:cNvCxnSpPr/>
          <p:nvPr/>
        </p:nvCxnSpPr>
        <p:spPr>
          <a:xfrm rot="10800000" flipV="1">
            <a:off x="3411020" y="3996646"/>
            <a:ext cx="770562" cy="554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62ECA08-E6EF-0A13-2DA8-48B2C2A755B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335214" y="3667873"/>
            <a:ext cx="2580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700037A-E0D2-6227-2979-C6ACE50FF51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335214" y="3667873"/>
            <a:ext cx="0" cy="15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897EF0B-6BD4-97D6-F5CC-FF40F0B0B76D}"/>
              </a:ext>
            </a:extLst>
          </p:cNvPr>
          <p:cNvSpPr/>
          <p:nvPr/>
        </p:nvSpPr>
        <p:spPr>
          <a:xfrm>
            <a:off x="2421517" y="5996215"/>
            <a:ext cx="2506895" cy="693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L’unité économique appartient au « secteur informel »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3E5095-07CA-3170-C80E-F599F17B8C99}"/>
              </a:ext>
            </a:extLst>
          </p:cNvPr>
          <p:cNvSpPr/>
          <p:nvPr/>
        </p:nvSpPr>
        <p:spPr>
          <a:xfrm>
            <a:off x="7905965" y="6051474"/>
            <a:ext cx="3041150" cy="7859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L’unité économique appartient au 'secteur formel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AAB5D0-9EBE-8AF1-BAA8-C365BEF84931}"/>
              </a:ext>
            </a:extLst>
          </p:cNvPr>
          <p:cNvSpPr/>
          <p:nvPr/>
        </p:nvSpPr>
        <p:spPr>
          <a:xfrm>
            <a:off x="10346076" y="3547152"/>
            <a:ext cx="1643865" cy="1753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L’unité économique est un « ménage » produisant pour son propre usage final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4F9309-5262-107F-89E0-CFBB92BC1E92}"/>
              </a:ext>
            </a:extLst>
          </p:cNvPr>
          <p:cNvSpPr/>
          <p:nvPr/>
        </p:nvSpPr>
        <p:spPr>
          <a:xfrm>
            <a:off x="0" y="6205591"/>
            <a:ext cx="729465" cy="6318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Quasi-</a:t>
            </a:r>
            <a:r>
              <a:rPr lang="fr-F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societé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CFE150-DE2D-306B-9163-922E36579F5A}"/>
              </a:ext>
            </a:extLst>
          </p:cNvPr>
          <p:cNvSpPr/>
          <p:nvPr/>
        </p:nvSpPr>
        <p:spPr>
          <a:xfrm>
            <a:off x="5076657" y="5374777"/>
            <a:ext cx="2270589" cy="6935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Entreprise non constituée en société, enregistrée, appartenant à un ménage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B0CF4-B79A-E9D2-0411-3BDE4C7757AD}"/>
              </a:ext>
            </a:extLst>
          </p:cNvPr>
          <p:cNvSpPr/>
          <p:nvPr/>
        </p:nvSpPr>
        <p:spPr>
          <a:xfrm>
            <a:off x="5500741" y="4453845"/>
            <a:ext cx="1311238" cy="5115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Société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775E3F6-7389-C95C-E95F-690090E6BA2A}"/>
              </a:ext>
            </a:extLst>
          </p:cNvPr>
          <p:cNvSpPr txBox="1"/>
          <p:nvPr/>
        </p:nvSpPr>
        <p:spPr>
          <a:xfrm>
            <a:off x="8910450" y="2536336"/>
            <a:ext cx="1430977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Gouvernement, institution formelle sans but lucratif 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5681C1D-6A1D-A89B-7FE2-93F66F7D4B06}"/>
              </a:ext>
            </a:extLst>
          </p:cNvPr>
          <p:cNvSpPr txBox="1"/>
          <p:nvPr/>
        </p:nvSpPr>
        <p:spPr>
          <a:xfrm>
            <a:off x="206552" y="940777"/>
            <a:ext cx="3589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 utilisant les mêmes critères, trois secteurs peuvent être identifiés : secteur informel, secteur formel et les ménages produisant pour leur propre usage final</a:t>
            </a:r>
          </a:p>
        </p:txBody>
      </p:sp>
      <p:sp>
        <p:nvSpPr>
          <p:cNvPr id="58" name="TextBox 2">
            <a:extLst>
              <a:ext uri="{FF2B5EF4-FFF2-40B4-BE49-F238E27FC236}">
                <a16:creationId xmlns:a16="http://schemas.microsoft.com/office/drawing/2014/main" id="{0DEA28BF-F990-0D43-1F64-2DFF40AD14D7}"/>
              </a:ext>
            </a:extLst>
          </p:cNvPr>
          <p:cNvSpPr txBox="1"/>
          <p:nvPr/>
        </p:nvSpPr>
        <p:spPr>
          <a:xfrm>
            <a:off x="191136" y="175354"/>
            <a:ext cx="27879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Combinaison</a:t>
            </a:r>
            <a:r>
              <a:rPr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critères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3">
            <a:extLst>
              <a:ext uri="{FF2B5EF4-FFF2-40B4-BE49-F238E27FC236}">
                <a16:creationId xmlns:a16="http://schemas.microsoft.com/office/drawing/2014/main" id="{975B1780-A583-C942-E10A-35991ABA10FD}"/>
              </a:ext>
            </a:extLst>
          </p:cNvPr>
          <p:cNvSpPr txBox="1"/>
          <p:nvPr/>
        </p:nvSpPr>
        <p:spPr>
          <a:xfrm>
            <a:off x="5112892" y="9245"/>
            <a:ext cx="295305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Entreprise</a:t>
            </a:r>
            <a:r>
              <a:rPr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privée</a:t>
            </a:r>
            <a:r>
              <a:rPr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exploitation </a:t>
            </a:r>
            <a:r>
              <a:rPr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agricole</a:t>
            </a:r>
            <a:endParaRPr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D85F7C3D-9C7A-FD86-C225-A4CC4605A414}"/>
              </a:ext>
            </a:extLst>
          </p:cNvPr>
          <p:cNvSpPr txBox="1"/>
          <p:nvPr/>
        </p:nvSpPr>
        <p:spPr>
          <a:xfrm>
            <a:off x="6005245" y="1317271"/>
            <a:ext cx="183415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le </a:t>
            </a:r>
            <a:r>
              <a:rPr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répondant</a:t>
            </a:r>
            <a:r>
              <a:rPr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salarié</a:t>
            </a:r>
            <a:endParaRPr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15">
            <a:extLst>
              <a:ext uri="{FF2B5EF4-FFF2-40B4-BE49-F238E27FC236}">
                <a16:creationId xmlns:a16="http://schemas.microsoft.com/office/drawing/2014/main" id="{07F233B2-9F1B-FBDD-4584-DEC78AAF5989}"/>
              </a:ext>
            </a:extLst>
          </p:cNvPr>
          <p:cNvSpPr txBox="1"/>
          <p:nvPr/>
        </p:nvSpPr>
        <p:spPr>
          <a:xfrm>
            <a:off x="5162765" y="369868"/>
            <a:ext cx="217399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le </a:t>
            </a:r>
            <a:r>
              <a:rPr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répondant</a:t>
            </a:r>
            <a:r>
              <a:rPr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n’est</a:t>
            </a:r>
            <a:r>
              <a:rPr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un </a:t>
            </a:r>
            <a:r>
              <a:rPr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salarié</a:t>
            </a:r>
            <a:endParaRPr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72AB2C-8AAF-665C-CD67-470ABE86D67F}"/>
              </a:ext>
            </a:extLst>
          </p:cNvPr>
          <p:cNvSpPr txBox="1"/>
          <p:nvPr/>
        </p:nvSpPr>
        <p:spPr>
          <a:xfrm>
            <a:off x="5112892" y="2506894"/>
            <a:ext cx="48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447DCE2-ADBC-AB3C-18FA-EA42A9A68733}"/>
              </a:ext>
            </a:extLst>
          </p:cNvPr>
          <p:cNvSpPr txBox="1"/>
          <p:nvPr/>
        </p:nvSpPr>
        <p:spPr>
          <a:xfrm>
            <a:off x="3840443" y="4671719"/>
            <a:ext cx="1635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Constitué en société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A26EA6A-2B63-1590-59B7-04C31DAB2901}"/>
              </a:ext>
            </a:extLst>
          </p:cNvPr>
          <p:cNvSpPr txBox="1"/>
          <p:nvPr/>
        </p:nvSpPr>
        <p:spPr>
          <a:xfrm>
            <a:off x="3280775" y="4048216"/>
            <a:ext cx="48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E0BE100-E312-A9AB-C59E-C9C50F505533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1168008" y="940777"/>
            <a:ext cx="1" cy="260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04C494D6-D7FB-AE7D-14DC-1B77A5D6A7FE}"/>
              </a:ext>
            </a:extLst>
          </p:cNvPr>
          <p:cNvCxnSpPr>
            <a:cxnSpLocks/>
          </p:cNvCxnSpPr>
          <p:nvPr/>
        </p:nvCxnSpPr>
        <p:spPr>
          <a:xfrm flipH="1">
            <a:off x="9426540" y="1606716"/>
            <a:ext cx="13658" cy="76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CF2C5BCD-A6C5-501F-A9E4-35F91540A7D6}"/>
              </a:ext>
            </a:extLst>
          </p:cNvPr>
          <p:cNvCxnSpPr>
            <a:cxnSpLocks/>
          </p:cNvCxnSpPr>
          <p:nvPr/>
        </p:nvCxnSpPr>
        <p:spPr>
          <a:xfrm>
            <a:off x="9426540" y="2368190"/>
            <a:ext cx="1741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7A5FBEB7-43C9-6CAD-6E38-33FE51315A56}"/>
              </a:ext>
            </a:extLst>
          </p:cNvPr>
          <p:cNvCxnSpPr>
            <a:cxnSpLocks/>
          </p:cNvCxnSpPr>
          <p:nvPr/>
        </p:nvCxnSpPr>
        <p:spPr>
          <a:xfrm>
            <a:off x="8876444" y="2131882"/>
            <a:ext cx="0" cy="38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2501492-3A22-5B26-092E-FB5E80A2045E}"/>
              </a:ext>
            </a:extLst>
          </p:cNvPr>
          <p:cNvCxnSpPr/>
          <p:nvPr/>
        </p:nvCxnSpPr>
        <p:spPr>
          <a:xfrm>
            <a:off x="7336758" y="2783893"/>
            <a:ext cx="940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78C5ED0-C630-D1AD-0617-A0AC9B8771FF}"/>
              </a:ext>
            </a:extLst>
          </p:cNvPr>
          <p:cNvCxnSpPr>
            <a:cxnSpLocks/>
          </p:cNvCxnSpPr>
          <p:nvPr/>
        </p:nvCxnSpPr>
        <p:spPr>
          <a:xfrm>
            <a:off x="8309811" y="2783893"/>
            <a:ext cx="0" cy="326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F819460-0E89-6B44-280A-92C793E3F1D9}"/>
              </a:ext>
            </a:extLst>
          </p:cNvPr>
          <p:cNvCxnSpPr>
            <a:cxnSpLocks/>
          </p:cNvCxnSpPr>
          <p:nvPr/>
        </p:nvCxnSpPr>
        <p:spPr>
          <a:xfrm>
            <a:off x="3841633" y="4985937"/>
            <a:ext cx="3585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49D7926-59E8-FB64-ECFE-289E72C77931}"/>
              </a:ext>
            </a:extLst>
          </p:cNvPr>
          <p:cNvCxnSpPr/>
          <p:nvPr/>
        </p:nvCxnSpPr>
        <p:spPr>
          <a:xfrm>
            <a:off x="3524679" y="5293758"/>
            <a:ext cx="3812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E620ED33-9486-CC70-BBCE-2428DCBB0886}"/>
              </a:ext>
            </a:extLst>
          </p:cNvPr>
          <p:cNvCxnSpPr/>
          <p:nvPr/>
        </p:nvCxnSpPr>
        <p:spPr>
          <a:xfrm>
            <a:off x="7336758" y="6205591"/>
            <a:ext cx="5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D0EFA184-6534-E1F4-2349-2353AAFCD99D}"/>
              </a:ext>
            </a:extLst>
          </p:cNvPr>
          <p:cNvCxnSpPr>
            <a:cxnSpLocks/>
          </p:cNvCxnSpPr>
          <p:nvPr/>
        </p:nvCxnSpPr>
        <p:spPr>
          <a:xfrm>
            <a:off x="7336758" y="4962416"/>
            <a:ext cx="0" cy="124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59907130-A312-117D-5138-D7822D3A9114}"/>
              </a:ext>
            </a:extLst>
          </p:cNvPr>
          <p:cNvCxnSpPr>
            <a:stCxn id="13" idx="2"/>
          </p:cNvCxnSpPr>
          <p:nvPr/>
        </p:nvCxnSpPr>
        <p:spPr>
          <a:xfrm>
            <a:off x="1335214" y="6744982"/>
            <a:ext cx="659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9E435452-4FF8-94C0-E0A8-86DDE6E2722F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614494" y="6342968"/>
            <a:ext cx="807023" cy="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CD54CDAF-B8C9-424C-CDBF-16F8D0194918}"/>
              </a:ext>
            </a:extLst>
          </p:cNvPr>
          <p:cNvSpPr txBox="1"/>
          <p:nvPr/>
        </p:nvSpPr>
        <p:spPr>
          <a:xfrm>
            <a:off x="2533973" y="3486363"/>
            <a:ext cx="48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2D81F05F-1412-35E2-6540-2E68B3D91A6E}"/>
              </a:ext>
            </a:extLst>
          </p:cNvPr>
          <p:cNvSpPr txBox="1"/>
          <p:nvPr/>
        </p:nvSpPr>
        <p:spPr>
          <a:xfrm>
            <a:off x="3707622" y="5023157"/>
            <a:ext cx="207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Non Constitué en société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A7C8A6FC-1906-7F17-1BBC-8C1894112CA7}"/>
              </a:ext>
            </a:extLst>
          </p:cNvPr>
          <p:cNvSpPr txBox="1"/>
          <p:nvPr/>
        </p:nvSpPr>
        <p:spPr>
          <a:xfrm>
            <a:off x="1860069" y="6164896"/>
            <a:ext cx="48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C013B3EB-DDB6-6AFF-E7E7-84FB887EEB43}"/>
              </a:ext>
            </a:extLst>
          </p:cNvPr>
          <p:cNvSpPr txBox="1"/>
          <p:nvPr/>
        </p:nvSpPr>
        <p:spPr>
          <a:xfrm>
            <a:off x="1645398" y="6511649"/>
            <a:ext cx="48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B7DC1D0-D794-AF6C-3999-F6982F6E4B32}"/>
              </a:ext>
            </a:extLst>
          </p:cNvPr>
          <p:cNvSpPr txBox="1"/>
          <p:nvPr/>
        </p:nvSpPr>
        <p:spPr>
          <a:xfrm>
            <a:off x="7562057" y="2572390"/>
            <a:ext cx="48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FA18A44-FC61-E2EE-5EBC-D4A1C40997EF}"/>
              </a:ext>
            </a:extLst>
          </p:cNvPr>
          <p:cNvSpPr txBox="1"/>
          <p:nvPr/>
        </p:nvSpPr>
        <p:spPr>
          <a:xfrm>
            <a:off x="9359390" y="1637911"/>
            <a:ext cx="1964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Travaille pour un salaire ou un profit pour un ménage (employé domestique)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F0398CC9-FC0E-AE68-0A81-07407AD2946B}"/>
              </a:ext>
            </a:extLst>
          </p:cNvPr>
          <p:cNvSpPr txBox="1"/>
          <p:nvPr/>
        </p:nvSpPr>
        <p:spPr>
          <a:xfrm>
            <a:off x="11168008" y="1295678"/>
            <a:ext cx="12190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 production est principalement destinée à un usage final propre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667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160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Toure Abdoul Kader</dc:creator>
  <cp:lastModifiedBy>Toure Abdoul Kader</cp:lastModifiedBy>
  <cp:revision>2</cp:revision>
  <dcterms:created xsi:type="dcterms:W3CDTF">2025-08-01T17:50:51Z</dcterms:created>
  <dcterms:modified xsi:type="dcterms:W3CDTF">2025-08-01T18:34:51Z</dcterms:modified>
</cp:coreProperties>
</file>