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56" r:id="rId2"/>
    <p:sldId id="284" r:id="rId3"/>
    <p:sldId id="259" r:id="rId4"/>
    <p:sldId id="261" r:id="rId5"/>
    <p:sldId id="285" r:id="rId6"/>
    <p:sldId id="276" r:id="rId7"/>
    <p:sldId id="282" r:id="rId8"/>
    <p:sldId id="283" r:id="rId9"/>
    <p:sldId id="262" r:id="rId10"/>
    <p:sldId id="264" r:id="rId11"/>
    <p:sldId id="265" r:id="rId12"/>
    <p:sldId id="266" r:id="rId13"/>
    <p:sldId id="278" r:id="rId14"/>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3B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0521"/>
  </p:normalViewPr>
  <p:slideViewPr>
    <p:cSldViewPr snapToGrid="0">
      <p:cViewPr varScale="1">
        <p:scale>
          <a:sx n="101" d="100"/>
          <a:sy n="101" d="100"/>
        </p:scale>
        <p:origin x="1000" y="184"/>
      </p:cViewPr>
      <p:guideLst/>
    </p:cSldViewPr>
  </p:slideViewPr>
  <p:notesTextViewPr>
    <p:cViewPr>
      <p:scale>
        <a:sx n="95" d="100"/>
        <a:sy n="9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a:extLst>
              <a:ext uri="{FF2B5EF4-FFF2-40B4-BE49-F238E27FC236}">
                <a16:creationId xmlns:a16="http://schemas.microsoft.com/office/drawing/2014/main" id="{781FC079-614B-7F51-3EE5-AAA06EF66C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a:extLst>
              <a:ext uri="{FF2B5EF4-FFF2-40B4-BE49-F238E27FC236}">
                <a16:creationId xmlns:a16="http://schemas.microsoft.com/office/drawing/2014/main" id="{73F6B71E-FCF9-F01B-6218-76A815F3B9D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da-DK"/>
              <a:t>12.06.2023</a:t>
            </a:r>
          </a:p>
        </p:txBody>
      </p:sp>
      <p:sp>
        <p:nvSpPr>
          <p:cNvPr id="4" name="Pladsholder til sidefod 3">
            <a:extLst>
              <a:ext uri="{FF2B5EF4-FFF2-40B4-BE49-F238E27FC236}">
                <a16:creationId xmlns:a16="http://schemas.microsoft.com/office/drawing/2014/main" id="{98EE6DD4-B55F-35A4-2A73-1EC21E3CF6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5" name="Pladsholder til slidenummer 4">
            <a:extLst>
              <a:ext uri="{FF2B5EF4-FFF2-40B4-BE49-F238E27FC236}">
                <a16:creationId xmlns:a16="http://schemas.microsoft.com/office/drawing/2014/main" id="{DACC3C86-9889-D1BF-9B68-6E442759C0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A2A60F-8FBC-A641-ADDE-1001B332D5A0}" type="slidenum">
              <a:rPr lang="da-DK" smtClean="0"/>
              <a:t>‹nr.›</a:t>
            </a:fld>
            <a:endParaRPr lang="da-DK"/>
          </a:p>
        </p:txBody>
      </p:sp>
    </p:spTree>
    <p:extLst>
      <p:ext uri="{BB962C8B-B14F-4D97-AF65-F5344CB8AC3E}">
        <p14:creationId xmlns:p14="http://schemas.microsoft.com/office/powerpoint/2010/main" val="252022872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da-DK"/>
              <a:t>12.06.2023</a:t>
            </a:r>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4EF258-B0E4-884C-9F52-1A5F264B636F}" type="slidenum">
              <a:rPr lang="da-DK" smtClean="0"/>
              <a:t>‹nr.›</a:t>
            </a:fld>
            <a:endParaRPr lang="da-DK"/>
          </a:p>
        </p:txBody>
      </p:sp>
    </p:spTree>
    <p:extLst>
      <p:ext uri="{BB962C8B-B14F-4D97-AF65-F5344CB8AC3E}">
        <p14:creationId xmlns:p14="http://schemas.microsoft.com/office/powerpoint/2010/main" val="141502683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Hi. My Master’s thesis was about investigating the meetings between anatomically modern humans, Neanderthals, and Denisovans, and more specifically looking at the genetic marks that Neanderthals and Denisovans left in the genomes of present-day non-African populations. </a:t>
            </a:r>
          </a:p>
        </p:txBody>
      </p:sp>
    </p:spTree>
    <p:extLst>
      <p:ext uri="{BB962C8B-B14F-4D97-AF65-F5344CB8AC3E}">
        <p14:creationId xmlns:p14="http://schemas.microsoft.com/office/powerpoint/2010/main" val="4043161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If we look at the Denisova divergence against the divergence for the whole genome, there is also an overall positive correlation. </a:t>
            </a:r>
          </a:p>
          <a:p>
            <a:endParaRPr lang="en-US" dirty="0"/>
          </a:p>
          <a:p>
            <a:r>
              <a:rPr lang="en-US" dirty="0"/>
              <a:t>The most eye-catching is the low Denisova divergence observed within Oceania compared to the other regions. This could indicate that Oceania might have had a different source of Denisova content and therefore the divergence is bigger when compared to other regions. But it could also be because Oceania is located isolated from the rest of the regions and therefore the amount of gene flow and genetic exchange with other populations has been limited and the divergence is therefore bigger from other populations.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Besides that, we see the same thing for South Asia only more condensed, which again suggests that South Asia had multiple contributions from different ancestral components related to the other regions.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Overall, the Denisova divergence is higher than the Neanderthal divergence, indicating that there might have been multiple admixture events involving multiple different Denisovan population sources.</a:t>
            </a:r>
          </a:p>
          <a:p>
            <a:endParaRPr lang="en-US" dirty="0"/>
          </a:p>
        </p:txBody>
      </p:sp>
    </p:spTree>
    <p:extLst>
      <p:ext uri="{BB962C8B-B14F-4D97-AF65-F5344CB8AC3E}">
        <p14:creationId xmlns:p14="http://schemas.microsoft.com/office/powerpoint/2010/main" val="3619898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Looking further into the overlap of Denisova content between the populations, we see a negative correlation. </a:t>
            </a:r>
          </a:p>
          <a:p>
            <a:endParaRPr lang="en-US" dirty="0"/>
          </a:p>
          <a:p>
            <a:r>
              <a:rPr lang="en-US" dirty="0"/>
              <a:t>Overall, the overlap of Denisovan segments is smaller compared to Neanderthals, which supports the theory that there has been multiple admixture event with different Denisovan sources.</a:t>
            </a:r>
          </a:p>
          <a:p>
            <a:endParaRPr lang="en-US" dirty="0"/>
          </a:p>
          <a:p>
            <a:r>
              <a:rPr lang="en-US" dirty="0"/>
              <a:t>Besides that, we see again that America has a big overlap within the region like we saw for the Neanderthal segments, which again can be a result of the fact that the migration to America happened more recently and there was a genetic bottleneck effect, which has reduced the genetic diversity between the populations in America.</a:t>
            </a:r>
          </a:p>
          <a:p>
            <a:endParaRPr lang="en-US" dirty="0"/>
          </a:p>
          <a:p>
            <a:r>
              <a:rPr lang="en-US" dirty="0"/>
              <a:t>The most eye-catching is however the plot for Oceania. Here we observe that there is little to no overlap between the Denisova segments in Oceania and other regions. This supports the theory that Oceania had an admixture event that was unique to them only.</a:t>
            </a:r>
          </a:p>
        </p:txBody>
      </p:sp>
    </p:spTree>
    <p:extLst>
      <p:ext uri="{BB962C8B-B14F-4D97-AF65-F5344CB8AC3E}">
        <p14:creationId xmlns:p14="http://schemas.microsoft.com/office/powerpoint/2010/main" val="999377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So, summarizing the results, the Neanderthal divergence measurements supported an admixture event from a Neanderthal population source that happened before the split of non-African populations.</a:t>
            </a:r>
          </a:p>
          <a:p>
            <a:endParaRPr lang="en-US" dirty="0"/>
          </a:p>
          <a:p>
            <a:r>
              <a:rPr lang="en-US" dirty="0"/>
              <a:t>While the Denisova divergence measurements suggested that multiple introgression events had happened involving multiple Denisova population sources.</a:t>
            </a:r>
          </a:p>
          <a:p>
            <a:endParaRPr lang="en-US" dirty="0"/>
          </a:p>
          <a:p>
            <a:r>
              <a:rPr lang="en-US" dirty="0"/>
              <a:t>I think that for future work it should involve other strategies for sampling the archaic content such as downsampling to have the same number of individuals in all samples to avoid sample bias, sampling the longest non-overlapping fragment in order to avoid losing as much information, sampling all non-overlapping intervals, or simply including all fragments.</a:t>
            </a:r>
          </a:p>
        </p:txBody>
      </p:sp>
    </p:spTree>
    <p:extLst>
      <p:ext uri="{BB962C8B-B14F-4D97-AF65-F5344CB8AC3E}">
        <p14:creationId xmlns:p14="http://schemas.microsoft.com/office/powerpoint/2010/main" val="2594058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noProof="0" dirty="0"/>
              <a:t>Neanderthals were first defined over 150 years ago and it has been an ongoing interest to find out more about them like who they were, how they lived, and particularly how our ancestors interacted with them. Through findings of remains throughout the years, it has been made possible to obtain a great knowledge about what they looked like and how they lived.</a:t>
            </a:r>
          </a:p>
          <a:p>
            <a:r>
              <a:rPr lang="en-US" noProof="0" dirty="0"/>
              <a:t>But first in 2010, the first Neanderthal genome was sequenced which made it possible to compare to modern day genomes and locate Neanderthal content. This led to the discovery that all present-day non-African populations have about 2% introgressed Neanderthal DNA in their genomes, indicating that the anatomically modern humans, our ancestors, met and interbred with Neanderthals at one location before splitting to the rest of the world.</a:t>
            </a:r>
          </a:p>
          <a:p>
            <a:r>
              <a:rPr lang="en-US" noProof="0" dirty="0"/>
              <a:t>Later in 2010, another hominin species was sequenced, called the Denisovans. The proportion of Denisovan DNA in present-day humans is however highly variable in contrast to Neanderthals.</a:t>
            </a:r>
          </a:p>
          <a:p>
            <a:r>
              <a:rPr lang="en-US" noProof="0" dirty="0"/>
              <a:t>The highest proportion of 3-6% is found in Oceania based on Papuan ancestry, while populations in mainland Eurasia and America have less than 1% introgressed Denisova DNA.</a:t>
            </a:r>
          </a:p>
          <a:p>
            <a:r>
              <a:rPr lang="en-US" noProof="0" dirty="0"/>
              <a:t>But even though we now know more about the genetic marks left by Neanderthals and Denisovans in humans today, the extent of the meetings with these species remain unclear.</a:t>
            </a:r>
          </a:p>
        </p:txBody>
      </p:sp>
    </p:spTree>
    <p:extLst>
      <p:ext uri="{BB962C8B-B14F-4D97-AF65-F5344CB8AC3E}">
        <p14:creationId xmlns:p14="http://schemas.microsoft.com/office/powerpoint/2010/main" val="1134865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The purpose of this thesis was therefore to compare the archaic content among present-day human populations in order to compare the genomes of the introgressing populations more specifically.</a:t>
            </a:r>
          </a:p>
          <a:p>
            <a:r>
              <a:rPr lang="en-US" dirty="0"/>
              <a:t>This was done by calculating the nucleotide divergence between all pairs of non-African populations and then compare the divergence patterns in the archaic content with the divergence patterns in the whole genome, as well as comparing the amount of overlapping archaic sequence between the populations.</a:t>
            </a:r>
          </a:p>
          <a:p>
            <a:r>
              <a:rPr lang="en-US" dirty="0"/>
              <a:t>In this way I would be able to find out whether archaic components are stemming from the same population source or from the same event.</a:t>
            </a:r>
          </a:p>
        </p:txBody>
      </p:sp>
    </p:spTree>
    <p:extLst>
      <p:ext uri="{BB962C8B-B14F-4D97-AF65-F5344CB8AC3E}">
        <p14:creationId xmlns:p14="http://schemas.microsoft.com/office/powerpoint/2010/main" val="699324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The first step was to create so-called artificial genomes for Neanderthals and Denisovans. This was done by sampling individuals from each population and their archaic fragments. Artificial genomes were made for each population by randomly sampling non-overlapping fragments. Each archaic fragment contains variation shown by the different red shapes that will be used later.</a:t>
            </a:r>
          </a:p>
          <a:p>
            <a:r>
              <a:rPr lang="en-US" dirty="0"/>
              <a:t>When archaic artificial genomes were created for all populations, the overlapping intervals were found between each pair of populations.</a:t>
            </a:r>
          </a:p>
          <a:p>
            <a:r>
              <a:rPr lang="en-US" dirty="0"/>
              <a:t>The archaic fragments and individuals that contributed to the intersection are then found for each population, and the variants in this specific fragment are identified. These are then used to find the genotypes at each variant position in the fragment. Variants with two red shapes represent homozygosity for the derived allele (allele 0), one shape represents heterozygosity, and no shapes represent homozygosity for the ancestral allele (allele 1). </a:t>
            </a:r>
          </a:p>
          <a:p>
            <a:r>
              <a:rPr lang="en-US" dirty="0"/>
              <a:t>The genotypes are then compared for each population, and the mean pairwise differences (mpd) are calculated. The nucleotide divergence between the two populations is then calculated by summing the mpd and dividing by the total number of bases (intersection length).</a:t>
            </a:r>
          </a:p>
          <a:p>
            <a:endParaRPr lang="en-US" dirty="0"/>
          </a:p>
        </p:txBody>
      </p:sp>
    </p:spTree>
    <p:extLst>
      <p:ext uri="{BB962C8B-B14F-4D97-AF65-F5344CB8AC3E}">
        <p14:creationId xmlns:p14="http://schemas.microsoft.com/office/powerpoint/2010/main" val="1311660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The nucleotide divergence is a measure of the mutations that have accumulated over time in the populations, and in that way, it can be used to determine whether the introgressing population source was the same for two populations.</a:t>
            </a:r>
          </a:p>
          <a:p>
            <a:endParaRPr lang="en-US" dirty="0"/>
          </a:p>
          <a:p>
            <a:r>
              <a:rPr lang="en-US" dirty="0"/>
              <a:t>Let us say that we have a case where we have a tree that looks like this to the left with a single Neanderthal population source (N) and two populations (P1 and P2). Let us then say that there was an admixture event before the split of the two populations, which means that all the Neanderthal content in population 1 and population 2 is the same. When divergence is measured it is basically how many mutations they accumulated since the most recent common ancestor. Let us say that the red dots are mutations. So, there would have been three mutations, which means the divergence measure would end up around three. If we look at a human haplotype, we will get something similar assuming the same mutation rate because the time for mutations to accumulate is the same. Let us say we observe two mutations. So, a divergence of three and two is quite similar, meaning they correlate, and that all mutations that happened in the Neanderthal fragments happened since the split.</a:t>
            </a:r>
          </a:p>
          <a:p>
            <a:endParaRPr lang="en-US" dirty="0"/>
          </a:p>
          <a:p>
            <a:r>
              <a:rPr lang="en-US" dirty="0"/>
              <a:t>If we look at another case where there were two admixture events with Neanderthals. So, when I compare population 1 with population 2, I am comparing a Neanderthal fragment that came from N1 and a Neanderthal fragment that came from N2. There would have been more time for mutations to accumulate to make the fragments more different. This results in more mutations for Neanderthal fragments in contrast to when looking at the whole genome, where there hasn’t been as long time. Because when you compare the whole genome, it would only be the time to the most recent common ancestor. </a:t>
            </a:r>
          </a:p>
          <a:p>
            <a:endParaRPr lang="en-US" dirty="0"/>
          </a:p>
          <a:p>
            <a:r>
              <a:rPr lang="en-US" dirty="0"/>
              <a:t>This means that for the first tree because they had the same time to accumulate mutations, and the number of mutations correlate, they must come from the same source population.</a:t>
            </a:r>
          </a:p>
          <a:p>
            <a:r>
              <a:rPr lang="en-US" dirty="0"/>
              <a:t>For the other tree, because the Neanderthal fragments had more time to accumulate mutations than what we see for the whole genome part, and the Neanderthal divergence is much higher than the whole genome divergence, it will mean that the source populations might be different.</a:t>
            </a:r>
          </a:p>
        </p:txBody>
      </p:sp>
    </p:spTree>
    <p:extLst>
      <p:ext uri="{BB962C8B-B14F-4D97-AF65-F5344CB8AC3E}">
        <p14:creationId xmlns:p14="http://schemas.microsoft.com/office/powerpoint/2010/main" val="2582153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Taking a quick overview of the divergence pattern for the whole genome, we see that there are some clear cluster division of regions. The lowest divergence is found within America and within Oceania, while the highest divergence is found between Oceania and Europe, Middle East, and South Asia.</a:t>
            </a:r>
          </a:p>
        </p:txBody>
      </p:sp>
    </p:spTree>
    <p:extLst>
      <p:ext uri="{BB962C8B-B14F-4D97-AF65-F5344CB8AC3E}">
        <p14:creationId xmlns:p14="http://schemas.microsoft.com/office/powerpoint/2010/main" val="1222678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If we look at the Neanderthal divergence, the first thing I observed was that the divergence is much lower.</a:t>
            </a:r>
          </a:p>
          <a:p>
            <a:r>
              <a:rPr lang="en-US" dirty="0"/>
              <a:t>we see the same pattern with the </a:t>
            </a:r>
          </a:p>
        </p:txBody>
      </p:sp>
    </p:spTree>
    <p:extLst>
      <p:ext uri="{BB962C8B-B14F-4D97-AF65-F5344CB8AC3E}">
        <p14:creationId xmlns:p14="http://schemas.microsoft.com/office/powerpoint/2010/main" val="4018301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Looking at the Neanderthal divergence and the whole genome divergence we see that there overall is a positive correlation. </a:t>
            </a:r>
          </a:p>
          <a:p>
            <a:endParaRPr lang="en-US" dirty="0"/>
          </a:p>
          <a:p>
            <a:r>
              <a:rPr lang="en-US" dirty="0"/>
              <a:t>Specifically, for America and Oceania it is clear that the divergence within the regions is much smaller than other regions. This could be explained by the fact that both these regions are located geographically isolated from the other regions, which has limited the amount of gene flow and genetic exchange with other populations, resulting in a higher divergence between them and the other regions.</a:t>
            </a:r>
          </a:p>
          <a:p>
            <a:endParaRPr lang="en-US" dirty="0"/>
          </a:p>
          <a:p>
            <a:r>
              <a:rPr lang="en-US" dirty="0"/>
              <a:t>From the plots it seems that there generally is a division of the regions, however this does not seem to be the case when comparing South Asia to other regions. Here the populations are more clustered together and it is more difficult to distinguish the different regions. This could indicate that South Asia had multiple contributions from different ancestral components related to the other regions.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Besides that, the Neanderthal divergence is generally really low, indicating that there was only a single introgression event from a Neanderthal population.</a:t>
            </a:r>
          </a:p>
          <a:p>
            <a:endParaRPr lang="en-US" dirty="0"/>
          </a:p>
          <a:p>
            <a:endParaRPr lang="en-US" dirty="0"/>
          </a:p>
          <a:p>
            <a:endParaRPr lang="en-US" dirty="0"/>
          </a:p>
        </p:txBody>
      </p:sp>
    </p:spTree>
    <p:extLst>
      <p:ext uri="{BB962C8B-B14F-4D97-AF65-F5344CB8AC3E}">
        <p14:creationId xmlns:p14="http://schemas.microsoft.com/office/powerpoint/2010/main" val="1107509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Looking further into the overlap of Neanderthal segments between populations, we see an overall negative correlation. The most overlap is generally found within a region, however, if we look at the overlap within America, the overlap is significantly bigger than within other regions. This could be explained by multiple things such that we know that the migration to America happened more recently, which means that there has been less time for divergence to accumulate between the populations. Secondly, the migration only included a small founder population, which means that the number of individuals contributing to the gene pool was small, and therefore the homogeneity is increased. At last, America is also located isolated from the rest of the regions, which means that the amount of genetic exchange with other populations has been limited.</a:t>
            </a:r>
          </a:p>
          <a:p>
            <a:endParaRPr lang="en-US" dirty="0"/>
          </a:p>
          <a:p>
            <a:r>
              <a:rPr lang="en-US" dirty="0"/>
              <a:t>Besides that, we see that Europe, South Asia and Middle East have the smallest overlap with America and with Oceania, which indicates that the populations in these regions split from America and Oceania longer ago than from each other. </a:t>
            </a:r>
          </a:p>
          <a:p>
            <a:endParaRPr lang="en-US" dirty="0"/>
          </a:p>
          <a:p>
            <a:r>
              <a:rPr lang="en-US" dirty="0"/>
              <a:t>Overall, these plots support the theory of one introgression event from one Neanderthal population source before the split of populations.</a:t>
            </a:r>
          </a:p>
        </p:txBody>
      </p:sp>
    </p:spTree>
    <p:extLst>
      <p:ext uri="{BB962C8B-B14F-4D97-AF65-F5344CB8AC3E}">
        <p14:creationId xmlns:p14="http://schemas.microsoft.com/office/powerpoint/2010/main" val="1707320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DC447F-C5A9-463C-BB74-5F354560A8D4}"/>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2ECA74F8-7F90-D00C-422D-7FADE8370D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784ACC3D-B776-7A75-D1BC-DB83BA2A9E1A}"/>
              </a:ext>
            </a:extLst>
          </p:cNvPr>
          <p:cNvSpPr>
            <a:spLocks noGrp="1"/>
          </p:cNvSpPr>
          <p:nvPr>
            <p:ph type="dt" sz="half" idx="10"/>
          </p:nvPr>
        </p:nvSpPr>
        <p:spPr/>
        <p:txBody>
          <a:bodyPr/>
          <a:lstStyle/>
          <a:p>
            <a:fld id="{2D8C2CA2-4C9B-2E48-BA35-19C83CB09CE8}" type="datetime1">
              <a:rPr lang="da-DK" smtClean="0"/>
              <a:t>27.06.2023</a:t>
            </a:fld>
            <a:endParaRPr lang="da-DK"/>
          </a:p>
        </p:txBody>
      </p:sp>
      <p:sp>
        <p:nvSpPr>
          <p:cNvPr id="5" name="Pladsholder til sidefod 4">
            <a:extLst>
              <a:ext uri="{FF2B5EF4-FFF2-40B4-BE49-F238E27FC236}">
                <a16:creationId xmlns:a16="http://schemas.microsoft.com/office/drawing/2014/main" id="{3B2863B6-1631-61D9-E5FF-23F31356130D}"/>
              </a:ext>
            </a:extLst>
          </p:cNvPr>
          <p:cNvSpPr>
            <a:spLocks noGrp="1"/>
          </p:cNvSpPr>
          <p:nvPr>
            <p:ph type="ftr" sz="quarter" idx="11"/>
          </p:nvPr>
        </p:nvSpPr>
        <p:spPr/>
        <p:txBody>
          <a:bodyPr/>
          <a:lstStyle/>
          <a:p>
            <a:r>
              <a:rPr lang="da-DK"/>
              <a:t>Cæcilia Lind Skov-Jensen</a:t>
            </a:r>
          </a:p>
        </p:txBody>
      </p:sp>
      <p:sp>
        <p:nvSpPr>
          <p:cNvPr id="6" name="Pladsholder til slidenummer 5">
            <a:extLst>
              <a:ext uri="{FF2B5EF4-FFF2-40B4-BE49-F238E27FC236}">
                <a16:creationId xmlns:a16="http://schemas.microsoft.com/office/drawing/2014/main" id="{A581E095-BFF8-E156-4F9B-1E0BC3B231A6}"/>
              </a:ext>
            </a:extLst>
          </p:cNvPr>
          <p:cNvSpPr>
            <a:spLocks noGrp="1"/>
          </p:cNvSpPr>
          <p:nvPr>
            <p:ph type="sldNum" sz="quarter" idx="12"/>
          </p:nvPr>
        </p:nvSpPr>
        <p:spPr/>
        <p:txBody>
          <a:bodyPr/>
          <a:lstStyle/>
          <a:p>
            <a:fld id="{AFE6BE74-3A1E-E346-97C5-981AFC070330}" type="slidenum">
              <a:rPr lang="da-DK" smtClean="0"/>
              <a:t>‹nr.›</a:t>
            </a:fld>
            <a:endParaRPr lang="da-DK"/>
          </a:p>
        </p:txBody>
      </p:sp>
    </p:spTree>
    <p:extLst>
      <p:ext uri="{BB962C8B-B14F-4D97-AF65-F5344CB8AC3E}">
        <p14:creationId xmlns:p14="http://schemas.microsoft.com/office/powerpoint/2010/main" val="2942931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6D56DD-BA3D-9045-3FBA-909D097093C5}"/>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1C3695D0-FBF8-8444-770A-32753402E698}"/>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7171DBA8-A646-6296-B600-34985C389332}"/>
              </a:ext>
            </a:extLst>
          </p:cNvPr>
          <p:cNvSpPr>
            <a:spLocks noGrp="1"/>
          </p:cNvSpPr>
          <p:nvPr>
            <p:ph type="dt" sz="half" idx="10"/>
          </p:nvPr>
        </p:nvSpPr>
        <p:spPr/>
        <p:txBody>
          <a:bodyPr/>
          <a:lstStyle/>
          <a:p>
            <a:fld id="{1200B35C-5C2C-1E46-A281-61F65F294164}" type="datetime1">
              <a:rPr lang="da-DK" smtClean="0"/>
              <a:t>27.06.2023</a:t>
            </a:fld>
            <a:endParaRPr lang="da-DK"/>
          </a:p>
        </p:txBody>
      </p:sp>
      <p:sp>
        <p:nvSpPr>
          <p:cNvPr id="5" name="Pladsholder til sidefod 4">
            <a:extLst>
              <a:ext uri="{FF2B5EF4-FFF2-40B4-BE49-F238E27FC236}">
                <a16:creationId xmlns:a16="http://schemas.microsoft.com/office/drawing/2014/main" id="{9E022AF8-FD40-F64D-2045-5CD15F4E2617}"/>
              </a:ext>
            </a:extLst>
          </p:cNvPr>
          <p:cNvSpPr>
            <a:spLocks noGrp="1"/>
          </p:cNvSpPr>
          <p:nvPr>
            <p:ph type="ftr" sz="quarter" idx="11"/>
          </p:nvPr>
        </p:nvSpPr>
        <p:spPr/>
        <p:txBody>
          <a:bodyPr/>
          <a:lstStyle/>
          <a:p>
            <a:r>
              <a:rPr lang="da-DK"/>
              <a:t>Cæcilia Lind Skov-Jensen</a:t>
            </a:r>
          </a:p>
        </p:txBody>
      </p:sp>
      <p:sp>
        <p:nvSpPr>
          <p:cNvPr id="6" name="Pladsholder til slidenummer 5">
            <a:extLst>
              <a:ext uri="{FF2B5EF4-FFF2-40B4-BE49-F238E27FC236}">
                <a16:creationId xmlns:a16="http://schemas.microsoft.com/office/drawing/2014/main" id="{B00DF56C-436E-4D39-5AE1-3A8BDF5BE139}"/>
              </a:ext>
            </a:extLst>
          </p:cNvPr>
          <p:cNvSpPr>
            <a:spLocks noGrp="1"/>
          </p:cNvSpPr>
          <p:nvPr>
            <p:ph type="sldNum" sz="quarter" idx="12"/>
          </p:nvPr>
        </p:nvSpPr>
        <p:spPr/>
        <p:txBody>
          <a:bodyPr/>
          <a:lstStyle/>
          <a:p>
            <a:fld id="{AFE6BE74-3A1E-E346-97C5-981AFC070330}" type="slidenum">
              <a:rPr lang="da-DK" smtClean="0"/>
              <a:t>‹nr.›</a:t>
            </a:fld>
            <a:endParaRPr lang="da-DK"/>
          </a:p>
        </p:txBody>
      </p:sp>
    </p:spTree>
    <p:extLst>
      <p:ext uri="{BB962C8B-B14F-4D97-AF65-F5344CB8AC3E}">
        <p14:creationId xmlns:p14="http://schemas.microsoft.com/office/powerpoint/2010/main" val="1507173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D69DACAE-DF9A-9761-43D7-0E7CFB62254E}"/>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DB711F04-BFA1-63DA-FC66-44C443D2D405}"/>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8EDF75AD-96E6-DC92-3722-18AB1654D36F}"/>
              </a:ext>
            </a:extLst>
          </p:cNvPr>
          <p:cNvSpPr>
            <a:spLocks noGrp="1"/>
          </p:cNvSpPr>
          <p:nvPr>
            <p:ph type="dt" sz="half" idx="10"/>
          </p:nvPr>
        </p:nvSpPr>
        <p:spPr/>
        <p:txBody>
          <a:bodyPr/>
          <a:lstStyle/>
          <a:p>
            <a:fld id="{806F6D19-DC53-A442-AE05-006EE0AEE121}" type="datetime1">
              <a:rPr lang="da-DK" smtClean="0"/>
              <a:t>27.06.2023</a:t>
            </a:fld>
            <a:endParaRPr lang="da-DK"/>
          </a:p>
        </p:txBody>
      </p:sp>
      <p:sp>
        <p:nvSpPr>
          <p:cNvPr id="5" name="Pladsholder til sidefod 4">
            <a:extLst>
              <a:ext uri="{FF2B5EF4-FFF2-40B4-BE49-F238E27FC236}">
                <a16:creationId xmlns:a16="http://schemas.microsoft.com/office/drawing/2014/main" id="{24815A58-B792-E02C-E923-6FC43F997E90}"/>
              </a:ext>
            </a:extLst>
          </p:cNvPr>
          <p:cNvSpPr>
            <a:spLocks noGrp="1"/>
          </p:cNvSpPr>
          <p:nvPr>
            <p:ph type="ftr" sz="quarter" idx="11"/>
          </p:nvPr>
        </p:nvSpPr>
        <p:spPr/>
        <p:txBody>
          <a:bodyPr/>
          <a:lstStyle/>
          <a:p>
            <a:r>
              <a:rPr lang="da-DK"/>
              <a:t>Cæcilia Lind Skov-Jensen</a:t>
            </a:r>
          </a:p>
        </p:txBody>
      </p:sp>
      <p:sp>
        <p:nvSpPr>
          <p:cNvPr id="6" name="Pladsholder til slidenummer 5">
            <a:extLst>
              <a:ext uri="{FF2B5EF4-FFF2-40B4-BE49-F238E27FC236}">
                <a16:creationId xmlns:a16="http://schemas.microsoft.com/office/drawing/2014/main" id="{9DE12A5D-318F-E059-6A27-7706823A99C4}"/>
              </a:ext>
            </a:extLst>
          </p:cNvPr>
          <p:cNvSpPr>
            <a:spLocks noGrp="1"/>
          </p:cNvSpPr>
          <p:nvPr>
            <p:ph type="sldNum" sz="quarter" idx="12"/>
          </p:nvPr>
        </p:nvSpPr>
        <p:spPr/>
        <p:txBody>
          <a:bodyPr/>
          <a:lstStyle/>
          <a:p>
            <a:fld id="{AFE6BE74-3A1E-E346-97C5-981AFC070330}" type="slidenum">
              <a:rPr lang="da-DK" smtClean="0"/>
              <a:t>‹nr.›</a:t>
            </a:fld>
            <a:endParaRPr lang="da-DK"/>
          </a:p>
        </p:txBody>
      </p:sp>
    </p:spTree>
    <p:extLst>
      <p:ext uri="{BB962C8B-B14F-4D97-AF65-F5344CB8AC3E}">
        <p14:creationId xmlns:p14="http://schemas.microsoft.com/office/powerpoint/2010/main" val="3036718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152AC8-EDC7-AF5F-1109-A35FDED7A443}"/>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AA46D246-9AEE-699C-14C4-C6DC77F33CF4}"/>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5AEED132-8814-5FBD-DFEB-8D81862EEA7F}"/>
              </a:ext>
            </a:extLst>
          </p:cNvPr>
          <p:cNvSpPr>
            <a:spLocks noGrp="1"/>
          </p:cNvSpPr>
          <p:nvPr>
            <p:ph type="dt" sz="half" idx="10"/>
          </p:nvPr>
        </p:nvSpPr>
        <p:spPr/>
        <p:txBody>
          <a:bodyPr/>
          <a:lstStyle/>
          <a:p>
            <a:fld id="{1EA88DA5-B8FA-274F-A6E5-05C491BAFAFB}" type="datetime1">
              <a:rPr lang="da-DK" smtClean="0"/>
              <a:t>27.06.2023</a:t>
            </a:fld>
            <a:endParaRPr lang="da-DK"/>
          </a:p>
        </p:txBody>
      </p:sp>
      <p:sp>
        <p:nvSpPr>
          <p:cNvPr id="5" name="Pladsholder til sidefod 4">
            <a:extLst>
              <a:ext uri="{FF2B5EF4-FFF2-40B4-BE49-F238E27FC236}">
                <a16:creationId xmlns:a16="http://schemas.microsoft.com/office/drawing/2014/main" id="{80606700-49D6-346F-5CF9-6765FCBE4D66}"/>
              </a:ext>
            </a:extLst>
          </p:cNvPr>
          <p:cNvSpPr>
            <a:spLocks noGrp="1"/>
          </p:cNvSpPr>
          <p:nvPr>
            <p:ph type="ftr" sz="quarter" idx="11"/>
          </p:nvPr>
        </p:nvSpPr>
        <p:spPr/>
        <p:txBody>
          <a:bodyPr/>
          <a:lstStyle/>
          <a:p>
            <a:r>
              <a:rPr lang="da-DK"/>
              <a:t>Cæcilia Lind Skov-Jensen</a:t>
            </a:r>
          </a:p>
        </p:txBody>
      </p:sp>
      <p:sp>
        <p:nvSpPr>
          <p:cNvPr id="6" name="Pladsholder til slidenummer 5">
            <a:extLst>
              <a:ext uri="{FF2B5EF4-FFF2-40B4-BE49-F238E27FC236}">
                <a16:creationId xmlns:a16="http://schemas.microsoft.com/office/drawing/2014/main" id="{0DFA50D3-30BB-4395-8FED-897EA6109646}"/>
              </a:ext>
            </a:extLst>
          </p:cNvPr>
          <p:cNvSpPr>
            <a:spLocks noGrp="1"/>
          </p:cNvSpPr>
          <p:nvPr>
            <p:ph type="sldNum" sz="quarter" idx="12"/>
          </p:nvPr>
        </p:nvSpPr>
        <p:spPr/>
        <p:txBody>
          <a:bodyPr/>
          <a:lstStyle/>
          <a:p>
            <a:fld id="{AFE6BE74-3A1E-E346-97C5-981AFC070330}" type="slidenum">
              <a:rPr lang="da-DK" smtClean="0"/>
              <a:t>‹nr.›</a:t>
            </a:fld>
            <a:endParaRPr lang="da-DK"/>
          </a:p>
        </p:txBody>
      </p:sp>
    </p:spTree>
    <p:extLst>
      <p:ext uri="{BB962C8B-B14F-4D97-AF65-F5344CB8AC3E}">
        <p14:creationId xmlns:p14="http://schemas.microsoft.com/office/powerpoint/2010/main" val="58621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5A58B2-1DFD-11C8-913E-0AB827BB084A}"/>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D80FE94D-BAE2-6C6F-4682-81E843B154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4987E2E4-7988-540F-00BE-6E995A9DB561}"/>
              </a:ext>
            </a:extLst>
          </p:cNvPr>
          <p:cNvSpPr>
            <a:spLocks noGrp="1"/>
          </p:cNvSpPr>
          <p:nvPr>
            <p:ph type="dt" sz="half" idx="10"/>
          </p:nvPr>
        </p:nvSpPr>
        <p:spPr/>
        <p:txBody>
          <a:bodyPr/>
          <a:lstStyle/>
          <a:p>
            <a:fld id="{16FB7EB1-4A96-D34C-9A8B-4EA6836E4531}" type="datetime1">
              <a:rPr lang="da-DK" smtClean="0"/>
              <a:t>27.06.2023</a:t>
            </a:fld>
            <a:endParaRPr lang="da-DK"/>
          </a:p>
        </p:txBody>
      </p:sp>
      <p:sp>
        <p:nvSpPr>
          <p:cNvPr id="5" name="Pladsholder til sidefod 4">
            <a:extLst>
              <a:ext uri="{FF2B5EF4-FFF2-40B4-BE49-F238E27FC236}">
                <a16:creationId xmlns:a16="http://schemas.microsoft.com/office/drawing/2014/main" id="{1FB32945-B3F3-1148-721F-57E11CEF6656}"/>
              </a:ext>
            </a:extLst>
          </p:cNvPr>
          <p:cNvSpPr>
            <a:spLocks noGrp="1"/>
          </p:cNvSpPr>
          <p:nvPr>
            <p:ph type="ftr" sz="quarter" idx="11"/>
          </p:nvPr>
        </p:nvSpPr>
        <p:spPr/>
        <p:txBody>
          <a:bodyPr/>
          <a:lstStyle/>
          <a:p>
            <a:r>
              <a:rPr lang="da-DK"/>
              <a:t>Cæcilia Lind Skov-Jensen</a:t>
            </a:r>
          </a:p>
        </p:txBody>
      </p:sp>
      <p:sp>
        <p:nvSpPr>
          <p:cNvPr id="6" name="Pladsholder til slidenummer 5">
            <a:extLst>
              <a:ext uri="{FF2B5EF4-FFF2-40B4-BE49-F238E27FC236}">
                <a16:creationId xmlns:a16="http://schemas.microsoft.com/office/drawing/2014/main" id="{D6AA6B3F-F738-5E30-D24F-5453887223A8}"/>
              </a:ext>
            </a:extLst>
          </p:cNvPr>
          <p:cNvSpPr>
            <a:spLocks noGrp="1"/>
          </p:cNvSpPr>
          <p:nvPr>
            <p:ph type="sldNum" sz="quarter" idx="12"/>
          </p:nvPr>
        </p:nvSpPr>
        <p:spPr/>
        <p:txBody>
          <a:bodyPr/>
          <a:lstStyle/>
          <a:p>
            <a:fld id="{AFE6BE74-3A1E-E346-97C5-981AFC070330}" type="slidenum">
              <a:rPr lang="da-DK" smtClean="0"/>
              <a:t>‹nr.›</a:t>
            </a:fld>
            <a:endParaRPr lang="da-DK"/>
          </a:p>
        </p:txBody>
      </p:sp>
    </p:spTree>
    <p:extLst>
      <p:ext uri="{BB962C8B-B14F-4D97-AF65-F5344CB8AC3E}">
        <p14:creationId xmlns:p14="http://schemas.microsoft.com/office/powerpoint/2010/main" val="1559644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2196CF-7B4A-F0EB-2296-F3CDA30C9432}"/>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B4D10B30-068E-526E-7585-58B1779318FD}"/>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BB72365D-FFBB-CBE6-9022-25FFB04C0A0D}"/>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661AC00F-5EE5-F1EC-E3B8-225F5E3B36C0}"/>
              </a:ext>
            </a:extLst>
          </p:cNvPr>
          <p:cNvSpPr>
            <a:spLocks noGrp="1"/>
          </p:cNvSpPr>
          <p:nvPr>
            <p:ph type="dt" sz="half" idx="10"/>
          </p:nvPr>
        </p:nvSpPr>
        <p:spPr/>
        <p:txBody>
          <a:bodyPr/>
          <a:lstStyle/>
          <a:p>
            <a:fld id="{0F76E844-152F-DE4D-8923-C36F58B039D9}" type="datetime1">
              <a:rPr lang="da-DK" smtClean="0"/>
              <a:t>27.06.2023</a:t>
            </a:fld>
            <a:endParaRPr lang="da-DK"/>
          </a:p>
        </p:txBody>
      </p:sp>
      <p:sp>
        <p:nvSpPr>
          <p:cNvPr id="6" name="Pladsholder til sidefod 5">
            <a:extLst>
              <a:ext uri="{FF2B5EF4-FFF2-40B4-BE49-F238E27FC236}">
                <a16:creationId xmlns:a16="http://schemas.microsoft.com/office/drawing/2014/main" id="{0EA1964E-1F8B-D714-0F36-D1B85F3253D1}"/>
              </a:ext>
            </a:extLst>
          </p:cNvPr>
          <p:cNvSpPr>
            <a:spLocks noGrp="1"/>
          </p:cNvSpPr>
          <p:nvPr>
            <p:ph type="ftr" sz="quarter" idx="11"/>
          </p:nvPr>
        </p:nvSpPr>
        <p:spPr/>
        <p:txBody>
          <a:bodyPr/>
          <a:lstStyle/>
          <a:p>
            <a:r>
              <a:rPr lang="da-DK"/>
              <a:t>Cæcilia Lind Skov-Jensen</a:t>
            </a:r>
          </a:p>
        </p:txBody>
      </p:sp>
      <p:sp>
        <p:nvSpPr>
          <p:cNvPr id="7" name="Pladsholder til slidenummer 6">
            <a:extLst>
              <a:ext uri="{FF2B5EF4-FFF2-40B4-BE49-F238E27FC236}">
                <a16:creationId xmlns:a16="http://schemas.microsoft.com/office/drawing/2014/main" id="{31A910CF-9479-B0B3-CB21-2AF8DBF0483F}"/>
              </a:ext>
            </a:extLst>
          </p:cNvPr>
          <p:cNvSpPr>
            <a:spLocks noGrp="1"/>
          </p:cNvSpPr>
          <p:nvPr>
            <p:ph type="sldNum" sz="quarter" idx="12"/>
          </p:nvPr>
        </p:nvSpPr>
        <p:spPr/>
        <p:txBody>
          <a:bodyPr/>
          <a:lstStyle/>
          <a:p>
            <a:fld id="{AFE6BE74-3A1E-E346-97C5-981AFC070330}" type="slidenum">
              <a:rPr lang="da-DK" smtClean="0"/>
              <a:t>‹nr.›</a:t>
            </a:fld>
            <a:endParaRPr lang="da-DK"/>
          </a:p>
        </p:txBody>
      </p:sp>
    </p:spTree>
    <p:extLst>
      <p:ext uri="{BB962C8B-B14F-4D97-AF65-F5344CB8AC3E}">
        <p14:creationId xmlns:p14="http://schemas.microsoft.com/office/powerpoint/2010/main" val="2640930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2A267D-FA16-268B-E980-974276B4ECA8}"/>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FAB6FDC4-3EF1-A20C-151F-1163D87838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532A40C9-1A74-DCF2-DC1B-B1104159DF81}"/>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5440B6B6-FFBA-F54C-53CD-338D186A2B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DED898C1-33D9-3435-215D-7CC645E5BD47}"/>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458933CA-A9AA-8190-9BF2-42DC8F18CD8F}"/>
              </a:ext>
            </a:extLst>
          </p:cNvPr>
          <p:cNvSpPr>
            <a:spLocks noGrp="1"/>
          </p:cNvSpPr>
          <p:nvPr>
            <p:ph type="dt" sz="half" idx="10"/>
          </p:nvPr>
        </p:nvSpPr>
        <p:spPr/>
        <p:txBody>
          <a:bodyPr/>
          <a:lstStyle/>
          <a:p>
            <a:fld id="{63359F9D-C114-BC42-A389-B083D7C5370C}" type="datetime1">
              <a:rPr lang="da-DK" smtClean="0"/>
              <a:t>27.06.2023</a:t>
            </a:fld>
            <a:endParaRPr lang="da-DK"/>
          </a:p>
        </p:txBody>
      </p:sp>
      <p:sp>
        <p:nvSpPr>
          <p:cNvPr id="8" name="Pladsholder til sidefod 7">
            <a:extLst>
              <a:ext uri="{FF2B5EF4-FFF2-40B4-BE49-F238E27FC236}">
                <a16:creationId xmlns:a16="http://schemas.microsoft.com/office/drawing/2014/main" id="{952AA137-B2BC-6990-457C-CA10B7600845}"/>
              </a:ext>
            </a:extLst>
          </p:cNvPr>
          <p:cNvSpPr>
            <a:spLocks noGrp="1"/>
          </p:cNvSpPr>
          <p:nvPr>
            <p:ph type="ftr" sz="quarter" idx="11"/>
          </p:nvPr>
        </p:nvSpPr>
        <p:spPr/>
        <p:txBody>
          <a:bodyPr/>
          <a:lstStyle/>
          <a:p>
            <a:r>
              <a:rPr lang="da-DK"/>
              <a:t>Cæcilia Lind Skov-Jensen</a:t>
            </a:r>
          </a:p>
        </p:txBody>
      </p:sp>
      <p:sp>
        <p:nvSpPr>
          <p:cNvPr id="9" name="Pladsholder til slidenummer 8">
            <a:extLst>
              <a:ext uri="{FF2B5EF4-FFF2-40B4-BE49-F238E27FC236}">
                <a16:creationId xmlns:a16="http://schemas.microsoft.com/office/drawing/2014/main" id="{994BBF89-C6EC-9C74-B0B2-B7C12C8531F9}"/>
              </a:ext>
            </a:extLst>
          </p:cNvPr>
          <p:cNvSpPr>
            <a:spLocks noGrp="1"/>
          </p:cNvSpPr>
          <p:nvPr>
            <p:ph type="sldNum" sz="quarter" idx="12"/>
          </p:nvPr>
        </p:nvSpPr>
        <p:spPr/>
        <p:txBody>
          <a:bodyPr/>
          <a:lstStyle/>
          <a:p>
            <a:fld id="{AFE6BE74-3A1E-E346-97C5-981AFC070330}" type="slidenum">
              <a:rPr lang="da-DK" smtClean="0"/>
              <a:t>‹nr.›</a:t>
            </a:fld>
            <a:endParaRPr lang="da-DK"/>
          </a:p>
        </p:txBody>
      </p:sp>
    </p:spTree>
    <p:extLst>
      <p:ext uri="{BB962C8B-B14F-4D97-AF65-F5344CB8AC3E}">
        <p14:creationId xmlns:p14="http://schemas.microsoft.com/office/powerpoint/2010/main" val="3014446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61062E-D249-3EBA-B104-762DCEA472B0}"/>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5FEFEEAB-B68F-4A0D-8668-125B085AD52A}"/>
              </a:ext>
            </a:extLst>
          </p:cNvPr>
          <p:cNvSpPr>
            <a:spLocks noGrp="1"/>
          </p:cNvSpPr>
          <p:nvPr>
            <p:ph type="dt" sz="half" idx="10"/>
          </p:nvPr>
        </p:nvSpPr>
        <p:spPr/>
        <p:txBody>
          <a:bodyPr/>
          <a:lstStyle/>
          <a:p>
            <a:fld id="{99233D86-D0C9-124F-AA55-A8665C6B555E}" type="datetime1">
              <a:rPr lang="da-DK" smtClean="0"/>
              <a:t>27.06.2023</a:t>
            </a:fld>
            <a:endParaRPr lang="da-DK"/>
          </a:p>
        </p:txBody>
      </p:sp>
      <p:sp>
        <p:nvSpPr>
          <p:cNvPr id="4" name="Pladsholder til sidefod 3">
            <a:extLst>
              <a:ext uri="{FF2B5EF4-FFF2-40B4-BE49-F238E27FC236}">
                <a16:creationId xmlns:a16="http://schemas.microsoft.com/office/drawing/2014/main" id="{397A94B7-1CC7-D7BD-C2CE-C121E53B0732}"/>
              </a:ext>
            </a:extLst>
          </p:cNvPr>
          <p:cNvSpPr>
            <a:spLocks noGrp="1"/>
          </p:cNvSpPr>
          <p:nvPr>
            <p:ph type="ftr" sz="quarter" idx="11"/>
          </p:nvPr>
        </p:nvSpPr>
        <p:spPr/>
        <p:txBody>
          <a:bodyPr/>
          <a:lstStyle/>
          <a:p>
            <a:r>
              <a:rPr lang="da-DK"/>
              <a:t>Cæcilia Lind Skov-Jensen</a:t>
            </a:r>
          </a:p>
        </p:txBody>
      </p:sp>
      <p:sp>
        <p:nvSpPr>
          <p:cNvPr id="5" name="Pladsholder til slidenummer 4">
            <a:extLst>
              <a:ext uri="{FF2B5EF4-FFF2-40B4-BE49-F238E27FC236}">
                <a16:creationId xmlns:a16="http://schemas.microsoft.com/office/drawing/2014/main" id="{EC6F7198-79C1-F348-F2DF-BE7EC5E86AA1}"/>
              </a:ext>
            </a:extLst>
          </p:cNvPr>
          <p:cNvSpPr>
            <a:spLocks noGrp="1"/>
          </p:cNvSpPr>
          <p:nvPr>
            <p:ph type="sldNum" sz="quarter" idx="12"/>
          </p:nvPr>
        </p:nvSpPr>
        <p:spPr/>
        <p:txBody>
          <a:bodyPr/>
          <a:lstStyle/>
          <a:p>
            <a:fld id="{AFE6BE74-3A1E-E346-97C5-981AFC070330}" type="slidenum">
              <a:rPr lang="da-DK" smtClean="0"/>
              <a:t>‹nr.›</a:t>
            </a:fld>
            <a:endParaRPr lang="da-DK"/>
          </a:p>
        </p:txBody>
      </p:sp>
    </p:spTree>
    <p:extLst>
      <p:ext uri="{BB962C8B-B14F-4D97-AF65-F5344CB8AC3E}">
        <p14:creationId xmlns:p14="http://schemas.microsoft.com/office/powerpoint/2010/main" val="1916420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185249AC-71E0-5A8C-B1A6-35C6582247C3}"/>
              </a:ext>
            </a:extLst>
          </p:cNvPr>
          <p:cNvSpPr>
            <a:spLocks noGrp="1"/>
          </p:cNvSpPr>
          <p:nvPr>
            <p:ph type="dt" sz="half" idx="10"/>
          </p:nvPr>
        </p:nvSpPr>
        <p:spPr/>
        <p:txBody>
          <a:bodyPr/>
          <a:lstStyle/>
          <a:p>
            <a:fld id="{5E7A1BDD-DE9A-8047-BABE-28BC78CE2F98}" type="datetime1">
              <a:rPr lang="da-DK" smtClean="0"/>
              <a:t>27.06.2023</a:t>
            </a:fld>
            <a:endParaRPr lang="da-DK"/>
          </a:p>
        </p:txBody>
      </p:sp>
      <p:sp>
        <p:nvSpPr>
          <p:cNvPr id="3" name="Pladsholder til sidefod 2">
            <a:extLst>
              <a:ext uri="{FF2B5EF4-FFF2-40B4-BE49-F238E27FC236}">
                <a16:creationId xmlns:a16="http://schemas.microsoft.com/office/drawing/2014/main" id="{821FCAB8-05F4-14FA-EBA3-186EC819A80F}"/>
              </a:ext>
            </a:extLst>
          </p:cNvPr>
          <p:cNvSpPr>
            <a:spLocks noGrp="1"/>
          </p:cNvSpPr>
          <p:nvPr>
            <p:ph type="ftr" sz="quarter" idx="11"/>
          </p:nvPr>
        </p:nvSpPr>
        <p:spPr/>
        <p:txBody>
          <a:bodyPr/>
          <a:lstStyle/>
          <a:p>
            <a:r>
              <a:rPr lang="da-DK"/>
              <a:t>Cæcilia Lind Skov-Jensen</a:t>
            </a:r>
          </a:p>
        </p:txBody>
      </p:sp>
      <p:sp>
        <p:nvSpPr>
          <p:cNvPr id="4" name="Pladsholder til slidenummer 3">
            <a:extLst>
              <a:ext uri="{FF2B5EF4-FFF2-40B4-BE49-F238E27FC236}">
                <a16:creationId xmlns:a16="http://schemas.microsoft.com/office/drawing/2014/main" id="{A32DF036-993E-CCF0-FDE5-59FF52012EB1}"/>
              </a:ext>
            </a:extLst>
          </p:cNvPr>
          <p:cNvSpPr>
            <a:spLocks noGrp="1"/>
          </p:cNvSpPr>
          <p:nvPr>
            <p:ph type="sldNum" sz="quarter" idx="12"/>
          </p:nvPr>
        </p:nvSpPr>
        <p:spPr/>
        <p:txBody>
          <a:bodyPr/>
          <a:lstStyle/>
          <a:p>
            <a:fld id="{AFE6BE74-3A1E-E346-97C5-981AFC070330}" type="slidenum">
              <a:rPr lang="da-DK" smtClean="0"/>
              <a:t>‹nr.›</a:t>
            </a:fld>
            <a:endParaRPr lang="da-DK"/>
          </a:p>
        </p:txBody>
      </p:sp>
    </p:spTree>
    <p:extLst>
      <p:ext uri="{BB962C8B-B14F-4D97-AF65-F5344CB8AC3E}">
        <p14:creationId xmlns:p14="http://schemas.microsoft.com/office/powerpoint/2010/main" val="268652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4E2A3A-84B5-6DF2-3EBD-E459FE54EDF6}"/>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FB86756B-AEEF-84A7-4B93-CCA87B4F16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F263BB81-0842-881B-B9B9-F08167C654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9F1EB8F0-1199-8654-5C7D-E38309E29742}"/>
              </a:ext>
            </a:extLst>
          </p:cNvPr>
          <p:cNvSpPr>
            <a:spLocks noGrp="1"/>
          </p:cNvSpPr>
          <p:nvPr>
            <p:ph type="dt" sz="half" idx="10"/>
          </p:nvPr>
        </p:nvSpPr>
        <p:spPr/>
        <p:txBody>
          <a:bodyPr/>
          <a:lstStyle/>
          <a:p>
            <a:fld id="{4471BC87-DF0D-EA44-ABF7-592C788263EE}" type="datetime1">
              <a:rPr lang="da-DK" smtClean="0"/>
              <a:t>27.06.2023</a:t>
            </a:fld>
            <a:endParaRPr lang="da-DK"/>
          </a:p>
        </p:txBody>
      </p:sp>
      <p:sp>
        <p:nvSpPr>
          <p:cNvPr id="6" name="Pladsholder til sidefod 5">
            <a:extLst>
              <a:ext uri="{FF2B5EF4-FFF2-40B4-BE49-F238E27FC236}">
                <a16:creationId xmlns:a16="http://schemas.microsoft.com/office/drawing/2014/main" id="{89D4B707-DCAD-DF5F-2D21-A1EC1901A86B}"/>
              </a:ext>
            </a:extLst>
          </p:cNvPr>
          <p:cNvSpPr>
            <a:spLocks noGrp="1"/>
          </p:cNvSpPr>
          <p:nvPr>
            <p:ph type="ftr" sz="quarter" idx="11"/>
          </p:nvPr>
        </p:nvSpPr>
        <p:spPr/>
        <p:txBody>
          <a:bodyPr/>
          <a:lstStyle/>
          <a:p>
            <a:r>
              <a:rPr lang="da-DK"/>
              <a:t>Cæcilia Lind Skov-Jensen</a:t>
            </a:r>
          </a:p>
        </p:txBody>
      </p:sp>
      <p:sp>
        <p:nvSpPr>
          <p:cNvPr id="7" name="Pladsholder til slidenummer 6">
            <a:extLst>
              <a:ext uri="{FF2B5EF4-FFF2-40B4-BE49-F238E27FC236}">
                <a16:creationId xmlns:a16="http://schemas.microsoft.com/office/drawing/2014/main" id="{02CCB6EF-3F56-506A-6953-AFCA42F77C16}"/>
              </a:ext>
            </a:extLst>
          </p:cNvPr>
          <p:cNvSpPr>
            <a:spLocks noGrp="1"/>
          </p:cNvSpPr>
          <p:nvPr>
            <p:ph type="sldNum" sz="quarter" idx="12"/>
          </p:nvPr>
        </p:nvSpPr>
        <p:spPr/>
        <p:txBody>
          <a:bodyPr/>
          <a:lstStyle/>
          <a:p>
            <a:fld id="{AFE6BE74-3A1E-E346-97C5-981AFC070330}" type="slidenum">
              <a:rPr lang="da-DK" smtClean="0"/>
              <a:t>‹nr.›</a:t>
            </a:fld>
            <a:endParaRPr lang="da-DK"/>
          </a:p>
        </p:txBody>
      </p:sp>
    </p:spTree>
    <p:extLst>
      <p:ext uri="{BB962C8B-B14F-4D97-AF65-F5344CB8AC3E}">
        <p14:creationId xmlns:p14="http://schemas.microsoft.com/office/powerpoint/2010/main" val="1254162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8085AB-2950-FD97-595C-6A3E4F6EEFA3}"/>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8634EC3C-4069-49CF-F7C9-F0F9CE0D70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6811371B-85A5-24BC-CFE0-E801409805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723AD9EC-BB8E-0FD7-0913-064AABA5C481}"/>
              </a:ext>
            </a:extLst>
          </p:cNvPr>
          <p:cNvSpPr>
            <a:spLocks noGrp="1"/>
          </p:cNvSpPr>
          <p:nvPr>
            <p:ph type="dt" sz="half" idx="10"/>
          </p:nvPr>
        </p:nvSpPr>
        <p:spPr/>
        <p:txBody>
          <a:bodyPr/>
          <a:lstStyle/>
          <a:p>
            <a:fld id="{17DFD68B-9497-E14F-AD90-AA3AEA7CB530}" type="datetime1">
              <a:rPr lang="da-DK" smtClean="0"/>
              <a:t>27.06.2023</a:t>
            </a:fld>
            <a:endParaRPr lang="da-DK"/>
          </a:p>
        </p:txBody>
      </p:sp>
      <p:sp>
        <p:nvSpPr>
          <p:cNvPr id="6" name="Pladsholder til sidefod 5">
            <a:extLst>
              <a:ext uri="{FF2B5EF4-FFF2-40B4-BE49-F238E27FC236}">
                <a16:creationId xmlns:a16="http://schemas.microsoft.com/office/drawing/2014/main" id="{9B1EF0D8-0060-C235-CFCB-E4D97483C5FA}"/>
              </a:ext>
            </a:extLst>
          </p:cNvPr>
          <p:cNvSpPr>
            <a:spLocks noGrp="1"/>
          </p:cNvSpPr>
          <p:nvPr>
            <p:ph type="ftr" sz="quarter" idx="11"/>
          </p:nvPr>
        </p:nvSpPr>
        <p:spPr/>
        <p:txBody>
          <a:bodyPr/>
          <a:lstStyle/>
          <a:p>
            <a:r>
              <a:rPr lang="da-DK"/>
              <a:t>Cæcilia Lind Skov-Jensen</a:t>
            </a:r>
          </a:p>
        </p:txBody>
      </p:sp>
      <p:sp>
        <p:nvSpPr>
          <p:cNvPr id="7" name="Pladsholder til slidenummer 6">
            <a:extLst>
              <a:ext uri="{FF2B5EF4-FFF2-40B4-BE49-F238E27FC236}">
                <a16:creationId xmlns:a16="http://schemas.microsoft.com/office/drawing/2014/main" id="{8B8B2F4F-7F79-FE14-AD52-BAAB6F15A572}"/>
              </a:ext>
            </a:extLst>
          </p:cNvPr>
          <p:cNvSpPr>
            <a:spLocks noGrp="1"/>
          </p:cNvSpPr>
          <p:nvPr>
            <p:ph type="sldNum" sz="quarter" idx="12"/>
          </p:nvPr>
        </p:nvSpPr>
        <p:spPr/>
        <p:txBody>
          <a:bodyPr/>
          <a:lstStyle/>
          <a:p>
            <a:fld id="{AFE6BE74-3A1E-E346-97C5-981AFC070330}" type="slidenum">
              <a:rPr lang="da-DK" smtClean="0"/>
              <a:t>‹nr.›</a:t>
            </a:fld>
            <a:endParaRPr lang="da-DK"/>
          </a:p>
        </p:txBody>
      </p:sp>
    </p:spTree>
    <p:extLst>
      <p:ext uri="{BB962C8B-B14F-4D97-AF65-F5344CB8AC3E}">
        <p14:creationId xmlns:p14="http://schemas.microsoft.com/office/powerpoint/2010/main" val="368174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D75D841B-C7EB-8931-FC97-CAC9C64B24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25E1B7EC-B09B-FC99-C630-8111835CA2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1F20ACC6-18CE-F098-17EB-04E3E87840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7AFFA7-944E-E24C-82BA-A075F37328A2}" type="datetime1">
              <a:rPr lang="da-DK" smtClean="0"/>
              <a:t>27.06.2023</a:t>
            </a:fld>
            <a:endParaRPr lang="da-DK"/>
          </a:p>
        </p:txBody>
      </p:sp>
      <p:sp>
        <p:nvSpPr>
          <p:cNvPr id="5" name="Pladsholder til sidefod 4">
            <a:extLst>
              <a:ext uri="{FF2B5EF4-FFF2-40B4-BE49-F238E27FC236}">
                <a16:creationId xmlns:a16="http://schemas.microsoft.com/office/drawing/2014/main" id="{EF2F0D41-B482-0460-3BF4-1091DDE0D2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a-DK"/>
              <a:t>Cæcilia Lind Skov-Jensen</a:t>
            </a:r>
          </a:p>
        </p:txBody>
      </p:sp>
      <p:sp>
        <p:nvSpPr>
          <p:cNvPr id="6" name="Pladsholder til slidenummer 5">
            <a:extLst>
              <a:ext uri="{FF2B5EF4-FFF2-40B4-BE49-F238E27FC236}">
                <a16:creationId xmlns:a16="http://schemas.microsoft.com/office/drawing/2014/main" id="{A9D77892-EA70-065D-1758-F9CEF2B122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E6BE74-3A1E-E346-97C5-981AFC070330}" type="slidenum">
              <a:rPr lang="da-DK" smtClean="0"/>
              <a:t>‹nr.›</a:t>
            </a:fld>
            <a:endParaRPr lang="da-DK"/>
          </a:p>
        </p:txBody>
      </p:sp>
    </p:spTree>
    <p:extLst>
      <p:ext uri="{BB962C8B-B14F-4D97-AF65-F5344CB8AC3E}">
        <p14:creationId xmlns:p14="http://schemas.microsoft.com/office/powerpoint/2010/main" val="1421911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E29CC2C3-0ABB-A06E-DF3A-86C58CD31218}"/>
              </a:ext>
            </a:extLst>
          </p:cNvPr>
          <p:cNvSpPr>
            <a:spLocks noGrp="1"/>
          </p:cNvSpPr>
          <p:nvPr>
            <p:ph type="ctrTitle"/>
          </p:nvPr>
        </p:nvSpPr>
        <p:spPr>
          <a:xfrm>
            <a:off x="1760063" y="1416809"/>
            <a:ext cx="8662736" cy="3081242"/>
          </a:xfrm>
        </p:spPr>
        <p:txBody>
          <a:bodyPr anchor="ctr">
            <a:normAutofit/>
          </a:bodyPr>
          <a:lstStyle/>
          <a:p>
            <a:r>
              <a:rPr lang="en-US" sz="4800" b="1" dirty="0">
                <a:solidFill>
                  <a:srgbClr val="FFFFFF"/>
                </a:solidFill>
              </a:rPr>
              <a:t>Investigating the genetic marks left by Neanderthals and Denisovans in the genomes of non-Africans</a:t>
            </a:r>
          </a:p>
        </p:txBody>
      </p:sp>
      <p:sp>
        <p:nvSpPr>
          <p:cNvPr id="3" name="Undertitel 2">
            <a:extLst>
              <a:ext uri="{FF2B5EF4-FFF2-40B4-BE49-F238E27FC236}">
                <a16:creationId xmlns:a16="http://schemas.microsoft.com/office/drawing/2014/main" id="{192B3C0D-100B-A3D7-EA8D-6528464CA54E}"/>
              </a:ext>
            </a:extLst>
          </p:cNvPr>
          <p:cNvSpPr>
            <a:spLocks noGrp="1"/>
          </p:cNvSpPr>
          <p:nvPr>
            <p:ph type="subTitle" idx="1"/>
          </p:nvPr>
        </p:nvSpPr>
        <p:spPr>
          <a:xfrm>
            <a:off x="1559943" y="5171093"/>
            <a:ext cx="9078628" cy="860620"/>
          </a:xfrm>
        </p:spPr>
        <p:txBody>
          <a:bodyPr anchor="ctr">
            <a:normAutofit lnSpcReduction="10000"/>
          </a:bodyPr>
          <a:lstStyle/>
          <a:p>
            <a:endParaRPr lang="da-DK" sz="1100" dirty="0">
              <a:solidFill>
                <a:srgbClr val="FFFFFF"/>
              </a:solidFill>
            </a:endParaRPr>
          </a:p>
          <a:p>
            <a:endParaRPr lang="da-DK" sz="1100" dirty="0">
              <a:solidFill>
                <a:srgbClr val="FFFFFF"/>
              </a:solidFill>
            </a:endParaRPr>
          </a:p>
          <a:p>
            <a:r>
              <a:rPr lang="da-DK" sz="1600" dirty="0">
                <a:solidFill>
                  <a:srgbClr val="FFFFFF"/>
                </a:solidFill>
              </a:rPr>
              <a:t>Cæcilia Lind Skov-Jensen</a:t>
            </a:r>
          </a:p>
        </p:txBody>
      </p:sp>
    </p:spTree>
    <p:extLst>
      <p:ext uri="{BB962C8B-B14F-4D97-AF65-F5344CB8AC3E}">
        <p14:creationId xmlns:p14="http://schemas.microsoft.com/office/powerpoint/2010/main" val="2561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0F25B1-42E2-55B1-8A94-EA25055E5A2E}"/>
              </a:ext>
            </a:extLst>
          </p:cNvPr>
          <p:cNvSpPr>
            <a:spLocks noGrp="1"/>
          </p:cNvSpPr>
          <p:nvPr>
            <p:ph type="title"/>
          </p:nvPr>
        </p:nvSpPr>
        <p:spPr/>
        <p:txBody>
          <a:bodyPr>
            <a:normAutofit/>
          </a:bodyPr>
          <a:lstStyle/>
          <a:p>
            <a:r>
              <a:rPr lang="en-US" sz="4000" b="1" dirty="0"/>
              <a:t>Neanderthal divergence vs. amount of overlap</a:t>
            </a:r>
          </a:p>
        </p:txBody>
      </p:sp>
      <p:sp>
        <p:nvSpPr>
          <p:cNvPr id="8" name="Pladsholder til indhold 7">
            <a:extLst>
              <a:ext uri="{FF2B5EF4-FFF2-40B4-BE49-F238E27FC236}">
                <a16:creationId xmlns:a16="http://schemas.microsoft.com/office/drawing/2014/main" id="{15A9CE01-CD99-BEDB-D756-7FC2B77BD417}"/>
              </a:ext>
            </a:extLst>
          </p:cNvPr>
          <p:cNvSpPr>
            <a:spLocks noGrp="1"/>
          </p:cNvSpPr>
          <p:nvPr>
            <p:ph idx="1"/>
          </p:nvPr>
        </p:nvSpPr>
        <p:spPr>
          <a:xfrm>
            <a:off x="838199" y="1825625"/>
            <a:ext cx="5257801" cy="4351338"/>
          </a:xfrm>
        </p:spPr>
        <p:txBody>
          <a:bodyPr>
            <a:normAutofit fontScale="92500" lnSpcReduction="10000"/>
          </a:bodyPr>
          <a:lstStyle/>
          <a:p>
            <a:pPr algn="just"/>
            <a:r>
              <a:rPr lang="en-US" sz="2000" dirty="0"/>
              <a:t>Negative correlation between Neanderthal divergence and the amount of overlap of Neanderthal segments between the populations</a:t>
            </a:r>
          </a:p>
          <a:p>
            <a:pPr algn="just"/>
            <a:r>
              <a:rPr lang="en-US" sz="2000" dirty="0"/>
              <a:t>American populations have a significant overlap (~70%) of Neanderthal segments within America</a:t>
            </a:r>
          </a:p>
          <a:p>
            <a:pPr lvl="1" algn="just"/>
            <a:r>
              <a:rPr lang="en-US" sz="1600" dirty="0"/>
              <a:t>More recent migration means less time for a genetic divergence to accumulate</a:t>
            </a:r>
            <a:endParaRPr lang="en-US" sz="2000" dirty="0"/>
          </a:p>
          <a:p>
            <a:pPr lvl="1" algn="just"/>
            <a:r>
              <a:rPr lang="en-US" sz="1600" dirty="0"/>
              <a:t>Genetic bottleneck effect means reduced genetic diversity between populations and increased homogeneity</a:t>
            </a:r>
          </a:p>
          <a:p>
            <a:pPr lvl="1" algn="just"/>
            <a:r>
              <a:rPr lang="en-US" sz="1600" dirty="0"/>
              <a:t>Geographically isolated means limited amount of gene flow and genetic exchange with other populations</a:t>
            </a:r>
            <a:endParaRPr lang="en-US" sz="2000" dirty="0"/>
          </a:p>
          <a:p>
            <a:pPr algn="just"/>
            <a:r>
              <a:rPr lang="en-US" sz="2000" dirty="0"/>
              <a:t>Europe, South Asia and Middle East have the smallest overlap with East Asia, America and Oceania</a:t>
            </a:r>
          </a:p>
          <a:p>
            <a:pPr algn="just"/>
            <a:r>
              <a:rPr lang="en-US" sz="2000" dirty="0"/>
              <a:t>These plots support the hypothesis of one introgression event from one population source</a:t>
            </a:r>
          </a:p>
        </p:txBody>
      </p:sp>
      <p:pic>
        <p:nvPicPr>
          <p:cNvPr id="10" name="Billede 9">
            <a:extLst>
              <a:ext uri="{FF2B5EF4-FFF2-40B4-BE49-F238E27FC236}">
                <a16:creationId xmlns:a16="http://schemas.microsoft.com/office/drawing/2014/main" id="{881F3B55-27AA-A97D-BFD0-EED08D699C41}"/>
              </a:ext>
            </a:extLst>
          </p:cNvPr>
          <p:cNvPicPr>
            <a:picLocks noChangeAspect="1"/>
          </p:cNvPicPr>
          <p:nvPr/>
        </p:nvPicPr>
        <p:blipFill>
          <a:blip r:embed="rId3"/>
          <a:stretch>
            <a:fillRect/>
          </a:stretch>
        </p:blipFill>
        <p:spPr>
          <a:xfrm>
            <a:off x="108743" y="6174351"/>
            <a:ext cx="1458913" cy="608165"/>
          </a:xfrm>
          <a:prstGeom prst="rect">
            <a:avLst/>
          </a:prstGeom>
        </p:spPr>
      </p:pic>
      <p:sp>
        <p:nvSpPr>
          <p:cNvPr id="9" name="Tekstfelt 8">
            <a:extLst>
              <a:ext uri="{FF2B5EF4-FFF2-40B4-BE49-F238E27FC236}">
                <a16:creationId xmlns:a16="http://schemas.microsoft.com/office/drawing/2014/main" id="{E8C71F54-E16B-3113-E5C5-6F6EDF832659}"/>
              </a:ext>
            </a:extLst>
          </p:cNvPr>
          <p:cNvSpPr txBox="1"/>
          <p:nvPr/>
        </p:nvSpPr>
        <p:spPr>
          <a:xfrm>
            <a:off x="838200" y="6322423"/>
            <a:ext cx="11153503" cy="276999"/>
          </a:xfrm>
          <a:prstGeom prst="rect">
            <a:avLst/>
          </a:prstGeom>
          <a:noFill/>
        </p:spPr>
        <p:txBody>
          <a:bodyPr wrap="square" lIns="90000" rtlCol="0">
            <a:spAutoFit/>
          </a:bodyPr>
          <a:lstStyle/>
          <a:p>
            <a:r>
              <a:rPr lang="en-US" sz="1200" dirty="0"/>
              <a:t>					     Slide 9 of 12				       Cæcilia Lind Skov-Jensen</a:t>
            </a:r>
          </a:p>
        </p:txBody>
      </p:sp>
      <p:pic>
        <p:nvPicPr>
          <p:cNvPr id="11" name="image12.png">
            <a:extLst>
              <a:ext uri="{FF2B5EF4-FFF2-40B4-BE49-F238E27FC236}">
                <a16:creationId xmlns:a16="http://schemas.microsoft.com/office/drawing/2014/main" id="{38DA229D-5C94-420B-F8C4-09C2F45A3C05}"/>
              </a:ext>
            </a:extLst>
          </p:cNvPr>
          <p:cNvPicPr/>
          <p:nvPr/>
        </p:nvPicPr>
        <p:blipFill>
          <a:blip r:embed="rId4"/>
          <a:srcRect/>
          <a:stretch>
            <a:fillRect/>
          </a:stretch>
        </p:blipFill>
        <p:spPr>
          <a:xfrm>
            <a:off x="6232253" y="2107905"/>
            <a:ext cx="5759450" cy="3797300"/>
          </a:xfrm>
          <a:prstGeom prst="rect">
            <a:avLst/>
          </a:prstGeom>
          <a:ln/>
        </p:spPr>
      </p:pic>
    </p:spTree>
    <p:extLst>
      <p:ext uri="{BB962C8B-B14F-4D97-AF65-F5344CB8AC3E}">
        <p14:creationId xmlns:p14="http://schemas.microsoft.com/office/powerpoint/2010/main" val="3585423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0F25B1-42E2-55B1-8A94-EA25055E5A2E}"/>
              </a:ext>
            </a:extLst>
          </p:cNvPr>
          <p:cNvSpPr>
            <a:spLocks noGrp="1"/>
          </p:cNvSpPr>
          <p:nvPr>
            <p:ph type="title"/>
          </p:nvPr>
        </p:nvSpPr>
        <p:spPr/>
        <p:txBody>
          <a:bodyPr>
            <a:normAutofit/>
          </a:bodyPr>
          <a:lstStyle/>
          <a:p>
            <a:r>
              <a:rPr lang="en-US" sz="4000" b="1" dirty="0"/>
              <a:t>Denisova vs. whole genome divergence</a:t>
            </a:r>
          </a:p>
        </p:txBody>
      </p:sp>
      <p:sp>
        <p:nvSpPr>
          <p:cNvPr id="8" name="Pladsholder til indhold 7">
            <a:extLst>
              <a:ext uri="{FF2B5EF4-FFF2-40B4-BE49-F238E27FC236}">
                <a16:creationId xmlns:a16="http://schemas.microsoft.com/office/drawing/2014/main" id="{15A9CE01-CD99-BEDB-D756-7FC2B77BD417}"/>
              </a:ext>
            </a:extLst>
          </p:cNvPr>
          <p:cNvSpPr>
            <a:spLocks noGrp="1"/>
          </p:cNvSpPr>
          <p:nvPr>
            <p:ph idx="1"/>
          </p:nvPr>
        </p:nvSpPr>
        <p:spPr>
          <a:xfrm>
            <a:off x="838200" y="1825625"/>
            <a:ext cx="5257800" cy="4351338"/>
          </a:xfrm>
        </p:spPr>
        <p:txBody>
          <a:bodyPr numCol="1">
            <a:normAutofit fontScale="92500" lnSpcReduction="10000"/>
          </a:bodyPr>
          <a:lstStyle/>
          <a:p>
            <a:r>
              <a:rPr lang="en-US" sz="2000" dirty="0"/>
              <a:t>Positive correlation between Denisova divergence and whole genome divergence</a:t>
            </a:r>
          </a:p>
          <a:p>
            <a:r>
              <a:rPr lang="en-US" sz="2000" dirty="0"/>
              <a:t>The Denisova divergence within Oceania is much smaller than when comparing Oceania to the other regions</a:t>
            </a:r>
          </a:p>
          <a:p>
            <a:pPr lvl="1"/>
            <a:r>
              <a:rPr lang="en-US" sz="1600" dirty="0"/>
              <a:t>Could indicate that Oceania had a different source of Denisova content</a:t>
            </a:r>
          </a:p>
          <a:p>
            <a:pPr lvl="1" algn="just"/>
            <a:r>
              <a:rPr lang="en-US" sz="1600" dirty="0"/>
              <a:t>Geographically isolated means limited amount of gene flow and genetic exchange with other populations</a:t>
            </a:r>
          </a:p>
          <a:p>
            <a:pPr lvl="1" algn="just"/>
            <a:r>
              <a:rPr lang="en-US" sz="1600" dirty="0"/>
              <a:t>The genetic diversity within populations in Oceania has evolved independently over time, contributing to the increased divergence from other populations</a:t>
            </a:r>
          </a:p>
          <a:p>
            <a:r>
              <a:rPr lang="en-US" sz="2000" dirty="0"/>
              <a:t>Even less spread for South Asia</a:t>
            </a:r>
          </a:p>
          <a:p>
            <a:r>
              <a:rPr lang="en-US" sz="2000" dirty="0"/>
              <a:t>The Denisova divergence is higher than the Neanderthal divergence</a:t>
            </a:r>
          </a:p>
          <a:p>
            <a:pPr lvl="1"/>
            <a:r>
              <a:rPr lang="en-US" sz="1600" dirty="0"/>
              <a:t>Could suggest multiple introgression events from multiple divergent Denisovan population sources </a:t>
            </a:r>
          </a:p>
        </p:txBody>
      </p:sp>
      <p:pic>
        <p:nvPicPr>
          <p:cNvPr id="10" name="Billede 9">
            <a:extLst>
              <a:ext uri="{FF2B5EF4-FFF2-40B4-BE49-F238E27FC236}">
                <a16:creationId xmlns:a16="http://schemas.microsoft.com/office/drawing/2014/main" id="{881F3B55-27AA-A97D-BFD0-EED08D699C41}"/>
              </a:ext>
            </a:extLst>
          </p:cNvPr>
          <p:cNvPicPr>
            <a:picLocks noChangeAspect="1"/>
          </p:cNvPicPr>
          <p:nvPr/>
        </p:nvPicPr>
        <p:blipFill>
          <a:blip r:embed="rId3"/>
          <a:stretch>
            <a:fillRect/>
          </a:stretch>
        </p:blipFill>
        <p:spPr>
          <a:xfrm>
            <a:off x="108743" y="6174351"/>
            <a:ext cx="1458913" cy="608165"/>
          </a:xfrm>
          <a:prstGeom prst="rect">
            <a:avLst/>
          </a:prstGeom>
        </p:spPr>
      </p:pic>
      <p:sp>
        <p:nvSpPr>
          <p:cNvPr id="6" name="Tekstfelt 5">
            <a:extLst>
              <a:ext uri="{FF2B5EF4-FFF2-40B4-BE49-F238E27FC236}">
                <a16:creationId xmlns:a16="http://schemas.microsoft.com/office/drawing/2014/main" id="{6E4F8C30-8120-85E0-A747-1F3D6349EE8B}"/>
              </a:ext>
            </a:extLst>
          </p:cNvPr>
          <p:cNvSpPr txBox="1"/>
          <p:nvPr/>
        </p:nvSpPr>
        <p:spPr>
          <a:xfrm>
            <a:off x="838200" y="6322423"/>
            <a:ext cx="11153503" cy="276999"/>
          </a:xfrm>
          <a:prstGeom prst="rect">
            <a:avLst/>
          </a:prstGeom>
          <a:noFill/>
        </p:spPr>
        <p:txBody>
          <a:bodyPr wrap="square" lIns="90000" rtlCol="0">
            <a:spAutoFit/>
          </a:bodyPr>
          <a:lstStyle/>
          <a:p>
            <a:r>
              <a:rPr lang="en-US" sz="1200" dirty="0"/>
              <a:t>					     Slide 10 of 12				       Cæcilia Lind Skov-Jensen</a:t>
            </a:r>
          </a:p>
        </p:txBody>
      </p:sp>
      <p:pic>
        <p:nvPicPr>
          <p:cNvPr id="13" name="image13.png">
            <a:extLst>
              <a:ext uri="{FF2B5EF4-FFF2-40B4-BE49-F238E27FC236}">
                <a16:creationId xmlns:a16="http://schemas.microsoft.com/office/drawing/2014/main" id="{2397062F-B968-414D-9CB0-0513E06A9477}"/>
              </a:ext>
            </a:extLst>
          </p:cNvPr>
          <p:cNvPicPr/>
          <p:nvPr/>
        </p:nvPicPr>
        <p:blipFill>
          <a:blip r:embed="rId4"/>
          <a:srcRect/>
          <a:stretch>
            <a:fillRect/>
          </a:stretch>
        </p:blipFill>
        <p:spPr>
          <a:xfrm>
            <a:off x="6096000" y="2089944"/>
            <a:ext cx="5759450" cy="3822700"/>
          </a:xfrm>
          <a:prstGeom prst="rect">
            <a:avLst/>
          </a:prstGeom>
          <a:ln/>
        </p:spPr>
      </p:pic>
    </p:spTree>
    <p:extLst>
      <p:ext uri="{BB962C8B-B14F-4D97-AF65-F5344CB8AC3E}">
        <p14:creationId xmlns:p14="http://schemas.microsoft.com/office/powerpoint/2010/main" val="3943414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0F25B1-42E2-55B1-8A94-EA25055E5A2E}"/>
              </a:ext>
            </a:extLst>
          </p:cNvPr>
          <p:cNvSpPr>
            <a:spLocks noGrp="1"/>
          </p:cNvSpPr>
          <p:nvPr>
            <p:ph type="title"/>
          </p:nvPr>
        </p:nvSpPr>
        <p:spPr/>
        <p:txBody>
          <a:bodyPr>
            <a:normAutofit/>
          </a:bodyPr>
          <a:lstStyle/>
          <a:p>
            <a:r>
              <a:rPr lang="en-US" sz="4000" b="1" dirty="0"/>
              <a:t>Denisova divergence vs. amount of overlap</a:t>
            </a:r>
          </a:p>
        </p:txBody>
      </p:sp>
      <p:sp>
        <p:nvSpPr>
          <p:cNvPr id="8" name="Pladsholder til indhold 7">
            <a:extLst>
              <a:ext uri="{FF2B5EF4-FFF2-40B4-BE49-F238E27FC236}">
                <a16:creationId xmlns:a16="http://schemas.microsoft.com/office/drawing/2014/main" id="{15A9CE01-CD99-BEDB-D756-7FC2B77BD417}"/>
              </a:ext>
            </a:extLst>
          </p:cNvPr>
          <p:cNvSpPr>
            <a:spLocks noGrp="1"/>
          </p:cNvSpPr>
          <p:nvPr>
            <p:ph idx="1"/>
          </p:nvPr>
        </p:nvSpPr>
        <p:spPr>
          <a:xfrm>
            <a:off x="838200" y="1825625"/>
            <a:ext cx="5257800" cy="4351338"/>
          </a:xfrm>
        </p:spPr>
        <p:txBody>
          <a:bodyPr>
            <a:normAutofit fontScale="85000" lnSpcReduction="20000"/>
          </a:bodyPr>
          <a:lstStyle/>
          <a:p>
            <a:pPr algn="just"/>
            <a:r>
              <a:rPr lang="en-US" sz="2000" dirty="0"/>
              <a:t>Negative correlation between Denisova divergence and the amount of overlap of Denisova segments between the populations</a:t>
            </a:r>
          </a:p>
          <a:p>
            <a:pPr algn="just"/>
            <a:r>
              <a:rPr lang="en-US" sz="2000" dirty="0"/>
              <a:t>Populations have a generally smaller overlap of Denisova segments compared to the Neanderthal segments</a:t>
            </a:r>
          </a:p>
          <a:p>
            <a:pPr lvl="1" algn="just"/>
            <a:r>
              <a:rPr lang="en-US" sz="1600" dirty="0"/>
              <a:t>Could reflect that multiple independent introgression events occurred for Denisovans and a single introgression event for Neanderthals</a:t>
            </a:r>
          </a:p>
          <a:p>
            <a:pPr algn="just"/>
            <a:r>
              <a:rPr lang="en-US" sz="2000" dirty="0"/>
              <a:t>American populations have a significant overlap of Denisovan segments between them</a:t>
            </a:r>
          </a:p>
          <a:p>
            <a:pPr lvl="1" algn="just"/>
            <a:r>
              <a:rPr lang="en-US" sz="1600" dirty="0"/>
              <a:t>More recent migration means less time for a genetic divergence to accumulate</a:t>
            </a:r>
            <a:endParaRPr lang="en-US" sz="2000" dirty="0"/>
          </a:p>
          <a:p>
            <a:pPr lvl="1" algn="just"/>
            <a:r>
              <a:rPr lang="en-US" sz="1600" dirty="0"/>
              <a:t>Genetic bottleneck effect means reduced genetic diversity between populations and increased homogeneity</a:t>
            </a:r>
          </a:p>
          <a:p>
            <a:pPr lvl="1" algn="just"/>
            <a:r>
              <a:rPr lang="en-US" sz="1600" dirty="0"/>
              <a:t>Geographically isolated means limited amount of gene flow and genetic exchange with other populations</a:t>
            </a:r>
          </a:p>
          <a:p>
            <a:pPr algn="just"/>
            <a:r>
              <a:rPr lang="en-US" sz="2000" dirty="0"/>
              <a:t>Oceanian populations have little to no overlap of Denisovan segments with other populations</a:t>
            </a:r>
          </a:p>
          <a:p>
            <a:pPr lvl="1" algn="just"/>
            <a:r>
              <a:rPr lang="en-US" sz="1600" dirty="0"/>
              <a:t>Support the theory of an admixture event unique to the Oceanian populations</a:t>
            </a:r>
          </a:p>
        </p:txBody>
      </p:sp>
      <p:pic>
        <p:nvPicPr>
          <p:cNvPr id="10" name="Billede 9">
            <a:extLst>
              <a:ext uri="{FF2B5EF4-FFF2-40B4-BE49-F238E27FC236}">
                <a16:creationId xmlns:a16="http://schemas.microsoft.com/office/drawing/2014/main" id="{881F3B55-27AA-A97D-BFD0-EED08D699C41}"/>
              </a:ext>
            </a:extLst>
          </p:cNvPr>
          <p:cNvPicPr>
            <a:picLocks noChangeAspect="1"/>
          </p:cNvPicPr>
          <p:nvPr/>
        </p:nvPicPr>
        <p:blipFill>
          <a:blip r:embed="rId3"/>
          <a:stretch>
            <a:fillRect/>
          </a:stretch>
        </p:blipFill>
        <p:spPr>
          <a:xfrm>
            <a:off x="108743" y="6174351"/>
            <a:ext cx="1458913" cy="608165"/>
          </a:xfrm>
          <a:prstGeom prst="rect">
            <a:avLst/>
          </a:prstGeom>
        </p:spPr>
      </p:pic>
      <p:sp>
        <p:nvSpPr>
          <p:cNvPr id="7" name="Tekstfelt 6">
            <a:extLst>
              <a:ext uri="{FF2B5EF4-FFF2-40B4-BE49-F238E27FC236}">
                <a16:creationId xmlns:a16="http://schemas.microsoft.com/office/drawing/2014/main" id="{D7B4FC63-DC2B-977F-FEC6-D4BED3AD94E1}"/>
              </a:ext>
            </a:extLst>
          </p:cNvPr>
          <p:cNvSpPr txBox="1"/>
          <p:nvPr/>
        </p:nvSpPr>
        <p:spPr>
          <a:xfrm>
            <a:off x="838200" y="6322423"/>
            <a:ext cx="11153503" cy="276999"/>
          </a:xfrm>
          <a:prstGeom prst="rect">
            <a:avLst/>
          </a:prstGeom>
          <a:noFill/>
        </p:spPr>
        <p:txBody>
          <a:bodyPr wrap="square" lIns="90000" rtlCol="0">
            <a:spAutoFit/>
          </a:bodyPr>
          <a:lstStyle/>
          <a:p>
            <a:r>
              <a:rPr lang="en-US" sz="1200" dirty="0"/>
              <a:t>					     Slide 11 of 12				       Cæcilia Lind Skov-Jensen</a:t>
            </a:r>
          </a:p>
        </p:txBody>
      </p:sp>
      <p:pic>
        <p:nvPicPr>
          <p:cNvPr id="9" name="image16.png">
            <a:extLst>
              <a:ext uri="{FF2B5EF4-FFF2-40B4-BE49-F238E27FC236}">
                <a16:creationId xmlns:a16="http://schemas.microsoft.com/office/drawing/2014/main" id="{335AEB9F-2F90-3829-FEF3-CD827C4D8FB9}"/>
              </a:ext>
            </a:extLst>
          </p:cNvPr>
          <p:cNvPicPr/>
          <p:nvPr/>
        </p:nvPicPr>
        <p:blipFill>
          <a:blip r:embed="rId4"/>
          <a:srcRect/>
          <a:stretch>
            <a:fillRect/>
          </a:stretch>
        </p:blipFill>
        <p:spPr>
          <a:xfrm>
            <a:off x="6096000" y="2115344"/>
            <a:ext cx="5759450" cy="3771900"/>
          </a:xfrm>
          <a:prstGeom prst="rect">
            <a:avLst/>
          </a:prstGeom>
          <a:ln/>
        </p:spPr>
      </p:pic>
    </p:spTree>
    <p:extLst>
      <p:ext uri="{BB962C8B-B14F-4D97-AF65-F5344CB8AC3E}">
        <p14:creationId xmlns:p14="http://schemas.microsoft.com/office/powerpoint/2010/main" val="1105115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0F25B1-42E2-55B1-8A94-EA25055E5A2E}"/>
              </a:ext>
            </a:extLst>
          </p:cNvPr>
          <p:cNvSpPr>
            <a:spLocks noGrp="1"/>
          </p:cNvSpPr>
          <p:nvPr>
            <p:ph type="title"/>
          </p:nvPr>
        </p:nvSpPr>
        <p:spPr/>
        <p:txBody>
          <a:bodyPr>
            <a:normAutofit/>
          </a:bodyPr>
          <a:lstStyle/>
          <a:p>
            <a:r>
              <a:rPr lang="en-US" sz="4000" b="1" dirty="0"/>
              <a:t>Concluding remarks</a:t>
            </a:r>
          </a:p>
        </p:txBody>
      </p:sp>
      <p:sp>
        <p:nvSpPr>
          <p:cNvPr id="8" name="Pladsholder til indhold 7">
            <a:extLst>
              <a:ext uri="{FF2B5EF4-FFF2-40B4-BE49-F238E27FC236}">
                <a16:creationId xmlns:a16="http://schemas.microsoft.com/office/drawing/2014/main" id="{15A9CE01-CD99-BEDB-D756-7FC2B77BD417}"/>
              </a:ext>
            </a:extLst>
          </p:cNvPr>
          <p:cNvSpPr>
            <a:spLocks noGrp="1"/>
          </p:cNvSpPr>
          <p:nvPr>
            <p:ph idx="1"/>
          </p:nvPr>
        </p:nvSpPr>
        <p:spPr>
          <a:xfrm>
            <a:off x="838199" y="1825625"/>
            <a:ext cx="10515600" cy="4351338"/>
          </a:xfrm>
        </p:spPr>
        <p:txBody>
          <a:bodyPr>
            <a:normAutofit/>
          </a:bodyPr>
          <a:lstStyle/>
          <a:p>
            <a:r>
              <a:rPr lang="en-US" sz="2000" dirty="0"/>
              <a:t>The Neanderthal divergence measurements supported a single introgression event from one Neanderthal population source that happened before the split of non-African populations</a:t>
            </a:r>
          </a:p>
          <a:p>
            <a:r>
              <a:rPr lang="en-US" sz="2000" dirty="0"/>
              <a:t>The Denisova divergence measurements suggested multiple introgression events from multiple Denisova population sources</a:t>
            </a:r>
          </a:p>
          <a:p>
            <a:r>
              <a:rPr lang="en-US" sz="2000" dirty="0"/>
              <a:t>Future work could involve other strategies for sampling archaic content, such as </a:t>
            </a:r>
          </a:p>
          <a:p>
            <a:pPr lvl="1"/>
            <a:r>
              <a:rPr lang="en-US" sz="1600" dirty="0"/>
              <a:t>Downsampling to have the same number of individuals in all samples</a:t>
            </a:r>
          </a:p>
          <a:p>
            <a:pPr lvl="1"/>
            <a:r>
              <a:rPr lang="en-US" sz="1600" dirty="0"/>
              <a:t>Sampling the longest non-overlapping fragments to get more information</a:t>
            </a:r>
          </a:p>
          <a:p>
            <a:pPr lvl="1"/>
            <a:r>
              <a:rPr lang="en-US" sz="1600" dirty="0"/>
              <a:t>Including all fragments</a:t>
            </a:r>
          </a:p>
          <a:p>
            <a:endParaRPr lang="en-US" sz="2000" dirty="0"/>
          </a:p>
        </p:txBody>
      </p:sp>
      <p:pic>
        <p:nvPicPr>
          <p:cNvPr id="10" name="Billede 9">
            <a:extLst>
              <a:ext uri="{FF2B5EF4-FFF2-40B4-BE49-F238E27FC236}">
                <a16:creationId xmlns:a16="http://schemas.microsoft.com/office/drawing/2014/main" id="{881F3B55-27AA-A97D-BFD0-EED08D699C41}"/>
              </a:ext>
            </a:extLst>
          </p:cNvPr>
          <p:cNvPicPr>
            <a:picLocks noChangeAspect="1"/>
          </p:cNvPicPr>
          <p:nvPr/>
        </p:nvPicPr>
        <p:blipFill>
          <a:blip r:embed="rId3"/>
          <a:stretch>
            <a:fillRect/>
          </a:stretch>
        </p:blipFill>
        <p:spPr>
          <a:xfrm>
            <a:off x="108743" y="6174351"/>
            <a:ext cx="1458913" cy="608165"/>
          </a:xfrm>
          <a:prstGeom prst="rect">
            <a:avLst/>
          </a:prstGeom>
        </p:spPr>
      </p:pic>
      <p:sp>
        <p:nvSpPr>
          <p:cNvPr id="7" name="Tekstfelt 6">
            <a:extLst>
              <a:ext uri="{FF2B5EF4-FFF2-40B4-BE49-F238E27FC236}">
                <a16:creationId xmlns:a16="http://schemas.microsoft.com/office/drawing/2014/main" id="{D7B4FC63-DC2B-977F-FEC6-D4BED3AD94E1}"/>
              </a:ext>
            </a:extLst>
          </p:cNvPr>
          <p:cNvSpPr txBox="1"/>
          <p:nvPr/>
        </p:nvSpPr>
        <p:spPr>
          <a:xfrm>
            <a:off x="838200" y="6322423"/>
            <a:ext cx="11153503" cy="276999"/>
          </a:xfrm>
          <a:prstGeom prst="rect">
            <a:avLst/>
          </a:prstGeom>
          <a:noFill/>
        </p:spPr>
        <p:txBody>
          <a:bodyPr wrap="square" lIns="90000" rtlCol="0">
            <a:spAutoFit/>
          </a:bodyPr>
          <a:lstStyle/>
          <a:p>
            <a:r>
              <a:rPr lang="en-US" sz="1200" dirty="0"/>
              <a:t>					     Slide 12 of 12				       Cæcilia Lind Skov-Jensen</a:t>
            </a:r>
          </a:p>
        </p:txBody>
      </p:sp>
    </p:spTree>
    <p:extLst>
      <p:ext uri="{BB962C8B-B14F-4D97-AF65-F5344CB8AC3E}">
        <p14:creationId xmlns:p14="http://schemas.microsoft.com/office/powerpoint/2010/main" val="485786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0F25B1-42E2-55B1-8A94-EA25055E5A2E}"/>
              </a:ext>
            </a:extLst>
          </p:cNvPr>
          <p:cNvSpPr>
            <a:spLocks noGrp="1"/>
          </p:cNvSpPr>
          <p:nvPr>
            <p:ph type="title"/>
          </p:nvPr>
        </p:nvSpPr>
        <p:spPr/>
        <p:txBody>
          <a:bodyPr>
            <a:normAutofit/>
          </a:bodyPr>
          <a:lstStyle/>
          <a:p>
            <a:r>
              <a:rPr lang="da-DK" sz="4000" b="1" dirty="0"/>
              <a:t>Background</a:t>
            </a:r>
          </a:p>
        </p:txBody>
      </p:sp>
      <p:sp>
        <p:nvSpPr>
          <p:cNvPr id="8" name="Pladsholder til indhold 7">
            <a:extLst>
              <a:ext uri="{FF2B5EF4-FFF2-40B4-BE49-F238E27FC236}">
                <a16:creationId xmlns:a16="http://schemas.microsoft.com/office/drawing/2014/main" id="{15A9CE01-CD99-BEDB-D756-7FC2B77BD417}"/>
              </a:ext>
            </a:extLst>
          </p:cNvPr>
          <p:cNvSpPr>
            <a:spLocks noGrp="1"/>
          </p:cNvSpPr>
          <p:nvPr>
            <p:ph idx="1"/>
          </p:nvPr>
        </p:nvSpPr>
        <p:spPr/>
        <p:txBody>
          <a:bodyPr numCol="1" anchor="t">
            <a:normAutofit lnSpcReduction="10000"/>
          </a:bodyPr>
          <a:lstStyle/>
          <a:p>
            <a:pPr>
              <a:lnSpc>
                <a:spcPct val="100000"/>
              </a:lnSpc>
            </a:pPr>
            <a:r>
              <a:rPr lang="en-US" sz="2000" dirty="0"/>
              <a:t>For over 150 years we have known about Neanderthals and have been interested in who they were, how they lived, and most importantly how our ancestors interacted with them</a:t>
            </a:r>
          </a:p>
          <a:p>
            <a:pPr>
              <a:lnSpc>
                <a:spcPct val="100000"/>
              </a:lnSpc>
            </a:pPr>
            <a:r>
              <a:rPr lang="en-US" sz="2000" dirty="0"/>
              <a:t>In 2010 the first Neanderthal genome was sequenced making it possible to compare with modern day genomes and find Neanderthal content</a:t>
            </a:r>
          </a:p>
          <a:p>
            <a:pPr>
              <a:lnSpc>
                <a:spcPct val="100000"/>
              </a:lnSpc>
            </a:pPr>
            <a:r>
              <a:rPr lang="en-US" sz="2000" dirty="0"/>
              <a:t>It was then discovered that all present-day non-African populations have around 2% Neanderthal DNA in their genomes, which is explained by an admixture event between anatomically modern humans and Neanderthals before the split of populations</a:t>
            </a:r>
          </a:p>
          <a:p>
            <a:pPr>
              <a:lnSpc>
                <a:spcPct val="100000"/>
              </a:lnSpc>
            </a:pPr>
            <a:r>
              <a:rPr lang="en-US" sz="2000" dirty="0"/>
              <a:t>Later in 2010 another archaic genome was sequenced, called Denisovans. The proportion of Denisovan DNA in present-day humans is highly variable</a:t>
            </a:r>
          </a:p>
          <a:p>
            <a:pPr lvl="1">
              <a:lnSpc>
                <a:spcPct val="100000"/>
              </a:lnSpc>
            </a:pPr>
            <a:r>
              <a:rPr lang="en-US" sz="1600" dirty="0"/>
              <a:t>Populations in Oceania have 3-6% depending on Papuan ancestry</a:t>
            </a:r>
          </a:p>
          <a:p>
            <a:pPr lvl="1">
              <a:lnSpc>
                <a:spcPct val="100000"/>
              </a:lnSpc>
            </a:pPr>
            <a:r>
              <a:rPr lang="en-US" sz="1600" dirty="0"/>
              <a:t>Populations in mainland Eurasia and America have less than 1%</a:t>
            </a:r>
          </a:p>
          <a:p>
            <a:pPr>
              <a:lnSpc>
                <a:spcPct val="100000"/>
              </a:lnSpc>
            </a:pPr>
            <a:r>
              <a:rPr lang="en-US" sz="2000" dirty="0"/>
              <a:t>However, there is still uncertainty about the extent of the meetings between the species, how many admixture events happened and where they took place</a:t>
            </a:r>
          </a:p>
          <a:p>
            <a:pPr>
              <a:lnSpc>
                <a:spcPct val="100000"/>
              </a:lnSpc>
            </a:pPr>
            <a:endParaRPr lang="en-US" sz="2000" dirty="0"/>
          </a:p>
          <a:p>
            <a:pPr>
              <a:lnSpc>
                <a:spcPct val="100000"/>
              </a:lnSpc>
            </a:pPr>
            <a:endParaRPr lang="en-US" sz="2000" dirty="0"/>
          </a:p>
          <a:p>
            <a:pPr>
              <a:lnSpc>
                <a:spcPct val="100000"/>
              </a:lnSpc>
            </a:pPr>
            <a:endParaRPr lang="en-US" sz="2000" dirty="0"/>
          </a:p>
          <a:p>
            <a:pPr>
              <a:lnSpc>
                <a:spcPct val="100000"/>
              </a:lnSpc>
            </a:pPr>
            <a:endParaRPr lang="en-US" sz="2000" dirty="0"/>
          </a:p>
        </p:txBody>
      </p:sp>
      <p:pic>
        <p:nvPicPr>
          <p:cNvPr id="10" name="Billede 9">
            <a:extLst>
              <a:ext uri="{FF2B5EF4-FFF2-40B4-BE49-F238E27FC236}">
                <a16:creationId xmlns:a16="http://schemas.microsoft.com/office/drawing/2014/main" id="{881F3B55-27AA-A97D-BFD0-EED08D699C41}"/>
              </a:ext>
            </a:extLst>
          </p:cNvPr>
          <p:cNvPicPr>
            <a:picLocks noChangeAspect="1"/>
          </p:cNvPicPr>
          <p:nvPr/>
        </p:nvPicPr>
        <p:blipFill>
          <a:blip r:embed="rId3"/>
          <a:stretch>
            <a:fillRect/>
          </a:stretch>
        </p:blipFill>
        <p:spPr>
          <a:xfrm>
            <a:off x="108743" y="6174351"/>
            <a:ext cx="1458913" cy="608165"/>
          </a:xfrm>
          <a:prstGeom prst="rect">
            <a:avLst/>
          </a:prstGeom>
        </p:spPr>
      </p:pic>
      <p:sp>
        <p:nvSpPr>
          <p:cNvPr id="6" name="Tekstfelt 5">
            <a:extLst>
              <a:ext uri="{FF2B5EF4-FFF2-40B4-BE49-F238E27FC236}">
                <a16:creationId xmlns:a16="http://schemas.microsoft.com/office/drawing/2014/main" id="{307457F0-8192-5C7B-A583-64D7DFE94B56}"/>
              </a:ext>
            </a:extLst>
          </p:cNvPr>
          <p:cNvSpPr txBox="1"/>
          <p:nvPr/>
        </p:nvSpPr>
        <p:spPr>
          <a:xfrm>
            <a:off x="838200" y="6322423"/>
            <a:ext cx="11153503" cy="276999"/>
          </a:xfrm>
          <a:prstGeom prst="rect">
            <a:avLst/>
          </a:prstGeom>
          <a:noFill/>
        </p:spPr>
        <p:txBody>
          <a:bodyPr wrap="square" lIns="90000" rtlCol="0">
            <a:spAutoFit/>
          </a:bodyPr>
          <a:lstStyle/>
          <a:p>
            <a:r>
              <a:rPr lang="en-US" sz="1200" dirty="0"/>
              <a:t>					     Slide 1 of 12				       Cæcilia Lind Skov-Jensen</a:t>
            </a:r>
          </a:p>
        </p:txBody>
      </p:sp>
    </p:spTree>
    <p:extLst>
      <p:ext uri="{BB962C8B-B14F-4D97-AF65-F5344CB8AC3E}">
        <p14:creationId xmlns:p14="http://schemas.microsoft.com/office/powerpoint/2010/main" val="1409779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0F25B1-42E2-55B1-8A94-EA25055E5A2E}"/>
              </a:ext>
            </a:extLst>
          </p:cNvPr>
          <p:cNvSpPr>
            <a:spLocks noGrp="1"/>
          </p:cNvSpPr>
          <p:nvPr>
            <p:ph type="title"/>
          </p:nvPr>
        </p:nvSpPr>
        <p:spPr/>
        <p:txBody>
          <a:bodyPr>
            <a:normAutofit/>
          </a:bodyPr>
          <a:lstStyle/>
          <a:p>
            <a:r>
              <a:rPr lang="da-DK" sz="4000" b="1" dirty="0"/>
              <a:t>Purpose</a:t>
            </a:r>
          </a:p>
        </p:txBody>
      </p:sp>
      <p:sp>
        <p:nvSpPr>
          <p:cNvPr id="8" name="Pladsholder til indhold 7">
            <a:extLst>
              <a:ext uri="{FF2B5EF4-FFF2-40B4-BE49-F238E27FC236}">
                <a16:creationId xmlns:a16="http://schemas.microsoft.com/office/drawing/2014/main" id="{15A9CE01-CD99-BEDB-D756-7FC2B77BD417}"/>
              </a:ext>
            </a:extLst>
          </p:cNvPr>
          <p:cNvSpPr>
            <a:spLocks noGrp="1"/>
          </p:cNvSpPr>
          <p:nvPr>
            <p:ph idx="1"/>
          </p:nvPr>
        </p:nvSpPr>
        <p:spPr/>
        <p:txBody>
          <a:bodyPr>
            <a:normAutofit/>
          </a:bodyPr>
          <a:lstStyle/>
          <a:p>
            <a:r>
              <a:rPr lang="en-US" sz="2000" dirty="0"/>
              <a:t>Compare archaic content among present-day human populations in order to compare the genomes of the introgressing populations more specifically</a:t>
            </a:r>
          </a:p>
          <a:p>
            <a:r>
              <a:rPr lang="en-US" sz="2000" dirty="0"/>
              <a:t>Calculate the nucleotide divergence between all pairs of non-African populations</a:t>
            </a:r>
          </a:p>
          <a:p>
            <a:r>
              <a:rPr lang="en-US" sz="2000" dirty="0"/>
              <a:t>Compare the divergence patterns in the archaic content with the divergence in the whole genome</a:t>
            </a:r>
          </a:p>
          <a:p>
            <a:r>
              <a:rPr lang="en-US" sz="2000" dirty="0"/>
              <a:t>Compare the amount of overlap of archaic content between populations</a:t>
            </a:r>
          </a:p>
          <a:p>
            <a:r>
              <a:rPr lang="en-US" sz="2000" dirty="0"/>
              <a:t>Find out whether archaic components that in previous studies are thought to be the same, are stemming from the same population source or even the same event</a:t>
            </a:r>
          </a:p>
        </p:txBody>
      </p:sp>
      <p:pic>
        <p:nvPicPr>
          <p:cNvPr id="10" name="Billede 9">
            <a:extLst>
              <a:ext uri="{FF2B5EF4-FFF2-40B4-BE49-F238E27FC236}">
                <a16:creationId xmlns:a16="http://schemas.microsoft.com/office/drawing/2014/main" id="{881F3B55-27AA-A97D-BFD0-EED08D699C41}"/>
              </a:ext>
            </a:extLst>
          </p:cNvPr>
          <p:cNvPicPr>
            <a:picLocks noChangeAspect="1"/>
          </p:cNvPicPr>
          <p:nvPr/>
        </p:nvPicPr>
        <p:blipFill>
          <a:blip r:embed="rId3"/>
          <a:stretch>
            <a:fillRect/>
          </a:stretch>
        </p:blipFill>
        <p:spPr>
          <a:xfrm>
            <a:off x="108743" y="6174351"/>
            <a:ext cx="1458913" cy="608165"/>
          </a:xfrm>
          <a:prstGeom prst="rect">
            <a:avLst/>
          </a:prstGeom>
        </p:spPr>
      </p:pic>
      <p:sp>
        <p:nvSpPr>
          <p:cNvPr id="7" name="Tekstfelt 6">
            <a:extLst>
              <a:ext uri="{FF2B5EF4-FFF2-40B4-BE49-F238E27FC236}">
                <a16:creationId xmlns:a16="http://schemas.microsoft.com/office/drawing/2014/main" id="{9E0EB730-042E-86A2-E243-C51EA2FE4060}"/>
              </a:ext>
            </a:extLst>
          </p:cNvPr>
          <p:cNvSpPr txBox="1"/>
          <p:nvPr/>
        </p:nvSpPr>
        <p:spPr>
          <a:xfrm>
            <a:off x="838200" y="6322423"/>
            <a:ext cx="11153503" cy="276999"/>
          </a:xfrm>
          <a:prstGeom prst="rect">
            <a:avLst/>
          </a:prstGeom>
          <a:noFill/>
        </p:spPr>
        <p:txBody>
          <a:bodyPr wrap="square" lIns="90000" rtlCol="0">
            <a:spAutoFit/>
          </a:bodyPr>
          <a:lstStyle/>
          <a:p>
            <a:r>
              <a:rPr lang="en-US" sz="1200" dirty="0"/>
              <a:t>					     Slide 2 of 12				       Cæcilia Lind Skov-Jensen</a:t>
            </a:r>
          </a:p>
        </p:txBody>
      </p:sp>
    </p:spTree>
    <p:extLst>
      <p:ext uri="{BB962C8B-B14F-4D97-AF65-F5344CB8AC3E}">
        <p14:creationId xmlns:p14="http://schemas.microsoft.com/office/powerpoint/2010/main" val="2303425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0F25B1-42E2-55B1-8A94-EA25055E5A2E}"/>
              </a:ext>
            </a:extLst>
          </p:cNvPr>
          <p:cNvSpPr>
            <a:spLocks noGrp="1"/>
          </p:cNvSpPr>
          <p:nvPr>
            <p:ph type="title"/>
          </p:nvPr>
        </p:nvSpPr>
        <p:spPr/>
        <p:txBody>
          <a:bodyPr>
            <a:normAutofit/>
          </a:bodyPr>
          <a:lstStyle/>
          <a:p>
            <a:r>
              <a:rPr lang="da-DK" sz="4000" b="1" dirty="0"/>
              <a:t>Methods</a:t>
            </a:r>
          </a:p>
        </p:txBody>
      </p:sp>
      <p:pic>
        <p:nvPicPr>
          <p:cNvPr id="10" name="Billede 9">
            <a:extLst>
              <a:ext uri="{FF2B5EF4-FFF2-40B4-BE49-F238E27FC236}">
                <a16:creationId xmlns:a16="http://schemas.microsoft.com/office/drawing/2014/main" id="{881F3B55-27AA-A97D-BFD0-EED08D699C41}"/>
              </a:ext>
            </a:extLst>
          </p:cNvPr>
          <p:cNvPicPr>
            <a:picLocks noChangeAspect="1"/>
          </p:cNvPicPr>
          <p:nvPr/>
        </p:nvPicPr>
        <p:blipFill>
          <a:blip r:embed="rId3"/>
          <a:stretch>
            <a:fillRect/>
          </a:stretch>
        </p:blipFill>
        <p:spPr>
          <a:xfrm>
            <a:off x="108743" y="6174351"/>
            <a:ext cx="1458913" cy="608165"/>
          </a:xfrm>
          <a:prstGeom prst="rect">
            <a:avLst/>
          </a:prstGeom>
        </p:spPr>
      </p:pic>
      <p:sp>
        <p:nvSpPr>
          <p:cNvPr id="9" name="Tekstfelt 8">
            <a:extLst>
              <a:ext uri="{FF2B5EF4-FFF2-40B4-BE49-F238E27FC236}">
                <a16:creationId xmlns:a16="http://schemas.microsoft.com/office/drawing/2014/main" id="{CFA4D991-E125-7237-946C-0AFC9C2BC5D4}"/>
              </a:ext>
            </a:extLst>
          </p:cNvPr>
          <p:cNvSpPr txBox="1"/>
          <p:nvPr/>
        </p:nvSpPr>
        <p:spPr>
          <a:xfrm>
            <a:off x="838200" y="6322423"/>
            <a:ext cx="11153503" cy="276999"/>
          </a:xfrm>
          <a:prstGeom prst="rect">
            <a:avLst/>
          </a:prstGeom>
          <a:noFill/>
        </p:spPr>
        <p:txBody>
          <a:bodyPr wrap="square" lIns="90000" rtlCol="0">
            <a:spAutoFit/>
          </a:bodyPr>
          <a:lstStyle/>
          <a:p>
            <a:r>
              <a:rPr lang="en-US" sz="1200" dirty="0"/>
              <a:t>					     Slide 3 of 12				       Cæcilia Lind Skov-Jensen</a:t>
            </a:r>
          </a:p>
        </p:txBody>
      </p:sp>
      <p:pic>
        <p:nvPicPr>
          <p:cNvPr id="14" name="Pladsholder til indhold 13" descr="Et billede, der indeholder diagram, tekst, linje/række, skærmbillede&#10;&#10;Automatisk genereret beskrivelse">
            <a:extLst>
              <a:ext uri="{FF2B5EF4-FFF2-40B4-BE49-F238E27FC236}">
                <a16:creationId xmlns:a16="http://schemas.microsoft.com/office/drawing/2014/main" id="{A45E96CB-8F93-E5C3-FDC1-A2C4504EF211}"/>
              </a:ext>
            </a:extLst>
          </p:cNvPr>
          <p:cNvPicPr>
            <a:picLocks noGrp="1" noChangeAspect="1"/>
          </p:cNvPicPr>
          <p:nvPr>
            <p:ph idx="1"/>
          </p:nvPr>
        </p:nvPicPr>
        <p:blipFill>
          <a:blip r:embed="rId4"/>
          <a:stretch>
            <a:fillRect/>
          </a:stretch>
        </p:blipFill>
        <p:spPr>
          <a:xfrm>
            <a:off x="472797" y="1480480"/>
            <a:ext cx="11246406" cy="4510777"/>
          </a:xfrm>
          <a:prstGeom prst="rect">
            <a:avLst/>
          </a:prstGeom>
        </p:spPr>
      </p:pic>
    </p:spTree>
    <p:extLst>
      <p:ext uri="{BB962C8B-B14F-4D97-AF65-F5344CB8AC3E}">
        <p14:creationId xmlns:p14="http://schemas.microsoft.com/office/powerpoint/2010/main" val="1571139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0F25B1-42E2-55B1-8A94-EA25055E5A2E}"/>
              </a:ext>
            </a:extLst>
          </p:cNvPr>
          <p:cNvSpPr>
            <a:spLocks noGrp="1"/>
          </p:cNvSpPr>
          <p:nvPr>
            <p:ph type="title"/>
          </p:nvPr>
        </p:nvSpPr>
        <p:spPr/>
        <p:txBody>
          <a:bodyPr>
            <a:normAutofit/>
          </a:bodyPr>
          <a:lstStyle/>
          <a:p>
            <a:r>
              <a:rPr lang="da-DK" sz="4000" b="1" dirty="0"/>
              <a:t>Nucleotide divergence</a:t>
            </a:r>
          </a:p>
        </p:txBody>
      </p:sp>
      <p:pic>
        <p:nvPicPr>
          <p:cNvPr id="10" name="Billede 9">
            <a:extLst>
              <a:ext uri="{FF2B5EF4-FFF2-40B4-BE49-F238E27FC236}">
                <a16:creationId xmlns:a16="http://schemas.microsoft.com/office/drawing/2014/main" id="{881F3B55-27AA-A97D-BFD0-EED08D699C41}"/>
              </a:ext>
            </a:extLst>
          </p:cNvPr>
          <p:cNvPicPr>
            <a:picLocks noChangeAspect="1"/>
          </p:cNvPicPr>
          <p:nvPr/>
        </p:nvPicPr>
        <p:blipFill>
          <a:blip r:embed="rId3"/>
          <a:stretch>
            <a:fillRect/>
          </a:stretch>
        </p:blipFill>
        <p:spPr>
          <a:xfrm>
            <a:off x="108743" y="6174351"/>
            <a:ext cx="1458913" cy="608165"/>
          </a:xfrm>
          <a:prstGeom prst="rect">
            <a:avLst/>
          </a:prstGeom>
        </p:spPr>
      </p:pic>
      <p:sp>
        <p:nvSpPr>
          <p:cNvPr id="5" name="Tekstfelt 4">
            <a:extLst>
              <a:ext uri="{FF2B5EF4-FFF2-40B4-BE49-F238E27FC236}">
                <a16:creationId xmlns:a16="http://schemas.microsoft.com/office/drawing/2014/main" id="{D659F28B-E298-4CF9-5D4A-5CD5614A0BC3}"/>
              </a:ext>
            </a:extLst>
          </p:cNvPr>
          <p:cNvSpPr txBox="1"/>
          <p:nvPr/>
        </p:nvSpPr>
        <p:spPr>
          <a:xfrm>
            <a:off x="838200" y="6322423"/>
            <a:ext cx="11153503" cy="276999"/>
          </a:xfrm>
          <a:prstGeom prst="rect">
            <a:avLst/>
          </a:prstGeom>
          <a:noFill/>
        </p:spPr>
        <p:txBody>
          <a:bodyPr wrap="square" lIns="90000" rtlCol="0">
            <a:spAutoFit/>
          </a:bodyPr>
          <a:lstStyle/>
          <a:p>
            <a:r>
              <a:rPr lang="en-US" sz="1200" dirty="0"/>
              <a:t>					     Slide 4 of 12				       Cæcilia Lind Skov-Jensen</a:t>
            </a:r>
          </a:p>
        </p:txBody>
      </p:sp>
      <p:sp>
        <p:nvSpPr>
          <p:cNvPr id="11" name="Pladsholder til indhold 10">
            <a:extLst>
              <a:ext uri="{FF2B5EF4-FFF2-40B4-BE49-F238E27FC236}">
                <a16:creationId xmlns:a16="http://schemas.microsoft.com/office/drawing/2014/main" id="{BDC1BA2E-2C44-5F3C-BF76-ED8E2E8733E2}"/>
              </a:ext>
            </a:extLst>
          </p:cNvPr>
          <p:cNvSpPr>
            <a:spLocks noGrp="1"/>
          </p:cNvSpPr>
          <p:nvPr>
            <p:ph idx="1"/>
          </p:nvPr>
        </p:nvSpPr>
        <p:spPr>
          <a:xfrm>
            <a:off x="838200" y="1825625"/>
            <a:ext cx="4306556" cy="4351338"/>
          </a:xfrm>
        </p:spPr>
        <p:txBody>
          <a:bodyPr>
            <a:normAutofit/>
          </a:bodyPr>
          <a:lstStyle/>
          <a:p>
            <a:r>
              <a:rPr lang="en-US" sz="2000" dirty="0"/>
              <a:t>Divergence is a measure of the mutations that accumulated since the most recent common ancestor</a:t>
            </a:r>
          </a:p>
          <a:p>
            <a:r>
              <a:rPr lang="en-US" sz="2000" dirty="0"/>
              <a:t>One source population</a:t>
            </a:r>
          </a:p>
          <a:p>
            <a:pPr lvl="1"/>
            <a:r>
              <a:rPr lang="en-US" sz="1600" dirty="0"/>
              <a:t>All mutations in archaic fragments would happen after the split</a:t>
            </a:r>
          </a:p>
          <a:p>
            <a:pPr lvl="1"/>
            <a:r>
              <a:rPr lang="en-US" sz="1600" dirty="0"/>
              <a:t>Correlation with “human” part because of same time for mutations to accumulate</a:t>
            </a:r>
          </a:p>
          <a:p>
            <a:r>
              <a:rPr lang="en-US" sz="2000" dirty="0"/>
              <a:t>Multiple source populations</a:t>
            </a:r>
          </a:p>
          <a:p>
            <a:pPr lvl="1"/>
            <a:r>
              <a:rPr lang="en-US" sz="1600" dirty="0"/>
              <a:t>More mutations in archaic fragments because more time for them to accumulate than in “human” part</a:t>
            </a:r>
          </a:p>
          <a:p>
            <a:pPr lvl="1"/>
            <a:r>
              <a:rPr lang="en-US" sz="1600" dirty="0"/>
              <a:t>No correlation between archaic than “human”</a:t>
            </a:r>
          </a:p>
        </p:txBody>
      </p:sp>
      <p:pic>
        <p:nvPicPr>
          <p:cNvPr id="37" name="Billede 36" descr="Et billede, der indeholder diagram, linje/række, skibakke, Kurve&#10;&#10;Automatisk genereret beskrivelse">
            <a:extLst>
              <a:ext uri="{FF2B5EF4-FFF2-40B4-BE49-F238E27FC236}">
                <a16:creationId xmlns:a16="http://schemas.microsoft.com/office/drawing/2014/main" id="{4633D4EA-03F8-7E6B-B1CF-17B3E1C8EE19}"/>
              </a:ext>
            </a:extLst>
          </p:cNvPr>
          <p:cNvPicPr>
            <a:picLocks noChangeAspect="1"/>
          </p:cNvPicPr>
          <p:nvPr/>
        </p:nvPicPr>
        <p:blipFill>
          <a:blip r:embed="rId4"/>
          <a:stretch>
            <a:fillRect/>
          </a:stretch>
        </p:blipFill>
        <p:spPr>
          <a:xfrm>
            <a:off x="5068082" y="1839782"/>
            <a:ext cx="6789087" cy="3178436"/>
          </a:xfrm>
          <a:prstGeom prst="rect">
            <a:avLst/>
          </a:prstGeom>
        </p:spPr>
      </p:pic>
    </p:spTree>
    <p:extLst>
      <p:ext uri="{BB962C8B-B14F-4D97-AF65-F5344CB8AC3E}">
        <p14:creationId xmlns:p14="http://schemas.microsoft.com/office/powerpoint/2010/main" val="3340880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0F25B1-42E2-55B1-8A94-EA25055E5A2E}"/>
              </a:ext>
            </a:extLst>
          </p:cNvPr>
          <p:cNvSpPr>
            <a:spLocks noGrp="1"/>
          </p:cNvSpPr>
          <p:nvPr>
            <p:ph type="title"/>
          </p:nvPr>
        </p:nvSpPr>
        <p:spPr/>
        <p:txBody>
          <a:bodyPr>
            <a:normAutofit/>
          </a:bodyPr>
          <a:lstStyle/>
          <a:p>
            <a:r>
              <a:rPr lang="en-US" sz="4000" b="1" dirty="0"/>
              <a:t>Whole genome divergence pattern</a:t>
            </a:r>
          </a:p>
        </p:txBody>
      </p:sp>
      <p:pic>
        <p:nvPicPr>
          <p:cNvPr id="10" name="Billede 9">
            <a:extLst>
              <a:ext uri="{FF2B5EF4-FFF2-40B4-BE49-F238E27FC236}">
                <a16:creationId xmlns:a16="http://schemas.microsoft.com/office/drawing/2014/main" id="{881F3B55-27AA-A97D-BFD0-EED08D699C41}"/>
              </a:ext>
            </a:extLst>
          </p:cNvPr>
          <p:cNvPicPr>
            <a:picLocks noChangeAspect="1"/>
          </p:cNvPicPr>
          <p:nvPr/>
        </p:nvPicPr>
        <p:blipFill>
          <a:blip r:embed="rId3"/>
          <a:stretch>
            <a:fillRect/>
          </a:stretch>
        </p:blipFill>
        <p:spPr>
          <a:xfrm>
            <a:off x="108743" y="6174351"/>
            <a:ext cx="1458913" cy="608165"/>
          </a:xfrm>
          <a:prstGeom prst="rect">
            <a:avLst/>
          </a:prstGeom>
        </p:spPr>
      </p:pic>
      <p:sp>
        <p:nvSpPr>
          <p:cNvPr id="7" name="Tekstfelt 6">
            <a:extLst>
              <a:ext uri="{FF2B5EF4-FFF2-40B4-BE49-F238E27FC236}">
                <a16:creationId xmlns:a16="http://schemas.microsoft.com/office/drawing/2014/main" id="{8DDB1624-A685-1C5C-C0D0-B99549749537}"/>
              </a:ext>
            </a:extLst>
          </p:cNvPr>
          <p:cNvSpPr txBox="1"/>
          <p:nvPr/>
        </p:nvSpPr>
        <p:spPr>
          <a:xfrm>
            <a:off x="838200" y="6322423"/>
            <a:ext cx="11153503" cy="276999"/>
          </a:xfrm>
          <a:prstGeom prst="rect">
            <a:avLst/>
          </a:prstGeom>
          <a:noFill/>
        </p:spPr>
        <p:txBody>
          <a:bodyPr wrap="square" lIns="90000" rtlCol="0">
            <a:spAutoFit/>
          </a:bodyPr>
          <a:lstStyle/>
          <a:p>
            <a:r>
              <a:rPr lang="en-US" sz="1200" dirty="0"/>
              <a:t>					     Slide 5 of 12				       Cæcilia Lind Skov-Jensen</a:t>
            </a:r>
          </a:p>
        </p:txBody>
      </p:sp>
      <p:sp>
        <p:nvSpPr>
          <p:cNvPr id="25" name="Pladsholder til indhold 24">
            <a:extLst>
              <a:ext uri="{FF2B5EF4-FFF2-40B4-BE49-F238E27FC236}">
                <a16:creationId xmlns:a16="http://schemas.microsoft.com/office/drawing/2014/main" id="{D0AA8567-DB05-7640-0971-4B040B425CAE}"/>
              </a:ext>
            </a:extLst>
          </p:cNvPr>
          <p:cNvSpPr>
            <a:spLocks noGrp="1"/>
          </p:cNvSpPr>
          <p:nvPr>
            <p:ph idx="1"/>
          </p:nvPr>
        </p:nvSpPr>
        <p:spPr>
          <a:xfrm>
            <a:off x="838200" y="1825625"/>
            <a:ext cx="5257800" cy="4351338"/>
          </a:xfrm>
        </p:spPr>
        <p:txBody>
          <a:bodyPr>
            <a:normAutofit/>
          </a:bodyPr>
          <a:lstStyle/>
          <a:p>
            <a:r>
              <a:rPr lang="en-US" sz="2000" dirty="0"/>
              <a:t>Clear clusters that separate the regions</a:t>
            </a:r>
          </a:p>
          <a:p>
            <a:r>
              <a:rPr lang="en-US" sz="2000" dirty="0"/>
              <a:t>Lowest divergence is observed within America, and within Oceania</a:t>
            </a:r>
          </a:p>
          <a:p>
            <a:r>
              <a:rPr lang="en-US" sz="2000" dirty="0"/>
              <a:t>Highest divergence is observed between Oceania and Europe/Middle East/South Asia</a:t>
            </a:r>
          </a:p>
          <a:p>
            <a:endParaRPr lang="en-US" sz="2000" dirty="0"/>
          </a:p>
        </p:txBody>
      </p:sp>
      <p:pic>
        <p:nvPicPr>
          <p:cNvPr id="4" name="Billede 3" descr="Et billede, der indeholder tekst, skærmbillede, Farverigt, software&#10;&#10;Automatisk genereret beskrivelse">
            <a:extLst>
              <a:ext uri="{FF2B5EF4-FFF2-40B4-BE49-F238E27FC236}">
                <a16:creationId xmlns:a16="http://schemas.microsoft.com/office/drawing/2014/main" id="{22990985-C3C2-3D2A-DF1F-D654AA3FE1CF}"/>
              </a:ext>
            </a:extLst>
          </p:cNvPr>
          <p:cNvPicPr>
            <a:picLocks noChangeAspect="1"/>
          </p:cNvPicPr>
          <p:nvPr/>
        </p:nvPicPr>
        <p:blipFill>
          <a:blip r:embed="rId4"/>
          <a:stretch>
            <a:fillRect/>
          </a:stretch>
        </p:blipFill>
        <p:spPr>
          <a:xfrm>
            <a:off x="6096000" y="1720555"/>
            <a:ext cx="5778500" cy="4572000"/>
          </a:xfrm>
          <a:prstGeom prst="rect">
            <a:avLst/>
          </a:prstGeom>
        </p:spPr>
      </p:pic>
    </p:spTree>
    <p:extLst>
      <p:ext uri="{BB962C8B-B14F-4D97-AF65-F5344CB8AC3E}">
        <p14:creationId xmlns:p14="http://schemas.microsoft.com/office/powerpoint/2010/main" val="1192853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0F25B1-42E2-55B1-8A94-EA25055E5A2E}"/>
              </a:ext>
            </a:extLst>
          </p:cNvPr>
          <p:cNvSpPr>
            <a:spLocks noGrp="1"/>
          </p:cNvSpPr>
          <p:nvPr>
            <p:ph type="title"/>
          </p:nvPr>
        </p:nvSpPr>
        <p:spPr/>
        <p:txBody>
          <a:bodyPr>
            <a:normAutofit/>
          </a:bodyPr>
          <a:lstStyle/>
          <a:p>
            <a:r>
              <a:rPr lang="en-US" sz="4000" b="1" dirty="0"/>
              <a:t>Neanderthal divergence pattern</a:t>
            </a:r>
          </a:p>
        </p:txBody>
      </p:sp>
      <p:pic>
        <p:nvPicPr>
          <p:cNvPr id="10" name="Billede 9">
            <a:extLst>
              <a:ext uri="{FF2B5EF4-FFF2-40B4-BE49-F238E27FC236}">
                <a16:creationId xmlns:a16="http://schemas.microsoft.com/office/drawing/2014/main" id="{881F3B55-27AA-A97D-BFD0-EED08D699C41}"/>
              </a:ext>
            </a:extLst>
          </p:cNvPr>
          <p:cNvPicPr>
            <a:picLocks noChangeAspect="1"/>
          </p:cNvPicPr>
          <p:nvPr/>
        </p:nvPicPr>
        <p:blipFill>
          <a:blip r:embed="rId3"/>
          <a:stretch>
            <a:fillRect/>
          </a:stretch>
        </p:blipFill>
        <p:spPr>
          <a:xfrm>
            <a:off x="108743" y="6174351"/>
            <a:ext cx="1458913" cy="608165"/>
          </a:xfrm>
          <a:prstGeom prst="rect">
            <a:avLst/>
          </a:prstGeom>
        </p:spPr>
      </p:pic>
      <p:sp>
        <p:nvSpPr>
          <p:cNvPr id="7" name="Tekstfelt 6">
            <a:extLst>
              <a:ext uri="{FF2B5EF4-FFF2-40B4-BE49-F238E27FC236}">
                <a16:creationId xmlns:a16="http://schemas.microsoft.com/office/drawing/2014/main" id="{8DDB1624-A685-1C5C-C0D0-B99549749537}"/>
              </a:ext>
            </a:extLst>
          </p:cNvPr>
          <p:cNvSpPr txBox="1"/>
          <p:nvPr/>
        </p:nvSpPr>
        <p:spPr>
          <a:xfrm>
            <a:off x="838200" y="6322423"/>
            <a:ext cx="11153503" cy="276999"/>
          </a:xfrm>
          <a:prstGeom prst="rect">
            <a:avLst/>
          </a:prstGeom>
          <a:noFill/>
        </p:spPr>
        <p:txBody>
          <a:bodyPr wrap="square" lIns="90000" rtlCol="0">
            <a:spAutoFit/>
          </a:bodyPr>
          <a:lstStyle/>
          <a:p>
            <a:r>
              <a:rPr lang="en-US" sz="1200" dirty="0"/>
              <a:t>					     Slide 6 of 12				       Cæcilia Lind Skov-Jensen</a:t>
            </a:r>
          </a:p>
        </p:txBody>
      </p:sp>
      <p:sp>
        <p:nvSpPr>
          <p:cNvPr id="25" name="Pladsholder til indhold 24">
            <a:extLst>
              <a:ext uri="{FF2B5EF4-FFF2-40B4-BE49-F238E27FC236}">
                <a16:creationId xmlns:a16="http://schemas.microsoft.com/office/drawing/2014/main" id="{D0AA8567-DB05-7640-0971-4B040B425CAE}"/>
              </a:ext>
            </a:extLst>
          </p:cNvPr>
          <p:cNvSpPr>
            <a:spLocks noGrp="1"/>
          </p:cNvSpPr>
          <p:nvPr>
            <p:ph idx="1"/>
          </p:nvPr>
        </p:nvSpPr>
        <p:spPr>
          <a:xfrm>
            <a:off x="838200" y="1825625"/>
            <a:ext cx="5257800" cy="4351338"/>
          </a:xfrm>
        </p:spPr>
        <p:txBody>
          <a:bodyPr>
            <a:normAutofit/>
          </a:bodyPr>
          <a:lstStyle/>
          <a:p>
            <a:r>
              <a:rPr lang="en-US" sz="2000" dirty="0"/>
              <a:t>The divergence range is so much smaller</a:t>
            </a:r>
          </a:p>
          <a:p>
            <a:pPr lvl="1"/>
            <a:r>
              <a:rPr lang="en-US" sz="1600" dirty="0"/>
              <a:t>Highest value is 0.00046, whereas smallest value for whole genome divergence is 0.00060</a:t>
            </a:r>
          </a:p>
          <a:p>
            <a:r>
              <a:rPr lang="en-US" sz="2000" dirty="0"/>
              <a:t>Still division in clusters but less clear</a:t>
            </a:r>
          </a:p>
          <a:p>
            <a:r>
              <a:rPr lang="en-US" sz="2000" dirty="0"/>
              <a:t>High divergence between Oceania and the rest of the regions, as well as between America and the rest of the regions</a:t>
            </a:r>
          </a:p>
          <a:p>
            <a:endParaRPr lang="en-US" sz="2000" dirty="0"/>
          </a:p>
          <a:p>
            <a:endParaRPr lang="en-US" sz="2400" dirty="0"/>
          </a:p>
        </p:txBody>
      </p:sp>
      <p:pic>
        <p:nvPicPr>
          <p:cNvPr id="4" name="Billede 3" descr="Et billede, der indeholder skærmbillede, tekst, Farverigt, software&#10;&#10;Automatisk genereret beskrivelse">
            <a:extLst>
              <a:ext uri="{FF2B5EF4-FFF2-40B4-BE49-F238E27FC236}">
                <a16:creationId xmlns:a16="http://schemas.microsoft.com/office/drawing/2014/main" id="{6C63183E-16E8-EF3A-31CA-EC7BE1FEB1E6}"/>
              </a:ext>
            </a:extLst>
          </p:cNvPr>
          <p:cNvPicPr>
            <a:picLocks noChangeAspect="1"/>
          </p:cNvPicPr>
          <p:nvPr/>
        </p:nvPicPr>
        <p:blipFill>
          <a:blip r:embed="rId4"/>
          <a:stretch>
            <a:fillRect/>
          </a:stretch>
        </p:blipFill>
        <p:spPr>
          <a:xfrm>
            <a:off x="6096000" y="1752305"/>
            <a:ext cx="5727700" cy="4508500"/>
          </a:xfrm>
          <a:prstGeom prst="rect">
            <a:avLst/>
          </a:prstGeom>
        </p:spPr>
      </p:pic>
    </p:spTree>
    <p:extLst>
      <p:ext uri="{BB962C8B-B14F-4D97-AF65-F5344CB8AC3E}">
        <p14:creationId xmlns:p14="http://schemas.microsoft.com/office/powerpoint/2010/main" val="2134861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0F25B1-42E2-55B1-8A94-EA25055E5A2E}"/>
              </a:ext>
            </a:extLst>
          </p:cNvPr>
          <p:cNvSpPr>
            <a:spLocks noGrp="1"/>
          </p:cNvSpPr>
          <p:nvPr>
            <p:ph type="title"/>
          </p:nvPr>
        </p:nvSpPr>
        <p:spPr/>
        <p:txBody>
          <a:bodyPr>
            <a:normAutofit/>
          </a:bodyPr>
          <a:lstStyle/>
          <a:p>
            <a:r>
              <a:rPr lang="en-US" sz="4000" b="1" dirty="0"/>
              <a:t>Denisova divergence pattern</a:t>
            </a:r>
          </a:p>
        </p:txBody>
      </p:sp>
      <p:pic>
        <p:nvPicPr>
          <p:cNvPr id="10" name="Billede 9">
            <a:extLst>
              <a:ext uri="{FF2B5EF4-FFF2-40B4-BE49-F238E27FC236}">
                <a16:creationId xmlns:a16="http://schemas.microsoft.com/office/drawing/2014/main" id="{881F3B55-27AA-A97D-BFD0-EED08D699C41}"/>
              </a:ext>
            </a:extLst>
          </p:cNvPr>
          <p:cNvPicPr>
            <a:picLocks noChangeAspect="1"/>
          </p:cNvPicPr>
          <p:nvPr/>
        </p:nvPicPr>
        <p:blipFill>
          <a:blip r:embed="rId2"/>
          <a:stretch>
            <a:fillRect/>
          </a:stretch>
        </p:blipFill>
        <p:spPr>
          <a:xfrm>
            <a:off x="108743" y="6174351"/>
            <a:ext cx="1458913" cy="608165"/>
          </a:xfrm>
          <a:prstGeom prst="rect">
            <a:avLst/>
          </a:prstGeom>
        </p:spPr>
      </p:pic>
      <p:sp>
        <p:nvSpPr>
          <p:cNvPr id="7" name="Tekstfelt 6">
            <a:extLst>
              <a:ext uri="{FF2B5EF4-FFF2-40B4-BE49-F238E27FC236}">
                <a16:creationId xmlns:a16="http://schemas.microsoft.com/office/drawing/2014/main" id="{8DDB1624-A685-1C5C-C0D0-B99549749537}"/>
              </a:ext>
            </a:extLst>
          </p:cNvPr>
          <p:cNvSpPr txBox="1"/>
          <p:nvPr/>
        </p:nvSpPr>
        <p:spPr>
          <a:xfrm>
            <a:off x="838200" y="6322423"/>
            <a:ext cx="11153503" cy="276999"/>
          </a:xfrm>
          <a:prstGeom prst="rect">
            <a:avLst/>
          </a:prstGeom>
          <a:noFill/>
        </p:spPr>
        <p:txBody>
          <a:bodyPr wrap="square" lIns="90000" rtlCol="0">
            <a:spAutoFit/>
          </a:bodyPr>
          <a:lstStyle/>
          <a:p>
            <a:r>
              <a:rPr lang="en-US" sz="1200" dirty="0"/>
              <a:t>					     Slide 7 of 12				       Cæcilia Lind Skov-Jensen</a:t>
            </a:r>
          </a:p>
        </p:txBody>
      </p:sp>
      <p:sp>
        <p:nvSpPr>
          <p:cNvPr id="25" name="Pladsholder til indhold 24">
            <a:extLst>
              <a:ext uri="{FF2B5EF4-FFF2-40B4-BE49-F238E27FC236}">
                <a16:creationId xmlns:a16="http://schemas.microsoft.com/office/drawing/2014/main" id="{D0AA8567-DB05-7640-0971-4B040B425CAE}"/>
              </a:ext>
            </a:extLst>
          </p:cNvPr>
          <p:cNvSpPr>
            <a:spLocks noGrp="1"/>
          </p:cNvSpPr>
          <p:nvPr>
            <p:ph idx="1"/>
          </p:nvPr>
        </p:nvSpPr>
        <p:spPr>
          <a:xfrm>
            <a:off x="838199" y="1825625"/>
            <a:ext cx="5257801" cy="4351338"/>
          </a:xfrm>
        </p:spPr>
        <p:txBody>
          <a:bodyPr>
            <a:normAutofit/>
          </a:bodyPr>
          <a:lstStyle/>
          <a:p>
            <a:r>
              <a:rPr lang="en-US" sz="2000" dirty="0"/>
              <a:t>Even more unclear clusters</a:t>
            </a:r>
          </a:p>
          <a:p>
            <a:r>
              <a:rPr lang="en-US" sz="2000" dirty="0"/>
              <a:t>Much higher divergence than for Neanderthal</a:t>
            </a:r>
          </a:p>
          <a:p>
            <a:pPr lvl="1"/>
            <a:r>
              <a:rPr lang="en-US" sz="1600" dirty="0"/>
              <a:t>More like divergence range for whole genome</a:t>
            </a:r>
          </a:p>
          <a:p>
            <a:r>
              <a:rPr lang="en-US" sz="2000" dirty="0"/>
              <a:t>High divergence between Oceania and Europe/Middle East, Oceania and America, as well as East Asia and Europe/Middle East</a:t>
            </a:r>
          </a:p>
          <a:p>
            <a:endParaRPr lang="en-US" sz="2000" dirty="0"/>
          </a:p>
        </p:txBody>
      </p:sp>
      <p:pic>
        <p:nvPicPr>
          <p:cNvPr id="4" name="Billede 3" descr="Et billede, der indeholder skærmbillede, tekst, Farverigt, software&#10;&#10;Automatisk genereret beskrivelse">
            <a:extLst>
              <a:ext uri="{FF2B5EF4-FFF2-40B4-BE49-F238E27FC236}">
                <a16:creationId xmlns:a16="http://schemas.microsoft.com/office/drawing/2014/main" id="{D9D9BD1A-E3EE-7109-B777-C441B1BA8E7E}"/>
              </a:ext>
            </a:extLst>
          </p:cNvPr>
          <p:cNvPicPr>
            <a:picLocks noChangeAspect="1"/>
          </p:cNvPicPr>
          <p:nvPr/>
        </p:nvPicPr>
        <p:blipFill>
          <a:blip r:embed="rId3"/>
          <a:stretch>
            <a:fillRect/>
          </a:stretch>
        </p:blipFill>
        <p:spPr>
          <a:xfrm>
            <a:off x="6096000" y="1752305"/>
            <a:ext cx="5727700" cy="4508500"/>
          </a:xfrm>
          <a:prstGeom prst="rect">
            <a:avLst/>
          </a:prstGeom>
        </p:spPr>
      </p:pic>
    </p:spTree>
    <p:extLst>
      <p:ext uri="{BB962C8B-B14F-4D97-AF65-F5344CB8AC3E}">
        <p14:creationId xmlns:p14="http://schemas.microsoft.com/office/powerpoint/2010/main" val="3239490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0F25B1-42E2-55B1-8A94-EA25055E5A2E}"/>
              </a:ext>
            </a:extLst>
          </p:cNvPr>
          <p:cNvSpPr>
            <a:spLocks noGrp="1"/>
          </p:cNvSpPr>
          <p:nvPr>
            <p:ph type="title"/>
          </p:nvPr>
        </p:nvSpPr>
        <p:spPr/>
        <p:txBody>
          <a:bodyPr>
            <a:normAutofit/>
          </a:bodyPr>
          <a:lstStyle/>
          <a:p>
            <a:r>
              <a:rPr lang="da-DK" sz="4000" b="1" dirty="0"/>
              <a:t>Neanderthal vs. whole genome divergence</a:t>
            </a:r>
          </a:p>
        </p:txBody>
      </p:sp>
      <p:pic>
        <p:nvPicPr>
          <p:cNvPr id="10" name="Billede 9">
            <a:extLst>
              <a:ext uri="{FF2B5EF4-FFF2-40B4-BE49-F238E27FC236}">
                <a16:creationId xmlns:a16="http://schemas.microsoft.com/office/drawing/2014/main" id="{881F3B55-27AA-A97D-BFD0-EED08D699C41}"/>
              </a:ext>
            </a:extLst>
          </p:cNvPr>
          <p:cNvPicPr>
            <a:picLocks noChangeAspect="1"/>
          </p:cNvPicPr>
          <p:nvPr/>
        </p:nvPicPr>
        <p:blipFill>
          <a:blip r:embed="rId3"/>
          <a:stretch>
            <a:fillRect/>
          </a:stretch>
        </p:blipFill>
        <p:spPr>
          <a:xfrm>
            <a:off x="108743" y="6174351"/>
            <a:ext cx="1458913" cy="608165"/>
          </a:xfrm>
          <a:prstGeom prst="rect">
            <a:avLst/>
          </a:prstGeom>
        </p:spPr>
      </p:pic>
      <p:sp>
        <p:nvSpPr>
          <p:cNvPr id="8" name="Pladsholder til indhold 7">
            <a:extLst>
              <a:ext uri="{FF2B5EF4-FFF2-40B4-BE49-F238E27FC236}">
                <a16:creationId xmlns:a16="http://schemas.microsoft.com/office/drawing/2014/main" id="{4C35EEB4-5575-C531-2EA1-5137459849E1}"/>
              </a:ext>
            </a:extLst>
          </p:cNvPr>
          <p:cNvSpPr>
            <a:spLocks noGrp="1"/>
          </p:cNvSpPr>
          <p:nvPr>
            <p:ph idx="1"/>
          </p:nvPr>
        </p:nvSpPr>
        <p:spPr>
          <a:xfrm>
            <a:off x="838200" y="1825625"/>
            <a:ext cx="5257800" cy="4351338"/>
          </a:xfrm>
        </p:spPr>
        <p:txBody>
          <a:bodyPr>
            <a:normAutofit/>
          </a:bodyPr>
          <a:lstStyle/>
          <a:p>
            <a:r>
              <a:rPr lang="en-US" sz="2000" dirty="0"/>
              <a:t>Positive correlation between Neanderthal divergence and whole genome divergence</a:t>
            </a:r>
          </a:p>
          <a:p>
            <a:r>
              <a:rPr lang="en-US" sz="2000" dirty="0"/>
              <a:t>American and Oceanian populations are less divergent within their region than other regions</a:t>
            </a:r>
          </a:p>
          <a:p>
            <a:pPr lvl="1"/>
            <a:r>
              <a:rPr lang="en-US" sz="1600" dirty="0"/>
              <a:t>Geographically isolated regions means limited amount of genetic exchange with other populations</a:t>
            </a:r>
          </a:p>
          <a:p>
            <a:r>
              <a:rPr lang="en-US" sz="2000" dirty="0"/>
              <a:t>Not as much spread in South Asia</a:t>
            </a:r>
          </a:p>
          <a:p>
            <a:pPr lvl="1"/>
            <a:r>
              <a:rPr lang="en-US" sz="1600" dirty="0"/>
              <a:t>Multiple contributions from different ancestral components</a:t>
            </a:r>
          </a:p>
          <a:p>
            <a:r>
              <a:rPr lang="en-US" sz="2000" dirty="0"/>
              <a:t>The Neanderthal divergence is low</a:t>
            </a:r>
          </a:p>
          <a:p>
            <a:pPr lvl="1"/>
            <a:r>
              <a:rPr lang="en-US" sz="1600" dirty="0"/>
              <a:t>Suggests a single introgression from a Neanderthal population before the split of non-African populations</a:t>
            </a:r>
          </a:p>
        </p:txBody>
      </p:sp>
      <p:sp>
        <p:nvSpPr>
          <p:cNvPr id="11" name="Tekstfelt 10">
            <a:extLst>
              <a:ext uri="{FF2B5EF4-FFF2-40B4-BE49-F238E27FC236}">
                <a16:creationId xmlns:a16="http://schemas.microsoft.com/office/drawing/2014/main" id="{BE0EDF1C-2E25-5203-A549-D3C944E95D51}"/>
              </a:ext>
            </a:extLst>
          </p:cNvPr>
          <p:cNvSpPr txBox="1"/>
          <p:nvPr/>
        </p:nvSpPr>
        <p:spPr>
          <a:xfrm>
            <a:off x="838200" y="6322423"/>
            <a:ext cx="11153503" cy="276999"/>
          </a:xfrm>
          <a:prstGeom prst="rect">
            <a:avLst/>
          </a:prstGeom>
          <a:noFill/>
        </p:spPr>
        <p:txBody>
          <a:bodyPr wrap="square" lIns="90000" rtlCol="0">
            <a:spAutoFit/>
          </a:bodyPr>
          <a:lstStyle/>
          <a:p>
            <a:r>
              <a:rPr lang="en-US" sz="1200" dirty="0"/>
              <a:t>					     Slide 8 of 12				       Cæcilia Lind Skov-Jensen</a:t>
            </a:r>
          </a:p>
        </p:txBody>
      </p:sp>
      <p:pic>
        <p:nvPicPr>
          <p:cNvPr id="13" name="image14.png">
            <a:extLst>
              <a:ext uri="{FF2B5EF4-FFF2-40B4-BE49-F238E27FC236}">
                <a16:creationId xmlns:a16="http://schemas.microsoft.com/office/drawing/2014/main" id="{2DC0FD6B-4F79-BCEA-688E-06FB5E8E3C34}"/>
              </a:ext>
            </a:extLst>
          </p:cNvPr>
          <p:cNvPicPr/>
          <p:nvPr/>
        </p:nvPicPr>
        <p:blipFill>
          <a:blip r:embed="rId4"/>
          <a:srcRect/>
          <a:stretch>
            <a:fillRect/>
          </a:stretch>
        </p:blipFill>
        <p:spPr>
          <a:xfrm>
            <a:off x="6096000" y="2108994"/>
            <a:ext cx="5759450" cy="3784600"/>
          </a:xfrm>
          <a:prstGeom prst="rect">
            <a:avLst/>
          </a:prstGeom>
          <a:ln/>
        </p:spPr>
      </p:pic>
    </p:spTree>
    <p:extLst>
      <p:ext uri="{BB962C8B-B14F-4D97-AF65-F5344CB8AC3E}">
        <p14:creationId xmlns:p14="http://schemas.microsoft.com/office/powerpoint/2010/main" val="1287830911"/>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17360</TotalTime>
  <Words>3069</Words>
  <Application>Microsoft Macintosh PowerPoint</Application>
  <PresentationFormat>Widescreen</PresentationFormat>
  <Paragraphs>153</Paragraphs>
  <Slides>13</Slides>
  <Notes>12</Notes>
  <HiddenSlides>3</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13</vt:i4>
      </vt:variant>
    </vt:vector>
  </HeadingPairs>
  <TitlesOfParts>
    <vt:vector size="17" baseType="lpstr">
      <vt:lpstr>Arial</vt:lpstr>
      <vt:lpstr>Calibri</vt:lpstr>
      <vt:lpstr>Calibri Light</vt:lpstr>
      <vt:lpstr>Office-tema</vt:lpstr>
      <vt:lpstr>Investigating the genetic marks left by Neanderthals and Denisovans in the genomes of non-Africans</vt:lpstr>
      <vt:lpstr>Background</vt:lpstr>
      <vt:lpstr>Purpose</vt:lpstr>
      <vt:lpstr>Methods</vt:lpstr>
      <vt:lpstr>Nucleotide divergence</vt:lpstr>
      <vt:lpstr>Whole genome divergence pattern</vt:lpstr>
      <vt:lpstr>Neanderthal divergence pattern</vt:lpstr>
      <vt:lpstr>Denisova divergence pattern</vt:lpstr>
      <vt:lpstr>Neanderthal vs. whole genome divergence</vt:lpstr>
      <vt:lpstr>Neanderthal divergence vs. amount of overlap</vt:lpstr>
      <vt:lpstr>Denisova vs. whole genome divergence</vt:lpstr>
      <vt:lpstr>Denisova divergence vs. amount of overlap</vt:lpstr>
      <vt:lpstr>Concluding remarks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Potential Causal Effects in Alzheimer’s Disease</dc:title>
  <dc:creator>Lea Korsholm Nielsen</dc:creator>
  <cp:lastModifiedBy>Cæcilia Lind Skov-Jensen</cp:lastModifiedBy>
  <cp:revision>68</cp:revision>
  <dcterms:created xsi:type="dcterms:W3CDTF">2023-06-03T06:36:20Z</dcterms:created>
  <dcterms:modified xsi:type="dcterms:W3CDTF">2023-06-27T07:37:37Z</dcterms:modified>
</cp:coreProperties>
</file>