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61" r:id="rId4"/>
    <p:sldId id="257" r:id="rId5"/>
    <p:sldId id="283" r:id="rId6"/>
    <p:sldId id="260" r:id="rId7"/>
    <p:sldId id="263" r:id="rId8"/>
    <p:sldId id="265" r:id="rId9"/>
    <p:sldId id="266" r:id="rId10"/>
    <p:sldId id="269" r:id="rId11"/>
    <p:sldId id="272" r:id="rId12"/>
    <p:sldId id="273" r:id="rId13"/>
    <p:sldId id="276" r:id="rId14"/>
    <p:sldId id="275" r:id="rId15"/>
    <p:sldId id="277" r:id="rId16"/>
    <p:sldId id="278" r:id="rId17"/>
    <p:sldId id="279" r:id="rId18"/>
    <p:sldId id="286" r:id="rId19"/>
    <p:sldId id="287" r:id="rId20"/>
    <p:sldId id="288" r:id="rId21"/>
    <p:sldId id="280" r:id="rId22"/>
    <p:sldId id="285" r:id="rId23"/>
    <p:sldId id="289" r:id="rId24"/>
    <p:sldId id="290" r:id="rId25"/>
    <p:sldId id="271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C9CA-FE1C-4FCC-AE5E-561DEC17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4FE5-F29B-4201-A536-19AABD0E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BB23-0B9E-4669-9318-44978C80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02A1-DB17-4466-88F5-FBB299F7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0733-6B50-41E6-B313-F854F883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0E3-7560-41B6-8C9B-A2611474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0929-7623-4AAA-B159-4BE3EA8B9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0775-E7F5-448F-86DF-58BF4FBB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4F35-ABA4-473D-9210-99D4E019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8CFE-9503-437B-81EB-02FC605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57A4E-2D59-4305-AE7C-B3E13468C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4008-926C-4091-AC92-79741F9A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EB29-359A-4C83-BE5A-60B0E5DF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4FB7-9649-4116-BB89-9BEA3FFF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D56E-1BB1-4FE0-BB49-9FBEBA0B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F7BE-F4FE-4F76-9E06-EAB246A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121A-0CF0-4227-95BB-9A8E48D7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9BF-787D-471C-AF37-C913AD9B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E56C-8F1D-42A0-8225-23C7C3E2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DA2A-3DE5-4F8B-87B2-8EE04447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3B5B-37EC-4882-A6EA-9BB6031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209B4-2042-4446-A341-3BB490F1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1650-E444-439E-B352-BAE3E83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74A3-66EE-4304-ACC3-BB163934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D153-5796-4D9B-9CB0-ADC99C92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BC86-57E9-4C37-8B8C-905C84C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F98B-5283-43D2-9595-1B8DC96A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D06F-E84A-40B4-BC35-42586465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E342-6358-4381-A951-38E251AA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1E01B-B098-4515-A2FF-41B74B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C9033-78EB-4B28-B486-29396226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DC70-E83E-4E7A-A747-71F61FE6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51E7-C224-4551-A001-5088DFA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43BF-8F41-4A8F-9890-B69CF537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3C0A-7E6A-4E47-AD84-24B8AB83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864B2-4311-4E7F-9211-28558773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9ABF2-37FE-4862-84EA-D8416515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FD6A1-FB8C-417B-8C46-8A3C538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17865-C986-42B3-8825-E1182EAE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236F-E96C-46B9-9267-A106A936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08CD8-BF70-48A3-8DD5-DDC3DA2E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35ED1-B6F6-4933-9083-F0389900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B4ADA-99D1-4358-829E-8A99FEE2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166D-B335-4D15-B86B-5FFA7028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C1125-1169-4972-9CB5-BD2C4168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7C78B-4226-4C8D-B36E-23ED3019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752-2D93-455C-BE52-E8A5ADC0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53BE-BA49-4CBA-A6EB-C18F50B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BDD89-3FAF-4827-8C53-796E94A0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2077-5D6A-4B27-9FBC-168B456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5609-C7BB-46F3-9466-986B5093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FB49C-85B5-4D40-84A6-762F6F9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229B-7BBD-4280-8C08-F32E8589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86BF1-910F-49CF-92E5-9FD5B58D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0159-A764-4841-8E76-46A9C12D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D551C-B776-4A47-B656-CD3ADA4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D843-D579-44F5-A357-444B85D7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8FB6-1FD4-4DA1-80B8-E3EB386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5E40C-9735-405E-B9D8-C36066B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1490-B593-45A4-B22C-70F80B8C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AAE3-2BC9-418D-8EC7-62C60B79F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FC23-C809-4A9C-9D6B-04C321C9638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627D-3CFE-424E-A221-FC21484EE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2AB0-C1BF-48AC-80B2-A2088B6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960D-80DB-4B5C-8DD7-1D66D2D3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015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understanding-conda-and-pip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AF25-3E74-40BC-8DC0-16AA2D4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96"/>
            <a:ext cx="10515600" cy="1325563"/>
          </a:xfrm>
        </p:spPr>
        <p:txBody>
          <a:bodyPr/>
          <a:lstStyle/>
          <a:p>
            <a:r>
              <a:rPr lang="ko-KR" altLang="en-US" dirty="0"/>
              <a:t>파이썬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7B06-74A0-4303-8D84-3069D0D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파이썬의 이해와 기본적인 프로그래밍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해양 기상 자료처리를 위한 파이썬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인공지능을 위한 파이썬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D5A-3F20-4BCA-8788-B2D6647E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A34F-EDB6-4F11-991F-7AE3E87F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7EBBC-63A9-4155-840B-A4F9FE3EF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52EB2-BDC8-46D9-80FD-1783BCA4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A6DEB-D75F-4A12-BFB9-3C47927F2AD5}"/>
              </a:ext>
            </a:extLst>
          </p:cNvPr>
          <p:cNvSpPr/>
          <p:nvPr/>
        </p:nvSpPr>
        <p:spPr>
          <a:xfrm>
            <a:off x="5947719" y="473890"/>
            <a:ext cx="2108885" cy="2071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7EEDEC-96F3-4675-A6C4-1470DA3875C5}"/>
              </a:ext>
            </a:extLst>
          </p:cNvPr>
          <p:cNvCxnSpPr/>
          <p:nvPr/>
        </p:nvCxnSpPr>
        <p:spPr>
          <a:xfrm>
            <a:off x="7109254" y="681037"/>
            <a:ext cx="947350" cy="31083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2A7DA7-C7CD-4333-B5B5-CC3FEEC02959}"/>
              </a:ext>
            </a:extLst>
          </p:cNvPr>
          <p:cNvSpPr/>
          <p:nvPr/>
        </p:nvSpPr>
        <p:spPr>
          <a:xfrm>
            <a:off x="7002161" y="3820768"/>
            <a:ext cx="2108885" cy="2071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F52-039F-4024-B247-56B0FCF373C2}"/>
              </a:ext>
            </a:extLst>
          </p:cNvPr>
          <p:cNvSpPr/>
          <p:nvPr/>
        </p:nvSpPr>
        <p:spPr>
          <a:xfrm>
            <a:off x="8122508" y="799070"/>
            <a:ext cx="222422" cy="2288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DE6D8-C131-484C-B544-0CA05F3F03DF}"/>
              </a:ext>
            </a:extLst>
          </p:cNvPr>
          <p:cNvSpPr/>
          <p:nvPr/>
        </p:nvSpPr>
        <p:spPr>
          <a:xfrm>
            <a:off x="4123038" y="5247717"/>
            <a:ext cx="827903" cy="2071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090AB-F417-4198-800F-4584B59CD1F6}"/>
              </a:ext>
            </a:extLst>
          </p:cNvPr>
          <p:cNvSpPr/>
          <p:nvPr/>
        </p:nvSpPr>
        <p:spPr>
          <a:xfrm>
            <a:off x="4961238" y="5247716"/>
            <a:ext cx="483973" cy="2071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0AACB-449D-4E19-AD89-3E88DDA20D0D}"/>
              </a:ext>
            </a:extLst>
          </p:cNvPr>
          <p:cNvSpPr/>
          <p:nvPr/>
        </p:nvSpPr>
        <p:spPr>
          <a:xfrm>
            <a:off x="210065" y="1021085"/>
            <a:ext cx="3847069" cy="4226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874AB-8E78-46C2-9163-DD3352D96679}"/>
              </a:ext>
            </a:extLst>
          </p:cNvPr>
          <p:cNvSpPr/>
          <p:nvPr/>
        </p:nvSpPr>
        <p:spPr>
          <a:xfrm>
            <a:off x="4162169" y="1021084"/>
            <a:ext cx="4182761" cy="12031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52E0-2CD6-482A-A4C0-C79BE768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DAAD-CF5D-4162-AA8D-5DC6870F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2968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1.1 </a:t>
            </a:r>
            <a:r>
              <a:rPr lang="ko-KR" altLang="en-US" sz="1800" b="1" dirty="0"/>
              <a:t>데이터의 이해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값과 유형</a:t>
            </a:r>
            <a:endParaRPr lang="en-US" altLang="ko-KR" sz="1800" b="1" dirty="0"/>
          </a:p>
          <a:p>
            <a:r>
              <a:rPr lang="ko-KR" altLang="en-US" sz="1800" dirty="0"/>
              <a:t>수 </a:t>
            </a:r>
            <a:r>
              <a:rPr lang="en-US" altLang="ko-KR" sz="1800" dirty="0"/>
              <a:t>/ </a:t>
            </a:r>
            <a:r>
              <a:rPr lang="ko-KR" altLang="en-US" sz="1800" dirty="0"/>
              <a:t>수의 연산</a:t>
            </a:r>
            <a:endParaRPr lang="en-US" altLang="ko-KR" sz="1800" dirty="0"/>
          </a:p>
          <a:p>
            <a:r>
              <a:rPr lang="ko-KR" altLang="en-US" sz="1800" dirty="0"/>
              <a:t>텍스트</a:t>
            </a:r>
            <a:endParaRPr lang="en-US" altLang="ko-KR" sz="1800" dirty="0"/>
          </a:p>
          <a:p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참과 거짓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데이터 유형의 확인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1.2 </a:t>
            </a:r>
            <a:r>
              <a:rPr lang="ko-KR" altLang="en-US" sz="1800" b="1" dirty="0"/>
              <a:t>조건문과 반복문</a:t>
            </a:r>
            <a:r>
              <a:rPr lang="en-US" altLang="ko-KR" sz="1800" b="1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D204E-D5D1-4C31-B7A0-A150EA0F2479}"/>
              </a:ext>
            </a:extLst>
          </p:cNvPr>
          <p:cNvSpPr txBox="1">
            <a:spLocks/>
          </p:cNvSpPr>
          <p:nvPr/>
        </p:nvSpPr>
        <p:spPr>
          <a:xfrm>
            <a:off x="4279337" y="1724798"/>
            <a:ext cx="3296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1.3 </a:t>
            </a:r>
            <a:r>
              <a:rPr lang="ko-KR" altLang="en-US" sz="1800" b="1" dirty="0"/>
              <a:t>함수의 이해와 활용</a:t>
            </a:r>
            <a:endParaRPr lang="en-US" altLang="ko-KR" sz="1800" b="1" dirty="0"/>
          </a:p>
          <a:p>
            <a:r>
              <a:rPr lang="ko-KR" altLang="en-US" sz="1800" dirty="0"/>
              <a:t>함수란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함수의 정의와 호출</a:t>
            </a:r>
            <a:endParaRPr lang="en-US" altLang="ko-KR" sz="1800" dirty="0"/>
          </a:p>
          <a:p>
            <a:r>
              <a:rPr lang="ko-KR" altLang="en-US" sz="1800" dirty="0"/>
              <a:t>전역변수와 지역변수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1.4 </a:t>
            </a:r>
            <a:r>
              <a:rPr lang="ko-KR" altLang="en-US" sz="1800" b="1" dirty="0"/>
              <a:t>컬렉션 </a:t>
            </a:r>
            <a:endParaRPr lang="en-US" altLang="ko-KR" sz="1800" b="1" dirty="0"/>
          </a:p>
          <a:p>
            <a:r>
              <a:rPr lang="en-US" altLang="ko-KR" sz="1800" dirty="0"/>
              <a:t>1</a:t>
            </a:r>
          </a:p>
          <a:p>
            <a:r>
              <a:rPr lang="en-US" altLang="ko-KR" sz="1800" dirty="0"/>
              <a:t>2</a:t>
            </a:r>
          </a:p>
          <a:p>
            <a:r>
              <a:rPr lang="en-US" altLang="ko-KR" sz="1800" dirty="0"/>
              <a:t>3</a:t>
            </a:r>
          </a:p>
          <a:p>
            <a:r>
              <a:rPr lang="en-US" altLang="ko-KR" sz="1800" dirty="0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210019-EA78-4ED1-8038-8DCBCA7F7728}"/>
              </a:ext>
            </a:extLst>
          </p:cNvPr>
          <p:cNvSpPr txBox="1">
            <a:spLocks/>
          </p:cNvSpPr>
          <p:nvPr/>
        </p:nvSpPr>
        <p:spPr>
          <a:xfrm>
            <a:off x="7576168" y="1690688"/>
            <a:ext cx="3296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1.5 </a:t>
            </a:r>
            <a:r>
              <a:rPr lang="ko-KR" altLang="en-US" sz="1800" b="1" dirty="0"/>
              <a:t>클래스와 객체</a:t>
            </a:r>
            <a:endParaRPr lang="en-US" altLang="ko-KR" sz="1800" b="1" dirty="0"/>
          </a:p>
          <a:p>
            <a:r>
              <a:rPr lang="en-US" altLang="ko-KR" sz="1800" dirty="0"/>
              <a:t>1</a:t>
            </a:r>
          </a:p>
          <a:p>
            <a:r>
              <a:rPr lang="en-US" altLang="ko-KR" sz="1800" dirty="0"/>
              <a:t>2</a:t>
            </a:r>
          </a:p>
          <a:p>
            <a:r>
              <a:rPr lang="en-US" altLang="ko-KR" sz="1800" dirty="0"/>
              <a:t>3</a:t>
            </a:r>
          </a:p>
          <a:p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1.6 </a:t>
            </a:r>
            <a:r>
              <a:rPr lang="ko-KR" altLang="en-US" sz="1800" b="1" dirty="0"/>
              <a:t>모듈과 패키지</a:t>
            </a:r>
            <a:endParaRPr lang="en-US" altLang="ko-KR" sz="1800" b="1" dirty="0"/>
          </a:p>
          <a:p>
            <a:r>
              <a:rPr lang="en-US" altLang="ko-KR" sz="1800" dirty="0"/>
              <a:t>1</a:t>
            </a:r>
          </a:p>
          <a:p>
            <a:r>
              <a:rPr lang="en-US" altLang="ko-KR" sz="1800" dirty="0"/>
              <a:t>2</a:t>
            </a:r>
          </a:p>
          <a:p>
            <a:r>
              <a:rPr lang="en-US" altLang="ko-KR" sz="1800" dirty="0"/>
              <a:t>3</a:t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1.7 </a:t>
            </a:r>
            <a:r>
              <a:rPr lang="ko-KR" altLang="en-US" sz="1800" b="1" dirty="0"/>
              <a:t>오류의 방지 및 해결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7160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이해</a:t>
            </a:r>
            <a:r>
              <a:rPr lang="en-US" altLang="ko-KR" dirty="0"/>
              <a:t>, </a:t>
            </a:r>
            <a:r>
              <a:rPr lang="ko-KR" altLang="en-US" dirty="0"/>
              <a:t>값과 유형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6B48-6F31-4EFC-A5A6-7F15EE42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2101"/>
            <a:ext cx="8940114" cy="389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목표</a:t>
            </a:r>
            <a:endParaRPr lang="en-US" altLang="ko-KR" sz="1800" dirty="0"/>
          </a:p>
          <a:p>
            <a:r>
              <a:rPr lang="ko-KR" altLang="en-US" sz="1800" dirty="0"/>
              <a:t>여러 가지 유형의 데이터를 다루기</a:t>
            </a:r>
            <a:endParaRPr lang="en-US" altLang="ko-KR" sz="1800" dirty="0"/>
          </a:p>
          <a:p>
            <a:r>
              <a:rPr lang="ko-KR" altLang="en-US" sz="1800" dirty="0"/>
              <a:t>데이터를 여러 가지 유형으로 구별하는 이유</a:t>
            </a:r>
            <a:endParaRPr lang="en-US" altLang="ko-KR" sz="1800" dirty="0"/>
          </a:p>
          <a:p>
            <a:r>
              <a:rPr lang="ko-KR" altLang="en-US" sz="1800" dirty="0"/>
              <a:t>파이썬에서 가장 기본이 되는 데이터의 유형알아보기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데이터의 유형을 다르게 바꾸는 방법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목차</a:t>
            </a:r>
            <a:endParaRPr lang="en-US" altLang="ko-KR" sz="1800" dirty="0"/>
          </a:p>
          <a:p>
            <a:r>
              <a:rPr lang="ko-KR" altLang="en-US" sz="1800" dirty="0"/>
              <a:t>수 </a:t>
            </a:r>
            <a:r>
              <a:rPr lang="en-US" altLang="ko-KR" sz="1800" dirty="0"/>
              <a:t>/ </a:t>
            </a:r>
            <a:r>
              <a:rPr lang="ko-KR" altLang="en-US" sz="1800" dirty="0"/>
              <a:t>수의 연산</a:t>
            </a:r>
            <a:endParaRPr lang="en-US" altLang="ko-KR" sz="1800" dirty="0"/>
          </a:p>
          <a:p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시퀀스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(sequence)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데이터 유형의 확인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7893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33" y="14045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데이터의 이해</a:t>
            </a:r>
            <a:r>
              <a:rPr lang="en-US" altLang="ko-KR" dirty="0"/>
              <a:t>, </a:t>
            </a:r>
            <a:r>
              <a:rPr lang="ko-KR" altLang="en-US" dirty="0"/>
              <a:t>값과 유형</a:t>
            </a:r>
            <a:endParaRPr lang="en-US" dirty="0"/>
          </a:p>
        </p:txBody>
      </p:sp>
      <p:pic>
        <p:nvPicPr>
          <p:cNvPr id="4098" name="Picture 2" descr="server 이미지 검색결과">
            <a:extLst>
              <a:ext uri="{FF2B5EF4-FFF2-40B4-BE49-F238E27FC236}">
                <a16:creationId xmlns:a16="http://schemas.microsoft.com/office/drawing/2014/main" id="{B0005607-09D9-47E1-995F-1096C9E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43" y="1692488"/>
            <a:ext cx="3833411" cy="22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F3C096-7B60-449C-800E-EE0A72690B1F}"/>
              </a:ext>
            </a:extLst>
          </p:cNvPr>
          <p:cNvSpPr/>
          <p:nvPr/>
        </p:nvSpPr>
        <p:spPr>
          <a:xfrm>
            <a:off x="838200" y="1096687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컴퓨터가 데이터를 취급하는 방식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A7C45-E4F4-4425-B325-0EA3D2019601}"/>
              </a:ext>
            </a:extLst>
          </p:cNvPr>
          <p:cNvSpPr txBox="1"/>
          <p:nvPr/>
        </p:nvSpPr>
        <p:spPr>
          <a:xfrm>
            <a:off x="4510343" y="4110968"/>
            <a:ext cx="24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기계어 </a:t>
            </a:r>
            <a:endParaRPr lang="en-US" altLang="ko-KR" sz="1200" dirty="0"/>
          </a:p>
          <a:p>
            <a:r>
              <a:rPr lang="en-US" altLang="ko-KR" sz="1200" dirty="0"/>
              <a:t>0 or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bit (2 states)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8 bit  byte (256 states)</a:t>
            </a:r>
            <a:endParaRPr lang="en-US" altLang="ko-KR" sz="1200" dirty="0"/>
          </a:p>
        </p:txBody>
      </p:sp>
      <p:pic>
        <p:nvPicPr>
          <p:cNvPr id="4100" name="Picture 4" descr="text 이미지 검색결과">
            <a:extLst>
              <a:ext uri="{FF2B5EF4-FFF2-40B4-BE49-F238E27FC236}">
                <a16:creationId xmlns:a16="http://schemas.microsoft.com/office/drawing/2014/main" id="{AC438092-C72C-42E4-8C00-C5FE4AE7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2" y="4827237"/>
            <a:ext cx="1725183" cy="13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usic 이미지 검색결과">
            <a:extLst>
              <a:ext uri="{FF2B5EF4-FFF2-40B4-BE49-F238E27FC236}">
                <a16:creationId xmlns:a16="http://schemas.microsoft.com/office/drawing/2014/main" id="{D6D38157-83D5-4014-B6A3-02D62F48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50" y="4936034"/>
            <a:ext cx="2013004" cy="11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elevision 이미지 검색결과">
            <a:extLst>
              <a:ext uri="{FF2B5EF4-FFF2-40B4-BE49-F238E27FC236}">
                <a16:creationId xmlns:a16="http://schemas.microsoft.com/office/drawing/2014/main" id="{7E37A99C-8F6F-4255-9ECF-95E3DEC6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64" y="4815116"/>
            <a:ext cx="2209311" cy="147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D79B0B-2641-4D94-9C99-46624CFEBE65}"/>
              </a:ext>
            </a:extLst>
          </p:cNvPr>
          <p:cNvSpPr/>
          <p:nvPr/>
        </p:nvSpPr>
        <p:spPr>
          <a:xfrm>
            <a:off x="6916085" y="2085574"/>
            <a:ext cx="52280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11111"/>
                </a:solidFill>
                <a:effectLst/>
                <a:latin typeface="나눔고딕"/>
              </a:rPr>
              <a:t>부호화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고딕"/>
              </a:rPr>
              <a:t>(encoding)</a:t>
            </a:r>
            <a:endParaRPr lang="en-US" altLang="ko-KR" b="0" i="0" dirty="0">
              <a:solidFill>
                <a:srgbClr val="111111"/>
              </a:solidFill>
              <a:effectLst/>
              <a:latin typeface="나눔고딕"/>
            </a:endParaRP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정보의 특정한 상태를 특정한 수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(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비트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에 대응</a:t>
            </a:r>
            <a:endParaRPr lang="en-US" altLang="ko-KR" b="0" i="0" dirty="0">
              <a:solidFill>
                <a:srgbClr val="111111"/>
              </a:solidFill>
              <a:effectLst/>
              <a:latin typeface="나눔고딕"/>
            </a:endParaRPr>
          </a:p>
          <a:p>
            <a:r>
              <a:rPr lang="en-US" dirty="0">
                <a:solidFill>
                  <a:srgbClr val="111111"/>
                </a:solidFill>
                <a:latin typeface="나눔고딕"/>
              </a:rPr>
              <a:t>A </a:t>
            </a:r>
            <a:r>
              <a:rPr 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 65 B  66</a:t>
            </a:r>
          </a:p>
          <a:p>
            <a:endParaRPr lang="en-US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r>
              <a:rPr lang="ko-KR" altLang="en-US" dirty="0"/>
              <a:t>정보의 종류마다 부호화하는 약속도 다름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부호화 하는 방법이 다름</a:t>
            </a:r>
            <a:endParaRPr lang="en-US" altLang="ko-KR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65 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65? A?</a:t>
            </a:r>
          </a:p>
          <a:p>
            <a:endParaRPr lang="en-US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r>
              <a:rPr lang="ko-KR" altLang="en-US" b="1" dirty="0"/>
              <a:t>비트와 </a:t>
            </a:r>
            <a:r>
              <a:rPr lang="en-US" altLang="ko-KR" b="1" dirty="0"/>
              <a:t>+ </a:t>
            </a:r>
            <a:r>
              <a:rPr lang="ko-KR" altLang="en-US" b="1" dirty="0"/>
              <a:t>비트를 해석하고 취급하는 방법</a:t>
            </a:r>
            <a:endParaRPr lang="en-US" b="1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endParaRPr lang="en-US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892219A-FB30-498D-9E9C-92B9FB1C5CE7}"/>
              </a:ext>
            </a:extLst>
          </p:cNvPr>
          <p:cNvSpPr/>
          <p:nvPr/>
        </p:nvSpPr>
        <p:spPr>
          <a:xfrm>
            <a:off x="2225310" y="4070294"/>
            <a:ext cx="2013004" cy="6392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405201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이해</a:t>
            </a:r>
            <a:r>
              <a:rPr lang="en-US" altLang="ko-KR" dirty="0"/>
              <a:t>, </a:t>
            </a:r>
            <a:r>
              <a:rPr lang="ko-KR" altLang="en-US" dirty="0"/>
              <a:t>값과 유형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3E0305-3A80-4E98-855F-58AD80D58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793" y="1777073"/>
            <a:ext cx="6419335" cy="391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정보 조각</a:t>
            </a:r>
            <a:r>
              <a:rPr lang="en-US" altLang="ko-KR" sz="1800" dirty="0"/>
              <a:t>)</a:t>
            </a:r>
            <a:r>
              <a:rPr lang="ko-KR" altLang="en-US" dirty="0"/>
              <a:t>의 구성</a:t>
            </a:r>
            <a:endParaRPr lang="en-US" altLang="ko-KR" dirty="0"/>
          </a:p>
          <a:p>
            <a:r>
              <a:rPr lang="ko-KR" altLang="en-US" b="1" dirty="0"/>
              <a:t>값</a:t>
            </a:r>
            <a:r>
              <a:rPr lang="en-US" altLang="ko-KR" b="1" dirty="0"/>
              <a:t>(value)</a:t>
            </a:r>
            <a:r>
              <a:rPr lang="en-US" altLang="ko-KR" dirty="0"/>
              <a:t> + </a:t>
            </a:r>
            <a:r>
              <a:rPr lang="ko-KR" altLang="en-US" b="1" dirty="0"/>
              <a:t>유형</a:t>
            </a:r>
            <a:r>
              <a:rPr lang="en-US" altLang="ko-KR" b="1" dirty="0"/>
              <a:t>(type)</a:t>
            </a:r>
          </a:p>
          <a:p>
            <a:r>
              <a:rPr lang="ko-KR" altLang="en-US" b="1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비트로 표현되는 정보 </a:t>
            </a:r>
            <a:endParaRPr lang="en-US" altLang="ko-KR" dirty="0"/>
          </a:p>
          <a:p>
            <a:r>
              <a:rPr lang="ko-KR" altLang="en-US" b="1" dirty="0"/>
              <a:t>유형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비트를 </a:t>
            </a:r>
            <a:r>
              <a:rPr lang="ko-KR" altLang="en-US" dirty="0">
                <a:solidFill>
                  <a:srgbClr val="FF0000"/>
                </a:solidFill>
              </a:rPr>
              <a:t>취급하는 방법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데이터는 유형에 따라 가질 수 있는 값과 적용할 수 있는 연산이 다름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사칙연산 가능</a:t>
            </a:r>
            <a:r>
              <a:rPr lang="en-US" altLang="ko-KR" dirty="0">
                <a:sym typeface="Wingdings" panose="05000000000000000000" pitchFamily="2" charset="2"/>
              </a:rPr>
              <a:t>, “1”  </a:t>
            </a:r>
            <a:r>
              <a:rPr lang="ko-KR" altLang="en-US" dirty="0">
                <a:sym typeface="Wingdings" panose="05000000000000000000" pitchFamily="2" charset="2"/>
              </a:rPr>
              <a:t>사칙연산 불가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3CAAE-0B1A-4129-A289-DCB79E8FC649}"/>
              </a:ext>
            </a:extLst>
          </p:cNvPr>
          <p:cNvSpPr txBox="1"/>
          <p:nvPr/>
        </p:nvSpPr>
        <p:spPr>
          <a:xfrm>
            <a:off x="838200" y="5937383"/>
            <a:ext cx="78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코딩 시 데이터의 유형과 그에 따른 규칙을 알아두어야 에러를 줄일 수 있음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40AB9-3028-472B-8581-37EFF9C7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62" y="1491323"/>
            <a:ext cx="4200370" cy="4120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03D2DF-E188-475E-93E8-3ADE4C701DFE}"/>
              </a:ext>
            </a:extLst>
          </p:cNvPr>
          <p:cNvSpPr/>
          <p:nvPr/>
        </p:nvSpPr>
        <p:spPr>
          <a:xfrm>
            <a:off x="7630789" y="1491323"/>
            <a:ext cx="453154" cy="15917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E3A73-EC2C-4F76-A981-155BDEC6FC1C}"/>
              </a:ext>
            </a:extLst>
          </p:cNvPr>
          <p:cNvSpPr/>
          <p:nvPr/>
        </p:nvSpPr>
        <p:spPr>
          <a:xfrm>
            <a:off x="8272933" y="1491323"/>
            <a:ext cx="453154" cy="15917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7C8B-B5B8-4A4D-A3B8-8A7441E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7" y="500062"/>
            <a:ext cx="10515600" cy="1325563"/>
          </a:xfrm>
        </p:spPr>
        <p:txBody>
          <a:bodyPr/>
          <a:lstStyle/>
          <a:p>
            <a:r>
              <a:rPr lang="ko-KR" altLang="en-US" dirty="0"/>
              <a:t>수</a:t>
            </a:r>
            <a:r>
              <a:rPr lang="en-US" altLang="ko-KR" dirty="0"/>
              <a:t> / </a:t>
            </a:r>
            <a:r>
              <a:rPr lang="ko-KR" altLang="en-US" dirty="0"/>
              <a:t>수의 연산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C9FA2-A3C8-4FEB-A709-17A050FFABC1}"/>
              </a:ext>
            </a:extLst>
          </p:cNvPr>
          <p:cNvSpPr/>
          <p:nvPr/>
        </p:nvSpPr>
        <p:spPr>
          <a:xfrm>
            <a:off x="838200" y="1825625"/>
            <a:ext cx="6711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11111"/>
                </a:solidFill>
                <a:effectLst/>
                <a:latin typeface="나눔고딕"/>
              </a:rPr>
              <a:t>정수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고딕"/>
              </a:rPr>
              <a:t>(integer, int)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는 자연수에 음양 부호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(+, -)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가 붙은 것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 </a:t>
            </a:r>
          </a:p>
          <a:p>
            <a:endParaRPr lang="en-US" altLang="ko-KR" b="0" i="0" dirty="0">
              <a:solidFill>
                <a:srgbClr val="111111"/>
              </a:solidFill>
              <a:effectLst/>
              <a:latin typeface="나눔고딕"/>
            </a:endParaRP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비트 하나로 부호를 표현하고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여러 개의 비트 묶음으로 자연수를 표현한다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D9081-FD30-42A7-B938-B1F521D145DC}"/>
              </a:ext>
            </a:extLst>
          </p:cNvPr>
          <p:cNvSpPr/>
          <p:nvPr/>
        </p:nvSpPr>
        <p:spPr>
          <a:xfrm>
            <a:off x="926757" y="30939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solidFill>
                  <a:srgbClr val="111111"/>
                </a:solidFill>
                <a:effectLst/>
                <a:latin typeface="나눔고딕"/>
              </a:rPr>
              <a:t>유리수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고딕"/>
              </a:rPr>
              <a:t>(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나눔고딕"/>
              </a:rPr>
              <a:t>실수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고딕"/>
              </a:rPr>
              <a:t>)</a:t>
            </a:r>
            <a:r>
              <a:rPr lang="ko-KR" altLang="en-US" dirty="0"/>
              <a:t> </a:t>
            </a:r>
            <a:r>
              <a:rPr lang="en-US" altLang="ko-KR" dirty="0"/>
              <a:t>/ </a:t>
            </a:r>
            <a:r>
              <a:rPr lang="ko-KR" altLang="en-US" b="1" dirty="0"/>
              <a:t>부동소수점 수</a:t>
            </a:r>
            <a:r>
              <a:rPr lang="en-US" altLang="ko-KR" b="1" dirty="0"/>
              <a:t>(</a:t>
            </a:r>
            <a:r>
              <a:rPr lang="en-US" b="1" dirty="0"/>
              <a:t>floating point number,</a:t>
            </a:r>
            <a:r>
              <a:rPr lang="ko-KR" altLang="en-US" b="1" dirty="0"/>
              <a:t> </a:t>
            </a:r>
            <a:r>
              <a:rPr lang="en-US" b="1" dirty="0"/>
              <a:t>float)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A37F3-053D-4E54-BF9A-28ABDB628D82}"/>
              </a:ext>
            </a:extLst>
          </p:cNvPr>
          <p:cNvSpPr/>
          <p:nvPr/>
        </p:nvSpPr>
        <p:spPr>
          <a:xfrm>
            <a:off x="926757" y="3711090"/>
            <a:ext cx="6623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실수의 정밀도 문제</a:t>
            </a:r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-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순환소수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/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부동 소수점을 비트로 표현불가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  <a:sym typeface="Wingdings" panose="05000000000000000000" pitchFamily="2" charset="2"/>
              </a:rPr>
              <a:t>오차가 생김</a:t>
            </a:r>
            <a:endParaRPr lang="en-US" altLang="ko-KR" b="0" i="0" dirty="0">
              <a:solidFill>
                <a:srgbClr val="111111"/>
              </a:solidFill>
              <a:effectLst/>
              <a:latin typeface="나눔고딕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1.1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–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1.0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0.1 </a:t>
            </a:r>
            <a:endParaRPr lang="ko-KR" altLang="en-US" b="0" i="0" dirty="0">
              <a:solidFill>
                <a:srgbClr val="111111"/>
              </a:solidFill>
              <a:effectLst/>
              <a:latin typeface="나눔고딕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077B14-1054-4445-AFEA-7BBA245DA3F0}"/>
              </a:ext>
            </a:extLst>
          </p:cNvPr>
          <p:cNvSpPr/>
          <p:nvPr/>
        </p:nvSpPr>
        <p:spPr>
          <a:xfrm>
            <a:off x="838200" y="5159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111111"/>
                </a:solidFill>
                <a:latin typeface="나눔고딕"/>
              </a:rPr>
              <a:t>복소수 </a:t>
            </a:r>
            <a:r>
              <a:rPr lang="en-US" altLang="ko-KR" b="1" dirty="0"/>
              <a:t>(complex number</a:t>
            </a:r>
            <a:r>
              <a:rPr lang="en-US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complex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ko-KR" altLang="en-US" dirty="0"/>
              <a:t>유리수의 쌍으로 표현</a:t>
            </a:r>
            <a:endParaRPr lang="en-US" altLang="ko-KR" dirty="0"/>
          </a:p>
          <a:p>
            <a:r>
              <a:rPr lang="en-US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(1i+2j), (-4i+3j)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3184D-9D5D-47B4-AC74-54F39CFE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69" y="1491323"/>
            <a:ext cx="4200370" cy="4120742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3AAC3E7-4A2F-4192-84E1-3D8C2384CE5E}"/>
              </a:ext>
            </a:extLst>
          </p:cNvPr>
          <p:cNvSpPr/>
          <p:nvPr/>
        </p:nvSpPr>
        <p:spPr>
          <a:xfrm>
            <a:off x="7869372" y="1885443"/>
            <a:ext cx="1072327" cy="57453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1BD7EE4-EFB4-4ECD-9C55-931718DC0F44}"/>
              </a:ext>
            </a:extLst>
          </p:cNvPr>
          <p:cNvSpPr/>
          <p:nvPr/>
        </p:nvSpPr>
        <p:spPr>
          <a:xfrm>
            <a:off x="7962058" y="4583384"/>
            <a:ext cx="866354" cy="57453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9389-7982-41F2-A82F-0870CBDB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수의 연산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0671-F9CB-41B2-85DD-34764A58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2066" y="2065214"/>
            <a:ext cx="5181600" cy="19695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모듈을 이용한 계산</a:t>
            </a:r>
            <a:endParaRPr lang="en-US" altLang="ko-KR" sz="2000" dirty="0"/>
          </a:p>
          <a:p>
            <a:r>
              <a:rPr lang="en-US" sz="2000" dirty="0"/>
              <a:t>Math</a:t>
            </a:r>
            <a:r>
              <a:rPr lang="ko-KR" altLang="en-US" sz="2000" dirty="0"/>
              <a:t> 모듈 이용</a:t>
            </a:r>
            <a:endParaRPr lang="en-US" sz="2000" dirty="0"/>
          </a:p>
          <a:p>
            <a:r>
              <a:rPr lang="en-US" sz="2000" dirty="0"/>
              <a:t>https://docs.python.org/3/library/math.html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56AAE5-CB9E-48B4-8989-A6B11248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6" y="1591488"/>
            <a:ext cx="5882016" cy="2315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51F68-1320-4728-A86E-C23C1C63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78" y="4080200"/>
            <a:ext cx="4880790" cy="1810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6270A-5715-40D6-BC7A-CDE17778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84" y="4108972"/>
            <a:ext cx="4337994" cy="17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1075F6-CD5D-4305-A852-C219486B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62" y="1491323"/>
            <a:ext cx="4200370" cy="4120742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17D8ED-B946-45EA-A6E0-D14A6EED4B03}"/>
              </a:ext>
            </a:extLst>
          </p:cNvPr>
          <p:cNvSpPr/>
          <p:nvPr/>
        </p:nvSpPr>
        <p:spPr>
          <a:xfrm>
            <a:off x="7343389" y="2484255"/>
            <a:ext cx="1442988" cy="1780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0857541-FF37-4D12-9CFB-5C3C680320A7}"/>
              </a:ext>
            </a:extLst>
          </p:cNvPr>
          <p:cNvSpPr/>
          <p:nvPr/>
        </p:nvSpPr>
        <p:spPr>
          <a:xfrm>
            <a:off x="7388934" y="5141780"/>
            <a:ext cx="1099611" cy="1780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F4D63-8FE0-473E-B8CD-4B59DAB8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63AA6C-CDA1-417B-93CF-37BBE212965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06774" y="3011183"/>
            <a:ext cx="5601919" cy="3481692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나눔고딕"/>
              </a:rPr>
              <a:t>아스키코드</a:t>
            </a:r>
            <a:r>
              <a:rPr lang="en-US" altLang="en-US" sz="1800" dirty="0">
                <a:solidFill>
                  <a:srgbClr val="111111"/>
                </a:solidFill>
                <a:ea typeface="나눔고딕"/>
              </a:rPr>
              <a:t> </a:t>
            </a:r>
            <a:r>
              <a:rPr lang="en-US" altLang="en-US" sz="1800" b="1" dirty="0">
                <a:solidFill>
                  <a:srgbClr val="111111"/>
                </a:solidFill>
                <a:ea typeface="나눔고딕"/>
              </a:rPr>
              <a:t>&amp;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나눔고딕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나눔고딕"/>
              </a:rPr>
              <a:t>유니코드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111111"/>
                </a:solidFill>
                <a:ea typeface="나눔고딕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</a:rPr>
              <a:t>문자를 부호화하는 표준안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b="1" dirty="0" err="1">
                <a:solidFill>
                  <a:srgbClr val="111111"/>
                </a:solidFill>
                <a:ea typeface="나눔고딕"/>
              </a:rPr>
              <a:t>아스키</a:t>
            </a:r>
            <a:r>
              <a:rPr lang="en-US" altLang="en-US" sz="1800" b="1" dirty="0">
                <a:solidFill>
                  <a:srgbClr val="111111"/>
                </a:solidFill>
                <a:ea typeface="나눔고딕"/>
              </a:rPr>
              <a:t> </a:t>
            </a:r>
            <a:r>
              <a:rPr lang="en-US" altLang="en-US" sz="1800" b="1" dirty="0" err="1">
                <a:solidFill>
                  <a:srgbClr val="111111"/>
                </a:solidFill>
                <a:ea typeface="나눔고딕"/>
              </a:rPr>
              <a:t>코드</a:t>
            </a:r>
            <a:r>
              <a:rPr lang="en-US" altLang="en-US" sz="1800" b="1" dirty="0">
                <a:solidFill>
                  <a:srgbClr val="111111"/>
                </a:solidFill>
                <a:ea typeface="나눔고딕"/>
              </a:rPr>
              <a:t> </a:t>
            </a:r>
            <a:r>
              <a:rPr lang="en-US" altLang="en-US" sz="1400" b="1" dirty="0">
                <a:solidFill>
                  <a:srgbClr val="111111"/>
                </a:solidFill>
                <a:ea typeface="나눔고딕"/>
              </a:rPr>
              <a:t>(ASCII code)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400" dirty="0" err="1">
                <a:solidFill>
                  <a:srgbClr val="111111"/>
                </a:solidFill>
                <a:ea typeface="나눔고딕"/>
              </a:rPr>
              <a:t>미국정보교환표준부호</a:t>
            </a:r>
            <a:endParaRPr lang="en-US" altLang="en-US" sz="14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400" dirty="0">
                <a:solidFill>
                  <a:srgbClr val="111111"/>
                </a:solidFill>
                <a:ea typeface="나눔고딕"/>
              </a:rPr>
              <a:t>7bit </a:t>
            </a:r>
            <a:r>
              <a:rPr lang="ko-KR" altLang="en-US" sz="1400" dirty="0">
                <a:solidFill>
                  <a:srgbClr val="111111"/>
                </a:solidFill>
                <a:ea typeface="나눔고딕"/>
              </a:rPr>
              <a:t>로 문자 표현 </a:t>
            </a:r>
            <a:r>
              <a:rPr lang="en-US" altLang="ko-KR" sz="14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알파벳 </a:t>
            </a:r>
            <a:r>
              <a:rPr lang="en-US" altLang="ko-KR" sz="14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+ </a:t>
            </a:r>
            <a:r>
              <a:rPr lang="ko-KR" altLang="en-US" sz="14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숫자</a:t>
            </a:r>
            <a:endParaRPr lang="en-US" altLang="en-US" sz="14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b="1" dirty="0" err="1">
                <a:solidFill>
                  <a:srgbClr val="111111"/>
                </a:solidFill>
                <a:ea typeface="나눔고딕"/>
              </a:rPr>
              <a:t>유니코드</a:t>
            </a:r>
            <a:r>
              <a:rPr lang="en-US" altLang="en-US" sz="1400" b="1" dirty="0">
                <a:solidFill>
                  <a:srgbClr val="111111"/>
                </a:solidFill>
                <a:ea typeface="나눔고딕"/>
              </a:rPr>
              <a:t>(Unicode)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/>
              <a:t>국제 표준 텍스트 부호</a:t>
            </a:r>
            <a:endParaRPr lang="en-US" altLang="ko-KR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200" dirty="0">
                <a:solidFill>
                  <a:srgbClr val="111111"/>
                </a:solidFill>
                <a:ea typeface="나눔고딕"/>
              </a:rPr>
              <a:t>더 많은 비트 사용 </a:t>
            </a:r>
            <a:r>
              <a:rPr lang="en-US" altLang="ko-KR" sz="12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특수문자나 한자 한글 도 부호화 가능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z="18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</a:rPr>
              <a:t>파이썬은 유니코드를 사용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한글 사용 가능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85A78-15E5-4AF4-BA37-5F956BE28C0C}"/>
              </a:ext>
            </a:extLst>
          </p:cNvPr>
          <p:cNvSpPr/>
          <p:nvPr/>
        </p:nvSpPr>
        <p:spPr>
          <a:xfrm>
            <a:off x="838200" y="1627208"/>
            <a:ext cx="6953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11111"/>
                </a:solidFill>
                <a:effectLst/>
                <a:latin typeface="나눔고딕"/>
              </a:rPr>
              <a:t>문자열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고딕"/>
              </a:rPr>
              <a:t>(string, str)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문자의 나열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(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순서 있는 묶음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시퀀스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sequance</a:t>
            </a:r>
            <a:r>
              <a:rPr lang="en-US" altLang="ko-KR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형 데이터</a:t>
            </a:r>
            <a:endParaRPr lang="en-US" altLang="ko-KR" dirty="0">
              <a:solidFill>
                <a:srgbClr val="111111"/>
              </a:solidFill>
              <a:latin typeface="나눔고딕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11111"/>
                </a:solidFill>
                <a:latin typeface="나눔고딕"/>
                <a:sym typeface="Wingdings" panose="05000000000000000000" pitchFamily="2" charset="2"/>
              </a:rPr>
              <a:t>위치가 있음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F451D-FBE7-49AB-B548-65FBFCA8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64" y="1491323"/>
            <a:ext cx="4243387" cy="41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4D63-8FE0-473E-B8CD-4B59DAB8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튜플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63AA6C-CDA1-417B-93CF-37BBE212965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74332" y="1217954"/>
            <a:ext cx="5601919" cy="5174463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</a:rPr>
              <a:t>시퀀스형 데이터 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111111"/>
                </a:solidFill>
                <a:ea typeface="나눔고딕"/>
              </a:rPr>
              <a:t>리스트 </a:t>
            </a:r>
            <a:r>
              <a:rPr lang="en-US" altLang="ko-KR" sz="2400" b="1" dirty="0">
                <a:solidFill>
                  <a:srgbClr val="111111"/>
                </a:solidFill>
                <a:ea typeface="나눔고딕"/>
              </a:rPr>
              <a:t>(list)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</a:rPr>
              <a:t>자료를 리스트하여 보관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A = []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A = [1,2,3,4,5]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A = [1,’A’,[1,2],True,31]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A[0]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A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의 첫번째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: 1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A[2]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A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의 세번째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: [1,2]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A[2][1]  A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의 세번째의 두번째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: 2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A[-1]  A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의 마지막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: 31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A[0] = 10  A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의 첫째 항을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10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으로 바꿈</a:t>
            </a:r>
            <a:endParaRPr lang="en-US" altLang="ko-KR" sz="1800" dirty="0">
              <a:solidFill>
                <a:srgbClr val="111111"/>
              </a:solidFill>
              <a:ea typeface="나눔고딕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z="1800" dirty="0">
              <a:solidFill>
                <a:srgbClr val="111111"/>
              </a:solidFill>
              <a:ea typeface="나눔고딕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튜플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(tuple)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111111"/>
                </a:solidFill>
                <a:ea typeface="나눔고딕"/>
              </a:rPr>
              <a:t>리스트와 비슷하나 변경 불가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일종의 상수</a:t>
            </a:r>
            <a:endParaRPr lang="en-US" altLang="ko-KR" sz="1800" dirty="0">
              <a:solidFill>
                <a:srgbClr val="111111"/>
              </a:solidFill>
              <a:ea typeface="나눔고딕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B = 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B = (1,2,3)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B[0]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 1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111111"/>
                </a:solidFill>
                <a:ea typeface="나눔고딕"/>
              </a:rPr>
              <a:t>B[0] = 2 </a:t>
            </a:r>
            <a:r>
              <a:rPr lang="en-US" altLang="ko-KR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111111"/>
                </a:solidFill>
                <a:ea typeface="나눔고딕"/>
                <a:sym typeface="Wingdings" panose="05000000000000000000" pitchFamily="2" charset="2"/>
              </a:rPr>
              <a:t>오류</a:t>
            </a:r>
            <a:endParaRPr lang="en-US" altLang="ko-KR" sz="1800" dirty="0">
              <a:solidFill>
                <a:srgbClr val="111111"/>
              </a:solidFill>
              <a:ea typeface="나눔고딕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D5BB-2AD1-4D69-88E0-6ECA2AB9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83" y="5799634"/>
            <a:ext cx="4991100" cy="361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C45C3D-9B1D-4CBC-9E5C-1D8B36E67D28}"/>
              </a:ext>
            </a:extLst>
          </p:cNvPr>
          <p:cNvSpPr/>
          <p:nvPr/>
        </p:nvSpPr>
        <p:spPr>
          <a:xfrm>
            <a:off x="7600828" y="6188567"/>
            <a:ext cx="264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https://wikidocs.net/1015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FBC6A-F6FB-4D3F-8BBD-C0B8A54E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962" y="1491323"/>
            <a:ext cx="4200370" cy="4120742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C82F1BE-3FFC-4C20-8D3E-B95BC9E4F7DD}"/>
              </a:ext>
            </a:extLst>
          </p:cNvPr>
          <p:cNvSpPr/>
          <p:nvPr/>
        </p:nvSpPr>
        <p:spPr>
          <a:xfrm>
            <a:off x="7344962" y="2694648"/>
            <a:ext cx="1442988" cy="33177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E17E080-A4F0-4D1D-8AC9-E2373C0C0D44}"/>
              </a:ext>
            </a:extLst>
          </p:cNvPr>
          <p:cNvSpPr/>
          <p:nvPr/>
        </p:nvSpPr>
        <p:spPr>
          <a:xfrm>
            <a:off x="7344962" y="5296438"/>
            <a:ext cx="1442988" cy="33177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조건문 흐름제어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6B48-6F31-4EFC-A5A6-7F15EE426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목표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D5F1-FB32-4795-846B-E8590B1D5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75C8-27BE-4D69-9729-FA0A87AC6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1C012-1942-4A11-AA97-F22AC26A3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ko-KR" altLang="en-US" dirty="0"/>
              <a:t>파이썬의 이해와 기본적인 프로그래밍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6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조건문 흐름제어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6B48-6F31-4EFC-A5A6-7F15EE426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차이점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70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이해와 활용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6B48-6F31-4EFC-A5A6-7F15EE426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목표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D5F1-FB32-4795-846B-E8590B1D5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이해와 활용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82B3B-264D-4B8B-AB58-E84194EB9A8F}"/>
              </a:ext>
            </a:extLst>
          </p:cNvPr>
          <p:cNvSpPr txBox="1"/>
          <p:nvPr/>
        </p:nvSpPr>
        <p:spPr>
          <a:xfrm>
            <a:off x="853466" y="1832359"/>
            <a:ext cx="4415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</a:t>
            </a:r>
            <a:r>
              <a:rPr lang="en-US" altLang="ko-KR" b="1" dirty="0"/>
              <a:t>(function) </a:t>
            </a:r>
          </a:p>
          <a:p>
            <a:r>
              <a:rPr lang="ko-KR" altLang="en-US" dirty="0"/>
              <a:t>어떤 작업을 수행하는 코드를 모아 이름을 붙이는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체계적인 코드를 작성하는 여러가지 방법 중 하나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BF7B47-7FA2-493D-AFE8-0C355B5931BF}"/>
              </a:ext>
            </a:extLst>
          </p:cNvPr>
          <p:cNvSpPr/>
          <p:nvPr/>
        </p:nvSpPr>
        <p:spPr>
          <a:xfrm>
            <a:off x="7881642" y="2097320"/>
            <a:ext cx="1286633" cy="8304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</a:t>
            </a:r>
          </a:p>
          <a:p>
            <a:pPr algn="ctr"/>
            <a:r>
              <a:rPr lang="en-US" dirty="0"/>
              <a:t>happen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937A4-202B-490C-80C6-5F7F5DBF3A59}"/>
              </a:ext>
            </a:extLst>
          </p:cNvPr>
          <p:cNvCxnSpPr>
            <a:endCxn id="11" idx="0"/>
          </p:cNvCxnSpPr>
          <p:nvPr/>
        </p:nvCxnSpPr>
        <p:spPr>
          <a:xfrm flipH="1">
            <a:off x="8524959" y="1440383"/>
            <a:ext cx="254900" cy="6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88FB2-5853-40DB-9313-52E36E0ACFFB}"/>
              </a:ext>
            </a:extLst>
          </p:cNvPr>
          <p:cNvSpPr txBox="1"/>
          <p:nvPr/>
        </p:nvSpPr>
        <p:spPr>
          <a:xfrm>
            <a:off x="8524958" y="1101363"/>
            <a:ext cx="7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8C08BD-EB70-4B38-8F45-F940187A1C69}"/>
              </a:ext>
            </a:extLst>
          </p:cNvPr>
          <p:cNvSpPr/>
          <p:nvPr/>
        </p:nvSpPr>
        <p:spPr>
          <a:xfrm>
            <a:off x="6775055" y="2040569"/>
            <a:ext cx="1027689" cy="83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Input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5D6CC867-FF7A-42A6-BC45-DB3CBD7F30FC}"/>
              </a:ext>
            </a:extLst>
          </p:cNvPr>
          <p:cNvSpPr/>
          <p:nvPr/>
        </p:nvSpPr>
        <p:spPr>
          <a:xfrm>
            <a:off x="10006720" y="2040569"/>
            <a:ext cx="1755971" cy="9780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0F8927EB-92D0-4484-BAFC-2613DCDC79BD}"/>
              </a:ext>
            </a:extLst>
          </p:cNvPr>
          <p:cNvSpPr/>
          <p:nvPr/>
        </p:nvSpPr>
        <p:spPr>
          <a:xfrm>
            <a:off x="2380528" y="3768326"/>
            <a:ext cx="2427610" cy="2925271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변수설정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실행코드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작업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실행코드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실행코드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작업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실행코드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실행코드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작업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D29546-7452-4E97-9001-5D3BBCAEF888}"/>
              </a:ext>
            </a:extLst>
          </p:cNvPr>
          <p:cNvSpPr/>
          <p:nvPr/>
        </p:nvSpPr>
        <p:spPr>
          <a:xfrm>
            <a:off x="7105817" y="3791057"/>
            <a:ext cx="2427610" cy="2925271"/>
          </a:xfrm>
          <a:prstGeom prst="flowChartAlternate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8E561B-7B47-4C4F-8938-A297EEE0C0C1}"/>
              </a:ext>
            </a:extLst>
          </p:cNvPr>
          <p:cNvSpPr/>
          <p:nvPr/>
        </p:nvSpPr>
        <p:spPr>
          <a:xfrm>
            <a:off x="7315200" y="3940821"/>
            <a:ext cx="2027056" cy="36414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</a:rPr>
              <a:t>&amp;</a:t>
            </a:r>
            <a:r>
              <a:rPr lang="ko-KR" altLang="en-US" sz="1400" dirty="0">
                <a:solidFill>
                  <a:schemeClr val="tx1"/>
                </a:solidFill>
              </a:rPr>
              <a:t>변수설정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5860A76-5EC7-427D-B70D-275FC941655D}"/>
              </a:ext>
            </a:extLst>
          </p:cNvPr>
          <p:cNvSpPr/>
          <p:nvPr/>
        </p:nvSpPr>
        <p:spPr>
          <a:xfrm>
            <a:off x="7303062" y="4417682"/>
            <a:ext cx="2051332" cy="570998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함수선언</a:t>
            </a:r>
            <a:endParaRPr lang="en-US" sz="1600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3BAA105-705C-47F7-AEAB-FAF25900A939}"/>
              </a:ext>
            </a:extLst>
          </p:cNvPr>
          <p:cNvSpPr/>
          <p:nvPr/>
        </p:nvSpPr>
        <p:spPr>
          <a:xfrm>
            <a:off x="7315200" y="5044307"/>
            <a:ext cx="2051332" cy="373310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작업</a:t>
            </a:r>
            <a:r>
              <a:rPr lang="en-US" altLang="ko-KR" sz="1600" dirty="0"/>
              <a:t>1</a:t>
            </a:r>
            <a:endParaRPr lang="en-US" sz="1600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C99AF3C-F5C7-4ED0-B5AB-BAB74E132630}"/>
              </a:ext>
            </a:extLst>
          </p:cNvPr>
          <p:cNvSpPr/>
          <p:nvPr/>
        </p:nvSpPr>
        <p:spPr>
          <a:xfrm>
            <a:off x="7315200" y="5417617"/>
            <a:ext cx="2051332" cy="37331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작업</a:t>
            </a:r>
            <a:r>
              <a:rPr lang="en-US" altLang="ko-KR" sz="1600" dirty="0"/>
              <a:t>2</a:t>
            </a:r>
            <a:endParaRPr lang="en-US" sz="160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B9D5A66-DF54-4FBB-991B-D0325F192DFC}"/>
              </a:ext>
            </a:extLst>
          </p:cNvPr>
          <p:cNvSpPr/>
          <p:nvPr/>
        </p:nvSpPr>
        <p:spPr>
          <a:xfrm>
            <a:off x="7315200" y="5790927"/>
            <a:ext cx="2051332" cy="373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작업</a:t>
            </a:r>
            <a:r>
              <a:rPr lang="en-US" altLang="ko-KR" sz="1600" dirty="0"/>
              <a:t>3</a:t>
            </a:r>
            <a:endParaRPr lang="en-US" sz="1600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90CB20A-35F7-4897-ACF1-9E90ED2BCC52}"/>
              </a:ext>
            </a:extLst>
          </p:cNvPr>
          <p:cNvSpPr/>
          <p:nvPr/>
        </p:nvSpPr>
        <p:spPr>
          <a:xfrm>
            <a:off x="7315200" y="6151019"/>
            <a:ext cx="2051332" cy="37331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작업</a:t>
            </a:r>
            <a:r>
              <a:rPr lang="en-US" altLang="ko-KR" sz="1600" dirty="0"/>
              <a:t>4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E5CDC8-C94A-4A8D-B516-5AA8E0204584}"/>
              </a:ext>
            </a:extLst>
          </p:cNvPr>
          <p:cNvSpPr/>
          <p:nvPr/>
        </p:nvSpPr>
        <p:spPr>
          <a:xfrm>
            <a:off x="5542215" y="4374790"/>
            <a:ext cx="972607" cy="16027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1966B08-9211-4A09-B210-72F520B0EF11}"/>
              </a:ext>
            </a:extLst>
          </p:cNvPr>
          <p:cNvSpPr/>
          <p:nvPr/>
        </p:nvSpPr>
        <p:spPr>
          <a:xfrm>
            <a:off x="9427221" y="2201034"/>
            <a:ext cx="461246" cy="6699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6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이해와 활용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82B3B-264D-4B8B-AB58-E84194EB9A8F}"/>
              </a:ext>
            </a:extLst>
          </p:cNvPr>
          <p:cNvSpPr txBox="1"/>
          <p:nvPr/>
        </p:nvSpPr>
        <p:spPr>
          <a:xfrm>
            <a:off x="838200" y="1984055"/>
            <a:ext cx="551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 </a:t>
            </a:r>
          </a:p>
          <a:p>
            <a:r>
              <a:rPr lang="ko-KR" altLang="en-US" dirty="0"/>
              <a:t>어떤 작업을 수행하는 코드를 모아 이름을 붙이는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dirty="0"/>
              <a:t>Print(),</a:t>
            </a:r>
            <a:r>
              <a:rPr lang="ko-KR" altLang="en-US" dirty="0"/>
              <a:t> </a:t>
            </a:r>
            <a:r>
              <a:rPr lang="en-US" altLang="ko-KR" dirty="0"/>
              <a:t>abs(), input()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내장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2697B-9476-41CB-9A8B-D0F152CFBD18}"/>
              </a:ext>
            </a:extLst>
          </p:cNvPr>
          <p:cNvSpPr/>
          <p:nvPr/>
        </p:nvSpPr>
        <p:spPr>
          <a:xfrm>
            <a:off x="838200" y="35076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111111"/>
                </a:solidFill>
                <a:latin typeface="나눔고딕"/>
              </a:rPr>
              <a:t>함수의 실행 과정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111111"/>
                </a:solidFill>
                <a:latin typeface="나눔고딕"/>
              </a:rPr>
              <a:t>함수 호출</a:t>
            </a:r>
            <a:r>
              <a:rPr lang="en-US" altLang="ko-KR" sz="1400" dirty="0">
                <a:solidFill>
                  <a:srgbClr val="111111"/>
                </a:solidFill>
                <a:latin typeface="나눔고딕"/>
              </a:rPr>
              <a:t>(</a:t>
            </a:r>
            <a:r>
              <a:rPr lang="ko-KR" altLang="en-US" sz="1400" dirty="0"/>
              <a:t>함수의 이름을 불러 함수의 내용을 실행시키는 것</a:t>
            </a:r>
            <a:r>
              <a:rPr lang="en-US" altLang="ko-KR" sz="1400" dirty="0">
                <a:solidFill>
                  <a:srgbClr val="111111"/>
                </a:solidFill>
                <a:latin typeface="나눔고딕"/>
              </a:rPr>
              <a:t>)</a:t>
            </a:r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111111"/>
                </a:solidFill>
                <a:latin typeface="나눔고딕"/>
              </a:rPr>
              <a:t>괄호 속의 데이터가 함수에 전달</a:t>
            </a:r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111111"/>
                </a:solidFill>
                <a:latin typeface="나눔고딕"/>
              </a:rPr>
              <a:t>함수 본문의 파이썬 코드가 위에서 아래로 차례대로 실행된다</a:t>
            </a:r>
            <a:r>
              <a:rPr lang="en-US" altLang="ko-KR" dirty="0">
                <a:solidFill>
                  <a:srgbClr val="111111"/>
                </a:solidFill>
                <a:latin typeface="나눔고딕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111111"/>
                </a:solidFill>
                <a:latin typeface="나눔고딕"/>
              </a:rPr>
              <a:t>함수가 끝나면 함수 실행이 종료되고</a:t>
            </a:r>
            <a:r>
              <a:rPr lang="en-US" altLang="ko-KR" dirty="0">
                <a:solidFill>
                  <a:srgbClr val="111111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나눔고딕"/>
              </a:rPr>
              <a:t>함수의 실행 결과가 반환된다</a:t>
            </a:r>
            <a:r>
              <a:rPr lang="en-US" altLang="ko-KR" dirty="0">
                <a:solidFill>
                  <a:srgbClr val="111111"/>
                </a:solidFill>
                <a:latin typeface="나눔고딕"/>
              </a:rPr>
              <a:t>.</a:t>
            </a:r>
            <a:endParaRPr lang="en-US" altLang="ko-KR" b="0" i="0" dirty="0">
              <a:solidFill>
                <a:srgbClr val="111111"/>
              </a:solidFill>
              <a:effectLst/>
              <a:latin typeface="나눔고딕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2EA20-1CC8-445C-A9FD-AD41EE7D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04" y="1815418"/>
            <a:ext cx="4482786" cy="37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B382F18-8C76-4318-A70A-11FC91B9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7" y="2177518"/>
            <a:ext cx="3423522" cy="4563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83058-091F-4E69-873B-4814B73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이해와 활용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82B3B-264D-4B8B-AB58-E84194EB9A8F}"/>
              </a:ext>
            </a:extLst>
          </p:cNvPr>
          <p:cNvSpPr txBox="1"/>
          <p:nvPr/>
        </p:nvSpPr>
        <p:spPr>
          <a:xfrm>
            <a:off x="1242801" y="1690688"/>
            <a:ext cx="339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함수의 정의와 구조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3313C-C4B5-4561-AEDA-ECE152B86A59}"/>
              </a:ext>
            </a:extLst>
          </p:cNvPr>
          <p:cNvSpPr/>
          <p:nvPr/>
        </p:nvSpPr>
        <p:spPr>
          <a:xfrm>
            <a:off x="5022624" y="2137646"/>
            <a:ext cx="6572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/>
              </a:rPr>
              <a:t>전역변수</a:t>
            </a:r>
            <a:r>
              <a:rPr lang="en-US" altLang="ko-KR" dirty="0">
                <a:latin typeface="나눔고딕"/>
              </a:rPr>
              <a:t>: </a:t>
            </a:r>
            <a:r>
              <a:rPr lang="ko-KR" altLang="en-US" dirty="0">
                <a:latin typeface="나눔고딕"/>
              </a:rPr>
              <a:t>함수 밖</a:t>
            </a:r>
            <a:r>
              <a:rPr lang="en-US" altLang="ko-KR" dirty="0">
                <a:latin typeface="나눔고딕"/>
              </a:rPr>
              <a:t>, </a:t>
            </a:r>
            <a:r>
              <a:rPr lang="ko-KR" altLang="en-US" dirty="0">
                <a:latin typeface="나눔고딕"/>
              </a:rPr>
              <a:t>전역 이름공간에 정의된 변수</a:t>
            </a:r>
            <a:endParaRPr lang="en-US" altLang="ko-KR" dirty="0">
              <a:latin typeface="나눔고딕"/>
            </a:endParaRPr>
          </a:p>
          <a:p>
            <a:r>
              <a:rPr lang="ko-KR" altLang="en-US" dirty="0">
                <a:latin typeface="나눔고딕"/>
              </a:rPr>
              <a:t> </a:t>
            </a:r>
            <a:endParaRPr lang="en-US" altLang="ko-KR" dirty="0">
              <a:latin typeface="나눔고딕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/>
              </a:rPr>
              <a:t>프로그램 어디서든 읽을 수 있지만 함수안에서 수정 불가</a:t>
            </a:r>
            <a:endParaRPr lang="en-US" altLang="ko-KR" dirty="0">
              <a:latin typeface="나눔고딕"/>
            </a:endParaRPr>
          </a:p>
          <a:p>
            <a:endParaRPr lang="en-US" altLang="ko-KR" dirty="0">
              <a:latin typeface="나눔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/>
              </a:rPr>
              <a:t>지역변수</a:t>
            </a:r>
            <a:r>
              <a:rPr lang="en-US" altLang="ko-KR" dirty="0">
                <a:latin typeface="나눔고딕"/>
              </a:rPr>
              <a:t>: </a:t>
            </a:r>
            <a:r>
              <a:rPr lang="ko-KR" altLang="en-US" dirty="0">
                <a:latin typeface="나눔고딕"/>
              </a:rPr>
              <a:t>함수 안</a:t>
            </a:r>
            <a:r>
              <a:rPr lang="en-US" altLang="ko-KR" dirty="0">
                <a:latin typeface="나눔고딕"/>
              </a:rPr>
              <a:t>, </a:t>
            </a:r>
            <a:r>
              <a:rPr lang="ko-KR" altLang="en-US" dirty="0">
                <a:latin typeface="나눔고딕"/>
              </a:rPr>
              <a:t>지역 이름공간에 정의된 변수</a:t>
            </a:r>
            <a:endParaRPr lang="en-US" altLang="ko-KR" dirty="0">
              <a:latin typeface="나눔고딕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나눔고딕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/>
              </a:rPr>
              <a:t>그 변수가 정의된 함수 안에서만 읽을 수 있음</a:t>
            </a:r>
            <a:endParaRPr lang="en-US" altLang="ko-KR" dirty="0">
              <a:latin typeface="나눔고딕"/>
            </a:endParaRPr>
          </a:p>
          <a:p>
            <a:endParaRPr lang="en-US" altLang="ko-KR" dirty="0">
              <a:latin typeface="나눔고딕"/>
            </a:endParaRPr>
          </a:p>
          <a:p>
            <a:r>
              <a:rPr lang="ko-KR" altLang="en-US" b="1" dirty="0">
                <a:latin typeface="나눔고딕"/>
              </a:rPr>
              <a:t>글로벌변수</a:t>
            </a:r>
            <a:r>
              <a:rPr lang="en-US" altLang="ko-KR" b="1" dirty="0">
                <a:latin typeface="나눔고딕"/>
              </a:rPr>
              <a:t>: </a:t>
            </a:r>
            <a:r>
              <a:rPr lang="ko-KR" altLang="en-US" dirty="0">
                <a:latin typeface="나눔고딕"/>
              </a:rPr>
              <a:t>전역변수를 함수 안에서도 수 정할 수 있게 선언</a:t>
            </a:r>
            <a:endParaRPr lang="en-US" altLang="ko-KR" dirty="0">
              <a:latin typeface="나눔고딕"/>
            </a:endParaRPr>
          </a:p>
          <a:p>
            <a:endParaRPr lang="en-US" altLang="ko-KR" b="1" dirty="0">
              <a:latin typeface="나눔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2A58B-1547-40FF-8641-3CB5F120B1A8}"/>
              </a:ext>
            </a:extLst>
          </p:cNvPr>
          <p:cNvCxnSpPr>
            <a:cxnSpLocks/>
          </p:cNvCxnSpPr>
          <p:nvPr/>
        </p:nvCxnSpPr>
        <p:spPr>
          <a:xfrm flipH="1">
            <a:off x="1700676" y="2388563"/>
            <a:ext cx="49496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9A5BDA-448C-4BD2-8641-6C39A6F12407}"/>
              </a:ext>
            </a:extLst>
          </p:cNvPr>
          <p:cNvSpPr txBox="1"/>
          <p:nvPr/>
        </p:nvSpPr>
        <p:spPr>
          <a:xfrm>
            <a:off x="2220757" y="2253256"/>
            <a:ext cx="92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전역변수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909C6-9A83-44BA-9623-D34A23D97073}"/>
              </a:ext>
            </a:extLst>
          </p:cNvPr>
          <p:cNvCxnSpPr>
            <a:cxnSpLocks/>
          </p:cNvCxnSpPr>
          <p:nvPr/>
        </p:nvCxnSpPr>
        <p:spPr>
          <a:xfrm flipH="1">
            <a:off x="1948158" y="3634102"/>
            <a:ext cx="49496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84021-373E-496E-B743-57E122375275}"/>
              </a:ext>
            </a:extLst>
          </p:cNvPr>
          <p:cNvCxnSpPr>
            <a:cxnSpLocks/>
          </p:cNvCxnSpPr>
          <p:nvPr/>
        </p:nvCxnSpPr>
        <p:spPr>
          <a:xfrm flipH="1">
            <a:off x="2297632" y="2737782"/>
            <a:ext cx="38588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6D18A-5F40-4D3F-9E3E-353CB24CCEB0}"/>
              </a:ext>
            </a:extLst>
          </p:cNvPr>
          <p:cNvCxnSpPr>
            <a:cxnSpLocks/>
          </p:cNvCxnSpPr>
          <p:nvPr/>
        </p:nvCxnSpPr>
        <p:spPr>
          <a:xfrm flipH="1">
            <a:off x="1948158" y="4081187"/>
            <a:ext cx="49496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EE8573-4096-48B1-B63E-F68A58824E5A}"/>
              </a:ext>
            </a:extLst>
          </p:cNvPr>
          <p:cNvCxnSpPr>
            <a:cxnSpLocks/>
          </p:cNvCxnSpPr>
          <p:nvPr/>
        </p:nvCxnSpPr>
        <p:spPr>
          <a:xfrm flipH="1">
            <a:off x="1948158" y="6591741"/>
            <a:ext cx="49496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F8F6BC-7A82-4131-ABB5-38C279B35AC1}"/>
              </a:ext>
            </a:extLst>
          </p:cNvPr>
          <p:cNvSpPr txBox="1"/>
          <p:nvPr/>
        </p:nvSpPr>
        <p:spPr>
          <a:xfrm>
            <a:off x="2683520" y="2596194"/>
            <a:ext cx="92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헤더부분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0C9DDF-9BAC-41BB-861A-AF56564602CF}"/>
              </a:ext>
            </a:extLst>
          </p:cNvPr>
          <p:cNvSpPr txBox="1"/>
          <p:nvPr/>
        </p:nvSpPr>
        <p:spPr>
          <a:xfrm>
            <a:off x="2466848" y="3503297"/>
            <a:ext cx="1293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글로벌 변수 선언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C223B-40B5-4B43-95C0-169224219814}"/>
              </a:ext>
            </a:extLst>
          </p:cNvPr>
          <p:cNvSpPr txBox="1"/>
          <p:nvPr/>
        </p:nvSpPr>
        <p:spPr>
          <a:xfrm>
            <a:off x="2414798" y="6451549"/>
            <a:ext cx="1293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 </a:t>
            </a:r>
            <a:r>
              <a:rPr lang="ko-KR" altLang="en-US" sz="1100" dirty="0">
                <a:solidFill>
                  <a:schemeClr val="bg1"/>
                </a:solidFill>
              </a:rPr>
              <a:t>값을 반환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2C5A59-5A0F-49D7-A67F-0FE3C7A3C602}"/>
              </a:ext>
            </a:extLst>
          </p:cNvPr>
          <p:cNvSpPr/>
          <p:nvPr/>
        </p:nvSpPr>
        <p:spPr>
          <a:xfrm>
            <a:off x="2136297" y="2655058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0E3F94-76F7-4C5B-9E03-60A47DD30DF1}"/>
              </a:ext>
            </a:extLst>
          </p:cNvPr>
          <p:cNvSpPr/>
          <p:nvPr/>
        </p:nvSpPr>
        <p:spPr>
          <a:xfrm>
            <a:off x="3850460" y="3812107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AA2A45-1055-489A-ABF2-4BD0B75F7EC4}"/>
              </a:ext>
            </a:extLst>
          </p:cNvPr>
          <p:cNvSpPr/>
          <p:nvPr/>
        </p:nvSpPr>
        <p:spPr>
          <a:xfrm>
            <a:off x="3364938" y="4089582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83ABEB-CC95-4348-9618-4AB6678BE567}"/>
              </a:ext>
            </a:extLst>
          </p:cNvPr>
          <p:cNvSpPr/>
          <p:nvPr/>
        </p:nvSpPr>
        <p:spPr>
          <a:xfrm>
            <a:off x="3447711" y="4677785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5DA68D-E69A-4FEA-9A02-D8BFDF7CECD8}"/>
              </a:ext>
            </a:extLst>
          </p:cNvPr>
          <p:cNvSpPr/>
          <p:nvPr/>
        </p:nvSpPr>
        <p:spPr>
          <a:xfrm>
            <a:off x="3445605" y="5303081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208E8A-C9CB-4423-9C75-92ECB0F79423}"/>
              </a:ext>
            </a:extLst>
          </p:cNvPr>
          <p:cNvSpPr/>
          <p:nvPr/>
        </p:nvSpPr>
        <p:spPr>
          <a:xfrm>
            <a:off x="1479494" y="5898615"/>
            <a:ext cx="161335" cy="202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8EF7D-5F40-4445-9CE7-A7AC13FBEBF8}"/>
              </a:ext>
            </a:extLst>
          </p:cNvPr>
          <p:cNvSpPr txBox="1"/>
          <p:nvPr/>
        </p:nvSpPr>
        <p:spPr>
          <a:xfrm>
            <a:off x="893086" y="3795204"/>
            <a:ext cx="34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칸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들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여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쓰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기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30DF6-9B61-4F60-9BDF-3FF470D2CC0C}"/>
              </a:ext>
            </a:extLst>
          </p:cNvPr>
          <p:cNvCxnSpPr>
            <a:cxnSpLocks/>
          </p:cNvCxnSpPr>
          <p:nvPr/>
        </p:nvCxnSpPr>
        <p:spPr>
          <a:xfrm flipH="1">
            <a:off x="2080960" y="4354840"/>
            <a:ext cx="38588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BF8EE1-C30C-4B72-B0CD-EFC8B049C295}"/>
              </a:ext>
            </a:extLst>
          </p:cNvPr>
          <p:cNvSpPr txBox="1"/>
          <p:nvPr/>
        </p:nvSpPr>
        <p:spPr>
          <a:xfrm>
            <a:off x="2443121" y="4251737"/>
            <a:ext cx="92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지역변수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D96EC4-33A3-4828-96A7-A93BB2353D1D}"/>
              </a:ext>
            </a:extLst>
          </p:cNvPr>
          <p:cNvSpPr txBox="1"/>
          <p:nvPr/>
        </p:nvSpPr>
        <p:spPr>
          <a:xfrm>
            <a:off x="2443121" y="2867467"/>
            <a:ext cx="92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매개변수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E4C356-EE38-4E8C-9F45-BD434A324976}"/>
              </a:ext>
            </a:extLst>
          </p:cNvPr>
          <p:cNvCxnSpPr>
            <a:cxnSpLocks/>
          </p:cNvCxnSpPr>
          <p:nvPr/>
        </p:nvCxnSpPr>
        <p:spPr>
          <a:xfrm flipH="1" flipV="1">
            <a:off x="1755214" y="2842945"/>
            <a:ext cx="687907" cy="1177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2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C626-3791-42E6-84BF-42E31944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- </a:t>
            </a:r>
            <a:r>
              <a:rPr lang="ko-KR" altLang="en-US" dirty="0"/>
              <a:t>객체 지향적 언어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0899-F62E-40B9-88AD-BEF10119A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61A6-95EC-438A-910F-288EB2C40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980-ED12-4234-AA03-CCD79749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와 패키지</a:t>
            </a:r>
            <a:r>
              <a:rPr lang="en-US" altLang="ko-KR" dirty="0"/>
              <a:t>pip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D12F-4523-4FA1-B7A5-CAEFD2ADE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ko-KR" altLang="en-US" dirty="0"/>
              <a:t>과 </a:t>
            </a:r>
            <a:r>
              <a:rPr lang="en-US" altLang="ko-KR" dirty="0"/>
              <a:t>pip install</a:t>
            </a:r>
            <a:r>
              <a:rPr lang="ko-KR" altLang="en-US" dirty="0"/>
              <a:t>의 차이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</a:t>
            </a:r>
            <a:r>
              <a:rPr lang="ko-KR" altLang="en-US" dirty="0"/>
              <a:t>명령어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5D088-230E-43EA-8E65-7F3BFE66B1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패키지 경로 윈도우 </a:t>
            </a:r>
            <a:r>
              <a:rPr lang="en-US" altLang="ko-KR" dirty="0"/>
              <a:t>/ </a:t>
            </a:r>
            <a:r>
              <a:rPr lang="ko-KR" altLang="en-US" dirty="0"/>
              <a:t>리눅스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아나콘다 프롬프트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540FC-348F-4DD0-AAE3-2792E49A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27" y="3939018"/>
            <a:ext cx="6234919" cy="2730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1DF1B-08C0-473D-8E05-6AD3BBA1DD93}"/>
              </a:ext>
            </a:extLst>
          </p:cNvPr>
          <p:cNvSpPr/>
          <p:nvPr/>
        </p:nvSpPr>
        <p:spPr>
          <a:xfrm>
            <a:off x="720105" y="2738845"/>
            <a:ext cx="579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https://www.anaconda.com/understanding-conda-and-pip/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0C550-6ADE-47F2-9AEB-4669076C8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5" y="4293244"/>
            <a:ext cx="2357627" cy="12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2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7DB7-13F7-4A5F-B23B-F7663DE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A98C-70AF-4454-A2B5-8BDE9CA2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1948" y="2165491"/>
            <a:ext cx="5181600" cy="35232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창시자 </a:t>
            </a:r>
            <a:r>
              <a:rPr lang="en-US" altLang="ko-KR" dirty="0"/>
              <a:t>: Guido van Rossum (1989)</a:t>
            </a:r>
          </a:p>
          <a:p>
            <a:r>
              <a:rPr lang="en-US" altLang="ko-KR" dirty="0"/>
              <a:t>Python Software Foundation, PSF</a:t>
            </a:r>
          </a:p>
          <a:p>
            <a:pPr>
              <a:buFontTx/>
              <a:buChar char="-"/>
            </a:pPr>
            <a:r>
              <a:rPr lang="ko-KR" altLang="en-US" dirty="0"/>
              <a:t>파이썬 언어를 정의</a:t>
            </a:r>
            <a:r>
              <a:rPr lang="en-US" altLang="ko-KR" dirty="0"/>
              <a:t>·</a:t>
            </a:r>
            <a:r>
              <a:rPr lang="ko-KR" altLang="en-US" dirty="0"/>
              <a:t>개정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134E-3DC7-4DAB-8E3A-1F2E13D9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357" y="2162317"/>
            <a:ext cx="4376443" cy="41166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프로그래밍 </a:t>
            </a:r>
            <a:endParaRPr lang="en-US" altLang="ko-KR" dirty="0"/>
          </a:p>
          <a:p>
            <a:r>
              <a:rPr lang="ko-KR" altLang="en-US" dirty="0"/>
              <a:t>웹 서비스</a:t>
            </a:r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데이터 과학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기계학습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사무자동화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컴퓨터 시스템의 운영</a:t>
            </a:r>
            <a:r>
              <a:rPr lang="en-US" altLang="ko-KR" dirty="0"/>
              <a:t>·</a:t>
            </a:r>
            <a:r>
              <a:rPr lang="ko-KR" altLang="en-US" dirty="0"/>
              <a:t>관리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8AE6C-BDC0-4EE8-B2F6-4AC85640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706" y="236909"/>
            <a:ext cx="4953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3679-DECA-402C-AEE2-BB751A94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언어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769C-8DBF-42D8-A601-CC7CD1F6D9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프로그램</a:t>
            </a:r>
            <a:endParaRPr lang="en-US" dirty="0"/>
          </a:p>
          <a:p>
            <a:r>
              <a:rPr lang="ko-KR" altLang="en-US" dirty="0"/>
              <a:t>과정의 순서</a:t>
            </a:r>
            <a:r>
              <a:rPr lang="en-US" altLang="ko-KR" dirty="0"/>
              <a:t>, </a:t>
            </a:r>
            <a:r>
              <a:rPr lang="ko-KR" altLang="en-US" dirty="0"/>
              <a:t>진행 순서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컴퓨터 프로그램</a:t>
            </a:r>
            <a:r>
              <a:rPr lang="en-US" dirty="0"/>
              <a:t> :</a:t>
            </a:r>
          </a:p>
          <a:p>
            <a:r>
              <a:rPr lang="en-US" dirty="0"/>
              <a:t> </a:t>
            </a:r>
            <a:r>
              <a:rPr lang="ko-KR" altLang="en-US" dirty="0"/>
              <a:t>컴퓨터가 일을 하는 과정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프로그램을 만드는 활동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DFC313-8794-4D39-9E41-C31F56CC6894}"/>
              </a:ext>
            </a:extLst>
          </p:cNvPr>
          <p:cNvSpPr txBox="1">
            <a:spLocks/>
          </p:cNvSpPr>
          <p:nvPr/>
        </p:nvSpPr>
        <p:spPr>
          <a:xfrm>
            <a:off x="6172200" y="1906545"/>
            <a:ext cx="5698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기계어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컴퓨터가 이해하는 유일한 언어</a:t>
            </a:r>
          </a:p>
          <a:p>
            <a:pPr marL="0" indent="0">
              <a:buNone/>
            </a:pPr>
            <a:r>
              <a:rPr lang="ko-KR" altLang="en-US" b="1" dirty="0"/>
              <a:t>프로그래밍 언어</a:t>
            </a:r>
            <a:endParaRPr lang="en-US" altLang="ko-KR" dirty="0"/>
          </a:p>
          <a:p>
            <a:r>
              <a:rPr lang="ko-KR" altLang="en-US" dirty="0"/>
              <a:t>프로그램을 작성할 때 사용하는 언어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1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3679-DECA-402C-AEE2-BB751A94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언어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769C-8DBF-42D8-A601-CC7CD1F6D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607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프로그래밍 언어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프로그램을 더 편하게 읽고 쓰기 위해 만든 언어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508C-C4F0-4368-9C78-F4868DAB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49" y="431891"/>
            <a:ext cx="3211713" cy="28664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16924-7D91-473D-9D2F-83B2C97A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0507" y="4653860"/>
            <a:ext cx="3159578" cy="1529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01001000 11000111 11000000 11111101 00000110 00000000 00000000 (mov rax,0x6fd)</a:t>
            </a:r>
          </a:p>
          <a:p>
            <a:pPr marL="0" indent="0">
              <a:buNone/>
            </a:pPr>
            <a:r>
              <a:rPr lang="en-US" sz="1800" dirty="0"/>
              <a:t>01001000 00000101 11010011 00000000 00000000 (add </a:t>
            </a:r>
            <a:r>
              <a:rPr lang="en-US" sz="1800" dirty="0" err="1"/>
              <a:t>rax</a:t>
            </a:r>
            <a:r>
              <a:rPr lang="en-US" sz="1800" dirty="0"/>
              <a:t>, 0xd3)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4043-3D79-487A-B5D7-6BFDBE5DD58B}"/>
              </a:ext>
            </a:extLst>
          </p:cNvPr>
          <p:cNvSpPr/>
          <p:nvPr/>
        </p:nvSpPr>
        <p:spPr>
          <a:xfrm>
            <a:off x="3289373" y="3699329"/>
            <a:ext cx="1764063" cy="87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언어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0C5FA6-598D-4C2E-A84E-45DFBD69985D}"/>
              </a:ext>
            </a:extLst>
          </p:cNvPr>
          <p:cNvSpPr/>
          <p:nvPr/>
        </p:nvSpPr>
        <p:spPr>
          <a:xfrm>
            <a:off x="2334513" y="3699328"/>
            <a:ext cx="858429" cy="87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B0B8AD-D9FF-402A-B53E-625025DC64E4}"/>
              </a:ext>
            </a:extLst>
          </p:cNvPr>
          <p:cNvSpPr/>
          <p:nvPr/>
        </p:nvSpPr>
        <p:spPr>
          <a:xfrm>
            <a:off x="5094569" y="3699327"/>
            <a:ext cx="858429" cy="87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31B53-CF5A-467B-A2AC-A8AAD40C4B12}"/>
              </a:ext>
            </a:extLst>
          </p:cNvPr>
          <p:cNvSpPr/>
          <p:nvPr/>
        </p:nvSpPr>
        <p:spPr>
          <a:xfrm>
            <a:off x="6019799" y="3698421"/>
            <a:ext cx="1764063" cy="87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기계어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A8F782-1286-45B5-AAF2-CFAF66EEE765}"/>
              </a:ext>
            </a:extLst>
          </p:cNvPr>
          <p:cNvSpPr/>
          <p:nvPr/>
        </p:nvSpPr>
        <p:spPr>
          <a:xfrm>
            <a:off x="7827061" y="3685298"/>
            <a:ext cx="858429" cy="87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지시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02021-FC23-4596-AC09-423C6D0DBED3}"/>
              </a:ext>
            </a:extLst>
          </p:cNvPr>
          <p:cNvSpPr/>
          <p:nvPr/>
        </p:nvSpPr>
        <p:spPr>
          <a:xfrm>
            <a:off x="8752291" y="3619983"/>
            <a:ext cx="1805195" cy="87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524C1-11A4-431C-98CE-E899D6B90780}"/>
              </a:ext>
            </a:extLst>
          </p:cNvPr>
          <p:cNvSpPr/>
          <p:nvPr/>
        </p:nvSpPr>
        <p:spPr>
          <a:xfrm>
            <a:off x="1282065" y="3698421"/>
            <a:ext cx="938893" cy="95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endParaRPr lang="en-US" altLang="ko-KR" dirty="0"/>
          </a:p>
          <a:p>
            <a:pPr algn="ctr"/>
            <a:r>
              <a:rPr lang="en-US" dirty="0"/>
              <a:t>(</a:t>
            </a:r>
            <a:r>
              <a:rPr lang="ko-KR" altLang="en-US" dirty="0"/>
              <a:t>언어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A947E-2631-4F96-AD50-AC90BDA96931}"/>
              </a:ext>
            </a:extLst>
          </p:cNvPr>
          <p:cNvSpPr txBox="1"/>
          <p:nvPr/>
        </p:nvSpPr>
        <p:spPr>
          <a:xfrm>
            <a:off x="3489269" y="4977288"/>
            <a:ext cx="136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1789 + 211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25887-6B76-4AAD-9003-98EC867A8EE1}"/>
              </a:ext>
            </a:extLst>
          </p:cNvPr>
          <p:cNvSpPr txBox="1"/>
          <p:nvPr/>
        </p:nvSpPr>
        <p:spPr>
          <a:xfrm>
            <a:off x="1069376" y="4782180"/>
            <a:ext cx="136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1789 </a:t>
            </a:r>
            <a:r>
              <a:rPr lang="ko-KR" altLang="en-US" dirty="0"/>
              <a:t>와 </a:t>
            </a:r>
            <a:r>
              <a:rPr lang="en-US" altLang="ko-KR" dirty="0"/>
              <a:t>211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0100C-1EEF-4B60-A21A-0B6B996804FC}"/>
              </a:ext>
            </a:extLst>
          </p:cNvPr>
          <p:cNvSpPr txBox="1"/>
          <p:nvPr/>
        </p:nvSpPr>
        <p:spPr>
          <a:xfrm>
            <a:off x="9094133" y="4874513"/>
            <a:ext cx="136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ㅇㅋㄷㅋ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2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3679-DECA-402C-AEE2-BB751A94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1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프로그램의 번역과 실행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769C-8DBF-42D8-A601-CC7CD1F6D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053681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소스코드 </a:t>
            </a:r>
            <a:r>
              <a:rPr lang="en-US" altLang="ko-KR" b="1" dirty="0"/>
              <a:t>(source code)</a:t>
            </a:r>
          </a:p>
          <a:p>
            <a:r>
              <a:rPr lang="ko-KR" altLang="en-US" dirty="0"/>
              <a:t>프로그래밍 언어로 작성한 프로그램 코드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컴파일러</a:t>
            </a:r>
            <a:r>
              <a:rPr lang="en-US" altLang="ko-KR" b="1" dirty="0"/>
              <a:t>(compiler), </a:t>
            </a:r>
            <a:r>
              <a:rPr lang="ko-KR" altLang="en-US" b="1" dirty="0"/>
              <a:t>인터프리터</a:t>
            </a:r>
            <a:r>
              <a:rPr lang="en-US" altLang="ko-KR" b="1" dirty="0"/>
              <a:t>(interpreter) </a:t>
            </a:r>
          </a:p>
          <a:p>
            <a:r>
              <a:rPr lang="ko-KR" altLang="en-US" dirty="0"/>
              <a:t>소스 코드를 기계어 코드로 번역하기 위한 프로그램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b="1" dirty="0"/>
              <a:t>파이썬</a:t>
            </a:r>
            <a:r>
              <a:rPr lang="en-US" altLang="ko-KR" dirty="0"/>
              <a:t> – </a:t>
            </a:r>
            <a:r>
              <a:rPr lang="ko-KR" altLang="en-US" dirty="0"/>
              <a:t>인터프리터를 사용함 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‘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파이썬’이라고 하면 언어를 뜻할 때도 있고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나눔고딕"/>
              </a:rPr>
              <a:t>인터프리터 프로그램을 뜻할 때도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892-3F42-4AD7-92A9-DBDB6BE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C3C3-D567-4BCC-9473-B1A5EDC7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6C85-4C0C-445C-B1A7-AD7010EC6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53C5-BD99-47E4-8D8B-2E09FBA1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33820" cy="2272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6DF88-5C90-48FF-ACF8-82ACA6C5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7852"/>
            <a:ext cx="4600189" cy="2067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73CED-67CA-40D6-AACE-B7026819B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759724"/>
            <a:ext cx="5049811" cy="26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0DDB-6B6B-4830-AD41-229E69B7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플렛폼 개발환경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B1F94-8000-4A23-8B80-B59D813A4BA6}"/>
              </a:ext>
            </a:extLst>
          </p:cNvPr>
          <p:cNvSpPr/>
          <p:nvPr/>
        </p:nvSpPr>
        <p:spPr>
          <a:xfrm>
            <a:off x="5155542" y="740031"/>
            <a:ext cx="560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에디터란 소스 코드를 편집할 수 있는 프로그래밍 툴</a:t>
            </a:r>
            <a:endParaRPr lang="en-US" dirty="0"/>
          </a:p>
        </p:txBody>
      </p:sp>
      <p:pic>
        <p:nvPicPr>
          <p:cNvPr id="1026" name="Picture 2" descr="비주얼 스튜디오 이미지 검색결과">
            <a:extLst>
              <a:ext uri="{FF2B5EF4-FFF2-40B4-BE49-F238E27FC236}">
                <a16:creationId xmlns:a16="http://schemas.microsoft.com/office/drawing/2014/main" id="{3FF88611-81D0-4299-BEB4-DC4A416B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70" y="1493478"/>
            <a:ext cx="2518035" cy="19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참 이미지 검색결과">
            <a:extLst>
              <a:ext uri="{FF2B5EF4-FFF2-40B4-BE49-F238E27FC236}">
                <a16:creationId xmlns:a16="http://schemas.microsoft.com/office/drawing/2014/main" id="{8807A53B-1ABB-493B-9B2A-E0FED420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49" y="1659138"/>
            <a:ext cx="2063461" cy="206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주피터 노트북 이미지 검색결과">
            <a:extLst>
              <a:ext uri="{FF2B5EF4-FFF2-40B4-BE49-F238E27FC236}">
                <a16:creationId xmlns:a16="http://schemas.microsoft.com/office/drawing/2014/main" id="{2A97E86A-D57D-4E4C-AB85-B44D7A28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1" y="4052326"/>
            <a:ext cx="2287878" cy="22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yder python 이미지 검색결과">
            <a:extLst>
              <a:ext uri="{FF2B5EF4-FFF2-40B4-BE49-F238E27FC236}">
                <a16:creationId xmlns:a16="http://schemas.microsoft.com/office/drawing/2014/main" id="{4724B66E-218C-4FC3-AA7E-93840864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70" y="4052326"/>
            <a:ext cx="2198927" cy="219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Sublime Text 이미지 검색결과">
            <a:extLst>
              <a:ext uri="{FF2B5EF4-FFF2-40B4-BE49-F238E27FC236}">
                <a16:creationId xmlns:a16="http://schemas.microsoft.com/office/drawing/2014/main" id="{55C54A00-7D29-4AA9-A9CB-9633D72B5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18238" cy="38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Sublime Text 이미지 검색결과">
            <a:extLst>
              <a:ext uri="{FF2B5EF4-FFF2-40B4-BE49-F238E27FC236}">
                <a16:creationId xmlns:a16="http://schemas.microsoft.com/office/drawing/2014/main" id="{2D67FF31-5CFD-4754-9837-8605AC42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79" y="4276780"/>
            <a:ext cx="2063462" cy="206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메모장 이미지 검색결과">
            <a:extLst>
              <a:ext uri="{FF2B5EF4-FFF2-40B4-BE49-F238E27FC236}">
                <a16:creationId xmlns:a16="http://schemas.microsoft.com/office/drawing/2014/main" id="{59787FBA-BB31-4C75-B0F1-E536C31D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36" y="1827746"/>
            <a:ext cx="1671051" cy="16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C85B1-E9D6-42D0-B466-45EA1E22D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9505" y="-45829"/>
            <a:ext cx="12251009" cy="70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8117-B3DD-4944-B1A5-2D7D5C68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678"/>
            <a:ext cx="10515600" cy="1325563"/>
          </a:xfrm>
        </p:spPr>
        <p:txBody>
          <a:bodyPr/>
          <a:lstStyle/>
          <a:p>
            <a:r>
              <a:rPr lang="ko-KR" altLang="en-US" dirty="0"/>
              <a:t>아나콘다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185-11B9-49F7-9280-303775FD5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70687"/>
            <a:ext cx="5181600" cy="4351338"/>
          </a:xfrm>
        </p:spPr>
        <p:txBody>
          <a:bodyPr/>
          <a:lstStyle/>
          <a:p>
            <a:r>
              <a:rPr lang="ko-KR" altLang="en-US" dirty="0"/>
              <a:t>콘다 </a:t>
            </a:r>
            <a:r>
              <a:rPr lang="en-US" altLang="ko-KR" dirty="0"/>
              <a:t>– </a:t>
            </a:r>
            <a:r>
              <a:rPr lang="ko-KR" altLang="en-US" dirty="0"/>
              <a:t>미니콘다 </a:t>
            </a:r>
            <a:r>
              <a:rPr lang="en-US" altLang="ko-KR" dirty="0"/>
              <a:t>, </a:t>
            </a:r>
            <a:r>
              <a:rPr lang="ko-KR" altLang="en-US" dirty="0"/>
              <a:t>아나콘다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파이썬</a:t>
            </a:r>
            <a:r>
              <a:rPr lang="en-US" altLang="ko-KR" dirty="0"/>
              <a:t>(3.7)+</a:t>
            </a:r>
            <a:r>
              <a:rPr lang="ko-KR" altLang="en-US" dirty="0"/>
              <a:t>인터프리터</a:t>
            </a:r>
            <a:endParaRPr lang="en-US" dirty="0"/>
          </a:p>
          <a:p>
            <a:r>
              <a:rPr lang="ko-KR" altLang="en-US" dirty="0"/>
              <a:t>다양한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오픈소스 프로그램</a:t>
            </a:r>
            <a:endParaRPr lang="en-US" altLang="ko-KR" dirty="0"/>
          </a:p>
          <a:p>
            <a:r>
              <a:rPr lang="ko-KR" altLang="en-US" dirty="0"/>
              <a:t>가상환경 </a:t>
            </a:r>
            <a:r>
              <a:rPr lang="en-US" altLang="ko-KR" dirty="0">
                <a:sym typeface="Wingdings" panose="05000000000000000000" pitchFamily="2" charset="2"/>
              </a:rPr>
              <a:t> AI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2" name="Picture 4" descr="anaconda python 이미지 검색결과">
            <a:extLst>
              <a:ext uri="{FF2B5EF4-FFF2-40B4-BE49-F238E27FC236}">
                <a16:creationId xmlns:a16="http://schemas.microsoft.com/office/drawing/2014/main" id="{68238AF7-C925-4F88-B5DC-689E624F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09" y="2056759"/>
            <a:ext cx="5017404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1035</Words>
  <Application>Microsoft Office PowerPoint</Application>
  <PresentationFormat>Widescreen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Malgun Gothic</vt:lpstr>
      <vt:lpstr>나눔고딕</vt:lpstr>
      <vt:lpstr>Arial</vt:lpstr>
      <vt:lpstr>Calibri</vt:lpstr>
      <vt:lpstr>Calibri Light</vt:lpstr>
      <vt:lpstr>Wingdings</vt:lpstr>
      <vt:lpstr>Office Theme</vt:lpstr>
      <vt:lpstr>파이썬</vt:lpstr>
      <vt:lpstr>Python </vt:lpstr>
      <vt:lpstr>파이썬</vt:lpstr>
      <vt:lpstr>프로그램 언어 </vt:lpstr>
      <vt:lpstr>프로그램 언어 </vt:lpstr>
      <vt:lpstr>프로그램의 번역과 실행 </vt:lpstr>
      <vt:lpstr>파이썬 설치</vt:lpstr>
      <vt:lpstr>플렛폼 개발환경</vt:lpstr>
      <vt:lpstr>아나콘다</vt:lpstr>
      <vt:lpstr>spyder</vt:lpstr>
      <vt:lpstr>1장</vt:lpstr>
      <vt:lpstr>데이터의 이해, 값과 유형</vt:lpstr>
      <vt:lpstr>데이터의 이해, 값과 유형</vt:lpstr>
      <vt:lpstr>데이터의 이해, 값과 유형</vt:lpstr>
      <vt:lpstr>수 / 수의 연산</vt:lpstr>
      <vt:lpstr>수의 연산</vt:lpstr>
      <vt:lpstr>문자열</vt:lpstr>
      <vt:lpstr>리스트와 튜플</vt:lpstr>
      <vt:lpstr>반복문, 조건문 흐름제어</vt:lpstr>
      <vt:lpstr>반복문, 조건문 흐름제어</vt:lpstr>
      <vt:lpstr>함수의 이해와 활용</vt:lpstr>
      <vt:lpstr>함수의 이해와 활용</vt:lpstr>
      <vt:lpstr>함수의 이해와 활용</vt:lpstr>
      <vt:lpstr>함수의 이해와 활용</vt:lpstr>
      <vt:lpstr>파이썬- 객체 지향적 언어</vt:lpstr>
      <vt:lpstr>경로 와 패키지pip conda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조성현</dc:creator>
  <cp:lastModifiedBy>조성현</cp:lastModifiedBy>
  <cp:revision>77</cp:revision>
  <dcterms:created xsi:type="dcterms:W3CDTF">2020-02-23T04:39:32Z</dcterms:created>
  <dcterms:modified xsi:type="dcterms:W3CDTF">2020-02-25T10:31:57Z</dcterms:modified>
</cp:coreProperties>
</file>