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23"/>
  </p:notesMasterIdLst>
  <p:sldIdLst>
    <p:sldId id="257" r:id="rId5"/>
    <p:sldId id="2410" r:id="rId6"/>
    <p:sldId id="2412" r:id="rId7"/>
    <p:sldId id="2411" r:id="rId8"/>
    <p:sldId id="2418" r:id="rId9"/>
    <p:sldId id="2413" r:id="rId10"/>
    <p:sldId id="2419" r:id="rId11"/>
    <p:sldId id="395" r:id="rId12"/>
    <p:sldId id="396" r:id="rId13"/>
    <p:sldId id="397" r:id="rId14"/>
    <p:sldId id="398" r:id="rId15"/>
    <p:sldId id="399" r:id="rId16"/>
    <p:sldId id="400" r:id="rId17"/>
    <p:sldId id="2420" r:id="rId18"/>
    <p:sldId id="2417" r:id="rId19"/>
    <p:sldId id="2414" r:id="rId20"/>
    <p:sldId id="2415" r:id="rId21"/>
    <p:sldId id="24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175848-E64C-4B3C-8AE7-A20EBE769B71}">
          <p14:sldIdLst>
            <p14:sldId id="257"/>
            <p14:sldId id="2410"/>
            <p14:sldId id="2412"/>
            <p14:sldId id="2411"/>
            <p14:sldId id="2418"/>
            <p14:sldId id="2413"/>
            <p14:sldId id="2419"/>
            <p14:sldId id="395"/>
            <p14:sldId id="396"/>
            <p14:sldId id="397"/>
            <p14:sldId id="398"/>
            <p14:sldId id="399"/>
            <p14:sldId id="400"/>
            <p14:sldId id="2420"/>
            <p14:sldId id="2417"/>
            <p14:sldId id="2414"/>
            <p14:sldId id="2415"/>
            <p14:sldId id="24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6713" autoAdjust="0"/>
  </p:normalViewPr>
  <p:slideViewPr>
    <p:cSldViewPr snapToGrid="0">
      <p:cViewPr varScale="1">
        <p:scale>
          <a:sx n="112" d="100"/>
          <a:sy n="11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F98C9-FAD1-4825-8F30-365BC69CA3DC}"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66C8A-1ADB-4FA3-9A67-5D112EB062BB}" type="slidenum">
              <a:rPr lang="en-US" smtClean="0"/>
              <a:t>‹#›</a:t>
            </a:fld>
            <a:endParaRPr lang="en-US"/>
          </a:p>
        </p:txBody>
      </p:sp>
    </p:spTree>
    <p:extLst>
      <p:ext uri="{BB962C8B-B14F-4D97-AF65-F5344CB8AC3E}">
        <p14:creationId xmlns:p14="http://schemas.microsoft.com/office/powerpoint/2010/main" val="5218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62F7E-9DB6-2899-3DE9-4389868E27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05B6C-4998-23C7-7EB5-51536E5087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6037E-D234-385F-321C-81C8973B41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37C390-3D7F-98F3-CE10-7D98822AD9AE}"/>
              </a:ext>
            </a:extLst>
          </p:cNvPr>
          <p:cNvSpPr>
            <a:spLocks noGrp="1"/>
          </p:cNvSpPr>
          <p:nvPr>
            <p:ph type="sldNum" sz="quarter" idx="5"/>
          </p:nvPr>
        </p:nvSpPr>
        <p:spPr/>
        <p:txBody>
          <a:bodyPr/>
          <a:lstStyle/>
          <a:p>
            <a:fld id="{F96C1373-BEA8-4B91-87AA-718343AD3DDB}" type="slidenum">
              <a:rPr lang="en-US" smtClean="0"/>
              <a:t>2</a:t>
            </a:fld>
            <a:endParaRPr lang="en-US" dirty="0"/>
          </a:p>
        </p:txBody>
      </p:sp>
    </p:spTree>
    <p:extLst>
      <p:ext uri="{BB962C8B-B14F-4D97-AF65-F5344CB8AC3E}">
        <p14:creationId xmlns:p14="http://schemas.microsoft.com/office/powerpoint/2010/main" val="378136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62F7E-9DB6-2899-3DE9-4389868E27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05B6C-4998-23C7-7EB5-51536E5087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6037E-D234-385F-321C-81C8973B41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37C390-3D7F-98F3-CE10-7D98822AD9AE}"/>
              </a:ext>
            </a:extLst>
          </p:cNvPr>
          <p:cNvSpPr>
            <a:spLocks noGrp="1"/>
          </p:cNvSpPr>
          <p:nvPr>
            <p:ph type="sldNum" sz="quarter" idx="5"/>
          </p:nvPr>
        </p:nvSpPr>
        <p:spPr/>
        <p:txBody>
          <a:bodyPr/>
          <a:lstStyle/>
          <a:p>
            <a:fld id="{F96C1373-BEA8-4B91-87AA-718343AD3DDB}" type="slidenum">
              <a:rPr lang="en-US" smtClean="0"/>
              <a:t>3</a:t>
            </a:fld>
            <a:endParaRPr lang="en-US" dirty="0"/>
          </a:p>
        </p:txBody>
      </p:sp>
    </p:spTree>
    <p:extLst>
      <p:ext uri="{BB962C8B-B14F-4D97-AF65-F5344CB8AC3E}">
        <p14:creationId xmlns:p14="http://schemas.microsoft.com/office/powerpoint/2010/main" val="273325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4B79B-C9E5-3C37-F691-8CA82D4F1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A223E-15E3-BE3D-FE0F-DDFA38F75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E2593-0867-9B5E-9530-BE82C8AED4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B6699C-2531-3E7B-7202-8D448C5E3970}"/>
              </a:ext>
            </a:extLst>
          </p:cNvPr>
          <p:cNvSpPr>
            <a:spLocks noGrp="1"/>
          </p:cNvSpPr>
          <p:nvPr>
            <p:ph type="sldNum" sz="quarter" idx="5"/>
          </p:nvPr>
        </p:nvSpPr>
        <p:spPr/>
        <p:txBody>
          <a:bodyPr/>
          <a:lstStyle/>
          <a:p>
            <a:fld id="{F96C1373-BEA8-4B91-87AA-718343AD3DDB}" type="slidenum">
              <a:rPr lang="en-US" smtClean="0"/>
              <a:t>4</a:t>
            </a:fld>
            <a:endParaRPr lang="en-US" dirty="0"/>
          </a:p>
        </p:txBody>
      </p:sp>
    </p:spTree>
    <p:extLst>
      <p:ext uri="{BB962C8B-B14F-4D97-AF65-F5344CB8AC3E}">
        <p14:creationId xmlns:p14="http://schemas.microsoft.com/office/powerpoint/2010/main" val="36410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4B79B-C9E5-3C37-F691-8CA82D4F1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A223E-15E3-BE3D-FE0F-DDFA38F75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E2593-0867-9B5E-9530-BE82C8AED4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B6699C-2531-3E7B-7202-8D448C5E3970}"/>
              </a:ext>
            </a:extLst>
          </p:cNvPr>
          <p:cNvSpPr>
            <a:spLocks noGrp="1"/>
          </p:cNvSpPr>
          <p:nvPr>
            <p:ph type="sldNum" sz="quarter" idx="5"/>
          </p:nvPr>
        </p:nvSpPr>
        <p:spPr/>
        <p:txBody>
          <a:bodyPr/>
          <a:lstStyle/>
          <a:p>
            <a:fld id="{F96C1373-BEA8-4B91-87AA-718343AD3DDB}" type="slidenum">
              <a:rPr lang="en-US" smtClean="0"/>
              <a:t>6</a:t>
            </a:fld>
            <a:endParaRPr lang="en-US" dirty="0"/>
          </a:p>
        </p:txBody>
      </p:sp>
    </p:spTree>
    <p:extLst>
      <p:ext uri="{BB962C8B-B14F-4D97-AF65-F5344CB8AC3E}">
        <p14:creationId xmlns:p14="http://schemas.microsoft.com/office/powerpoint/2010/main" val="171021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EDB3955-3341-2006-712D-3C33DD10ABD2}"/>
              </a:ext>
            </a:extLst>
          </p:cNvPr>
          <p:cNvSpPr>
            <a:spLocks noGrp="1"/>
          </p:cNvSpPr>
          <p:nvPr>
            <p:ph type="title"/>
          </p:nvPr>
        </p:nvSpPr>
        <p:spPr>
          <a:xfrm>
            <a:off x="401636" y="302916"/>
            <a:ext cx="10126844" cy="490520"/>
          </a:xfrm>
        </p:spPr>
        <p:txBody>
          <a:body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7374CA0E-0260-5018-4ECB-015C1341DAD2}"/>
              </a:ext>
            </a:extLst>
          </p:cNvPr>
          <p:cNvSpPr>
            <a:spLocks noGrp="1"/>
          </p:cNvSpPr>
          <p:nvPr>
            <p:ph idx="1"/>
          </p:nvPr>
        </p:nvSpPr>
        <p:spPr>
          <a:xfrm>
            <a:off x="401636" y="969178"/>
            <a:ext cx="11388728" cy="5387163"/>
          </a:xfrm>
        </p:spPr>
        <p:txBody>
          <a:bodyPr/>
          <a:lstStyle>
            <a:lvl1pPr marL="228600" indent="-228600">
              <a:buFont typeface="Calibri" panose="020F0502020204030204" pitchFamily="34" charset="0"/>
              <a:buChar char="•"/>
              <a:defRPr/>
            </a:lvl1pPr>
            <a:lvl4pPr marL="1657350" indent="-285750">
              <a:buFont typeface="Calibri" panose="020F050202020403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45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oadmap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544076-09FD-DE42-6180-D2601C5F16BD}"/>
              </a:ext>
            </a:extLst>
          </p:cNvPr>
          <p:cNvSpPr>
            <a:spLocks noGrp="1"/>
          </p:cNvSpPr>
          <p:nvPr>
            <p:ph type="title"/>
          </p:nvPr>
        </p:nvSpPr>
        <p:spPr>
          <a:xfrm>
            <a:off x="401636" y="302916"/>
            <a:ext cx="10126844" cy="490520"/>
          </a:xfrm>
        </p:spPr>
        <p:txBody>
          <a:bodyPr/>
          <a:lstStyle/>
          <a:p>
            <a:r>
              <a:rPr lang="en-US"/>
              <a:t>Click to edit Master title style</a:t>
            </a:r>
          </a:p>
        </p:txBody>
      </p:sp>
      <p:grpSp>
        <p:nvGrpSpPr>
          <p:cNvPr id="9" name="Group 8">
            <a:extLst>
              <a:ext uri="{FF2B5EF4-FFF2-40B4-BE49-F238E27FC236}">
                <a16:creationId xmlns:a16="http://schemas.microsoft.com/office/drawing/2014/main" id="{78B13E32-D8DE-38C1-80A7-2EDF7962FD7A}"/>
              </a:ext>
            </a:extLst>
          </p:cNvPr>
          <p:cNvGrpSpPr/>
          <p:nvPr/>
        </p:nvGrpSpPr>
        <p:grpSpPr>
          <a:xfrm>
            <a:off x="941608" y="5640728"/>
            <a:ext cx="8296154" cy="369332"/>
            <a:chOff x="1102183" y="5864876"/>
            <a:chExt cx="10810306" cy="369332"/>
          </a:xfrm>
        </p:grpSpPr>
        <p:sp>
          <p:nvSpPr>
            <p:cNvPr id="10" name="TextBox 9">
              <a:extLst>
                <a:ext uri="{FF2B5EF4-FFF2-40B4-BE49-F238E27FC236}">
                  <a16:creationId xmlns:a16="http://schemas.microsoft.com/office/drawing/2014/main" id="{D79F011F-B7C2-C34C-4EE4-B03C21136741}"/>
                </a:ext>
              </a:extLst>
            </p:cNvPr>
            <p:cNvSpPr txBox="1"/>
            <p:nvPr/>
          </p:nvSpPr>
          <p:spPr>
            <a:xfrm>
              <a:off x="1102183" y="5864876"/>
              <a:ext cx="3020099" cy="369332"/>
            </a:xfrm>
            <a:prstGeom prst="rect">
              <a:avLst/>
            </a:prstGeom>
            <a:solidFill>
              <a:schemeClr val="bg1">
                <a:lumMod val="85000"/>
              </a:schemeClr>
            </a:solidFill>
          </p:spPr>
          <p:txBody>
            <a:bodyPr wrap="square" rtlCol="0">
              <a:spAutoFit/>
            </a:bodyPr>
            <a:lstStyle/>
            <a:p>
              <a:pPr algn="ctr"/>
              <a:r>
                <a:rPr lang="en-US" dirty="0">
                  <a:latin typeface="Calibri" panose="020F0502020204030204" pitchFamily="34" charset="0"/>
                  <a:cs typeface="Calibri" panose="020F0502020204030204" pitchFamily="34" charset="0"/>
                </a:rPr>
                <a:t>Released</a:t>
              </a:r>
            </a:p>
          </p:txBody>
        </p:sp>
        <p:sp>
          <p:nvSpPr>
            <p:cNvPr id="11" name="TextBox 10">
              <a:extLst>
                <a:ext uri="{FF2B5EF4-FFF2-40B4-BE49-F238E27FC236}">
                  <a16:creationId xmlns:a16="http://schemas.microsoft.com/office/drawing/2014/main" id="{0B18EA0B-B01D-2B13-9F29-80FB88D56725}"/>
                </a:ext>
              </a:extLst>
            </p:cNvPr>
            <p:cNvSpPr txBox="1"/>
            <p:nvPr/>
          </p:nvSpPr>
          <p:spPr>
            <a:xfrm>
              <a:off x="4140981" y="5864876"/>
              <a:ext cx="3979147"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37A9D45-DD93-E8F1-72E5-1FAE4D54C5D0}"/>
                </a:ext>
              </a:extLst>
            </p:cNvPr>
            <p:cNvSpPr txBox="1"/>
            <p:nvPr/>
          </p:nvSpPr>
          <p:spPr>
            <a:xfrm>
              <a:off x="8131928" y="5864876"/>
              <a:ext cx="3780561"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grpSp>
      <p:sp>
        <p:nvSpPr>
          <p:cNvPr id="13" name="TextBox 12">
            <a:extLst>
              <a:ext uri="{FF2B5EF4-FFF2-40B4-BE49-F238E27FC236}">
                <a16:creationId xmlns:a16="http://schemas.microsoft.com/office/drawing/2014/main" id="{1C31471D-8589-A2F1-1B45-78C34B55FF6C}"/>
              </a:ext>
            </a:extLst>
          </p:cNvPr>
          <p:cNvSpPr txBox="1"/>
          <p:nvPr/>
        </p:nvSpPr>
        <p:spPr>
          <a:xfrm>
            <a:off x="9256341" y="5640728"/>
            <a:ext cx="2544620"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C9C69397-DBB2-7BAB-73C5-D7E178FEDDB0}"/>
              </a:ext>
            </a:extLst>
          </p:cNvPr>
          <p:cNvSpPr/>
          <p:nvPr/>
        </p:nvSpPr>
        <p:spPr>
          <a:xfrm>
            <a:off x="941607" y="4103624"/>
            <a:ext cx="11017251" cy="1440000"/>
          </a:xfrm>
          <a:prstGeom prst="rect">
            <a:avLst/>
          </a:prstGeom>
          <a:solidFill>
            <a:srgbClr val="BFF9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810153-ACA9-BA7B-0A06-888DB2467624}"/>
              </a:ext>
            </a:extLst>
          </p:cNvPr>
          <p:cNvSpPr/>
          <p:nvPr/>
        </p:nvSpPr>
        <p:spPr>
          <a:xfrm>
            <a:off x="941607" y="2507068"/>
            <a:ext cx="11017251" cy="1440000"/>
          </a:xfrm>
          <a:prstGeom prst="rect">
            <a:avLst/>
          </a:prstGeom>
          <a:solidFill>
            <a:srgbClr val="FFC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B2712C-476C-42E3-4DA2-7EF4FD069575}"/>
              </a:ext>
            </a:extLst>
          </p:cNvPr>
          <p:cNvSpPr/>
          <p:nvPr/>
        </p:nvSpPr>
        <p:spPr>
          <a:xfrm>
            <a:off x="941607" y="914600"/>
            <a:ext cx="11017251" cy="1440000"/>
          </a:xfrm>
          <a:prstGeom prst="rect">
            <a:avLst/>
          </a:prstGeom>
          <a:solidFill>
            <a:srgbClr val="7030A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FD37CF-77E6-6E9E-9DF2-94E0BB63EE51}"/>
              </a:ext>
            </a:extLst>
          </p:cNvPr>
          <p:cNvSpPr/>
          <p:nvPr/>
        </p:nvSpPr>
        <p:spPr>
          <a:xfrm>
            <a:off x="221041" y="914600"/>
            <a:ext cx="576000" cy="144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876436D-D713-3D90-BB3D-6B5E65C9EE52}"/>
              </a:ext>
            </a:extLst>
          </p:cNvPr>
          <p:cNvSpPr/>
          <p:nvPr/>
        </p:nvSpPr>
        <p:spPr>
          <a:xfrm>
            <a:off x="221041" y="2507068"/>
            <a:ext cx="576000" cy="144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B1824B33-E7EA-5858-0A63-C91E34C47F95}"/>
              </a:ext>
            </a:extLst>
          </p:cNvPr>
          <p:cNvSpPr/>
          <p:nvPr/>
        </p:nvSpPr>
        <p:spPr>
          <a:xfrm>
            <a:off x="221041" y="4103624"/>
            <a:ext cx="576000" cy="144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0C286549-A6B5-A385-33D9-09FB2A595CFD}"/>
              </a:ext>
            </a:extLst>
          </p:cNvPr>
          <p:cNvSpPr txBox="1"/>
          <p:nvPr/>
        </p:nvSpPr>
        <p:spPr>
          <a:xfrm>
            <a:off x="11819540" y="5640728"/>
            <a:ext cx="288000" cy="369332"/>
          </a:xfrm>
          <a:prstGeom prst="rect">
            <a:avLst/>
          </a:prstGeom>
          <a:solidFill>
            <a:schemeClr val="bg1">
              <a:lumMod val="85000"/>
            </a:schemeClr>
          </a:solidFill>
        </p:spPr>
        <p:txBody>
          <a:bodyPr wrap="square" rtlCol="0">
            <a:spAutoFit/>
          </a:bodyPr>
          <a:lstStyle/>
          <a:p>
            <a:pPr algn="ctr"/>
            <a:endParaRPr lang="en-US">
              <a:latin typeface="Calibri" panose="020F0502020204030204" pitchFamily="34" charset="0"/>
              <a:cs typeface="Calibri" panose="020F0502020204030204" pitchFamily="34" charset="0"/>
            </a:endParaRPr>
          </a:p>
        </p:txBody>
      </p:sp>
      <p:grpSp>
        <p:nvGrpSpPr>
          <p:cNvPr id="21" name="Group 20">
            <a:extLst>
              <a:ext uri="{FF2B5EF4-FFF2-40B4-BE49-F238E27FC236}">
                <a16:creationId xmlns:a16="http://schemas.microsoft.com/office/drawing/2014/main" id="{39819620-17D8-1899-5F7D-368C104BB442}"/>
              </a:ext>
            </a:extLst>
          </p:cNvPr>
          <p:cNvGrpSpPr/>
          <p:nvPr/>
        </p:nvGrpSpPr>
        <p:grpSpPr>
          <a:xfrm>
            <a:off x="919614" y="6102626"/>
            <a:ext cx="4962163" cy="490331"/>
            <a:chOff x="919614" y="6102626"/>
            <a:chExt cx="4962163" cy="490331"/>
          </a:xfrm>
        </p:grpSpPr>
        <p:sp>
          <p:nvSpPr>
            <p:cNvPr id="22" name="Rounded Rectangle 58">
              <a:extLst>
                <a:ext uri="{FF2B5EF4-FFF2-40B4-BE49-F238E27FC236}">
                  <a16:creationId xmlns:a16="http://schemas.microsoft.com/office/drawing/2014/main" id="{AF45281A-1819-81F7-97B9-B655FF9DFF57}"/>
                </a:ext>
              </a:extLst>
            </p:cNvPr>
            <p:cNvSpPr>
              <a:spLocks noChangeAspect="1"/>
            </p:cNvSpPr>
            <p:nvPr/>
          </p:nvSpPr>
          <p:spPr>
            <a:xfrm rot="2700000">
              <a:off x="1621185" y="6231186"/>
              <a:ext cx="243493" cy="243493"/>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59">
              <a:extLst>
                <a:ext uri="{FF2B5EF4-FFF2-40B4-BE49-F238E27FC236}">
                  <a16:creationId xmlns:a16="http://schemas.microsoft.com/office/drawing/2014/main" id="{E79C0159-2672-B83A-2266-FAA36553CC26}"/>
                </a:ext>
              </a:extLst>
            </p:cNvPr>
            <p:cNvSpPr>
              <a:spLocks noChangeAspect="1"/>
            </p:cNvSpPr>
            <p:nvPr/>
          </p:nvSpPr>
          <p:spPr>
            <a:xfrm rot="2700000">
              <a:off x="1261880" y="6302564"/>
              <a:ext cx="108219" cy="108219"/>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3CBF6F1-F35A-AC6B-E89C-BAFDF5AED2B8}"/>
                </a:ext>
              </a:extLst>
            </p:cNvPr>
            <p:cNvCxnSpPr>
              <a:cxnSpLocks/>
            </p:cNvCxnSpPr>
            <p:nvPr/>
          </p:nvCxnSpPr>
          <p:spPr>
            <a:xfrm rot="5400000">
              <a:off x="1480197" y="6266673"/>
              <a:ext cx="0" cy="18000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DC0A3B6-BCE1-6175-E7D9-449C20A16558}"/>
                </a:ext>
              </a:extLst>
            </p:cNvPr>
            <p:cNvSpPr txBox="1"/>
            <p:nvPr/>
          </p:nvSpPr>
          <p:spPr>
            <a:xfrm>
              <a:off x="919614"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CS</a:t>
              </a:r>
              <a:endParaRPr lang="en-US" sz="160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33BCF234-D112-29C0-EB18-D90AFE4CD0BF}"/>
                </a:ext>
              </a:extLst>
            </p:cNvPr>
            <p:cNvSpPr txBox="1"/>
            <p:nvPr/>
          </p:nvSpPr>
          <p:spPr>
            <a:xfrm>
              <a:off x="1849818"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MP</a:t>
              </a:r>
              <a:endParaRPr lang="en-US" sz="1600">
                <a:latin typeface="Calibri" panose="020F0502020204030204" pitchFamily="34" charset="0"/>
                <a:cs typeface="Calibri" panose="020F0502020204030204" pitchFamily="34" charset="0"/>
              </a:endParaRPr>
            </a:p>
          </p:txBody>
        </p:sp>
        <p:sp>
          <p:nvSpPr>
            <p:cNvPr id="27" name="Rounded Rectangle 63">
              <a:extLst>
                <a:ext uri="{FF2B5EF4-FFF2-40B4-BE49-F238E27FC236}">
                  <a16:creationId xmlns:a16="http://schemas.microsoft.com/office/drawing/2014/main" id="{DB63A9B0-747C-F87D-50A4-7FD460E7E1B1}"/>
                </a:ext>
              </a:extLst>
            </p:cNvPr>
            <p:cNvSpPr>
              <a:spLocks noChangeAspect="1"/>
            </p:cNvSpPr>
            <p:nvPr/>
          </p:nvSpPr>
          <p:spPr>
            <a:xfrm rot="2700000">
              <a:off x="2393283" y="6284673"/>
              <a:ext cx="144000" cy="144000"/>
            </a:xfrm>
            <a:prstGeom prst="roundRect">
              <a:avLst/>
            </a:prstGeom>
            <a:solidFill>
              <a:schemeClr val="tx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65">
              <a:extLst>
                <a:ext uri="{FF2B5EF4-FFF2-40B4-BE49-F238E27FC236}">
                  <a16:creationId xmlns:a16="http://schemas.microsoft.com/office/drawing/2014/main" id="{F92361B7-D1FC-967F-0A8F-A950A605FA8E}"/>
                </a:ext>
              </a:extLst>
            </p:cNvPr>
            <p:cNvSpPr>
              <a:spLocks noChangeAspect="1"/>
            </p:cNvSpPr>
            <p:nvPr/>
          </p:nvSpPr>
          <p:spPr>
            <a:xfrm rot="2700000">
              <a:off x="3419541" y="6284673"/>
              <a:ext cx="144000" cy="144000"/>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66">
              <a:extLst>
                <a:ext uri="{FF2B5EF4-FFF2-40B4-BE49-F238E27FC236}">
                  <a16:creationId xmlns:a16="http://schemas.microsoft.com/office/drawing/2014/main" id="{6A844D35-AAE3-2D9F-1078-52EDC80CEAD0}"/>
                </a:ext>
              </a:extLst>
            </p:cNvPr>
            <p:cNvSpPr>
              <a:spLocks noChangeAspect="1"/>
            </p:cNvSpPr>
            <p:nvPr/>
          </p:nvSpPr>
          <p:spPr>
            <a:xfrm rot="2700000">
              <a:off x="4585611" y="6284673"/>
              <a:ext cx="144000" cy="1440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C244340-C6D6-79EE-C426-FA424DF76249}"/>
                </a:ext>
              </a:extLst>
            </p:cNvPr>
            <p:cNvSpPr txBox="1"/>
            <p:nvPr/>
          </p:nvSpPr>
          <p:spPr>
            <a:xfrm>
              <a:off x="2523379" y="6229715"/>
              <a:ext cx="1166070" cy="253916"/>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Production</a:t>
              </a:r>
            </a:p>
          </p:txBody>
        </p:sp>
        <p:sp>
          <p:nvSpPr>
            <p:cNvPr id="31" name="TextBox 30">
              <a:extLst>
                <a:ext uri="{FF2B5EF4-FFF2-40B4-BE49-F238E27FC236}">
                  <a16:creationId xmlns:a16="http://schemas.microsoft.com/office/drawing/2014/main" id="{CAF5A04E-E961-0E10-B7AC-4F976FFEA102}"/>
                </a:ext>
              </a:extLst>
            </p:cNvPr>
            <p:cNvSpPr txBox="1"/>
            <p:nvPr/>
          </p:nvSpPr>
          <p:spPr>
            <a:xfrm>
              <a:off x="354963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Development</a:t>
              </a:r>
            </a:p>
          </p:txBody>
        </p:sp>
        <p:sp>
          <p:nvSpPr>
            <p:cNvPr id="32" name="TextBox 31">
              <a:extLst>
                <a:ext uri="{FF2B5EF4-FFF2-40B4-BE49-F238E27FC236}">
                  <a16:creationId xmlns:a16="http://schemas.microsoft.com/office/drawing/2014/main" id="{7BDC0056-53A4-9723-3515-23AA36C30BD4}"/>
                </a:ext>
              </a:extLst>
            </p:cNvPr>
            <p:cNvSpPr txBox="1"/>
            <p:nvPr/>
          </p:nvSpPr>
          <p:spPr>
            <a:xfrm>
              <a:off x="471570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Planning</a:t>
              </a:r>
            </a:p>
          </p:txBody>
        </p:sp>
        <p:sp>
          <p:nvSpPr>
            <p:cNvPr id="33" name="Rectangle 32">
              <a:extLst>
                <a:ext uri="{FF2B5EF4-FFF2-40B4-BE49-F238E27FC236}">
                  <a16:creationId xmlns:a16="http://schemas.microsoft.com/office/drawing/2014/main" id="{B9C0097A-8BCC-DD9C-604C-5BA6EA0DB6E7}"/>
                </a:ext>
              </a:extLst>
            </p:cNvPr>
            <p:cNvSpPr/>
            <p:nvPr/>
          </p:nvSpPr>
          <p:spPr>
            <a:xfrm>
              <a:off x="941607" y="6102626"/>
              <a:ext cx="4379141" cy="49033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681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oadmap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5C17C3A-3638-5840-B02F-7067F41C503E}"/>
              </a:ext>
            </a:extLst>
          </p:cNvPr>
          <p:cNvSpPr>
            <a:spLocks noGrp="1"/>
          </p:cNvSpPr>
          <p:nvPr>
            <p:ph type="title"/>
          </p:nvPr>
        </p:nvSpPr>
        <p:spPr>
          <a:xfrm>
            <a:off x="401636" y="302916"/>
            <a:ext cx="10126844" cy="490520"/>
          </a:xfrm>
        </p:spPr>
        <p:txBody>
          <a:bodyPr/>
          <a:lstStyle/>
          <a:p>
            <a:r>
              <a:rPr lang="en-US"/>
              <a:t>Click to edit Master title style</a:t>
            </a:r>
          </a:p>
        </p:txBody>
      </p:sp>
      <p:grpSp>
        <p:nvGrpSpPr>
          <p:cNvPr id="9" name="Group 8">
            <a:extLst>
              <a:ext uri="{FF2B5EF4-FFF2-40B4-BE49-F238E27FC236}">
                <a16:creationId xmlns:a16="http://schemas.microsoft.com/office/drawing/2014/main" id="{074918D7-1C9F-1096-7FA7-CB45B2C72EA8}"/>
              </a:ext>
            </a:extLst>
          </p:cNvPr>
          <p:cNvGrpSpPr/>
          <p:nvPr/>
        </p:nvGrpSpPr>
        <p:grpSpPr>
          <a:xfrm>
            <a:off x="941608" y="5640728"/>
            <a:ext cx="8296154" cy="369332"/>
            <a:chOff x="1102183" y="5864876"/>
            <a:chExt cx="10810306" cy="369332"/>
          </a:xfrm>
        </p:grpSpPr>
        <p:sp>
          <p:nvSpPr>
            <p:cNvPr id="10" name="TextBox 9">
              <a:extLst>
                <a:ext uri="{FF2B5EF4-FFF2-40B4-BE49-F238E27FC236}">
                  <a16:creationId xmlns:a16="http://schemas.microsoft.com/office/drawing/2014/main" id="{0FF7D18F-08F7-9392-793A-96F1F62A748F}"/>
                </a:ext>
              </a:extLst>
            </p:cNvPr>
            <p:cNvSpPr txBox="1"/>
            <p:nvPr/>
          </p:nvSpPr>
          <p:spPr>
            <a:xfrm>
              <a:off x="1102183" y="5864876"/>
              <a:ext cx="3020099" cy="369332"/>
            </a:xfrm>
            <a:prstGeom prst="rect">
              <a:avLst/>
            </a:prstGeom>
            <a:solidFill>
              <a:schemeClr val="bg1">
                <a:lumMod val="85000"/>
              </a:schemeClr>
            </a:solidFill>
          </p:spPr>
          <p:txBody>
            <a:bodyPr wrap="square" rtlCol="0">
              <a:spAutoFit/>
            </a:bodyPr>
            <a:lstStyle/>
            <a:p>
              <a:pPr algn="ctr"/>
              <a:r>
                <a:rPr lang="en-US" dirty="0">
                  <a:latin typeface="Calibri" panose="020F0502020204030204" pitchFamily="34" charset="0"/>
                  <a:cs typeface="Calibri" panose="020F0502020204030204" pitchFamily="34" charset="0"/>
                </a:rPr>
                <a:t>Released</a:t>
              </a:r>
            </a:p>
          </p:txBody>
        </p:sp>
        <p:sp>
          <p:nvSpPr>
            <p:cNvPr id="11" name="TextBox 10">
              <a:extLst>
                <a:ext uri="{FF2B5EF4-FFF2-40B4-BE49-F238E27FC236}">
                  <a16:creationId xmlns:a16="http://schemas.microsoft.com/office/drawing/2014/main" id="{EA5F606C-300D-8B03-74F5-AFE40E503104}"/>
                </a:ext>
              </a:extLst>
            </p:cNvPr>
            <p:cNvSpPr txBox="1"/>
            <p:nvPr/>
          </p:nvSpPr>
          <p:spPr>
            <a:xfrm>
              <a:off x="4140981" y="5864876"/>
              <a:ext cx="3979147"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A2E02D0-E8E9-003C-B161-7CC500118D1D}"/>
                </a:ext>
              </a:extLst>
            </p:cNvPr>
            <p:cNvSpPr txBox="1"/>
            <p:nvPr/>
          </p:nvSpPr>
          <p:spPr>
            <a:xfrm>
              <a:off x="8131928" y="5864876"/>
              <a:ext cx="3780561"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grpSp>
      <p:sp>
        <p:nvSpPr>
          <p:cNvPr id="13" name="TextBox 12">
            <a:extLst>
              <a:ext uri="{FF2B5EF4-FFF2-40B4-BE49-F238E27FC236}">
                <a16:creationId xmlns:a16="http://schemas.microsoft.com/office/drawing/2014/main" id="{19481724-FB96-907C-DF8D-F3DC38397D75}"/>
              </a:ext>
            </a:extLst>
          </p:cNvPr>
          <p:cNvSpPr txBox="1"/>
          <p:nvPr/>
        </p:nvSpPr>
        <p:spPr>
          <a:xfrm>
            <a:off x="9256341" y="5640728"/>
            <a:ext cx="2544620"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F338AA88-D1BF-454F-6D14-376685E4AD59}"/>
              </a:ext>
            </a:extLst>
          </p:cNvPr>
          <p:cNvSpPr txBox="1"/>
          <p:nvPr/>
        </p:nvSpPr>
        <p:spPr>
          <a:xfrm>
            <a:off x="11819540" y="5640728"/>
            <a:ext cx="288000" cy="369332"/>
          </a:xfrm>
          <a:prstGeom prst="rect">
            <a:avLst/>
          </a:prstGeom>
          <a:solidFill>
            <a:schemeClr val="bg1">
              <a:lumMod val="85000"/>
            </a:schemeClr>
          </a:solidFill>
        </p:spPr>
        <p:txBody>
          <a:bodyPr wrap="square" rtlCol="0">
            <a:spAutoFit/>
          </a:bodyP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CEA6EB-976B-794F-E59A-91937700F426}"/>
              </a:ext>
            </a:extLst>
          </p:cNvPr>
          <p:cNvGrpSpPr/>
          <p:nvPr/>
        </p:nvGrpSpPr>
        <p:grpSpPr>
          <a:xfrm>
            <a:off x="919614" y="6102626"/>
            <a:ext cx="4962163" cy="490331"/>
            <a:chOff x="919614" y="6102626"/>
            <a:chExt cx="4962163" cy="490331"/>
          </a:xfrm>
        </p:grpSpPr>
        <p:sp>
          <p:nvSpPr>
            <p:cNvPr id="16" name="Rounded Rectangle 58">
              <a:extLst>
                <a:ext uri="{FF2B5EF4-FFF2-40B4-BE49-F238E27FC236}">
                  <a16:creationId xmlns:a16="http://schemas.microsoft.com/office/drawing/2014/main" id="{BAC87BB9-2CDB-FD6E-99EA-FBC19480094D}"/>
                </a:ext>
              </a:extLst>
            </p:cNvPr>
            <p:cNvSpPr>
              <a:spLocks noChangeAspect="1"/>
            </p:cNvSpPr>
            <p:nvPr/>
          </p:nvSpPr>
          <p:spPr>
            <a:xfrm rot="2700000">
              <a:off x="1621185" y="6231186"/>
              <a:ext cx="243493" cy="243493"/>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59">
              <a:extLst>
                <a:ext uri="{FF2B5EF4-FFF2-40B4-BE49-F238E27FC236}">
                  <a16:creationId xmlns:a16="http://schemas.microsoft.com/office/drawing/2014/main" id="{24A1AC64-3872-A77C-F896-288BBCD88D61}"/>
                </a:ext>
              </a:extLst>
            </p:cNvPr>
            <p:cNvSpPr>
              <a:spLocks noChangeAspect="1"/>
            </p:cNvSpPr>
            <p:nvPr/>
          </p:nvSpPr>
          <p:spPr>
            <a:xfrm rot="2700000">
              <a:off x="1261880" y="6302564"/>
              <a:ext cx="108219" cy="108219"/>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9687ABF-B840-682A-E562-0E4066928C0A}"/>
                </a:ext>
              </a:extLst>
            </p:cNvPr>
            <p:cNvCxnSpPr>
              <a:cxnSpLocks/>
            </p:cNvCxnSpPr>
            <p:nvPr/>
          </p:nvCxnSpPr>
          <p:spPr>
            <a:xfrm rot="5400000">
              <a:off x="1480197" y="6266673"/>
              <a:ext cx="0" cy="18000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A3E6D64-52CF-1445-2E63-142B44145FD8}"/>
                </a:ext>
              </a:extLst>
            </p:cNvPr>
            <p:cNvSpPr txBox="1"/>
            <p:nvPr/>
          </p:nvSpPr>
          <p:spPr>
            <a:xfrm>
              <a:off x="919614"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CS</a:t>
              </a:r>
              <a:endParaRPr lang="en-US" sz="160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83842D24-FFD9-E2BB-A244-5B166951E171}"/>
                </a:ext>
              </a:extLst>
            </p:cNvPr>
            <p:cNvSpPr txBox="1"/>
            <p:nvPr/>
          </p:nvSpPr>
          <p:spPr>
            <a:xfrm>
              <a:off x="1849818"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MP</a:t>
              </a:r>
              <a:endParaRPr lang="en-US" sz="1600">
                <a:latin typeface="Calibri" panose="020F0502020204030204" pitchFamily="34" charset="0"/>
                <a:cs typeface="Calibri" panose="020F0502020204030204" pitchFamily="34" charset="0"/>
              </a:endParaRPr>
            </a:p>
          </p:txBody>
        </p:sp>
        <p:sp>
          <p:nvSpPr>
            <p:cNvPr id="21" name="Rounded Rectangle 63">
              <a:extLst>
                <a:ext uri="{FF2B5EF4-FFF2-40B4-BE49-F238E27FC236}">
                  <a16:creationId xmlns:a16="http://schemas.microsoft.com/office/drawing/2014/main" id="{7EB58771-3F20-F634-F373-02BAAD05636D}"/>
                </a:ext>
              </a:extLst>
            </p:cNvPr>
            <p:cNvSpPr>
              <a:spLocks noChangeAspect="1"/>
            </p:cNvSpPr>
            <p:nvPr/>
          </p:nvSpPr>
          <p:spPr>
            <a:xfrm rot="2700000">
              <a:off x="2393283" y="6284673"/>
              <a:ext cx="144000" cy="144000"/>
            </a:xfrm>
            <a:prstGeom prst="roundRect">
              <a:avLst/>
            </a:prstGeom>
            <a:solidFill>
              <a:schemeClr val="tx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65">
              <a:extLst>
                <a:ext uri="{FF2B5EF4-FFF2-40B4-BE49-F238E27FC236}">
                  <a16:creationId xmlns:a16="http://schemas.microsoft.com/office/drawing/2014/main" id="{68BC6E4C-1A1D-E297-209B-DFB70276E1F3}"/>
                </a:ext>
              </a:extLst>
            </p:cNvPr>
            <p:cNvSpPr>
              <a:spLocks noChangeAspect="1"/>
            </p:cNvSpPr>
            <p:nvPr/>
          </p:nvSpPr>
          <p:spPr>
            <a:xfrm rot="2700000">
              <a:off x="3419541" y="6284673"/>
              <a:ext cx="144000" cy="144000"/>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66">
              <a:extLst>
                <a:ext uri="{FF2B5EF4-FFF2-40B4-BE49-F238E27FC236}">
                  <a16:creationId xmlns:a16="http://schemas.microsoft.com/office/drawing/2014/main" id="{67672C62-AE6C-7857-C7F2-1843211B06B7}"/>
                </a:ext>
              </a:extLst>
            </p:cNvPr>
            <p:cNvSpPr>
              <a:spLocks noChangeAspect="1"/>
            </p:cNvSpPr>
            <p:nvPr/>
          </p:nvSpPr>
          <p:spPr>
            <a:xfrm rot="2700000">
              <a:off x="4585611" y="6284673"/>
              <a:ext cx="144000" cy="1440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509A57B-36F2-8834-E7E6-76E2B5F30BE8}"/>
                </a:ext>
              </a:extLst>
            </p:cNvPr>
            <p:cNvSpPr txBox="1"/>
            <p:nvPr/>
          </p:nvSpPr>
          <p:spPr>
            <a:xfrm>
              <a:off x="2523379"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Production</a:t>
              </a:r>
            </a:p>
          </p:txBody>
        </p:sp>
        <p:sp>
          <p:nvSpPr>
            <p:cNvPr id="25" name="TextBox 24">
              <a:extLst>
                <a:ext uri="{FF2B5EF4-FFF2-40B4-BE49-F238E27FC236}">
                  <a16:creationId xmlns:a16="http://schemas.microsoft.com/office/drawing/2014/main" id="{3E21C72A-5409-2558-89E7-295A0C7392ED}"/>
                </a:ext>
              </a:extLst>
            </p:cNvPr>
            <p:cNvSpPr txBox="1"/>
            <p:nvPr/>
          </p:nvSpPr>
          <p:spPr>
            <a:xfrm>
              <a:off x="354963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Development</a:t>
              </a:r>
            </a:p>
          </p:txBody>
        </p:sp>
        <p:sp>
          <p:nvSpPr>
            <p:cNvPr id="26" name="TextBox 25">
              <a:extLst>
                <a:ext uri="{FF2B5EF4-FFF2-40B4-BE49-F238E27FC236}">
                  <a16:creationId xmlns:a16="http://schemas.microsoft.com/office/drawing/2014/main" id="{B1AC1E27-83A2-D791-E57F-4C2E9813ADB2}"/>
                </a:ext>
              </a:extLst>
            </p:cNvPr>
            <p:cNvSpPr txBox="1"/>
            <p:nvPr/>
          </p:nvSpPr>
          <p:spPr>
            <a:xfrm>
              <a:off x="471570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Planning</a:t>
              </a:r>
            </a:p>
          </p:txBody>
        </p:sp>
        <p:sp>
          <p:nvSpPr>
            <p:cNvPr id="27" name="Rectangle 26">
              <a:extLst>
                <a:ext uri="{FF2B5EF4-FFF2-40B4-BE49-F238E27FC236}">
                  <a16:creationId xmlns:a16="http://schemas.microsoft.com/office/drawing/2014/main" id="{6A16D37A-D78E-43FA-A045-E1B8F6B3A025}"/>
                </a:ext>
              </a:extLst>
            </p:cNvPr>
            <p:cNvSpPr/>
            <p:nvPr/>
          </p:nvSpPr>
          <p:spPr>
            <a:xfrm>
              <a:off x="941607" y="6102626"/>
              <a:ext cx="4379141" cy="49033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C0F37BD-E7C5-1104-A04A-F91E4669DF81}"/>
              </a:ext>
            </a:extLst>
          </p:cNvPr>
          <p:cNvSpPr/>
          <p:nvPr/>
        </p:nvSpPr>
        <p:spPr>
          <a:xfrm>
            <a:off x="941607" y="3294490"/>
            <a:ext cx="11017251" cy="2240280"/>
          </a:xfrm>
          <a:prstGeom prst="rect">
            <a:avLst/>
          </a:prstGeom>
          <a:solidFill>
            <a:srgbClr val="BFF9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2CD77E3-AE32-7B91-0B49-EF84DBDD0744}"/>
              </a:ext>
            </a:extLst>
          </p:cNvPr>
          <p:cNvSpPr/>
          <p:nvPr/>
        </p:nvSpPr>
        <p:spPr>
          <a:xfrm>
            <a:off x="941607" y="906249"/>
            <a:ext cx="11017251" cy="2240280"/>
          </a:xfrm>
          <a:prstGeom prst="rect">
            <a:avLst/>
          </a:prstGeom>
          <a:solidFill>
            <a:srgbClr val="7030A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AFB7A9-0518-AE13-51A5-55E8C7E32F0E}"/>
              </a:ext>
            </a:extLst>
          </p:cNvPr>
          <p:cNvSpPr/>
          <p:nvPr/>
        </p:nvSpPr>
        <p:spPr>
          <a:xfrm>
            <a:off x="226792" y="3294490"/>
            <a:ext cx="576000" cy="2240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23842987-0002-99DA-6915-E451425FD6CB}"/>
              </a:ext>
            </a:extLst>
          </p:cNvPr>
          <p:cNvSpPr/>
          <p:nvPr/>
        </p:nvSpPr>
        <p:spPr>
          <a:xfrm>
            <a:off x="226792" y="906249"/>
            <a:ext cx="576000" cy="2240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9188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oadmap 3">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F76C36-2E90-5116-C758-76F6FC9CE986}"/>
              </a:ext>
            </a:extLst>
          </p:cNvPr>
          <p:cNvSpPr>
            <a:spLocks noGrp="1"/>
          </p:cNvSpPr>
          <p:nvPr>
            <p:ph type="title"/>
          </p:nvPr>
        </p:nvSpPr>
        <p:spPr>
          <a:xfrm>
            <a:off x="401636" y="302916"/>
            <a:ext cx="10126844" cy="490520"/>
          </a:xfrm>
        </p:spPr>
        <p:txBody>
          <a:bodyPr/>
          <a:lstStyle/>
          <a:p>
            <a:r>
              <a:rPr lang="en-US"/>
              <a:t>Click to edit Master title style</a:t>
            </a:r>
          </a:p>
        </p:txBody>
      </p:sp>
      <p:grpSp>
        <p:nvGrpSpPr>
          <p:cNvPr id="8" name="Group 7">
            <a:extLst>
              <a:ext uri="{FF2B5EF4-FFF2-40B4-BE49-F238E27FC236}">
                <a16:creationId xmlns:a16="http://schemas.microsoft.com/office/drawing/2014/main" id="{398DFD44-A326-DF40-9A64-433B8CCF8A5A}"/>
              </a:ext>
            </a:extLst>
          </p:cNvPr>
          <p:cNvGrpSpPr/>
          <p:nvPr/>
        </p:nvGrpSpPr>
        <p:grpSpPr>
          <a:xfrm>
            <a:off x="941608" y="5640728"/>
            <a:ext cx="8296154" cy="369332"/>
            <a:chOff x="1102183" y="5864876"/>
            <a:chExt cx="10810306" cy="369332"/>
          </a:xfrm>
        </p:grpSpPr>
        <p:sp>
          <p:nvSpPr>
            <p:cNvPr id="9" name="TextBox 8">
              <a:extLst>
                <a:ext uri="{FF2B5EF4-FFF2-40B4-BE49-F238E27FC236}">
                  <a16:creationId xmlns:a16="http://schemas.microsoft.com/office/drawing/2014/main" id="{32F9AEA3-BE69-D650-95B4-0D905ED28E08}"/>
                </a:ext>
              </a:extLst>
            </p:cNvPr>
            <p:cNvSpPr txBox="1"/>
            <p:nvPr/>
          </p:nvSpPr>
          <p:spPr>
            <a:xfrm>
              <a:off x="1102183" y="5864876"/>
              <a:ext cx="3020099" cy="369332"/>
            </a:xfrm>
            <a:prstGeom prst="rect">
              <a:avLst/>
            </a:prstGeom>
            <a:solidFill>
              <a:schemeClr val="bg1">
                <a:lumMod val="85000"/>
              </a:schemeClr>
            </a:solidFill>
          </p:spPr>
          <p:txBody>
            <a:bodyPr wrap="square" rtlCol="0">
              <a:spAutoFit/>
            </a:bodyPr>
            <a:lstStyle/>
            <a:p>
              <a:pPr algn="ctr"/>
              <a:r>
                <a:rPr lang="en-US" dirty="0">
                  <a:latin typeface="Calibri" panose="020F0502020204030204" pitchFamily="34" charset="0"/>
                  <a:cs typeface="Calibri" panose="020F0502020204030204" pitchFamily="34" charset="0"/>
                </a:rPr>
                <a:t>Released</a:t>
              </a:r>
            </a:p>
          </p:txBody>
        </p:sp>
        <p:sp>
          <p:nvSpPr>
            <p:cNvPr id="10" name="TextBox 9">
              <a:extLst>
                <a:ext uri="{FF2B5EF4-FFF2-40B4-BE49-F238E27FC236}">
                  <a16:creationId xmlns:a16="http://schemas.microsoft.com/office/drawing/2014/main" id="{3F82152A-44AF-CCDF-0818-DBFF22B9CC15}"/>
                </a:ext>
              </a:extLst>
            </p:cNvPr>
            <p:cNvSpPr txBox="1"/>
            <p:nvPr/>
          </p:nvSpPr>
          <p:spPr>
            <a:xfrm>
              <a:off x="4140981" y="5864876"/>
              <a:ext cx="3979147"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41B0B2E-86AD-AAA7-0AE6-2D160A727BA5}"/>
                </a:ext>
              </a:extLst>
            </p:cNvPr>
            <p:cNvSpPr txBox="1"/>
            <p:nvPr/>
          </p:nvSpPr>
          <p:spPr>
            <a:xfrm>
              <a:off x="8131928" y="5864876"/>
              <a:ext cx="3780561"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grpSp>
      <p:sp>
        <p:nvSpPr>
          <p:cNvPr id="12" name="TextBox 11">
            <a:extLst>
              <a:ext uri="{FF2B5EF4-FFF2-40B4-BE49-F238E27FC236}">
                <a16:creationId xmlns:a16="http://schemas.microsoft.com/office/drawing/2014/main" id="{40840D07-9EA7-69EA-DCF9-4B3BA0B146F4}"/>
              </a:ext>
            </a:extLst>
          </p:cNvPr>
          <p:cNvSpPr txBox="1"/>
          <p:nvPr/>
        </p:nvSpPr>
        <p:spPr>
          <a:xfrm>
            <a:off x="9256341" y="5640728"/>
            <a:ext cx="2544620" cy="369332"/>
          </a:xfrm>
          <a:prstGeom prst="rect">
            <a:avLst/>
          </a:prstGeom>
          <a:solidFill>
            <a:schemeClr val="bg1">
              <a:lumMod val="85000"/>
            </a:schemeClr>
          </a:solidFill>
        </p:spPr>
        <p:txBody>
          <a:bodyPr wrap="square" rtlCol="0">
            <a:spAutoFit/>
          </a:bodyPr>
          <a:lstStyle/>
          <a:p>
            <a:pPr algn="ct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1E26D5A-CB6F-44C9-6C14-428328F7ACA5}"/>
              </a:ext>
            </a:extLst>
          </p:cNvPr>
          <p:cNvSpPr txBox="1"/>
          <p:nvPr/>
        </p:nvSpPr>
        <p:spPr>
          <a:xfrm>
            <a:off x="11819540" y="5640728"/>
            <a:ext cx="288000" cy="369332"/>
          </a:xfrm>
          <a:prstGeom prst="rect">
            <a:avLst/>
          </a:prstGeom>
          <a:solidFill>
            <a:schemeClr val="bg1">
              <a:lumMod val="85000"/>
            </a:schemeClr>
          </a:solidFill>
        </p:spPr>
        <p:txBody>
          <a:bodyPr wrap="square" rtlCol="0">
            <a:spAutoFit/>
          </a:bodyPr>
          <a:lstStyle/>
          <a:p>
            <a:pPr algn="ctr"/>
            <a:endParaRPr lang="en-US">
              <a:latin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35CABA87-E5C5-332B-6341-B2752ACBBC5F}"/>
              </a:ext>
            </a:extLst>
          </p:cNvPr>
          <p:cNvGrpSpPr/>
          <p:nvPr/>
        </p:nvGrpSpPr>
        <p:grpSpPr>
          <a:xfrm>
            <a:off x="919614" y="6102626"/>
            <a:ext cx="4962163" cy="490331"/>
            <a:chOff x="919614" y="6102626"/>
            <a:chExt cx="4962163" cy="490331"/>
          </a:xfrm>
        </p:grpSpPr>
        <p:sp>
          <p:nvSpPr>
            <p:cNvPr id="15" name="Rounded Rectangle 58">
              <a:extLst>
                <a:ext uri="{FF2B5EF4-FFF2-40B4-BE49-F238E27FC236}">
                  <a16:creationId xmlns:a16="http://schemas.microsoft.com/office/drawing/2014/main" id="{07328B17-5E6D-DF22-2946-0A186541AF0D}"/>
                </a:ext>
              </a:extLst>
            </p:cNvPr>
            <p:cNvSpPr>
              <a:spLocks noChangeAspect="1"/>
            </p:cNvSpPr>
            <p:nvPr/>
          </p:nvSpPr>
          <p:spPr>
            <a:xfrm rot="2700000">
              <a:off x="1621185" y="6231186"/>
              <a:ext cx="243493" cy="243493"/>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59">
              <a:extLst>
                <a:ext uri="{FF2B5EF4-FFF2-40B4-BE49-F238E27FC236}">
                  <a16:creationId xmlns:a16="http://schemas.microsoft.com/office/drawing/2014/main" id="{E1B92644-FA0E-E212-43FA-B453DA446B4E}"/>
                </a:ext>
              </a:extLst>
            </p:cNvPr>
            <p:cNvSpPr>
              <a:spLocks noChangeAspect="1"/>
            </p:cNvSpPr>
            <p:nvPr/>
          </p:nvSpPr>
          <p:spPr>
            <a:xfrm rot="2700000">
              <a:off x="1261880" y="6302564"/>
              <a:ext cx="108219" cy="108219"/>
            </a:xfrm>
            <a:prstGeom prst="roundRect">
              <a:avLst/>
            </a:prstGeom>
            <a:solidFill>
              <a:schemeClr val="bg1"/>
            </a:solid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1C6D105-EB86-138A-8D67-5DCA61D99639}"/>
                </a:ext>
              </a:extLst>
            </p:cNvPr>
            <p:cNvCxnSpPr>
              <a:cxnSpLocks/>
            </p:cNvCxnSpPr>
            <p:nvPr/>
          </p:nvCxnSpPr>
          <p:spPr>
            <a:xfrm rot="5400000">
              <a:off x="1480197" y="6266673"/>
              <a:ext cx="0" cy="18000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A15B3F5-B929-D21A-C82B-032684D78DF1}"/>
                </a:ext>
              </a:extLst>
            </p:cNvPr>
            <p:cNvSpPr txBox="1"/>
            <p:nvPr/>
          </p:nvSpPr>
          <p:spPr>
            <a:xfrm>
              <a:off x="919614"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CS</a:t>
              </a:r>
              <a:endParaRPr lang="en-US" sz="160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0ED2D94A-79AA-018F-0F97-29850999DE25}"/>
                </a:ext>
              </a:extLst>
            </p:cNvPr>
            <p:cNvSpPr txBox="1"/>
            <p:nvPr/>
          </p:nvSpPr>
          <p:spPr>
            <a:xfrm>
              <a:off x="1849818" y="6229715"/>
              <a:ext cx="408474" cy="253916"/>
            </a:xfrm>
            <a:prstGeom prst="rect">
              <a:avLst/>
            </a:prstGeom>
            <a:noFill/>
          </p:spPr>
          <p:txBody>
            <a:bodyPr wrap="square" rtlCol="0">
              <a:spAutoFit/>
            </a:bodyPr>
            <a:lstStyle/>
            <a:p>
              <a:pPr algn="ctr"/>
              <a:r>
                <a:rPr lang="en-US" sz="1050">
                  <a:latin typeface="Calibri" panose="020F0502020204030204" pitchFamily="34" charset="0"/>
                  <a:cs typeface="Calibri" panose="020F0502020204030204" pitchFamily="34" charset="0"/>
                </a:rPr>
                <a:t>MP</a:t>
              </a:r>
              <a:endParaRPr lang="en-US" sz="1600">
                <a:latin typeface="Calibri" panose="020F0502020204030204" pitchFamily="34" charset="0"/>
                <a:cs typeface="Calibri" panose="020F0502020204030204" pitchFamily="34" charset="0"/>
              </a:endParaRPr>
            </a:p>
          </p:txBody>
        </p:sp>
        <p:sp>
          <p:nvSpPr>
            <p:cNvPr id="20" name="Rounded Rectangle 63">
              <a:extLst>
                <a:ext uri="{FF2B5EF4-FFF2-40B4-BE49-F238E27FC236}">
                  <a16:creationId xmlns:a16="http://schemas.microsoft.com/office/drawing/2014/main" id="{03FCC9AA-9634-CFEA-3CE1-910C745F74AD}"/>
                </a:ext>
              </a:extLst>
            </p:cNvPr>
            <p:cNvSpPr>
              <a:spLocks noChangeAspect="1"/>
            </p:cNvSpPr>
            <p:nvPr/>
          </p:nvSpPr>
          <p:spPr>
            <a:xfrm rot="2700000">
              <a:off x="2393283" y="6284673"/>
              <a:ext cx="144000" cy="144000"/>
            </a:xfrm>
            <a:prstGeom prst="roundRect">
              <a:avLst/>
            </a:prstGeom>
            <a:solidFill>
              <a:schemeClr val="tx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65">
              <a:extLst>
                <a:ext uri="{FF2B5EF4-FFF2-40B4-BE49-F238E27FC236}">
                  <a16:creationId xmlns:a16="http://schemas.microsoft.com/office/drawing/2014/main" id="{0523910E-689A-3B9A-12D4-0F6413F078BD}"/>
                </a:ext>
              </a:extLst>
            </p:cNvPr>
            <p:cNvSpPr>
              <a:spLocks noChangeAspect="1"/>
            </p:cNvSpPr>
            <p:nvPr/>
          </p:nvSpPr>
          <p:spPr>
            <a:xfrm rot="2700000">
              <a:off x="3419541" y="6284673"/>
              <a:ext cx="144000" cy="144000"/>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66">
              <a:extLst>
                <a:ext uri="{FF2B5EF4-FFF2-40B4-BE49-F238E27FC236}">
                  <a16:creationId xmlns:a16="http://schemas.microsoft.com/office/drawing/2014/main" id="{960171C4-5CFE-F313-AEF1-2D4A9A3A4E97}"/>
                </a:ext>
              </a:extLst>
            </p:cNvPr>
            <p:cNvSpPr>
              <a:spLocks noChangeAspect="1"/>
            </p:cNvSpPr>
            <p:nvPr/>
          </p:nvSpPr>
          <p:spPr>
            <a:xfrm rot="2700000">
              <a:off x="4585611" y="6284673"/>
              <a:ext cx="144000" cy="1440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5FD7FE9-56BB-AAA2-85FB-AD46E3FB887E}"/>
                </a:ext>
              </a:extLst>
            </p:cNvPr>
            <p:cNvSpPr txBox="1"/>
            <p:nvPr/>
          </p:nvSpPr>
          <p:spPr>
            <a:xfrm>
              <a:off x="2523379"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Production</a:t>
              </a:r>
            </a:p>
          </p:txBody>
        </p:sp>
        <p:sp>
          <p:nvSpPr>
            <p:cNvPr id="24" name="TextBox 23">
              <a:extLst>
                <a:ext uri="{FF2B5EF4-FFF2-40B4-BE49-F238E27FC236}">
                  <a16:creationId xmlns:a16="http://schemas.microsoft.com/office/drawing/2014/main" id="{25D40EB2-2037-BFD8-1444-201FB11CC780}"/>
                </a:ext>
              </a:extLst>
            </p:cNvPr>
            <p:cNvSpPr txBox="1"/>
            <p:nvPr/>
          </p:nvSpPr>
          <p:spPr>
            <a:xfrm>
              <a:off x="354963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Development</a:t>
              </a:r>
            </a:p>
          </p:txBody>
        </p:sp>
        <p:sp>
          <p:nvSpPr>
            <p:cNvPr id="25" name="TextBox 24">
              <a:extLst>
                <a:ext uri="{FF2B5EF4-FFF2-40B4-BE49-F238E27FC236}">
                  <a16:creationId xmlns:a16="http://schemas.microsoft.com/office/drawing/2014/main" id="{6F846086-6AFC-B556-8E8A-542540768DDD}"/>
                </a:ext>
              </a:extLst>
            </p:cNvPr>
            <p:cNvSpPr txBox="1"/>
            <p:nvPr/>
          </p:nvSpPr>
          <p:spPr>
            <a:xfrm>
              <a:off x="4715707" y="6229715"/>
              <a:ext cx="1166070" cy="253916"/>
            </a:xfrm>
            <a:prstGeom prst="rect">
              <a:avLst/>
            </a:prstGeom>
            <a:noFill/>
          </p:spPr>
          <p:txBody>
            <a:bodyPr wrap="square" rtlCol="0">
              <a:spAutoFit/>
            </a:bodyPr>
            <a:lstStyle/>
            <a:p>
              <a:r>
                <a:rPr lang="en-US" sz="1050">
                  <a:latin typeface="Calibri" panose="020F0502020204030204" pitchFamily="34" charset="0"/>
                  <a:cs typeface="Calibri" panose="020F0502020204030204" pitchFamily="34" charset="0"/>
                </a:rPr>
                <a:t>Planning</a:t>
              </a:r>
            </a:p>
          </p:txBody>
        </p:sp>
        <p:sp>
          <p:nvSpPr>
            <p:cNvPr id="26" name="Rectangle 25">
              <a:extLst>
                <a:ext uri="{FF2B5EF4-FFF2-40B4-BE49-F238E27FC236}">
                  <a16:creationId xmlns:a16="http://schemas.microsoft.com/office/drawing/2014/main" id="{2A682ADD-4B54-676C-93A2-35B1F9D82BFD}"/>
                </a:ext>
              </a:extLst>
            </p:cNvPr>
            <p:cNvSpPr/>
            <p:nvPr/>
          </p:nvSpPr>
          <p:spPr>
            <a:xfrm>
              <a:off x="941607" y="6102626"/>
              <a:ext cx="4379141" cy="49033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C1FBAE65-78B8-EB03-E128-504F76825515}"/>
              </a:ext>
            </a:extLst>
          </p:cNvPr>
          <p:cNvSpPr/>
          <p:nvPr/>
        </p:nvSpPr>
        <p:spPr>
          <a:xfrm>
            <a:off x="941607" y="906248"/>
            <a:ext cx="11017251" cy="4600019"/>
          </a:xfrm>
          <a:prstGeom prst="rect">
            <a:avLst/>
          </a:prstGeom>
          <a:solidFill>
            <a:srgbClr val="BFF9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BF23D4-D7FE-44C8-DC6D-3B3820258B41}"/>
              </a:ext>
            </a:extLst>
          </p:cNvPr>
          <p:cNvSpPr/>
          <p:nvPr/>
        </p:nvSpPr>
        <p:spPr>
          <a:xfrm>
            <a:off x="233142" y="906249"/>
            <a:ext cx="576000" cy="46000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0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98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BD929C1A-4026-CCF7-D4EB-5DC5A036FB5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734"/>
            <a:ext cx="12192000" cy="6862734"/>
          </a:xfrm>
          <a:prstGeom prst="rect">
            <a:avLst/>
          </a:prstGeom>
        </p:spPr>
      </p:pic>
      <p:sp>
        <p:nvSpPr>
          <p:cNvPr id="13" name="Title 1">
            <a:extLst>
              <a:ext uri="{FF2B5EF4-FFF2-40B4-BE49-F238E27FC236}">
                <a16:creationId xmlns:a16="http://schemas.microsoft.com/office/drawing/2014/main" id="{DC78A57F-CCC7-B463-44F9-68D96C78187C}"/>
              </a:ext>
            </a:extLst>
          </p:cNvPr>
          <p:cNvSpPr>
            <a:spLocks noGrp="1"/>
          </p:cNvSpPr>
          <p:nvPr>
            <p:ph type="title" hasCustomPrompt="1"/>
          </p:nvPr>
        </p:nvSpPr>
        <p:spPr>
          <a:xfrm>
            <a:off x="451097" y="2327563"/>
            <a:ext cx="6068289" cy="1385455"/>
          </a:xfrm>
        </p:spPr>
        <p:txBody>
          <a:bodyPr anchor="t" anchorCtr="0"/>
          <a:lstStyle>
            <a:lvl1pPr>
              <a:defRPr sz="5200" b="1">
                <a:solidFill>
                  <a:schemeClr val="bg1"/>
                </a:solidFill>
              </a:defRPr>
            </a:lvl1pPr>
          </a:lstStyle>
          <a:p>
            <a:r>
              <a:rPr lang="en-GB" dirty="0"/>
              <a:t>Click to edit the Master title style</a:t>
            </a:r>
            <a:endParaRPr lang="en-US" dirty="0"/>
          </a:p>
        </p:txBody>
      </p:sp>
      <p:sp>
        <p:nvSpPr>
          <p:cNvPr id="14" name="Text Placeholder 2">
            <a:extLst>
              <a:ext uri="{FF2B5EF4-FFF2-40B4-BE49-F238E27FC236}">
                <a16:creationId xmlns:a16="http://schemas.microsoft.com/office/drawing/2014/main" id="{B410F718-F28B-FA72-F27B-01C320A33910}"/>
              </a:ext>
            </a:extLst>
          </p:cNvPr>
          <p:cNvSpPr>
            <a:spLocks noGrp="1"/>
          </p:cNvSpPr>
          <p:nvPr>
            <p:ph type="body" idx="1"/>
          </p:nvPr>
        </p:nvSpPr>
        <p:spPr>
          <a:xfrm>
            <a:off x="451096" y="3869027"/>
            <a:ext cx="6068291" cy="6487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5" name="Picture 14">
            <a:extLst>
              <a:ext uri="{FF2B5EF4-FFF2-40B4-BE49-F238E27FC236}">
                <a16:creationId xmlns:a16="http://schemas.microsoft.com/office/drawing/2014/main" id="{A6FA5C98-0A04-2D9E-EFB7-ECFAC76EBDA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69850" y="564160"/>
            <a:ext cx="2343858" cy="1225546"/>
          </a:xfrm>
          <a:prstGeom prst="rect">
            <a:avLst/>
          </a:prstGeom>
        </p:spPr>
      </p:pic>
      <p:sp>
        <p:nvSpPr>
          <p:cNvPr id="16" name="Text Placeholder 2">
            <a:extLst>
              <a:ext uri="{FF2B5EF4-FFF2-40B4-BE49-F238E27FC236}">
                <a16:creationId xmlns:a16="http://schemas.microsoft.com/office/drawing/2014/main" id="{8EDBB519-8AFA-7FDC-C3CB-3073C0E68382}"/>
              </a:ext>
            </a:extLst>
          </p:cNvPr>
          <p:cNvSpPr>
            <a:spLocks noGrp="1"/>
          </p:cNvSpPr>
          <p:nvPr>
            <p:ph type="body" idx="11"/>
          </p:nvPr>
        </p:nvSpPr>
        <p:spPr>
          <a:xfrm>
            <a:off x="451095" y="4969694"/>
            <a:ext cx="6068291" cy="52348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55516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4EF9B-D138-42C6-9229-4055B091000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12192001" cy="6858000"/>
          </a:xfrm>
          <a:prstGeom prst="rect">
            <a:avLst/>
          </a:prstGeom>
        </p:spPr>
      </p:pic>
      <p:sp>
        <p:nvSpPr>
          <p:cNvPr id="4" name="Title 1">
            <a:extLst>
              <a:ext uri="{FF2B5EF4-FFF2-40B4-BE49-F238E27FC236}">
                <a16:creationId xmlns:a16="http://schemas.microsoft.com/office/drawing/2014/main" id="{5C8FFE65-7405-0957-35C5-8F9B488F1C59}"/>
              </a:ext>
            </a:extLst>
          </p:cNvPr>
          <p:cNvSpPr>
            <a:spLocks noGrp="1"/>
          </p:cNvSpPr>
          <p:nvPr>
            <p:ph type="title" hasCustomPrompt="1"/>
          </p:nvPr>
        </p:nvSpPr>
        <p:spPr>
          <a:xfrm>
            <a:off x="451097" y="2327563"/>
            <a:ext cx="6068289" cy="1385455"/>
          </a:xfrm>
        </p:spPr>
        <p:txBody>
          <a:bodyPr anchor="t" anchorCtr="0"/>
          <a:lstStyle>
            <a:lvl1pPr>
              <a:defRPr sz="5200" b="1">
                <a:solidFill>
                  <a:schemeClr val="bg1"/>
                </a:solidFill>
              </a:defRPr>
            </a:lvl1pPr>
          </a:lstStyle>
          <a:p>
            <a:r>
              <a:rPr lang="en-GB" dirty="0"/>
              <a:t>Click to edit the Master title style</a:t>
            </a:r>
            <a:endParaRPr lang="en-US" dirty="0"/>
          </a:p>
        </p:txBody>
      </p:sp>
      <p:sp>
        <p:nvSpPr>
          <p:cNvPr id="5" name="Text Placeholder 2">
            <a:extLst>
              <a:ext uri="{FF2B5EF4-FFF2-40B4-BE49-F238E27FC236}">
                <a16:creationId xmlns:a16="http://schemas.microsoft.com/office/drawing/2014/main" id="{8A585C77-0B43-1BB3-6325-B6120C2FD0D3}"/>
              </a:ext>
            </a:extLst>
          </p:cNvPr>
          <p:cNvSpPr>
            <a:spLocks noGrp="1"/>
          </p:cNvSpPr>
          <p:nvPr>
            <p:ph type="body" idx="1"/>
          </p:nvPr>
        </p:nvSpPr>
        <p:spPr>
          <a:xfrm>
            <a:off x="451096" y="3869027"/>
            <a:ext cx="6068291" cy="6487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6" name="Picture 5">
            <a:extLst>
              <a:ext uri="{FF2B5EF4-FFF2-40B4-BE49-F238E27FC236}">
                <a16:creationId xmlns:a16="http://schemas.microsoft.com/office/drawing/2014/main" id="{BDF04549-3B15-5590-2934-80F3918A758E}"/>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69850" y="564160"/>
            <a:ext cx="2343858" cy="1225546"/>
          </a:xfrm>
          <a:prstGeom prst="rect">
            <a:avLst/>
          </a:prstGeom>
        </p:spPr>
      </p:pic>
      <p:sp>
        <p:nvSpPr>
          <p:cNvPr id="8" name="Text Placeholder 2">
            <a:extLst>
              <a:ext uri="{FF2B5EF4-FFF2-40B4-BE49-F238E27FC236}">
                <a16:creationId xmlns:a16="http://schemas.microsoft.com/office/drawing/2014/main" id="{30DCC11B-D6CB-93A6-19C4-F01CFD7B813D}"/>
              </a:ext>
            </a:extLst>
          </p:cNvPr>
          <p:cNvSpPr>
            <a:spLocks noGrp="1"/>
          </p:cNvSpPr>
          <p:nvPr>
            <p:ph type="body" idx="11"/>
          </p:nvPr>
        </p:nvSpPr>
        <p:spPr>
          <a:xfrm>
            <a:off x="451095" y="4969694"/>
            <a:ext cx="6068291" cy="52348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61787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DD0EC-A0FA-44A4-1704-00C22C9AAAFE}"/>
              </a:ext>
            </a:extLst>
          </p:cNvPr>
          <p:cNvSpPr/>
          <p:nvPr/>
        </p:nvSpPr>
        <p:spPr>
          <a:xfrm flipV="1">
            <a:off x="1" y="3054567"/>
            <a:ext cx="12192000" cy="2624822"/>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B45F17-572D-74A5-3809-8205C94FE61F}"/>
              </a:ext>
            </a:extLst>
          </p:cNvPr>
          <p:cNvSpPr/>
          <p:nvPr/>
        </p:nvSpPr>
        <p:spPr>
          <a:xfrm flipV="1">
            <a:off x="1" y="-3"/>
            <a:ext cx="12192000" cy="3024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306EBD-5044-5D86-5448-45246682490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024617"/>
            <a:ext cx="12192000" cy="2379073"/>
          </a:xfrm>
          <a:prstGeom prst="rect">
            <a:avLst/>
          </a:prstGeom>
        </p:spPr>
      </p:pic>
      <p:sp>
        <p:nvSpPr>
          <p:cNvPr id="10" name="Rectangle: Rounded Corners 9">
            <a:extLst>
              <a:ext uri="{FF2B5EF4-FFF2-40B4-BE49-F238E27FC236}">
                <a16:creationId xmlns:a16="http://schemas.microsoft.com/office/drawing/2014/main" id="{296B5B87-35BA-5B20-8521-CF1A5FE27712}"/>
              </a:ext>
            </a:extLst>
          </p:cNvPr>
          <p:cNvSpPr/>
          <p:nvPr/>
        </p:nvSpPr>
        <p:spPr>
          <a:xfrm>
            <a:off x="-796160" y="2253788"/>
            <a:ext cx="12222217" cy="1497983"/>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1" name="Picture 10">
            <a:extLst>
              <a:ext uri="{FF2B5EF4-FFF2-40B4-BE49-F238E27FC236}">
                <a16:creationId xmlns:a16="http://schemas.microsoft.com/office/drawing/2014/main" id="{DF19FD86-3738-F42E-34A0-E2FE5DA7A45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398086" y="507278"/>
            <a:ext cx="2343856" cy="1225546"/>
          </a:xfrm>
          <a:prstGeom prst="rect">
            <a:avLst/>
          </a:prstGeom>
          <a:effectLst/>
        </p:spPr>
      </p:pic>
      <p:sp>
        <p:nvSpPr>
          <p:cNvPr id="12" name="Text Placeholder 2">
            <a:extLst>
              <a:ext uri="{FF2B5EF4-FFF2-40B4-BE49-F238E27FC236}">
                <a16:creationId xmlns:a16="http://schemas.microsoft.com/office/drawing/2014/main" id="{F451BBBC-9DE2-FCAA-6B90-E15D8C4953F4}"/>
              </a:ext>
            </a:extLst>
          </p:cNvPr>
          <p:cNvSpPr>
            <a:spLocks noGrp="1"/>
          </p:cNvSpPr>
          <p:nvPr>
            <p:ph type="body" idx="1"/>
          </p:nvPr>
        </p:nvSpPr>
        <p:spPr>
          <a:xfrm>
            <a:off x="317692" y="3116767"/>
            <a:ext cx="11556616" cy="540413"/>
          </a:xfrm>
        </p:spPr>
        <p:txBody>
          <a:bodyPr/>
          <a:lstStyle>
            <a:lvl1pPr marL="0" indent="0">
              <a:buNone/>
              <a:defRPr sz="2400" i="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3" name="Title 1">
            <a:extLst>
              <a:ext uri="{FF2B5EF4-FFF2-40B4-BE49-F238E27FC236}">
                <a16:creationId xmlns:a16="http://schemas.microsoft.com/office/drawing/2014/main" id="{EE12A4CE-BF1B-C91F-F673-08ADC956AA0E}"/>
              </a:ext>
            </a:extLst>
          </p:cNvPr>
          <p:cNvSpPr>
            <a:spLocks noGrp="1"/>
          </p:cNvSpPr>
          <p:nvPr>
            <p:ph type="title" hasCustomPrompt="1"/>
          </p:nvPr>
        </p:nvSpPr>
        <p:spPr>
          <a:xfrm>
            <a:off x="317692" y="2437192"/>
            <a:ext cx="11556616" cy="679575"/>
          </a:xfrm>
        </p:spPr>
        <p:txBody>
          <a:bodyPr anchor="t" anchorCtr="0"/>
          <a:lstStyle>
            <a:lvl1pPr>
              <a:defRPr sz="4800" b="1" cap="none" baseline="0">
                <a:solidFill>
                  <a:schemeClr val="bg1"/>
                </a:solidFill>
                <a:effectLst/>
              </a:defRPr>
            </a:lvl1pPr>
          </a:lstStyle>
          <a:p>
            <a:r>
              <a:rPr lang="en-GB" dirty="0"/>
              <a:t>Click to edit the Master title style</a:t>
            </a:r>
            <a:endParaRPr lang="en-US" dirty="0"/>
          </a:p>
        </p:txBody>
      </p:sp>
    </p:spTree>
    <p:extLst>
      <p:ext uri="{BB962C8B-B14F-4D97-AF65-F5344CB8AC3E}">
        <p14:creationId xmlns:p14="http://schemas.microsoft.com/office/powerpoint/2010/main" val="238864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413D2E-F28D-E980-95B8-B59693AFA937}"/>
              </a:ext>
            </a:extLst>
          </p:cNvPr>
          <p:cNvSpPr/>
          <p:nvPr/>
        </p:nvSpPr>
        <p:spPr>
          <a:xfrm flipV="1">
            <a:off x="1" y="3054567"/>
            <a:ext cx="12192000" cy="2624822"/>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F454C43-6B2A-2E73-E44B-FE551811E8D1}"/>
              </a:ext>
            </a:extLst>
          </p:cNvPr>
          <p:cNvSpPr/>
          <p:nvPr/>
        </p:nvSpPr>
        <p:spPr>
          <a:xfrm flipV="1">
            <a:off x="1" y="-3"/>
            <a:ext cx="12192000" cy="3024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37844E-5ACD-065C-7EB3-268933D9739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024617"/>
            <a:ext cx="12192000" cy="2379073"/>
          </a:xfrm>
          <a:prstGeom prst="rect">
            <a:avLst/>
          </a:prstGeom>
        </p:spPr>
      </p:pic>
      <p:sp>
        <p:nvSpPr>
          <p:cNvPr id="7" name="Rectangle: Rounded Corners 6">
            <a:extLst>
              <a:ext uri="{FF2B5EF4-FFF2-40B4-BE49-F238E27FC236}">
                <a16:creationId xmlns:a16="http://schemas.microsoft.com/office/drawing/2014/main" id="{F7BBBBB4-E91F-BF01-68A9-BBA68A354417}"/>
              </a:ext>
            </a:extLst>
          </p:cNvPr>
          <p:cNvSpPr/>
          <p:nvPr/>
        </p:nvSpPr>
        <p:spPr>
          <a:xfrm>
            <a:off x="-796160" y="2253788"/>
            <a:ext cx="12222217" cy="1497983"/>
          </a:xfrm>
          <a:prstGeom prst="roundRect">
            <a:avLst>
              <a:gd name="adj" fmla="val 50000"/>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Text Placeholder 2">
            <a:extLst>
              <a:ext uri="{FF2B5EF4-FFF2-40B4-BE49-F238E27FC236}">
                <a16:creationId xmlns:a16="http://schemas.microsoft.com/office/drawing/2014/main" id="{6B912EC2-B45D-94AA-70E8-A6E54A9F6C5C}"/>
              </a:ext>
            </a:extLst>
          </p:cNvPr>
          <p:cNvSpPr>
            <a:spLocks noGrp="1"/>
          </p:cNvSpPr>
          <p:nvPr>
            <p:ph type="body" idx="1"/>
          </p:nvPr>
        </p:nvSpPr>
        <p:spPr>
          <a:xfrm>
            <a:off x="317692" y="3116767"/>
            <a:ext cx="11556616" cy="540413"/>
          </a:xfrm>
        </p:spPr>
        <p:txBody>
          <a:bodyPr/>
          <a:lstStyle>
            <a:lvl1pPr marL="0" indent="0">
              <a:buNone/>
              <a:defRPr sz="2400" i="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itle 1">
            <a:extLst>
              <a:ext uri="{FF2B5EF4-FFF2-40B4-BE49-F238E27FC236}">
                <a16:creationId xmlns:a16="http://schemas.microsoft.com/office/drawing/2014/main" id="{75E739B5-6FE3-0FE3-41C0-4AA6217FBAE9}"/>
              </a:ext>
            </a:extLst>
          </p:cNvPr>
          <p:cNvSpPr>
            <a:spLocks noGrp="1"/>
          </p:cNvSpPr>
          <p:nvPr>
            <p:ph type="title" hasCustomPrompt="1"/>
          </p:nvPr>
        </p:nvSpPr>
        <p:spPr>
          <a:xfrm>
            <a:off x="317692" y="2437192"/>
            <a:ext cx="11556616" cy="679575"/>
          </a:xfrm>
        </p:spPr>
        <p:txBody>
          <a:bodyPr anchor="t" anchorCtr="0"/>
          <a:lstStyle>
            <a:lvl1pPr>
              <a:defRPr sz="4800" b="1" cap="none" baseline="0">
                <a:solidFill>
                  <a:schemeClr val="bg1"/>
                </a:solidFill>
                <a:effectLst/>
              </a:defRPr>
            </a:lvl1pPr>
          </a:lstStyle>
          <a:p>
            <a:r>
              <a:rPr lang="en-GB" dirty="0"/>
              <a:t>Click to edit the Master title style</a:t>
            </a:r>
            <a:endParaRPr lang="en-US" dirty="0"/>
          </a:p>
        </p:txBody>
      </p:sp>
      <p:pic>
        <p:nvPicPr>
          <p:cNvPr id="13" name="Picture 12">
            <a:extLst>
              <a:ext uri="{FF2B5EF4-FFF2-40B4-BE49-F238E27FC236}">
                <a16:creationId xmlns:a16="http://schemas.microsoft.com/office/drawing/2014/main" id="{84D169F7-D097-2190-6113-BB47657C2B8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398086" y="507278"/>
            <a:ext cx="2343856" cy="1225546"/>
          </a:xfrm>
          <a:prstGeom prst="rect">
            <a:avLst/>
          </a:prstGeom>
          <a:effectLst/>
        </p:spPr>
      </p:pic>
    </p:spTree>
    <p:extLst>
      <p:ext uri="{BB962C8B-B14F-4D97-AF65-F5344CB8AC3E}">
        <p14:creationId xmlns:p14="http://schemas.microsoft.com/office/powerpoint/2010/main" val="780671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4E71B2-4C38-8E3A-47E8-E5B319EB9D9E}"/>
              </a:ext>
            </a:extLst>
          </p:cNvPr>
          <p:cNvSpPr/>
          <p:nvPr/>
        </p:nvSpPr>
        <p:spPr>
          <a:xfrm flipV="1">
            <a:off x="1" y="3054567"/>
            <a:ext cx="12192000" cy="2624822"/>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D6A339-A5E9-1975-65E4-AADF48C18E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024617"/>
            <a:ext cx="12192000" cy="2379073"/>
          </a:xfrm>
          <a:prstGeom prst="rect">
            <a:avLst/>
          </a:prstGeom>
        </p:spPr>
      </p:pic>
      <p:sp>
        <p:nvSpPr>
          <p:cNvPr id="7" name="Rectangle 6">
            <a:extLst>
              <a:ext uri="{FF2B5EF4-FFF2-40B4-BE49-F238E27FC236}">
                <a16:creationId xmlns:a16="http://schemas.microsoft.com/office/drawing/2014/main" id="{57F55018-0559-7EFF-5AED-BF536DDE7D27}"/>
              </a:ext>
            </a:extLst>
          </p:cNvPr>
          <p:cNvSpPr/>
          <p:nvPr/>
        </p:nvSpPr>
        <p:spPr>
          <a:xfrm flipV="1">
            <a:off x="1" y="-3"/>
            <a:ext cx="12192000" cy="3024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5F64DB6-A29B-DF49-56A7-51CE27BB7534}"/>
              </a:ext>
            </a:extLst>
          </p:cNvPr>
          <p:cNvSpPr/>
          <p:nvPr/>
        </p:nvSpPr>
        <p:spPr>
          <a:xfrm>
            <a:off x="-796160" y="2253788"/>
            <a:ext cx="12222217" cy="1497983"/>
          </a:xfrm>
          <a:prstGeom prst="roundRect">
            <a:avLst>
              <a:gd name="adj" fmla="val 50000"/>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Text Placeholder 2">
            <a:extLst>
              <a:ext uri="{FF2B5EF4-FFF2-40B4-BE49-F238E27FC236}">
                <a16:creationId xmlns:a16="http://schemas.microsoft.com/office/drawing/2014/main" id="{86A8D2D7-0491-ECDF-2287-CA825D5CE930}"/>
              </a:ext>
            </a:extLst>
          </p:cNvPr>
          <p:cNvSpPr>
            <a:spLocks noGrp="1"/>
          </p:cNvSpPr>
          <p:nvPr>
            <p:ph type="body" idx="1"/>
          </p:nvPr>
        </p:nvSpPr>
        <p:spPr>
          <a:xfrm>
            <a:off x="317692" y="3116767"/>
            <a:ext cx="11556616" cy="540413"/>
          </a:xfrm>
        </p:spPr>
        <p:txBody>
          <a:bodyPr/>
          <a:lstStyle>
            <a:lvl1pPr marL="0" indent="0">
              <a:buNone/>
              <a:defRPr sz="2400" i="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itle 1">
            <a:extLst>
              <a:ext uri="{FF2B5EF4-FFF2-40B4-BE49-F238E27FC236}">
                <a16:creationId xmlns:a16="http://schemas.microsoft.com/office/drawing/2014/main" id="{17ADB736-4D3B-6AA0-9AD7-676865126CF0}"/>
              </a:ext>
            </a:extLst>
          </p:cNvPr>
          <p:cNvSpPr>
            <a:spLocks noGrp="1"/>
          </p:cNvSpPr>
          <p:nvPr>
            <p:ph type="title" hasCustomPrompt="1"/>
          </p:nvPr>
        </p:nvSpPr>
        <p:spPr>
          <a:xfrm>
            <a:off x="317692" y="2437192"/>
            <a:ext cx="11556616" cy="679575"/>
          </a:xfrm>
        </p:spPr>
        <p:txBody>
          <a:bodyPr anchor="t" anchorCtr="0"/>
          <a:lstStyle>
            <a:lvl1pPr>
              <a:defRPr sz="4800" b="1" cap="none" baseline="0">
                <a:solidFill>
                  <a:schemeClr val="bg1"/>
                </a:solidFill>
                <a:effectLst/>
              </a:defRPr>
            </a:lvl1pPr>
          </a:lstStyle>
          <a:p>
            <a:r>
              <a:rPr lang="en-GB" dirty="0"/>
              <a:t>Click to edit the Master title style</a:t>
            </a:r>
            <a:endParaRPr lang="en-US" dirty="0"/>
          </a:p>
        </p:txBody>
      </p:sp>
      <p:pic>
        <p:nvPicPr>
          <p:cNvPr id="13" name="Picture 12">
            <a:extLst>
              <a:ext uri="{FF2B5EF4-FFF2-40B4-BE49-F238E27FC236}">
                <a16:creationId xmlns:a16="http://schemas.microsoft.com/office/drawing/2014/main" id="{56EC5D30-3155-3E41-4231-163CA34CD03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398086" y="507278"/>
            <a:ext cx="2343856" cy="1225546"/>
          </a:xfrm>
          <a:prstGeom prst="rect">
            <a:avLst/>
          </a:prstGeom>
          <a:effectLst/>
        </p:spPr>
      </p:pic>
    </p:spTree>
    <p:extLst>
      <p:ext uri="{BB962C8B-B14F-4D97-AF65-F5344CB8AC3E}">
        <p14:creationId xmlns:p14="http://schemas.microsoft.com/office/powerpoint/2010/main" val="2627914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347B04-30D4-1ADB-CB75-A72B055D6EA8}"/>
              </a:ext>
            </a:extLst>
          </p:cNvPr>
          <p:cNvSpPr/>
          <p:nvPr/>
        </p:nvSpPr>
        <p:spPr>
          <a:xfrm flipV="1">
            <a:off x="1" y="3054567"/>
            <a:ext cx="12192000" cy="2624822"/>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844FA2-8122-0DA9-3E9A-A33F18F2B6F3}"/>
              </a:ext>
            </a:extLst>
          </p:cNvPr>
          <p:cNvSpPr/>
          <p:nvPr/>
        </p:nvSpPr>
        <p:spPr>
          <a:xfrm flipV="1">
            <a:off x="1" y="-3"/>
            <a:ext cx="12192000" cy="3024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471E2A-E0EE-B5C2-E570-71D08063784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024617"/>
            <a:ext cx="12192000" cy="2379073"/>
          </a:xfrm>
          <a:prstGeom prst="rect">
            <a:avLst/>
          </a:prstGeom>
        </p:spPr>
      </p:pic>
      <p:sp>
        <p:nvSpPr>
          <p:cNvPr id="10" name="Rectangle: Rounded Corners 9">
            <a:extLst>
              <a:ext uri="{FF2B5EF4-FFF2-40B4-BE49-F238E27FC236}">
                <a16:creationId xmlns:a16="http://schemas.microsoft.com/office/drawing/2014/main" id="{D54A85F9-2B03-46D7-1DD9-D37B415A0F55}"/>
              </a:ext>
            </a:extLst>
          </p:cNvPr>
          <p:cNvSpPr/>
          <p:nvPr/>
        </p:nvSpPr>
        <p:spPr>
          <a:xfrm>
            <a:off x="-796160" y="2253788"/>
            <a:ext cx="12222217" cy="1497983"/>
          </a:xfrm>
          <a:prstGeom prst="roundRect">
            <a:avLst>
              <a:gd name="adj" fmla="val 50000"/>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Text Placeholder 2">
            <a:extLst>
              <a:ext uri="{FF2B5EF4-FFF2-40B4-BE49-F238E27FC236}">
                <a16:creationId xmlns:a16="http://schemas.microsoft.com/office/drawing/2014/main" id="{8C9EB2CB-5E1F-55A5-0EEA-5050FA3CCB54}"/>
              </a:ext>
            </a:extLst>
          </p:cNvPr>
          <p:cNvSpPr>
            <a:spLocks noGrp="1"/>
          </p:cNvSpPr>
          <p:nvPr>
            <p:ph type="body" idx="1"/>
          </p:nvPr>
        </p:nvSpPr>
        <p:spPr>
          <a:xfrm>
            <a:off x="317692" y="3116767"/>
            <a:ext cx="11556616" cy="540413"/>
          </a:xfrm>
        </p:spPr>
        <p:txBody>
          <a:bodyPr/>
          <a:lstStyle>
            <a:lvl1pPr marL="0" indent="0">
              <a:buNone/>
              <a:defRPr sz="2400" i="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itle 1">
            <a:extLst>
              <a:ext uri="{FF2B5EF4-FFF2-40B4-BE49-F238E27FC236}">
                <a16:creationId xmlns:a16="http://schemas.microsoft.com/office/drawing/2014/main" id="{90E31ED9-6AB8-F29E-BF8D-1618753D1D6C}"/>
              </a:ext>
            </a:extLst>
          </p:cNvPr>
          <p:cNvSpPr>
            <a:spLocks noGrp="1"/>
          </p:cNvSpPr>
          <p:nvPr>
            <p:ph type="title" hasCustomPrompt="1"/>
          </p:nvPr>
        </p:nvSpPr>
        <p:spPr>
          <a:xfrm>
            <a:off x="317692" y="2437192"/>
            <a:ext cx="11556616" cy="679575"/>
          </a:xfrm>
        </p:spPr>
        <p:txBody>
          <a:bodyPr anchor="t" anchorCtr="0"/>
          <a:lstStyle>
            <a:lvl1pPr>
              <a:defRPr sz="4800" b="1" cap="none" baseline="0">
                <a:solidFill>
                  <a:schemeClr val="bg1"/>
                </a:solidFill>
                <a:effectLst/>
              </a:defRPr>
            </a:lvl1pPr>
          </a:lstStyle>
          <a:p>
            <a:r>
              <a:rPr lang="en-GB" dirty="0"/>
              <a:t>Click to edit the Master title style</a:t>
            </a:r>
            <a:endParaRPr lang="en-US" dirty="0"/>
          </a:p>
        </p:txBody>
      </p:sp>
      <p:pic>
        <p:nvPicPr>
          <p:cNvPr id="13" name="Picture 12">
            <a:extLst>
              <a:ext uri="{FF2B5EF4-FFF2-40B4-BE49-F238E27FC236}">
                <a16:creationId xmlns:a16="http://schemas.microsoft.com/office/drawing/2014/main" id="{E14DCCEA-0F7D-C8AE-D622-5EC4E900F38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398086" y="507278"/>
            <a:ext cx="2343856" cy="1225546"/>
          </a:xfrm>
          <a:prstGeom prst="rect">
            <a:avLst/>
          </a:prstGeom>
          <a:effectLst/>
        </p:spPr>
      </p:pic>
    </p:spTree>
    <p:extLst>
      <p:ext uri="{BB962C8B-B14F-4D97-AF65-F5344CB8AC3E}">
        <p14:creationId xmlns:p14="http://schemas.microsoft.com/office/powerpoint/2010/main" val="3926584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4" name="Picture 3" descr="A black car with green stripes&#10;&#10;Description automatically generated with low confidence">
            <a:extLst>
              <a:ext uri="{FF2B5EF4-FFF2-40B4-BE49-F238E27FC236}">
                <a16:creationId xmlns:a16="http://schemas.microsoft.com/office/drawing/2014/main" id="{87DC6CFA-4857-3ACE-51FD-DBCDFDBFB1F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62279" y="4350401"/>
            <a:ext cx="9529721" cy="2267952"/>
          </a:xfrm>
          <a:prstGeom prst="rect">
            <a:avLst/>
          </a:prstGeom>
        </p:spPr>
      </p:pic>
      <p:sp>
        <p:nvSpPr>
          <p:cNvPr id="5" name="TextBox 4">
            <a:extLst>
              <a:ext uri="{FF2B5EF4-FFF2-40B4-BE49-F238E27FC236}">
                <a16:creationId xmlns:a16="http://schemas.microsoft.com/office/drawing/2014/main" id="{23209D2B-B850-B161-A449-E5AA28E81954}"/>
              </a:ext>
            </a:extLst>
          </p:cNvPr>
          <p:cNvSpPr txBox="1"/>
          <p:nvPr/>
        </p:nvSpPr>
        <p:spPr>
          <a:xfrm>
            <a:off x="558350" y="5243639"/>
            <a:ext cx="2985962" cy="1077218"/>
          </a:xfrm>
          <a:prstGeom prst="rect">
            <a:avLst/>
          </a:prstGeom>
          <a:noFill/>
        </p:spPr>
        <p:txBody>
          <a:bodyPr wrap="square" rtlCol="0">
            <a:spAutoFit/>
          </a:bodyPr>
          <a:lstStyle/>
          <a:p>
            <a:pPr>
              <a:spcAft>
                <a:spcPts val="1200"/>
              </a:spcAft>
            </a:pPr>
            <a:r>
              <a:rPr lang="en-US" dirty="0"/>
              <a:t>Empowering the </a:t>
            </a:r>
            <a:br>
              <a:rPr lang="en-US" dirty="0"/>
            </a:br>
            <a:r>
              <a:rPr lang="en-US" dirty="0"/>
              <a:t>Autotech Revolution</a:t>
            </a:r>
          </a:p>
          <a:p>
            <a:r>
              <a:rPr lang="en-US" dirty="0">
                <a:latin typeface="+mj-lt"/>
              </a:rPr>
              <a:t>www.</a:t>
            </a:r>
            <a:r>
              <a:rPr lang="en-US" dirty="0">
                <a:solidFill>
                  <a:schemeClr val="accent1"/>
                </a:solidFill>
                <a:latin typeface="+mj-lt"/>
              </a:rPr>
              <a:t>indiesemi</a:t>
            </a:r>
            <a:r>
              <a:rPr lang="en-US" dirty="0">
                <a:latin typeface="+mj-lt"/>
              </a:rPr>
              <a:t>.com</a:t>
            </a:r>
          </a:p>
        </p:txBody>
      </p:sp>
      <p:sp>
        <p:nvSpPr>
          <p:cNvPr id="6" name="Rectangle 5">
            <a:extLst>
              <a:ext uri="{FF2B5EF4-FFF2-40B4-BE49-F238E27FC236}">
                <a16:creationId xmlns:a16="http://schemas.microsoft.com/office/drawing/2014/main" id="{ED51A43D-8965-73B1-AB7C-1EB81DD1FA43}"/>
              </a:ext>
            </a:extLst>
          </p:cNvPr>
          <p:cNvSpPr/>
          <p:nvPr/>
        </p:nvSpPr>
        <p:spPr>
          <a:xfrm>
            <a:off x="0" y="0"/>
            <a:ext cx="12192000" cy="1691235"/>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B118930-146B-1DCC-3AFC-B9C37C026A6E}"/>
              </a:ext>
            </a:extLst>
          </p:cNvPr>
          <p:cNvGrpSpPr/>
          <p:nvPr/>
        </p:nvGrpSpPr>
        <p:grpSpPr>
          <a:xfrm>
            <a:off x="2317019" y="1517643"/>
            <a:ext cx="7831618" cy="1204556"/>
            <a:chOff x="2192941" y="1550011"/>
            <a:chExt cx="7557962" cy="1204556"/>
          </a:xfrm>
        </p:grpSpPr>
        <p:sp>
          <p:nvSpPr>
            <p:cNvPr id="7" name="TextBox 6">
              <a:extLst>
                <a:ext uri="{FF2B5EF4-FFF2-40B4-BE49-F238E27FC236}">
                  <a16:creationId xmlns:a16="http://schemas.microsoft.com/office/drawing/2014/main" id="{BB1AD772-F1CA-B12D-C9F9-CF3334D1D56E}"/>
                </a:ext>
              </a:extLst>
            </p:cNvPr>
            <p:cNvSpPr txBox="1"/>
            <p:nvPr userDrawn="1"/>
          </p:nvSpPr>
          <p:spPr>
            <a:xfrm>
              <a:off x="4515568" y="1554238"/>
              <a:ext cx="5235335" cy="1200329"/>
            </a:xfrm>
            <a:prstGeom prst="rect">
              <a:avLst/>
            </a:prstGeom>
            <a:noFill/>
          </p:spPr>
          <p:txBody>
            <a:bodyPr wrap="square" rtlCol="0">
              <a:spAutoFit/>
            </a:bodyPr>
            <a:lstStyle/>
            <a:p>
              <a:pPr algn="l">
                <a:spcAft>
                  <a:spcPts val="1200"/>
                </a:spcAft>
              </a:pPr>
              <a:r>
                <a:rPr lang="en-US" sz="7200" dirty="0">
                  <a:solidFill>
                    <a:schemeClr val="bg1">
                      <a:lumMod val="75000"/>
                    </a:schemeClr>
                  </a:solidFill>
                  <a:latin typeface="+mj-lt"/>
                </a:rPr>
                <a:t>|</a:t>
              </a:r>
              <a:r>
                <a:rPr lang="en-US" sz="7200" dirty="0">
                  <a:solidFill>
                    <a:schemeClr val="bg1">
                      <a:lumMod val="75000"/>
                    </a:schemeClr>
                  </a:solidFill>
                </a:rPr>
                <a:t> THANK YOU</a:t>
              </a:r>
              <a:endParaRPr lang="en-US" sz="7200" dirty="0">
                <a:solidFill>
                  <a:schemeClr val="bg1">
                    <a:lumMod val="75000"/>
                  </a:schemeClr>
                </a:solidFill>
                <a:latin typeface="+mj-lt"/>
              </a:endParaRPr>
            </a:p>
          </p:txBody>
        </p:sp>
        <p:pic>
          <p:nvPicPr>
            <p:cNvPr id="9" name="Picture 8" descr="A picture containing graphics, font, graphic design, logo&#10;&#10;Description automatically generated">
              <a:extLst>
                <a:ext uri="{FF2B5EF4-FFF2-40B4-BE49-F238E27FC236}">
                  <a16:creationId xmlns:a16="http://schemas.microsoft.com/office/drawing/2014/main" id="{F9D5E7AE-A1AC-AF11-8667-0C9C19DE012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192941" y="1550011"/>
              <a:ext cx="2071562" cy="1083169"/>
            </a:xfrm>
            <a:prstGeom prst="rect">
              <a:avLst/>
            </a:prstGeom>
          </p:spPr>
        </p:pic>
      </p:grpSp>
    </p:spTree>
    <p:extLst>
      <p:ext uri="{BB962C8B-B14F-4D97-AF65-F5344CB8AC3E}">
        <p14:creationId xmlns:p14="http://schemas.microsoft.com/office/powerpoint/2010/main" val="293379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and Subhea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5275B12-4A56-CFD2-383D-C07E89BF41E0}"/>
              </a:ext>
            </a:extLst>
          </p:cNvPr>
          <p:cNvSpPr>
            <a:spLocks noGrp="1"/>
          </p:cNvSpPr>
          <p:nvPr>
            <p:ph type="title"/>
          </p:nvPr>
        </p:nvSpPr>
        <p:spPr>
          <a:xfrm>
            <a:off x="401636" y="302916"/>
            <a:ext cx="10126844" cy="490520"/>
          </a:xfr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AD52CE2-2AB9-888E-3EB3-477921DB9F28}"/>
              </a:ext>
            </a:extLst>
          </p:cNvPr>
          <p:cNvSpPr>
            <a:spLocks noGrp="1"/>
          </p:cNvSpPr>
          <p:nvPr>
            <p:ph idx="1"/>
          </p:nvPr>
        </p:nvSpPr>
        <p:spPr>
          <a:xfrm>
            <a:off x="401636" y="1344613"/>
            <a:ext cx="11388728" cy="50117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2680FAD3-D8DE-536A-D5FC-1CADF74A2818}"/>
              </a:ext>
            </a:extLst>
          </p:cNvPr>
          <p:cNvSpPr>
            <a:spLocks noGrp="1"/>
          </p:cNvSpPr>
          <p:nvPr>
            <p:ph type="body" sz="quarter" idx="13"/>
          </p:nvPr>
        </p:nvSpPr>
        <p:spPr>
          <a:xfrm>
            <a:off x="401636" y="810664"/>
            <a:ext cx="11398252" cy="436563"/>
          </a:xfrm>
        </p:spPr>
        <p:txBody>
          <a:bodyPr anchor="ctr" anchorCtr="0">
            <a:normAutofit/>
          </a:bodyPr>
          <a:lstStyle>
            <a:lvl1pPr marL="0" indent="0">
              <a:buFontTx/>
              <a:buNone/>
              <a:defRPr sz="1800" i="1"/>
            </a:lvl1pPr>
          </a:lstStyle>
          <a:p>
            <a:pPr lvl="0"/>
            <a:r>
              <a:rPr lang="en-US"/>
              <a:t>Click to edit Master text styles</a:t>
            </a:r>
          </a:p>
        </p:txBody>
      </p:sp>
    </p:spTree>
    <p:extLst>
      <p:ext uri="{BB962C8B-B14F-4D97-AF65-F5344CB8AC3E}">
        <p14:creationId xmlns:p14="http://schemas.microsoft.com/office/powerpoint/2010/main" val="1134305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71651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4952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796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and Descript Ba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F8A22F-D626-A0C4-12FF-5CA0DB1956B3}"/>
              </a:ext>
            </a:extLst>
          </p:cNvPr>
          <p:cNvSpPr>
            <a:spLocks noGrp="1"/>
          </p:cNvSpPr>
          <p:nvPr>
            <p:ph type="title"/>
          </p:nvPr>
        </p:nvSpPr>
        <p:spPr>
          <a:xfrm>
            <a:off x="401636" y="302916"/>
            <a:ext cx="10126844" cy="490520"/>
          </a:xfrm>
        </p:spPr>
        <p:txBody>
          <a:bodyPr/>
          <a:lstStyle/>
          <a:p>
            <a:r>
              <a:rPr lang="en-US"/>
              <a:t>Click to edit Master title style</a:t>
            </a:r>
          </a:p>
        </p:txBody>
      </p:sp>
      <p:sp>
        <p:nvSpPr>
          <p:cNvPr id="8" name="Content Placeholder 2">
            <a:extLst>
              <a:ext uri="{FF2B5EF4-FFF2-40B4-BE49-F238E27FC236}">
                <a16:creationId xmlns:a16="http://schemas.microsoft.com/office/drawing/2014/main" id="{F0E15041-836E-5C2A-48D9-26DA8EA9502B}"/>
              </a:ext>
            </a:extLst>
          </p:cNvPr>
          <p:cNvSpPr>
            <a:spLocks noGrp="1"/>
          </p:cNvSpPr>
          <p:nvPr>
            <p:ph idx="1"/>
          </p:nvPr>
        </p:nvSpPr>
        <p:spPr>
          <a:xfrm>
            <a:off x="401636" y="969178"/>
            <a:ext cx="11388728" cy="4888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a:extLst>
              <a:ext uri="{FF2B5EF4-FFF2-40B4-BE49-F238E27FC236}">
                <a16:creationId xmlns:a16="http://schemas.microsoft.com/office/drawing/2014/main" id="{40A53B5F-606D-B27D-E75A-E18F34948937}"/>
              </a:ext>
            </a:extLst>
          </p:cNvPr>
          <p:cNvSpPr>
            <a:spLocks noGrp="1"/>
          </p:cNvSpPr>
          <p:nvPr>
            <p:ph type="body" sz="quarter" idx="14"/>
          </p:nvPr>
        </p:nvSpPr>
        <p:spPr>
          <a:xfrm>
            <a:off x="411163" y="5953125"/>
            <a:ext cx="11388725" cy="417513"/>
          </a:xfrm>
          <a:noFill/>
          <a:ln>
            <a:noFill/>
          </a:ln>
        </p:spPr>
        <p:txBody>
          <a:bodyPr anchor="ctr" anchorCtr="0">
            <a:normAutofit/>
          </a:bodyPr>
          <a:lstStyle>
            <a:lvl1pPr marL="0" indent="0" algn="ctr">
              <a:buNone/>
              <a:defRPr sz="2200" b="1" i="1"/>
            </a:lvl1pPr>
          </a:lstStyle>
          <a:p>
            <a:pPr lvl="0"/>
            <a:r>
              <a:rPr lang="en-US"/>
              <a:t>Click to edit Master text styles</a:t>
            </a:r>
          </a:p>
        </p:txBody>
      </p:sp>
    </p:spTree>
    <p:extLst>
      <p:ext uri="{BB962C8B-B14F-4D97-AF65-F5344CB8AC3E}">
        <p14:creationId xmlns:p14="http://schemas.microsoft.com/office/powerpoint/2010/main" val="6690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D4ED7EE-CF3A-2933-641C-FFE81B1B6585}"/>
              </a:ext>
            </a:extLst>
          </p:cNvPr>
          <p:cNvSpPr>
            <a:spLocks noGrp="1"/>
          </p:cNvSpPr>
          <p:nvPr>
            <p:ph type="title"/>
          </p:nvPr>
        </p:nvSpPr>
        <p:spPr>
          <a:xfrm>
            <a:off x="401636" y="302916"/>
            <a:ext cx="10126844" cy="490520"/>
          </a:xfrm>
        </p:spPr>
        <p:txBody>
          <a:bodyPr/>
          <a:lstStyle/>
          <a:p>
            <a:r>
              <a:rPr lang="en-US"/>
              <a:t>Click to edit Master title style</a:t>
            </a:r>
          </a:p>
        </p:txBody>
      </p:sp>
      <p:sp>
        <p:nvSpPr>
          <p:cNvPr id="9" name="Content Placeholder 2">
            <a:extLst>
              <a:ext uri="{FF2B5EF4-FFF2-40B4-BE49-F238E27FC236}">
                <a16:creationId xmlns:a16="http://schemas.microsoft.com/office/drawing/2014/main" id="{22F309F0-6814-521C-0A1C-E8A1D8BA5C5F}"/>
              </a:ext>
            </a:extLst>
          </p:cNvPr>
          <p:cNvSpPr>
            <a:spLocks noGrp="1"/>
          </p:cNvSpPr>
          <p:nvPr>
            <p:ph sz="half" idx="1"/>
          </p:nvPr>
        </p:nvSpPr>
        <p:spPr>
          <a:xfrm>
            <a:off x="401635" y="967206"/>
            <a:ext cx="5618165" cy="5318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11539938-ACDD-EFDA-FDE0-BE036D9B81D4}"/>
              </a:ext>
            </a:extLst>
          </p:cNvPr>
          <p:cNvSpPr>
            <a:spLocks noGrp="1"/>
          </p:cNvSpPr>
          <p:nvPr>
            <p:ph sz="half" idx="2"/>
          </p:nvPr>
        </p:nvSpPr>
        <p:spPr>
          <a:xfrm>
            <a:off x="6096000" y="967206"/>
            <a:ext cx="5694364" cy="531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458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Content Subhea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102035-1459-8DEE-CE8E-1FA9D2C64378}"/>
              </a:ext>
            </a:extLst>
          </p:cNvPr>
          <p:cNvSpPr>
            <a:spLocks noGrp="1"/>
          </p:cNvSpPr>
          <p:nvPr>
            <p:ph type="title"/>
          </p:nvPr>
        </p:nvSpPr>
        <p:spPr>
          <a:xfrm>
            <a:off x="401636" y="302916"/>
            <a:ext cx="10126844" cy="490520"/>
          </a:xfrm>
        </p:spPr>
        <p:txBody>
          <a:body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DFE77255-AB95-D76D-D3FA-3A1B78D63957}"/>
              </a:ext>
            </a:extLst>
          </p:cNvPr>
          <p:cNvSpPr>
            <a:spLocks noGrp="1"/>
          </p:cNvSpPr>
          <p:nvPr>
            <p:ph sz="half" idx="1"/>
          </p:nvPr>
        </p:nvSpPr>
        <p:spPr>
          <a:xfrm>
            <a:off x="401635" y="1348350"/>
            <a:ext cx="5618165" cy="493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050D11FC-AE7E-CF07-ADF5-1C379A7AA699}"/>
              </a:ext>
            </a:extLst>
          </p:cNvPr>
          <p:cNvSpPr>
            <a:spLocks noGrp="1"/>
          </p:cNvSpPr>
          <p:nvPr>
            <p:ph sz="half" idx="2"/>
          </p:nvPr>
        </p:nvSpPr>
        <p:spPr>
          <a:xfrm>
            <a:off x="6096000" y="1351722"/>
            <a:ext cx="5694364" cy="4934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6">
            <a:extLst>
              <a:ext uri="{FF2B5EF4-FFF2-40B4-BE49-F238E27FC236}">
                <a16:creationId xmlns:a16="http://schemas.microsoft.com/office/drawing/2014/main" id="{27824DBC-C576-DB10-E2B9-863004725B9B}"/>
              </a:ext>
            </a:extLst>
          </p:cNvPr>
          <p:cNvSpPr>
            <a:spLocks noGrp="1"/>
          </p:cNvSpPr>
          <p:nvPr>
            <p:ph type="body" sz="quarter" idx="13"/>
          </p:nvPr>
        </p:nvSpPr>
        <p:spPr>
          <a:xfrm>
            <a:off x="411160" y="810664"/>
            <a:ext cx="11388728" cy="436563"/>
          </a:xfrm>
        </p:spPr>
        <p:txBody>
          <a:bodyPr anchor="ctr" anchorCtr="0">
            <a:normAutofit/>
          </a:bodyPr>
          <a:lstStyle>
            <a:lvl1pPr marL="0" indent="0">
              <a:buFontTx/>
              <a:buNone/>
              <a:defRPr sz="1800" i="1"/>
            </a:lvl1pPr>
          </a:lstStyle>
          <a:p>
            <a:pPr lvl="0"/>
            <a:r>
              <a:rPr lang="en-US"/>
              <a:t>Click to edit Master text styles</a:t>
            </a:r>
          </a:p>
        </p:txBody>
      </p:sp>
    </p:spTree>
    <p:extLst>
      <p:ext uri="{BB962C8B-B14F-4D97-AF65-F5344CB8AC3E}">
        <p14:creationId xmlns:p14="http://schemas.microsoft.com/office/powerpoint/2010/main" val="166980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Subhead and Descriptor">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3BD426-25EE-5FF3-AA81-A10E6B15F54F}"/>
              </a:ext>
            </a:extLst>
          </p:cNvPr>
          <p:cNvSpPr>
            <a:spLocks noGrp="1"/>
          </p:cNvSpPr>
          <p:nvPr>
            <p:ph type="title"/>
          </p:nvPr>
        </p:nvSpPr>
        <p:spPr>
          <a:xfrm>
            <a:off x="401636" y="302916"/>
            <a:ext cx="10126844" cy="490520"/>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429A2D2A-3FD9-35EC-8DA0-F71ABB851900}"/>
              </a:ext>
            </a:extLst>
          </p:cNvPr>
          <p:cNvSpPr>
            <a:spLocks noGrp="1"/>
          </p:cNvSpPr>
          <p:nvPr>
            <p:ph sz="half" idx="1"/>
          </p:nvPr>
        </p:nvSpPr>
        <p:spPr>
          <a:xfrm>
            <a:off x="401635" y="1348350"/>
            <a:ext cx="5694365" cy="4604775"/>
          </a:xfrm>
        </p:spPr>
        <p:txBody>
          <a:bodyPr/>
          <a:lstStyle>
            <a:lvl3pPr marL="1143000" indent="-228600">
              <a:buFont typeface="Calibri" panose="020F0502020204030204" pitchFamily="34" charset="0"/>
              <a:buChar char="‒"/>
              <a:defRPr/>
            </a:lvl3pPr>
            <a:lvl4pPr marL="1714500" indent="-342900">
              <a:buFont typeface="Calibri" panose="020F0502020204030204" pitchFamily="34" charset="0"/>
              <a:buChar char="•"/>
              <a:defRPr/>
            </a:lvl4pPr>
            <a:lvl5pPr marL="2057400" indent="-228600">
              <a:buFont typeface="Calibri" panose="020F050202020403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40B4B865-9ABF-51DC-8BBA-D9CED419CD8F}"/>
              </a:ext>
            </a:extLst>
          </p:cNvPr>
          <p:cNvSpPr>
            <a:spLocks noGrp="1"/>
          </p:cNvSpPr>
          <p:nvPr>
            <p:ph sz="half" idx="2"/>
          </p:nvPr>
        </p:nvSpPr>
        <p:spPr>
          <a:xfrm>
            <a:off x="6095999" y="1351722"/>
            <a:ext cx="5771597" cy="460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a:extLst>
              <a:ext uri="{FF2B5EF4-FFF2-40B4-BE49-F238E27FC236}">
                <a16:creationId xmlns:a16="http://schemas.microsoft.com/office/drawing/2014/main" id="{B3AA3B4C-5354-2E54-A105-AA5B3646E7E9}"/>
              </a:ext>
            </a:extLst>
          </p:cNvPr>
          <p:cNvSpPr>
            <a:spLocks noGrp="1"/>
          </p:cNvSpPr>
          <p:nvPr>
            <p:ph type="body" sz="quarter" idx="13"/>
          </p:nvPr>
        </p:nvSpPr>
        <p:spPr>
          <a:xfrm>
            <a:off x="411160" y="810664"/>
            <a:ext cx="11388728" cy="436563"/>
          </a:xfrm>
        </p:spPr>
        <p:txBody>
          <a:bodyPr anchor="ctr" anchorCtr="0">
            <a:normAutofit/>
          </a:bodyPr>
          <a:lstStyle>
            <a:lvl1pPr marL="0" indent="0">
              <a:buFontTx/>
              <a:buNone/>
              <a:defRPr sz="1800" i="1"/>
            </a:lvl1pPr>
          </a:lstStyle>
          <a:p>
            <a:pPr lvl="0"/>
            <a:r>
              <a:rPr lang="en-US"/>
              <a:t>Click to edit Master text styles</a:t>
            </a:r>
          </a:p>
        </p:txBody>
      </p:sp>
      <p:sp>
        <p:nvSpPr>
          <p:cNvPr id="14" name="Text Placeholder 7">
            <a:extLst>
              <a:ext uri="{FF2B5EF4-FFF2-40B4-BE49-F238E27FC236}">
                <a16:creationId xmlns:a16="http://schemas.microsoft.com/office/drawing/2014/main" id="{856995CD-BE12-B89D-6C35-8EC0E2DDFE95}"/>
              </a:ext>
            </a:extLst>
          </p:cNvPr>
          <p:cNvSpPr>
            <a:spLocks noGrp="1"/>
          </p:cNvSpPr>
          <p:nvPr>
            <p:ph type="body" sz="quarter" idx="14"/>
          </p:nvPr>
        </p:nvSpPr>
        <p:spPr>
          <a:xfrm>
            <a:off x="411163" y="5953125"/>
            <a:ext cx="11388725" cy="417513"/>
          </a:xfrm>
          <a:noFill/>
          <a:ln>
            <a:noFill/>
          </a:ln>
        </p:spPr>
        <p:txBody>
          <a:bodyPr anchor="ctr" anchorCtr="0">
            <a:normAutofit/>
          </a:bodyPr>
          <a:lstStyle>
            <a:lvl1pPr marL="0" indent="0" algn="ctr">
              <a:buNone/>
              <a:defRPr sz="2200" b="1" i="1"/>
            </a:lvl1pPr>
          </a:lstStyle>
          <a:p>
            <a:pPr lvl="0"/>
            <a:r>
              <a:rPr lang="en-US"/>
              <a:t>Click to edit Master text styles</a:t>
            </a:r>
          </a:p>
        </p:txBody>
      </p:sp>
    </p:spTree>
    <p:extLst>
      <p:ext uri="{BB962C8B-B14F-4D97-AF65-F5344CB8AC3E}">
        <p14:creationId xmlns:p14="http://schemas.microsoft.com/office/powerpoint/2010/main" val="266947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774D37-DBB0-64EE-9E70-724E34A218D1}"/>
              </a:ext>
            </a:extLst>
          </p:cNvPr>
          <p:cNvSpPr>
            <a:spLocks noGrp="1"/>
          </p:cNvSpPr>
          <p:nvPr>
            <p:ph type="title"/>
          </p:nvPr>
        </p:nvSpPr>
        <p:spPr>
          <a:xfrm>
            <a:off x="401636" y="302916"/>
            <a:ext cx="10126844" cy="490520"/>
          </a:xfrm>
        </p:spPr>
        <p:txBody>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8369D2E-9EF3-3620-4B89-E033658D72F9}"/>
              </a:ext>
            </a:extLst>
          </p:cNvPr>
          <p:cNvSpPr>
            <a:spLocks noGrp="1"/>
          </p:cNvSpPr>
          <p:nvPr>
            <p:ph type="body" sz="quarter" idx="13"/>
          </p:nvPr>
        </p:nvSpPr>
        <p:spPr>
          <a:xfrm>
            <a:off x="411160" y="810664"/>
            <a:ext cx="11388728" cy="436563"/>
          </a:xfrm>
        </p:spPr>
        <p:txBody>
          <a:bodyPr anchor="ctr" anchorCtr="0">
            <a:normAutofit/>
          </a:bodyPr>
          <a:lstStyle>
            <a:lvl1pPr marL="0" indent="0">
              <a:buFontTx/>
              <a:buNone/>
              <a:defRPr sz="1800" i="1"/>
            </a:lvl1pPr>
          </a:lstStyle>
          <a:p>
            <a:pPr lvl="0"/>
            <a:r>
              <a:rPr lang="en-US"/>
              <a:t>Click to edit Master text styles</a:t>
            </a:r>
          </a:p>
        </p:txBody>
      </p:sp>
    </p:spTree>
    <p:extLst>
      <p:ext uri="{BB962C8B-B14F-4D97-AF65-F5344CB8AC3E}">
        <p14:creationId xmlns:p14="http://schemas.microsoft.com/office/powerpoint/2010/main" val="91902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B482CA-889F-4B74-CB9A-EE55B8FE33A4}"/>
              </a:ext>
            </a:extLst>
          </p:cNvPr>
          <p:cNvSpPr>
            <a:spLocks noGrp="1"/>
          </p:cNvSpPr>
          <p:nvPr>
            <p:ph type="title"/>
          </p:nvPr>
        </p:nvSpPr>
        <p:spPr>
          <a:xfrm>
            <a:off x="401636" y="302916"/>
            <a:ext cx="10126844" cy="490520"/>
          </a:xfrm>
        </p:spPr>
        <p:txBody>
          <a:bodyPr/>
          <a:lstStyle/>
          <a:p>
            <a:r>
              <a:rPr lang="en-US"/>
              <a:t>Click to edit Master title style</a:t>
            </a:r>
            <a:endParaRPr lang="en-US" dirty="0"/>
          </a:p>
        </p:txBody>
      </p:sp>
    </p:spTree>
    <p:extLst>
      <p:ext uri="{BB962C8B-B14F-4D97-AF65-F5344CB8AC3E}">
        <p14:creationId xmlns:p14="http://schemas.microsoft.com/office/powerpoint/2010/main" val="330062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0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216AFB5-66ED-04CC-B8B8-F7CEB80EBCA2}"/>
              </a:ext>
            </a:extLst>
          </p:cNvPr>
          <p:cNvSpPr>
            <a:spLocks noGrp="1"/>
          </p:cNvSpPr>
          <p:nvPr>
            <p:ph type="title"/>
          </p:nvPr>
        </p:nvSpPr>
        <p:spPr>
          <a:xfrm>
            <a:off x="401636" y="302916"/>
            <a:ext cx="10126844" cy="49052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8765DC7C-6D93-996C-2D72-34455A759955}"/>
              </a:ext>
            </a:extLst>
          </p:cNvPr>
          <p:cNvSpPr>
            <a:spLocks noGrp="1"/>
          </p:cNvSpPr>
          <p:nvPr>
            <p:ph type="body" idx="1"/>
          </p:nvPr>
        </p:nvSpPr>
        <p:spPr>
          <a:xfrm>
            <a:off x="401636" y="969178"/>
            <a:ext cx="11388728" cy="538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4">
            <a:extLst>
              <a:ext uri="{FF2B5EF4-FFF2-40B4-BE49-F238E27FC236}">
                <a16:creationId xmlns:a16="http://schemas.microsoft.com/office/drawing/2014/main" id="{70F6200A-899F-671D-9961-E9607FA3AA6C}"/>
              </a:ext>
            </a:extLst>
          </p:cNvPr>
          <p:cNvSpPr/>
          <p:nvPr/>
        </p:nvSpPr>
        <p:spPr>
          <a:xfrm>
            <a:off x="426394" y="793435"/>
            <a:ext cx="11363971" cy="0"/>
          </a:xfrm>
          <a:custGeom>
            <a:avLst/>
            <a:gdLst>
              <a:gd name="connsiteX0" fmla="*/ 0 w 11932170"/>
              <a:gd name="connsiteY0" fmla="*/ 0 h 0"/>
              <a:gd name="connsiteX1" fmla="*/ 11932170 w 11932170"/>
              <a:gd name="connsiteY1" fmla="*/ 0 h 0"/>
            </a:gdLst>
            <a:ahLst/>
            <a:cxnLst>
              <a:cxn ang="0">
                <a:pos x="connsiteX0" y="connsiteY0"/>
              </a:cxn>
              <a:cxn ang="0">
                <a:pos x="connsiteX1" y="connsiteY1"/>
              </a:cxn>
            </a:cxnLst>
            <a:rect l="l" t="t" r="r" b="b"/>
            <a:pathLst>
              <a:path w="11932170">
                <a:moveTo>
                  <a:pt x="0" y="0"/>
                </a:moveTo>
                <a:lnTo>
                  <a:pt x="11932170" y="0"/>
                </a:lnTo>
              </a:path>
            </a:pathLst>
          </a:cu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87" dirty="0">
              <a:latin typeface="+mn-lt"/>
            </a:endParaRPr>
          </a:p>
        </p:txBody>
      </p:sp>
      <p:pic>
        <p:nvPicPr>
          <p:cNvPr id="10" name="Picture 9">
            <a:extLst>
              <a:ext uri="{FF2B5EF4-FFF2-40B4-BE49-F238E27FC236}">
                <a16:creationId xmlns:a16="http://schemas.microsoft.com/office/drawing/2014/main" id="{D35DBC29-E7C1-7CF2-6194-A06F39A60D5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10848557" y="189726"/>
            <a:ext cx="910000" cy="509078"/>
          </a:xfrm>
          <a:prstGeom prst="rect">
            <a:avLst/>
          </a:prstGeom>
        </p:spPr>
      </p:pic>
      <p:sp>
        <p:nvSpPr>
          <p:cNvPr id="11" name="Slide Number Placeholder 4">
            <a:extLst>
              <a:ext uri="{FF2B5EF4-FFF2-40B4-BE49-F238E27FC236}">
                <a16:creationId xmlns:a16="http://schemas.microsoft.com/office/drawing/2014/main" id="{D18BE385-E545-E4F2-C8CC-B21FA47D353B}"/>
              </a:ext>
            </a:extLst>
          </p:cNvPr>
          <p:cNvSpPr txBox="1">
            <a:spLocks/>
          </p:cNvSpPr>
          <p:nvPr/>
        </p:nvSpPr>
        <p:spPr>
          <a:xfrm>
            <a:off x="7632701" y="6455092"/>
            <a:ext cx="4157664" cy="234673"/>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mn-lt"/>
              </a:rPr>
              <a:t>Company Proprietary and Confidential | </a:t>
            </a:r>
            <a:fld id="{A8769AEF-2645-4FFB-B879-5B017D0AAB72}" type="slidenum">
              <a:rPr lang="en-US" smtClean="0">
                <a:latin typeface="+mn-lt"/>
              </a:rPr>
              <a:pPr/>
              <a:t>‹#›</a:t>
            </a:fld>
            <a:endParaRPr lang="en-US" dirty="0">
              <a:latin typeface="+mn-lt"/>
            </a:endParaRPr>
          </a:p>
        </p:txBody>
      </p:sp>
    </p:spTree>
    <p:extLst>
      <p:ext uri="{BB962C8B-B14F-4D97-AF65-F5344CB8AC3E}">
        <p14:creationId xmlns:p14="http://schemas.microsoft.com/office/powerpoint/2010/main" val="344306809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3200" kern="1200" cap="all" baseline="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7CEB-765C-43B6-9788-3CBA4C6E9E1B}"/>
              </a:ext>
            </a:extLst>
          </p:cNvPr>
          <p:cNvSpPr>
            <a:spLocks noGrp="1"/>
          </p:cNvSpPr>
          <p:nvPr>
            <p:ph type="title"/>
          </p:nvPr>
        </p:nvSpPr>
        <p:spPr>
          <a:xfrm>
            <a:off x="252758" y="3601720"/>
            <a:ext cx="4156682" cy="3012440"/>
          </a:xfrm>
        </p:spPr>
        <p:txBody>
          <a:bodyPr>
            <a:normAutofit/>
          </a:bodyPr>
          <a:lstStyle/>
          <a:p>
            <a:pPr algn="ctr"/>
            <a:r>
              <a:rPr lang="en-US" sz="3200" dirty="0"/>
              <a:t>Sirius IROM </a:t>
            </a:r>
            <a:br>
              <a:rPr lang="en-US" sz="3200" dirty="0"/>
            </a:br>
            <a:br>
              <a:rPr lang="en-US" sz="3200" dirty="0"/>
            </a:br>
            <a:r>
              <a:rPr lang="en-US" sz="2800" dirty="0"/>
              <a:t>Flowchart</a:t>
            </a:r>
            <a:br>
              <a:rPr lang="en-US" sz="2800" dirty="0"/>
            </a:br>
            <a:br>
              <a:rPr lang="en-US" sz="2800" dirty="0"/>
            </a:br>
            <a:br>
              <a:rPr lang="en-US" sz="2800" dirty="0"/>
            </a:br>
            <a:r>
              <a:rPr lang="en-US" sz="2800" b="0" dirty="0"/>
              <a:t>Rev-10       10/14/2024</a:t>
            </a:r>
          </a:p>
        </p:txBody>
      </p:sp>
    </p:spTree>
    <p:extLst>
      <p:ext uri="{BB962C8B-B14F-4D97-AF65-F5344CB8AC3E}">
        <p14:creationId xmlns:p14="http://schemas.microsoft.com/office/powerpoint/2010/main" val="58611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DBF96A3-CB81-A968-38F6-C6A195DD2FED}"/>
              </a:ext>
            </a:extLst>
          </p:cNvPr>
          <p:cNvGraphicFramePr>
            <a:graphicFrameLocks noGrp="1"/>
          </p:cNvGraphicFramePr>
          <p:nvPr>
            <p:ph sz="half" idx="1"/>
            <p:extLst>
              <p:ext uri="{D42A27DB-BD31-4B8C-83A1-F6EECF244321}">
                <p14:modId xmlns:p14="http://schemas.microsoft.com/office/powerpoint/2010/main" val="1190614000"/>
              </p:ext>
            </p:extLst>
          </p:nvPr>
        </p:nvGraphicFramePr>
        <p:xfrm>
          <a:off x="401637" y="966788"/>
          <a:ext cx="10923464" cy="4186324"/>
        </p:xfrm>
        <a:graphic>
          <a:graphicData uri="http://schemas.openxmlformats.org/drawingml/2006/table">
            <a:tbl>
              <a:tblPr firstRow="1" bandRow="1">
                <a:tableStyleId>{5C22544A-7EE6-4342-B048-85BDC9FD1C3A}</a:tableStyleId>
              </a:tblPr>
              <a:tblGrid>
                <a:gridCol w="2730866">
                  <a:extLst>
                    <a:ext uri="{9D8B030D-6E8A-4147-A177-3AD203B41FA5}">
                      <a16:colId xmlns:a16="http://schemas.microsoft.com/office/drawing/2014/main" val="1543439739"/>
                    </a:ext>
                  </a:extLst>
                </a:gridCol>
                <a:gridCol w="2730866">
                  <a:extLst>
                    <a:ext uri="{9D8B030D-6E8A-4147-A177-3AD203B41FA5}">
                      <a16:colId xmlns:a16="http://schemas.microsoft.com/office/drawing/2014/main" val="1998560055"/>
                    </a:ext>
                  </a:extLst>
                </a:gridCol>
                <a:gridCol w="2730866">
                  <a:extLst>
                    <a:ext uri="{9D8B030D-6E8A-4147-A177-3AD203B41FA5}">
                      <a16:colId xmlns:a16="http://schemas.microsoft.com/office/drawing/2014/main" val="2146363621"/>
                    </a:ext>
                  </a:extLst>
                </a:gridCol>
                <a:gridCol w="2730866">
                  <a:extLst>
                    <a:ext uri="{9D8B030D-6E8A-4147-A177-3AD203B41FA5}">
                      <a16:colId xmlns:a16="http://schemas.microsoft.com/office/drawing/2014/main" val="3132961670"/>
                    </a:ext>
                  </a:extLst>
                </a:gridCol>
              </a:tblGrid>
              <a:tr h="397885">
                <a:tc>
                  <a:txBody>
                    <a:bodyPr/>
                    <a:lstStyle/>
                    <a:p>
                      <a:r>
                        <a:rPr lang="en-US" dirty="0"/>
                        <a:t>Name</a:t>
                      </a:r>
                    </a:p>
                  </a:txBody>
                  <a:tcPr/>
                </a:tc>
                <a:tc>
                  <a:txBody>
                    <a:bodyPr/>
                    <a:lstStyle/>
                    <a:p>
                      <a:r>
                        <a:rPr lang="en-US" dirty="0"/>
                        <a:t>Length</a:t>
                      </a:r>
                    </a:p>
                  </a:txBody>
                  <a:tcPr/>
                </a:tc>
                <a:tc>
                  <a:txBody>
                    <a:bodyPr/>
                    <a:lstStyle/>
                    <a:p>
                      <a:r>
                        <a:rPr lang="en-US" dirty="0"/>
                        <a:t>Value</a:t>
                      </a:r>
                    </a:p>
                  </a:txBody>
                  <a:tcPr/>
                </a:tc>
                <a:tc>
                  <a:txBody>
                    <a:bodyPr/>
                    <a:lstStyle/>
                    <a:p>
                      <a:r>
                        <a:rPr lang="en-US" dirty="0"/>
                        <a:t>Comment</a:t>
                      </a:r>
                    </a:p>
                  </a:txBody>
                  <a:tcPr/>
                </a:tc>
                <a:extLst>
                  <a:ext uri="{0D108BD9-81ED-4DB2-BD59-A6C34878D82A}">
                    <a16:rowId xmlns:a16="http://schemas.microsoft.com/office/drawing/2014/main" val="292811471"/>
                  </a:ext>
                </a:extLst>
              </a:tr>
              <a:tr h="394532">
                <a:tc>
                  <a:txBody>
                    <a:bodyPr/>
                    <a:lstStyle/>
                    <a:p>
                      <a:r>
                        <a:rPr lang="en-US" dirty="0">
                          <a:solidFill>
                            <a:schemeClr val="accent6">
                              <a:lumMod val="50000"/>
                            </a:schemeClr>
                          </a:solidFill>
                        </a:rPr>
                        <a:t>DDC Destination</a:t>
                      </a:r>
                    </a:p>
                  </a:txBody>
                  <a:tcPr/>
                </a:tc>
                <a:tc>
                  <a:txBody>
                    <a:bodyPr/>
                    <a:lstStyle/>
                    <a:p>
                      <a:r>
                        <a:rPr lang="en-US" dirty="0">
                          <a:solidFill>
                            <a:schemeClr val="accent6">
                              <a:lumMod val="50000"/>
                            </a:schemeClr>
                          </a:solidFill>
                        </a:rPr>
                        <a:t>1</a:t>
                      </a:r>
                    </a:p>
                  </a:txBody>
                  <a:tcPr/>
                </a:tc>
                <a:tc>
                  <a:txBody>
                    <a:bodyPr/>
                    <a:lstStyle/>
                    <a:p>
                      <a:r>
                        <a:rPr lang="en-US" dirty="0">
                          <a:solidFill>
                            <a:schemeClr val="accent6">
                              <a:lumMod val="50000"/>
                            </a:schemeClr>
                          </a:solidFill>
                        </a:rPr>
                        <a:t>0x6E</a:t>
                      </a:r>
                    </a:p>
                  </a:txBody>
                  <a:tcPr/>
                </a:tc>
                <a:tc>
                  <a:txBody>
                    <a:bodyPr/>
                    <a:lstStyle/>
                    <a:p>
                      <a:endParaRPr lang="en-US" dirty="0">
                        <a:solidFill>
                          <a:schemeClr val="accent6">
                            <a:lumMod val="50000"/>
                          </a:schemeClr>
                        </a:solidFill>
                      </a:endParaRPr>
                    </a:p>
                  </a:txBody>
                  <a:tcPr/>
                </a:tc>
                <a:extLst>
                  <a:ext uri="{0D108BD9-81ED-4DB2-BD59-A6C34878D82A}">
                    <a16:rowId xmlns:a16="http://schemas.microsoft.com/office/drawing/2014/main" val="417886253"/>
                  </a:ext>
                </a:extLst>
              </a:tr>
              <a:tr h="935182">
                <a:tc>
                  <a:txBody>
                    <a:bodyPr/>
                    <a:lstStyle/>
                    <a:p>
                      <a:r>
                        <a:rPr lang="en-US" dirty="0">
                          <a:solidFill>
                            <a:schemeClr val="accent6">
                              <a:lumMod val="50000"/>
                            </a:schemeClr>
                          </a:solidFill>
                        </a:rPr>
                        <a:t>DDC Source</a:t>
                      </a:r>
                    </a:p>
                  </a:txBody>
                  <a:tcPr/>
                </a:tc>
                <a:tc>
                  <a:txBody>
                    <a:bodyPr/>
                    <a:lstStyle/>
                    <a:p>
                      <a:r>
                        <a:rPr lang="en-US" dirty="0">
                          <a:solidFill>
                            <a:schemeClr val="accent6">
                              <a:lumMod val="50000"/>
                            </a:schemeClr>
                          </a:solidFill>
                        </a:rPr>
                        <a:t>1</a:t>
                      </a:r>
                    </a:p>
                  </a:txBody>
                  <a:tcPr/>
                </a:tc>
                <a:tc>
                  <a:txBody>
                    <a:bodyPr/>
                    <a:lstStyle/>
                    <a:p>
                      <a:r>
                        <a:rPr lang="en-US" dirty="0">
                          <a:solidFill>
                            <a:schemeClr val="accent6">
                              <a:lumMod val="50000"/>
                            </a:schemeClr>
                          </a:solidFill>
                        </a:rPr>
                        <a:t>0x51</a:t>
                      </a:r>
                    </a:p>
                  </a:txBody>
                  <a:tcPr/>
                </a:tc>
                <a:tc>
                  <a:txBody>
                    <a:bodyPr/>
                    <a:lstStyle/>
                    <a:p>
                      <a:r>
                        <a:rPr lang="en-US" dirty="0">
                          <a:solidFill>
                            <a:schemeClr val="accent6">
                              <a:lumMod val="50000"/>
                            </a:schemeClr>
                          </a:solidFill>
                        </a:rPr>
                        <a:t>Please note that length of VCP Prefix + Message can’t exceed 127</a:t>
                      </a:r>
                    </a:p>
                  </a:txBody>
                  <a:tcPr/>
                </a:tc>
                <a:extLst>
                  <a:ext uri="{0D108BD9-81ED-4DB2-BD59-A6C34878D82A}">
                    <a16:rowId xmlns:a16="http://schemas.microsoft.com/office/drawing/2014/main" val="2007740954"/>
                  </a:ext>
                </a:extLst>
              </a:tr>
              <a:tr h="688251">
                <a:tc>
                  <a:txBody>
                    <a:bodyPr/>
                    <a:lstStyle/>
                    <a:p>
                      <a:r>
                        <a:rPr lang="en-US" dirty="0">
                          <a:solidFill>
                            <a:schemeClr val="accent6">
                              <a:lumMod val="50000"/>
                            </a:schemeClr>
                          </a:solidFill>
                        </a:rPr>
                        <a:t>Length</a:t>
                      </a:r>
                    </a:p>
                  </a:txBody>
                  <a:tcPr/>
                </a:tc>
                <a:tc>
                  <a:txBody>
                    <a:bodyPr/>
                    <a:lstStyle/>
                    <a:p>
                      <a:r>
                        <a:rPr lang="en-US" dirty="0">
                          <a:solidFill>
                            <a:schemeClr val="accent6">
                              <a:lumMod val="50000"/>
                            </a:schemeClr>
                          </a:solidFill>
                        </a:rPr>
                        <a:t>1</a:t>
                      </a:r>
                    </a:p>
                  </a:txBody>
                  <a:tcPr/>
                </a:tc>
                <a:tc>
                  <a:txBody>
                    <a:bodyPr/>
                    <a:lstStyle/>
                    <a:p>
                      <a:r>
                        <a:rPr lang="en-US" dirty="0">
                          <a:solidFill>
                            <a:schemeClr val="accent6">
                              <a:lumMod val="50000"/>
                            </a:schemeClr>
                          </a:solidFill>
                        </a:rPr>
                        <a:t>0x80 | Length of VCP prefix + Message</a:t>
                      </a:r>
                    </a:p>
                  </a:txBody>
                  <a:tcPr/>
                </a:tc>
                <a:tc>
                  <a:txBody>
                    <a:bodyPr/>
                    <a:lstStyle/>
                    <a:p>
                      <a:endParaRPr lang="en-US">
                        <a:solidFill>
                          <a:schemeClr val="accent6">
                            <a:lumMod val="50000"/>
                          </a:schemeClr>
                        </a:solidFill>
                      </a:endParaRPr>
                    </a:p>
                  </a:txBody>
                  <a:tcPr/>
                </a:tc>
                <a:extLst>
                  <a:ext uri="{0D108BD9-81ED-4DB2-BD59-A6C34878D82A}">
                    <a16:rowId xmlns:a16="http://schemas.microsoft.com/office/drawing/2014/main" val="2450930652"/>
                  </a:ext>
                </a:extLst>
              </a:tr>
              <a:tr h="385476">
                <a:tc>
                  <a:txBody>
                    <a:bodyPr/>
                    <a:lstStyle/>
                    <a:p>
                      <a:r>
                        <a:rPr lang="en-US" dirty="0">
                          <a:solidFill>
                            <a:schemeClr val="accent6">
                              <a:lumMod val="50000"/>
                            </a:schemeClr>
                          </a:solidFill>
                        </a:rPr>
                        <a:t>VCP Prefix</a:t>
                      </a:r>
                    </a:p>
                  </a:txBody>
                  <a:tcPr/>
                </a:tc>
                <a:tc>
                  <a:txBody>
                    <a:bodyPr/>
                    <a:lstStyle/>
                    <a:p>
                      <a:r>
                        <a:rPr lang="en-US" dirty="0">
                          <a:solidFill>
                            <a:schemeClr val="accent6">
                              <a:lumMod val="50000"/>
                            </a:schemeClr>
                          </a:solidFill>
                        </a:rPr>
                        <a:t>3</a:t>
                      </a:r>
                    </a:p>
                  </a:txBody>
                  <a:tcPr/>
                </a:tc>
                <a:tc>
                  <a:txBody>
                    <a:bodyPr/>
                    <a:lstStyle/>
                    <a:p>
                      <a:r>
                        <a:rPr lang="en-US" dirty="0">
                          <a:solidFill>
                            <a:schemeClr val="accent6">
                              <a:lumMod val="50000"/>
                            </a:schemeClr>
                          </a:solidFill>
                        </a:rPr>
                        <a:t>0xC2 0x00 </a:t>
                      </a:r>
                      <a:r>
                        <a:rPr lang="en-US" dirty="0" err="1">
                          <a:solidFill>
                            <a:schemeClr val="accent6">
                              <a:lumMod val="50000"/>
                            </a:schemeClr>
                          </a:solidFill>
                        </a:rPr>
                        <a:t>0x00</a:t>
                      </a:r>
                      <a:endParaRPr lang="en-US" dirty="0">
                        <a:solidFill>
                          <a:schemeClr val="accent6">
                            <a:lumMod val="50000"/>
                          </a:schemeClr>
                        </a:solidFill>
                      </a:endParaRPr>
                    </a:p>
                  </a:txBody>
                  <a:tcPr/>
                </a:tc>
                <a:tc>
                  <a:txBody>
                    <a:bodyPr/>
                    <a:lstStyle/>
                    <a:p>
                      <a:endParaRPr lang="en-US">
                        <a:solidFill>
                          <a:schemeClr val="accent6">
                            <a:lumMod val="50000"/>
                          </a:schemeClr>
                        </a:solidFill>
                      </a:endParaRPr>
                    </a:p>
                  </a:txBody>
                  <a:tcPr/>
                </a:tc>
                <a:extLst>
                  <a:ext uri="{0D108BD9-81ED-4DB2-BD59-A6C34878D82A}">
                    <a16:rowId xmlns:a16="http://schemas.microsoft.com/office/drawing/2014/main" val="3536441188"/>
                  </a:ext>
                </a:extLst>
              </a:tr>
              <a:tr h="401782">
                <a:tc>
                  <a:txBody>
                    <a:bodyPr/>
                    <a:lstStyle/>
                    <a:p>
                      <a:r>
                        <a:rPr lang="en-US" dirty="0">
                          <a:solidFill>
                            <a:schemeClr val="accent6">
                              <a:lumMod val="50000"/>
                            </a:schemeClr>
                          </a:solidFill>
                        </a:rPr>
                        <a:t>Message</a:t>
                      </a:r>
                    </a:p>
                  </a:txBody>
                  <a:tcPr/>
                </a:tc>
                <a:tc>
                  <a:txBody>
                    <a:bodyPr/>
                    <a:lstStyle/>
                    <a:p>
                      <a:r>
                        <a:rPr lang="en-US" dirty="0">
                          <a:solidFill>
                            <a:schemeClr val="accent6">
                              <a:lumMod val="50000"/>
                            </a:schemeClr>
                          </a:solidFill>
                        </a:rPr>
                        <a:t>variable</a:t>
                      </a:r>
                    </a:p>
                  </a:txBody>
                  <a:tcPr/>
                </a:tc>
                <a:tc>
                  <a:txBody>
                    <a:bodyPr/>
                    <a:lstStyle/>
                    <a:p>
                      <a:endParaRPr lang="en-US" dirty="0">
                        <a:solidFill>
                          <a:schemeClr val="accent6">
                            <a:lumMod val="50000"/>
                          </a:schemeClr>
                        </a:solidFill>
                      </a:endParaRPr>
                    </a:p>
                  </a:txBody>
                  <a:tcPr/>
                </a:tc>
                <a:tc>
                  <a:txBody>
                    <a:bodyPr/>
                    <a:lstStyle/>
                    <a:p>
                      <a:endParaRPr lang="en-US">
                        <a:solidFill>
                          <a:schemeClr val="accent6">
                            <a:lumMod val="50000"/>
                          </a:schemeClr>
                        </a:solidFill>
                      </a:endParaRPr>
                    </a:p>
                  </a:txBody>
                  <a:tcPr/>
                </a:tc>
                <a:extLst>
                  <a:ext uri="{0D108BD9-81ED-4DB2-BD59-A6C34878D82A}">
                    <a16:rowId xmlns:a16="http://schemas.microsoft.com/office/drawing/2014/main" val="3519573518"/>
                  </a:ext>
                </a:extLst>
              </a:tr>
              <a:tr h="983216">
                <a:tc>
                  <a:txBody>
                    <a:bodyPr/>
                    <a:lstStyle/>
                    <a:p>
                      <a:r>
                        <a:rPr lang="en-US" dirty="0">
                          <a:solidFill>
                            <a:schemeClr val="accent6">
                              <a:lumMod val="50000"/>
                            </a:schemeClr>
                          </a:solidFill>
                        </a:rPr>
                        <a:t>Checksum</a:t>
                      </a:r>
                    </a:p>
                  </a:txBody>
                  <a:tcPr/>
                </a:tc>
                <a:tc>
                  <a:txBody>
                    <a:bodyPr/>
                    <a:lstStyle/>
                    <a:p>
                      <a:r>
                        <a:rPr lang="en-US" dirty="0">
                          <a:solidFill>
                            <a:schemeClr val="accent6">
                              <a:lumMod val="50000"/>
                            </a:schemeClr>
                          </a:solidFill>
                        </a:rPr>
                        <a:t>1</a:t>
                      </a:r>
                    </a:p>
                  </a:txBody>
                  <a:tcPr/>
                </a:tc>
                <a:tc>
                  <a:txBody>
                    <a:bodyPr/>
                    <a:lstStyle/>
                    <a:p>
                      <a:r>
                        <a:rPr lang="en-US" dirty="0">
                          <a:solidFill>
                            <a:schemeClr val="accent6">
                              <a:lumMod val="50000"/>
                            </a:schemeClr>
                          </a:solidFill>
                        </a:rPr>
                        <a:t>XOR of all previous bytes</a:t>
                      </a:r>
                    </a:p>
                  </a:txBody>
                  <a:tcPr/>
                </a:tc>
                <a:tc>
                  <a:txBody>
                    <a:bodyPr/>
                    <a:lstStyle/>
                    <a:p>
                      <a:r>
                        <a:rPr lang="en-US" dirty="0">
                          <a:solidFill>
                            <a:schemeClr val="accent6">
                              <a:lumMod val="50000"/>
                            </a:schemeClr>
                          </a:solidFill>
                        </a:rPr>
                        <a:t>Byte </a:t>
                      </a:r>
                      <a:r>
                        <a:rPr lang="en-US" dirty="0" err="1">
                          <a:solidFill>
                            <a:schemeClr val="accent6">
                              <a:lumMod val="50000"/>
                            </a:schemeClr>
                          </a:solidFill>
                        </a:rPr>
                        <a:t>chksum</a:t>
                      </a:r>
                      <a:r>
                        <a:rPr lang="en-US" dirty="0">
                          <a:solidFill>
                            <a:schemeClr val="accent6">
                              <a:lumMod val="50000"/>
                            </a:schemeClr>
                          </a:solidFill>
                        </a:rPr>
                        <a:t> = 0</a:t>
                      </a:r>
                    </a:p>
                    <a:p>
                      <a:r>
                        <a:rPr lang="en-US" dirty="0">
                          <a:solidFill>
                            <a:schemeClr val="accent6">
                              <a:lumMod val="50000"/>
                            </a:schemeClr>
                          </a:solidFill>
                        </a:rPr>
                        <a:t>For(</a:t>
                      </a:r>
                      <a:r>
                        <a:rPr lang="en-US" dirty="0" err="1">
                          <a:solidFill>
                            <a:schemeClr val="accent6">
                              <a:lumMod val="50000"/>
                            </a:schemeClr>
                          </a:solidFill>
                        </a:rPr>
                        <a:t>i</a:t>
                      </a:r>
                      <a:r>
                        <a:rPr lang="en-US" dirty="0">
                          <a:solidFill>
                            <a:schemeClr val="accent6">
                              <a:lumMod val="50000"/>
                            </a:schemeClr>
                          </a:solidFill>
                        </a:rPr>
                        <a:t>=0;i&lt;</a:t>
                      </a:r>
                      <a:r>
                        <a:rPr lang="en-US" dirty="0" err="1">
                          <a:solidFill>
                            <a:schemeClr val="accent6">
                              <a:lumMod val="50000"/>
                            </a:schemeClr>
                          </a:solidFill>
                        </a:rPr>
                        <a:t>buffersz;i</a:t>
                      </a:r>
                      <a:r>
                        <a:rPr lang="en-US" dirty="0">
                          <a:solidFill>
                            <a:schemeClr val="accent6">
                              <a:lumMod val="50000"/>
                            </a:schemeClr>
                          </a:solidFill>
                        </a:rPr>
                        <a:t>++)</a:t>
                      </a:r>
                    </a:p>
                    <a:p>
                      <a:r>
                        <a:rPr lang="en-US" dirty="0">
                          <a:solidFill>
                            <a:schemeClr val="accent6">
                              <a:lumMod val="50000"/>
                            </a:schemeClr>
                          </a:solidFill>
                        </a:rPr>
                        <a:t>    </a:t>
                      </a:r>
                      <a:r>
                        <a:rPr lang="en-US" dirty="0" err="1">
                          <a:solidFill>
                            <a:schemeClr val="accent6">
                              <a:lumMod val="50000"/>
                            </a:schemeClr>
                          </a:solidFill>
                        </a:rPr>
                        <a:t>chksum</a:t>
                      </a:r>
                      <a:r>
                        <a:rPr lang="en-US" dirty="0">
                          <a:solidFill>
                            <a:schemeClr val="accent6">
                              <a:lumMod val="50000"/>
                            </a:schemeClr>
                          </a:solidFill>
                        </a:rPr>
                        <a:t> ^= </a:t>
                      </a:r>
                      <a:r>
                        <a:rPr lang="en-US" dirty="0" err="1">
                          <a:solidFill>
                            <a:schemeClr val="accent6">
                              <a:lumMod val="50000"/>
                            </a:schemeClr>
                          </a:solidFill>
                        </a:rPr>
                        <a:t>buf</a:t>
                      </a:r>
                      <a:r>
                        <a:rPr lang="en-US" dirty="0">
                          <a:solidFill>
                            <a:schemeClr val="accent6">
                              <a:lumMod val="50000"/>
                            </a:schemeClr>
                          </a:solidFill>
                        </a:rPr>
                        <a:t>[</a:t>
                      </a:r>
                      <a:r>
                        <a:rPr lang="en-US" dirty="0" err="1">
                          <a:solidFill>
                            <a:schemeClr val="accent6">
                              <a:lumMod val="50000"/>
                            </a:schemeClr>
                          </a:solidFill>
                        </a:rPr>
                        <a:t>i</a:t>
                      </a:r>
                      <a:r>
                        <a:rPr lang="en-US" dirty="0">
                          <a:solidFill>
                            <a:schemeClr val="accent6">
                              <a:lumMod val="50000"/>
                            </a:schemeClr>
                          </a:solidFill>
                        </a:rPr>
                        <a:t>];</a:t>
                      </a:r>
                    </a:p>
                  </a:txBody>
                  <a:tcPr/>
                </a:tc>
                <a:extLst>
                  <a:ext uri="{0D108BD9-81ED-4DB2-BD59-A6C34878D82A}">
                    <a16:rowId xmlns:a16="http://schemas.microsoft.com/office/drawing/2014/main" val="4032069162"/>
                  </a:ext>
                </a:extLst>
              </a:tr>
            </a:tbl>
          </a:graphicData>
        </a:graphic>
      </p:graphicFrame>
      <p:sp>
        <p:nvSpPr>
          <p:cNvPr id="6" name="Title 1">
            <a:extLst>
              <a:ext uri="{FF2B5EF4-FFF2-40B4-BE49-F238E27FC236}">
                <a16:creationId xmlns:a16="http://schemas.microsoft.com/office/drawing/2014/main" id="{B2659476-DA9B-C490-D645-DBAC43960A3B}"/>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DDC2Bi3 wrapper for ISP through the I2C Interface </a:t>
            </a:r>
            <a:endParaRPr lang="en-US" dirty="0">
              <a:solidFill>
                <a:schemeClr val="accent6">
                  <a:lumMod val="50000"/>
                </a:schemeClr>
              </a:solidFill>
            </a:endParaRPr>
          </a:p>
        </p:txBody>
      </p:sp>
    </p:spTree>
    <p:extLst>
      <p:ext uri="{BB962C8B-B14F-4D97-AF65-F5344CB8AC3E}">
        <p14:creationId xmlns:p14="http://schemas.microsoft.com/office/powerpoint/2010/main" val="37433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4BC697-4AF6-1C07-E095-5F2ECD2C26EA}"/>
              </a:ext>
            </a:extLst>
          </p:cNvPr>
          <p:cNvSpPr/>
          <p:nvPr/>
        </p:nvSpPr>
        <p:spPr>
          <a:xfrm>
            <a:off x="2034757" y="1780316"/>
            <a:ext cx="890650" cy="5789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a:t>
            </a:r>
          </a:p>
        </p:txBody>
      </p:sp>
      <p:sp>
        <p:nvSpPr>
          <p:cNvPr id="15" name="Rectangle 14">
            <a:extLst>
              <a:ext uri="{FF2B5EF4-FFF2-40B4-BE49-F238E27FC236}">
                <a16:creationId xmlns:a16="http://schemas.microsoft.com/office/drawing/2014/main" id="{D63D59FE-E9C8-B564-D938-90D6D859E826}"/>
              </a:ext>
            </a:extLst>
          </p:cNvPr>
          <p:cNvSpPr/>
          <p:nvPr/>
        </p:nvSpPr>
        <p:spPr>
          <a:xfrm>
            <a:off x="2925407" y="1780315"/>
            <a:ext cx="890650" cy="578914"/>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0x37</a:t>
            </a:r>
          </a:p>
          <a:p>
            <a:pPr algn="ctr"/>
            <a:r>
              <a:rPr lang="en-US" sz="1600" dirty="0"/>
              <a:t>Dst</a:t>
            </a:r>
          </a:p>
        </p:txBody>
      </p:sp>
      <p:sp>
        <p:nvSpPr>
          <p:cNvPr id="17" name="Rectangle 16">
            <a:extLst>
              <a:ext uri="{FF2B5EF4-FFF2-40B4-BE49-F238E27FC236}">
                <a16:creationId xmlns:a16="http://schemas.microsoft.com/office/drawing/2014/main" id="{FEA5613D-52DF-BE83-48A9-60412F5EC93D}"/>
              </a:ext>
            </a:extLst>
          </p:cNvPr>
          <p:cNvSpPr/>
          <p:nvPr/>
        </p:nvSpPr>
        <p:spPr>
          <a:xfrm>
            <a:off x="3816057" y="1780314"/>
            <a:ext cx="890650" cy="578914"/>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0x51</a:t>
            </a:r>
          </a:p>
          <a:p>
            <a:pPr algn="ctr"/>
            <a:r>
              <a:rPr lang="en-US" sz="1600" dirty="0"/>
              <a:t>Src</a:t>
            </a:r>
          </a:p>
        </p:txBody>
      </p:sp>
      <p:sp>
        <p:nvSpPr>
          <p:cNvPr id="18" name="Rectangle 17">
            <a:extLst>
              <a:ext uri="{FF2B5EF4-FFF2-40B4-BE49-F238E27FC236}">
                <a16:creationId xmlns:a16="http://schemas.microsoft.com/office/drawing/2014/main" id="{E0C3739A-A97F-5F65-3854-39AE5CBE85BB}"/>
              </a:ext>
            </a:extLst>
          </p:cNvPr>
          <p:cNvSpPr/>
          <p:nvPr/>
        </p:nvSpPr>
        <p:spPr>
          <a:xfrm>
            <a:off x="4706707" y="1780313"/>
            <a:ext cx="890650" cy="57891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0x85</a:t>
            </a:r>
          </a:p>
          <a:p>
            <a:pPr algn="ctr"/>
            <a:r>
              <a:rPr lang="en-US" sz="1600" dirty="0"/>
              <a:t>Length</a:t>
            </a:r>
          </a:p>
        </p:txBody>
      </p:sp>
      <p:sp>
        <p:nvSpPr>
          <p:cNvPr id="19" name="Rectangle 18">
            <a:extLst>
              <a:ext uri="{FF2B5EF4-FFF2-40B4-BE49-F238E27FC236}">
                <a16:creationId xmlns:a16="http://schemas.microsoft.com/office/drawing/2014/main" id="{572E8347-3F59-677E-FD35-54BEF7F720D0}"/>
              </a:ext>
            </a:extLst>
          </p:cNvPr>
          <p:cNvSpPr/>
          <p:nvPr/>
        </p:nvSpPr>
        <p:spPr>
          <a:xfrm>
            <a:off x="5597357" y="1780309"/>
            <a:ext cx="2667846" cy="578914"/>
          </a:xfrm>
          <a:prstGeom prst="rect">
            <a:avLst/>
          </a:prstGeom>
          <a:solidFill>
            <a:schemeClr val="accent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0xC2 0x00 0x00</a:t>
            </a:r>
          </a:p>
          <a:p>
            <a:pPr algn="ctr"/>
            <a:r>
              <a:rPr lang="en-US" sz="1600" dirty="0"/>
              <a:t>VCP Prefix</a:t>
            </a:r>
          </a:p>
        </p:txBody>
      </p:sp>
      <p:sp>
        <p:nvSpPr>
          <p:cNvPr id="22" name="Rectangle 21">
            <a:extLst>
              <a:ext uri="{FF2B5EF4-FFF2-40B4-BE49-F238E27FC236}">
                <a16:creationId xmlns:a16="http://schemas.microsoft.com/office/drawing/2014/main" id="{457819B9-6CF0-5B9F-9A98-C18D3E855BF1}"/>
              </a:ext>
            </a:extLst>
          </p:cNvPr>
          <p:cNvSpPr/>
          <p:nvPr/>
        </p:nvSpPr>
        <p:spPr>
          <a:xfrm>
            <a:off x="8269307" y="1780309"/>
            <a:ext cx="1789508" cy="57891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0x03 </a:t>
            </a:r>
            <a:r>
              <a:rPr lang="en-US" sz="1600" b="1" dirty="0">
                <a:solidFill>
                  <a:srgbClr val="FFFF00"/>
                </a:solidFill>
              </a:rPr>
              <a:t>0x10</a:t>
            </a:r>
          </a:p>
          <a:p>
            <a:pPr algn="ctr"/>
            <a:r>
              <a:rPr lang="en-US" sz="1600" dirty="0"/>
              <a:t>Message</a:t>
            </a:r>
          </a:p>
        </p:txBody>
      </p:sp>
      <p:sp>
        <p:nvSpPr>
          <p:cNvPr id="25" name="Rectangle 24">
            <a:extLst>
              <a:ext uri="{FF2B5EF4-FFF2-40B4-BE49-F238E27FC236}">
                <a16:creationId xmlns:a16="http://schemas.microsoft.com/office/drawing/2014/main" id="{5E2AE7E9-55FD-2941-5D49-D978653FC9FA}"/>
              </a:ext>
            </a:extLst>
          </p:cNvPr>
          <p:cNvSpPr/>
          <p:nvPr/>
        </p:nvSpPr>
        <p:spPr>
          <a:xfrm>
            <a:off x="10058815" y="1777333"/>
            <a:ext cx="890650" cy="58189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0x6B</a:t>
            </a:r>
          </a:p>
          <a:p>
            <a:pPr algn="ctr"/>
            <a:r>
              <a:rPr lang="en-US" sz="1600" dirty="0"/>
              <a:t>Chksum</a:t>
            </a:r>
          </a:p>
        </p:txBody>
      </p:sp>
      <p:sp>
        <p:nvSpPr>
          <p:cNvPr id="26" name="Rectangle 25">
            <a:extLst>
              <a:ext uri="{FF2B5EF4-FFF2-40B4-BE49-F238E27FC236}">
                <a16:creationId xmlns:a16="http://schemas.microsoft.com/office/drawing/2014/main" id="{601DD53C-FE45-A7BE-7141-9B0512382E4D}"/>
              </a:ext>
            </a:extLst>
          </p:cNvPr>
          <p:cNvSpPr/>
          <p:nvPr/>
        </p:nvSpPr>
        <p:spPr>
          <a:xfrm>
            <a:off x="2034756" y="3107244"/>
            <a:ext cx="3597231" cy="582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600" dirty="0"/>
              <a:t>0x00 0x01 0x30 0x00</a:t>
            </a:r>
          </a:p>
          <a:p>
            <a:pPr algn="ctr"/>
            <a:r>
              <a:rPr lang="en-US" sz="1600" dirty="0"/>
              <a:t>Address = 0x13000</a:t>
            </a:r>
          </a:p>
        </p:txBody>
      </p:sp>
      <p:sp>
        <p:nvSpPr>
          <p:cNvPr id="33" name="Rectangle 32">
            <a:extLst>
              <a:ext uri="{FF2B5EF4-FFF2-40B4-BE49-F238E27FC236}">
                <a16:creationId xmlns:a16="http://schemas.microsoft.com/office/drawing/2014/main" id="{669ED6FB-8438-7F4E-F1C0-9119A0D3B9DA}"/>
              </a:ext>
            </a:extLst>
          </p:cNvPr>
          <p:cNvSpPr/>
          <p:nvPr/>
        </p:nvSpPr>
        <p:spPr>
          <a:xfrm>
            <a:off x="5597356" y="3107237"/>
            <a:ext cx="3597231" cy="582886"/>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0x00 0x00 0x04 0x00</a:t>
            </a:r>
          </a:p>
          <a:p>
            <a:pPr algn="ctr"/>
            <a:r>
              <a:rPr lang="en-US" sz="1600" dirty="0"/>
              <a:t>Count = 0x400</a:t>
            </a:r>
          </a:p>
        </p:txBody>
      </p:sp>
      <p:sp>
        <p:nvSpPr>
          <p:cNvPr id="36" name="Rectangle 35">
            <a:extLst>
              <a:ext uri="{FF2B5EF4-FFF2-40B4-BE49-F238E27FC236}">
                <a16:creationId xmlns:a16="http://schemas.microsoft.com/office/drawing/2014/main" id="{B327C129-E455-1F71-7072-B60C44C8A725}"/>
              </a:ext>
            </a:extLst>
          </p:cNvPr>
          <p:cNvSpPr/>
          <p:nvPr/>
        </p:nvSpPr>
        <p:spPr>
          <a:xfrm>
            <a:off x="2034757" y="4122580"/>
            <a:ext cx="8914707" cy="578914"/>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600" dirty="0"/>
              <a:t>Payload, Size is 1024B</a:t>
            </a:r>
            <a:endParaRPr lang="en-US" sz="1600" dirty="0"/>
          </a:p>
        </p:txBody>
      </p:sp>
      <p:sp>
        <p:nvSpPr>
          <p:cNvPr id="37" name="Rectangle 36">
            <a:extLst>
              <a:ext uri="{FF2B5EF4-FFF2-40B4-BE49-F238E27FC236}">
                <a16:creationId xmlns:a16="http://schemas.microsoft.com/office/drawing/2014/main" id="{92165000-77C6-E02C-762A-27D133F8BAF2}"/>
              </a:ext>
            </a:extLst>
          </p:cNvPr>
          <p:cNvSpPr/>
          <p:nvPr/>
        </p:nvSpPr>
        <p:spPr>
          <a:xfrm>
            <a:off x="2034756" y="5158709"/>
            <a:ext cx="3562599" cy="53996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0x00 0x00 </a:t>
            </a:r>
            <a:r>
              <a:rPr lang="en-US" sz="1600" b="1" dirty="0">
                <a:solidFill>
                  <a:srgbClr val="FFFF00"/>
                </a:solidFill>
              </a:rPr>
              <a:t>0x17 0xC2</a:t>
            </a:r>
          </a:p>
          <a:p>
            <a:pPr algn="ctr"/>
            <a:r>
              <a:rPr lang="en-US" sz="1600" dirty="0"/>
              <a:t>CRC16 = 0x17C2</a:t>
            </a:r>
          </a:p>
        </p:txBody>
      </p:sp>
      <p:sp>
        <p:nvSpPr>
          <p:cNvPr id="42" name="Rectangle 41">
            <a:extLst>
              <a:ext uri="{FF2B5EF4-FFF2-40B4-BE49-F238E27FC236}">
                <a16:creationId xmlns:a16="http://schemas.microsoft.com/office/drawing/2014/main" id="{71BB2568-9D89-AD75-9F88-8D3041F79D97}"/>
              </a:ext>
            </a:extLst>
          </p:cNvPr>
          <p:cNvSpPr/>
          <p:nvPr/>
        </p:nvSpPr>
        <p:spPr>
          <a:xfrm>
            <a:off x="5597357" y="5158709"/>
            <a:ext cx="890650" cy="5399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600" dirty="0"/>
              <a:t>P</a:t>
            </a:r>
            <a:endParaRPr lang="en-US" sz="1600" dirty="0"/>
          </a:p>
        </p:txBody>
      </p:sp>
      <p:sp>
        <p:nvSpPr>
          <p:cNvPr id="43" name="TextBox 42">
            <a:extLst>
              <a:ext uri="{FF2B5EF4-FFF2-40B4-BE49-F238E27FC236}">
                <a16:creationId xmlns:a16="http://schemas.microsoft.com/office/drawing/2014/main" id="{AB89E3C9-D752-C0EF-8FF8-4E68D47FEF90}"/>
              </a:ext>
            </a:extLst>
          </p:cNvPr>
          <p:cNvSpPr txBox="1"/>
          <p:nvPr/>
        </p:nvSpPr>
        <p:spPr>
          <a:xfrm>
            <a:off x="1938486" y="1400298"/>
            <a:ext cx="1471878" cy="338554"/>
          </a:xfrm>
          <a:prstGeom prst="rect">
            <a:avLst/>
          </a:prstGeom>
          <a:noFill/>
        </p:spPr>
        <p:txBody>
          <a:bodyPr wrap="none" rtlCol="0">
            <a:spAutoFit/>
          </a:bodyPr>
          <a:lstStyle/>
          <a:p>
            <a:r>
              <a:rPr lang="en-US" altLang="zh-TW" sz="1600" dirty="0">
                <a:solidFill>
                  <a:schemeClr val="accent6">
                    <a:lumMod val="50000"/>
                  </a:schemeClr>
                </a:solidFill>
              </a:rPr>
              <a:t>DDC2BI</a:t>
            </a:r>
            <a:r>
              <a:rPr lang="zh-TW" altLang="en-US" sz="1600" dirty="0">
                <a:solidFill>
                  <a:schemeClr val="accent6">
                    <a:lumMod val="50000"/>
                  </a:schemeClr>
                </a:solidFill>
              </a:rPr>
              <a:t> </a:t>
            </a:r>
            <a:r>
              <a:rPr lang="en-US" altLang="zh-TW" sz="1600" dirty="0">
                <a:solidFill>
                  <a:schemeClr val="accent6">
                    <a:lumMod val="50000"/>
                  </a:schemeClr>
                </a:solidFill>
              </a:rPr>
              <a:t>Header</a:t>
            </a:r>
            <a:endParaRPr lang="en-US" sz="1600" dirty="0">
              <a:solidFill>
                <a:schemeClr val="accent6">
                  <a:lumMod val="50000"/>
                </a:schemeClr>
              </a:solidFill>
            </a:endParaRPr>
          </a:p>
        </p:txBody>
      </p:sp>
      <p:sp>
        <p:nvSpPr>
          <p:cNvPr id="44" name="TextBox 43">
            <a:extLst>
              <a:ext uri="{FF2B5EF4-FFF2-40B4-BE49-F238E27FC236}">
                <a16:creationId xmlns:a16="http://schemas.microsoft.com/office/drawing/2014/main" id="{C2CBFF7D-5B69-A6E5-EA60-BCA39D35E52D}"/>
              </a:ext>
            </a:extLst>
          </p:cNvPr>
          <p:cNvSpPr txBox="1"/>
          <p:nvPr/>
        </p:nvSpPr>
        <p:spPr>
          <a:xfrm>
            <a:off x="1952248" y="2527257"/>
            <a:ext cx="7929991" cy="584775"/>
          </a:xfrm>
          <a:prstGeom prst="rect">
            <a:avLst/>
          </a:prstGeom>
          <a:noFill/>
        </p:spPr>
        <p:txBody>
          <a:bodyPr wrap="none" rtlCol="0">
            <a:spAutoFit/>
          </a:bodyPr>
          <a:lstStyle/>
          <a:p>
            <a:r>
              <a:rPr lang="en-US" sz="1600" dirty="0">
                <a:solidFill>
                  <a:schemeClr val="accent6">
                    <a:lumMod val="50000"/>
                  </a:schemeClr>
                </a:solidFill>
              </a:rPr>
              <a:t>Address (0x13000~0x133FF for Product/Configuration or 0x300000~0x307FFF for Code Patch)</a:t>
            </a:r>
          </a:p>
          <a:p>
            <a:r>
              <a:rPr lang="en-US" sz="1600" dirty="0">
                <a:solidFill>
                  <a:schemeClr val="accent6">
                    <a:lumMod val="50000"/>
                  </a:schemeClr>
                </a:solidFill>
              </a:rPr>
              <a:t>Count (Maximum: 0x400=1KB per message)</a:t>
            </a:r>
          </a:p>
        </p:txBody>
      </p:sp>
      <p:sp>
        <p:nvSpPr>
          <p:cNvPr id="45" name="TextBox 44">
            <a:extLst>
              <a:ext uri="{FF2B5EF4-FFF2-40B4-BE49-F238E27FC236}">
                <a16:creationId xmlns:a16="http://schemas.microsoft.com/office/drawing/2014/main" id="{5EE2FAA7-5D5E-E765-E280-3BD7B3B69A2A}"/>
              </a:ext>
            </a:extLst>
          </p:cNvPr>
          <p:cNvSpPr txBox="1"/>
          <p:nvPr/>
        </p:nvSpPr>
        <p:spPr>
          <a:xfrm>
            <a:off x="1956360" y="3762331"/>
            <a:ext cx="917111" cy="338554"/>
          </a:xfrm>
          <a:prstGeom prst="rect">
            <a:avLst/>
          </a:prstGeom>
          <a:noFill/>
        </p:spPr>
        <p:txBody>
          <a:bodyPr wrap="none" rtlCol="0">
            <a:spAutoFit/>
          </a:bodyPr>
          <a:lstStyle/>
          <a:p>
            <a:r>
              <a:rPr lang="en-US" sz="1600" dirty="0">
                <a:solidFill>
                  <a:schemeClr val="accent6">
                    <a:lumMod val="50000"/>
                  </a:schemeClr>
                </a:solidFill>
              </a:rPr>
              <a:t>Message</a:t>
            </a:r>
          </a:p>
        </p:txBody>
      </p:sp>
      <p:sp>
        <p:nvSpPr>
          <p:cNvPr id="46" name="TextBox 45">
            <a:extLst>
              <a:ext uri="{FF2B5EF4-FFF2-40B4-BE49-F238E27FC236}">
                <a16:creationId xmlns:a16="http://schemas.microsoft.com/office/drawing/2014/main" id="{CFCCFB11-BF37-D56A-5048-09739B03B200}"/>
              </a:ext>
            </a:extLst>
          </p:cNvPr>
          <p:cNvSpPr txBox="1"/>
          <p:nvPr/>
        </p:nvSpPr>
        <p:spPr>
          <a:xfrm>
            <a:off x="1952248" y="4792068"/>
            <a:ext cx="721480" cy="338554"/>
          </a:xfrm>
          <a:prstGeom prst="rect">
            <a:avLst/>
          </a:prstGeom>
          <a:noFill/>
        </p:spPr>
        <p:txBody>
          <a:bodyPr wrap="none" rtlCol="0">
            <a:spAutoFit/>
          </a:bodyPr>
          <a:lstStyle/>
          <a:p>
            <a:r>
              <a:rPr lang="en-US" sz="1600" dirty="0">
                <a:solidFill>
                  <a:schemeClr val="accent6">
                    <a:lumMod val="50000"/>
                  </a:schemeClr>
                </a:solidFill>
              </a:rPr>
              <a:t>CRC16</a:t>
            </a:r>
          </a:p>
        </p:txBody>
      </p:sp>
      <p:sp>
        <p:nvSpPr>
          <p:cNvPr id="7" name="Speech Bubble: Rectangle 6">
            <a:extLst>
              <a:ext uri="{FF2B5EF4-FFF2-40B4-BE49-F238E27FC236}">
                <a16:creationId xmlns:a16="http://schemas.microsoft.com/office/drawing/2014/main" id="{0D0505D8-E502-9323-E71D-AF9CDEA16284}"/>
              </a:ext>
            </a:extLst>
          </p:cNvPr>
          <p:cNvSpPr/>
          <p:nvPr/>
        </p:nvSpPr>
        <p:spPr>
          <a:xfrm>
            <a:off x="8874405" y="1030127"/>
            <a:ext cx="2075059" cy="480979"/>
          </a:xfrm>
          <a:prstGeom prst="wedgeRectCallout">
            <a:avLst>
              <a:gd name="adj1" fmla="val -28419"/>
              <a:gd name="adj2" fmla="val 125346"/>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err="1">
                <a:solidFill>
                  <a:schemeClr val="tx1">
                    <a:lumMod val="50000"/>
                  </a:schemeClr>
                </a:solidFill>
              </a:rPr>
              <a:t>GProbe</a:t>
            </a:r>
            <a:r>
              <a:rPr lang="en-US" sz="1400" dirty="0">
                <a:solidFill>
                  <a:schemeClr val="tx1">
                    <a:lumMod val="50000"/>
                  </a:schemeClr>
                </a:solidFill>
              </a:rPr>
              <a:t> Command </a:t>
            </a:r>
          </a:p>
          <a:p>
            <a:pPr algn="ctr"/>
            <a:r>
              <a:rPr lang="en-US" sz="1400" dirty="0">
                <a:solidFill>
                  <a:schemeClr val="tx1">
                    <a:lumMod val="50000"/>
                  </a:schemeClr>
                </a:solidFill>
              </a:rPr>
              <a:t>0x10 = </a:t>
            </a:r>
            <a:r>
              <a:rPr lang="en-US" sz="1400" b="1" dirty="0" err="1">
                <a:solidFill>
                  <a:srgbClr val="0070C0"/>
                </a:solidFill>
              </a:rPr>
              <a:t>MTPWrite</a:t>
            </a:r>
            <a:endParaRPr lang="en-US" sz="1400" b="1" dirty="0">
              <a:solidFill>
                <a:srgbClr val="0070C0"/>
              </a:solidFill>
            </a:endParaRPr>
          </a:p>
        </p:txBody>
      </p:sp>
      <p:sp>
        <p:nvSpPr>
          <p:cNvPr id="8" name="Title 1">
            <a:extLst>
              <a:ext uri="{FF2B5EF4-FFF2-40B4-BE49-F238E27FC236}">
                <a16:creationId xmlns:a16="http://schemas.microsoft.com/office/drawing/2014/main" id="{34F348F5-AE66-5BD2-508D-DE5AAD7371E1}"/>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Gprobe command loads 1KB DATA into Sirius SRAM memory for MTP</a:t>
            </a:r>
            <a:endParaRPr lang="en-US" dirty="0">
              <a:solidFill>
                <a:schemeClr val="accent6">
                  <a:lumMod val="50000"/>
                </a:schemeClr>
              </a:solidFill>
            </a:endParaRPr>
          </a:p>
        </p:txBody>
      </p:sp>
      <p:sp>
        <p:nvSpPr>
          <p:cNvPr id="2" name="Left Brace 1">
            <a:extLst>
              <a:ext uri="{FF2B5EF4-FFF2-40B4-BE49-F238E27FC236}">
                <a16:creationId xmlns:a16="http://schemas.microsoft.com/office/drawing/2014/main" id="{AC9EB6E2-9FAA-DC02-C8A9-882ED28B2B36}"/>
              </a:ext>
            </a:extLst>
          </p:cNvPr>
          <p:cNvSpPr/>
          <p:nvPr/>
        </p:nvSpPr>
        <p:spPr>
          <a:xfrm>
            <a:off x="1669765" y="2020957"/>
            <a:ext cx="366195" cy="3193774"/>
          </a:xfrm>
          <a:prstGeom prst="leftBrace">
            <a:avLst>
              <a:gd name="adj1" fmla="val 8333"/>
              <a:gd name="adj2" fmla="val 5010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peech Bubble: Rectangle 2">
            <a:extLst>
              <a:ext uri="{FF2B5EF4-FFF2-40B4-BE49-F238E27FC236}">
                <a16:creationId xmlns:a16="http://schemas.microsoft.com/office/drawing/2014/main" id="{44639BEF-23A6-35FA-A9D8-059FCD757D9D}"/>
              </a:ext>
            </a:extLst>
          </p:cNvPr>
          <p:cNvSpPr/>
          <p:nvPr/>
        </p:nvSpPr>
        <p:spPr>
          <a:xfrm>
            <a:off x="215763" y="3236844"/>
            <a:ext cx="1415107" cy="762000"/>
          </a:xfrm>
          <a:prstGeom prst="wedgeRectCallout">
            <a:avLst>
              <a:gd name="adj1" fmla="val -17244"/>
              <a:gd name="adj2" fmla="val 49160"/>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dirty="0" err="1">
                <a:solidFill>
                  <a:schemeClr val="tx1">
                    <a:lumMod val="50000"/>
                  </a:schemeClr>
                </a:solidFill>
              </a:rPr>
              <a:t>GProbe</a:t>
            </a:r>
            <a:endParaRPr lang="en-US" sz="1400" dirty="0">
              <a:solidFill>
                <a:schemeClr val="tx1">
                  <a:lumMod val="50000"/>
                </a:schemeClr>
              </a:solidFill>
            </a:endParaRPr>
          </a:p>
          <a:p>
            <a:pPr algn="ctr"/>
            <a:r>
              <a:rPr lang="en-US" sz="1400" b="1" dirty="0" err="1">
                <a:solidFill>
                  <a:srgbClr val="0070C0"/>
                </a:solidFill>
              </a:rPr>
              <a:t>MTPWrite</a:t>
            </a:r>
            <a:endParaRPr lang="en-US" sz="1400" b="1" dirty="0">
              <a:solidFill>
                <a:srgbClr val="0070C0"/>
              </a:solidFill>
            </a:endParaRPr>
          </a:p>
          <a:p>
            <a:pPr algn="ctr"/>
            <a:r>
              <a:rPr lang="en-US" sz="1400" dirty="0">
                <a:solidFill>
                  <a:schemeClr val="tx1">
                    <a:lumMod val="50000"/>
                  </a:schemeClr>
                </a:solidFill>
              </a:rPr>
              <a:t>Command</a:t>
            </a:r>
            <a:endParaRPr lang="en-US" sz="1400" b="1" dirty="0">
              <a:solidFill>
                <a:srgbClr val="0070C0"/>
              </a:solidFill>
            </a:endParaRPr>
          </a:p>
        </p:txBody>
      </p:sp>
    </p:spTree>
    <p:extLst>
      <p:ext uri="{BB962C8B-B14F-4D97-AF65-F5344CB8AC3E}">
        <p14:creationId xmlns:p14="http://schemas.microsoft.com/office/powerpoint/2010/main" val="263286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F509D-EB83-7378-ADCC-216FD3518A9A}"/>
              </a:ext>
            </a:extLst>
          </p:cNvPr>
          <p:cNvSpPr>
            <a:spLocks noGrp="1"/>
          </p:cNvSpPr>
          <p:nvPr>
            <p:ph sz="half" idx="1"/>
          </p:nvPr>
        </p:nvSpPr>
        <p:spPr>
          <a:xfrm>
            <a:off x="401637" y="967206"/>
            <a:ext cx="9802538" cy="4844776"/>
          </a:xfrm>
        </p:spPr>
        <p:txBody>
          <a:bodyPr>
            <a:normAutofit lnSpcReduction="10000"/>
          </a:bodyPr>
          <a:lstStyle/>
          <a:p>
            <a:r>
              <a:rPr lang="en-US" sz="2400" dirty="0">
                <a:solidFill>
                  <a:schemeClr val="accent6">
                    <a:lumMod val="50000"/>
                  </a:schemeClr>
                </a:solidFill>
              </a:rPr>
              <a:t>Convert Product/Configuration Data or Code Patch binary to files for ISP</a:t>
            </a:r>
          </a:p>
          <a:p>
            <a:pPr lvl="1"/>
            <a:r>
              <a:rPr lang="en-US" dirty="0">
                <a:solidFill>
                  <a:schemeClr val="accent6">
                    <a:lumMod val="50000"/>
                  </a:schemeClr>
                </a:solidFill>
              </a:rPr>
              <a:t>Install </a:t>
            </a:r>
            <a:r>
              <a:rPr lang="en-US" dirty="0">
                <a:solidFill>
                  <a:schemeClr val="accent4">
                    <a:lumMod val="75000"/>
                  </a:schemeClr>
                </a:solidFill>
              </a:rPr>
              <a:t>Python</a:t>
            </a:r>
            <a:r>
              <a:rPr lang="en-US" dirty="0"/>
              <a:t> </a:t>
            </a:r>
            <a:r>
              <a:rPr lang="en-US" dirty="0">
                <a:solidFill>
                  <a:schemeClr val="tx1">
                    <a:lumMod val="50000"/>
                  </a:schemeClr>
                </a:solidFill>
              </a:rPr>
              <a:t>(v3.12.6)</a:t>
            </a:r>
          </a:p>
          <a:p>
            <a:pPr lvl="1"/>
            <a:r>
              <a:rPr lang="en-US" dirty="0">
                <a:solidFill>
                  <a:schemeClr val="tx1">
                    <a:lumMod val="50000"/>
                  </a:schemeClr>
                </a:solidFill>
              </a:rPr>
              <a:t>Execute Python script :</a:t>
            </a:r>
          </a:p>
          <a:p>
            <a:pPr lvl="2"/>
            <a:r>
              <a:rPr lang="en-US" dirty="0">
                <a:solidFill>
                  <a:schemeClr val="accent4">
                    <a:lumMod val="75000"/>
                  </a:schemeClr>
                </a:solidFill>
              </a:rPr>
              <a:t>Python</a:t>
            </a:r>
            <a:r>
              <a:rPr lang="en-US" dirty="0"/>
              <a:t> </a:t>
            </a:r>
            <a:r>
              <a:rPr lang="en-US" i="1" dirty="0">
                <a:solidFill>
                  <a:srgbClr val="0070C0"/>
                </a:solidFill>
              </a:rPr>
              <a:t>modify_binary_file.py</a:t>
            </a:r>
            <a:r>
              <a:rPr lang="en-US" dirty="0"/>
              <a:t> [</a:t>
            </a:r>
            <a:r>
              <a:rPr lang="en-US" i="1" dirty="0">
                <a:solidFill>
                  <a:srgbClr val="7030A0"/>
                </a:solidFill>
              </a:rPr>
              <a:t>Type</a:t>
            </a:r>
            <a:r>
              <a:rPr lang="en-US" dirty="0"/>
              <a:t>] [</a:t>
            </a:r>
            <a:r>
              <a:rPr lang="en-US" i="1" dirty="0" err="1">
                <a:solidFill>
                  <a:srgbClr val="C00000"/>
                </a:solidFill>
              </a:rPr>
              <a:t>InputBIN</a:t>
            </a:r>
            <a:r>
              <a:rPr lang="en-US" dirty="0"/>
              <a:t>] [</a:t>
            </a:r>
            <a:r>
              <a:rPr lang="en-US" i="1" dirty="0" err="1">
                <a:solidFill>
                  <a:schemeClr val="accent1">
                    <a:lumMod val="75000"/>
                  </a:schemeClr>
                </a:solidFill>
              </a:rPr>
              <a:t>OutputBIN</a:t>
            </a:r>
            <a:r>
              <a:rPr lang="en-US" dirty="0"/>
              <a:t>] [</a:t>
            </a:r>
            <a:r>
              <a:rPr lang="en-US" i="1" dirty="0" err="1">
                <a:solidFill>
                  <a:schemeClr val="accent1">
                    <a:lumMod val="75000"/>
                  </a:schemeClr>
                </a:solidFill>
              </a:rPr>
              <a:t>OutputXML</a:t>
            </a:r>
            <a:r>
              <a:rPr lang="en-US" dirty="0"/>
              <a:t>]</a:t>
            </a:r>
          </a:p>
          <a:p>
            <a:pPr lvl="2"/>
            <a:r>
              <a:rPr lang="en-US" i="1" dirty="0">
                <a:solidFill>
                  <a:srgbClr val="7030A0"/>
                </a:solidFill>
              </a:rPr>
              <a:t>Type</a:t>
            </a:r>
            <a:r>
              <a:rPr lang="en-US" dirty="0"/>
              <a:t>: </a:t>
            </a:r>
          </a:p>
          <a:p>
            <a:pPr lvl="3"/>
            <a:r>
              <a:rPr lang="en-US" sz="2000" dirty="0" err="1">
                <a:solidFill>
                  <a:srgbClr val="7030A0"/>
                </a:solidFill>
              </a:rPr>
              <a:t>codepatch</a:t>
            </a:r>
            <a:r>
              <a:rPr lang="en-US" sz="2000" dirty="0">
                <a:solidFill>
                  <a:schemeClr val="tx1">
                    <a:lumMod val="50000"/>
                  </a:schemeClr>
                </a:solidFill>
              </a:rPr>
              <a:t>: Input binary contains Code Patch</a:t>
            </a:r>
          </a:p>
          <a:p>
            <a:pPr lvl="3"/>
            <a:r>
              <a:rPr lang="en-US" sz="2000" dirty="0" err="1">
                <a:solidFill>
                  <a:srgbClr val="7030A0"/>
                </a:solidFill>
              </a:rPr>
              <a:t>mtpfull</a:t>
            </a:r>
            <a:r>
              <a:rPr lang="en-US" sz="2000" dirty="0">
                <a:solidFill>
                  <a:schemeClr val="tx1">
                    <a:lumMod val="50000"/>
                  </a:schemeClr>
                </a:solidFill>
              </a:rPr>
              <a:t>: Input binary contains all Product related records (Tracking &amp; Production / DUSR / Calibration Data in Sections 1-3) and Configuration Data related records (CONFIG0 / DPCD_VSF / LVDS_CONFIG in Section 4)</a:t>
            </a:r>
          </a:p>
          <a:p>
            <a:pPr lvl="3"/>
            <a:r>
              <a:rPr lang="en-US" sz="2000" dirty="0" err="1">
                <a:solidFill>
                  <a:srgbClr val="7030A0"/>
                </a:solidFill>
              </a:rPr>
              <a:t>mtpproduct</a:t>
            </a:r>
            <a:r>
              <a:rPr lang="en-US" sz="2000" dirty="0">
                <a:solidFill>
                  <a:schemeClr val="tx1">
                    <a:lumMod val="50000"/>
                  </a:schemeClr>
                </a:solidFill>
              </a:rPr>
              <a:t>: Input binary contains only Product related records</a:t>
            </a:r>
          </a:p>
          <a:p>
            <a:pPr lvl="3"/>
            <a:r>
              <a:rPr lang="en-US" sz="2000" dirty="0" err="1">
                <a:solidFill>
                  <a:srgbClr val="7030A0"/>
                </a:solidFill>
              </a:rPr>
              <a:t>mtpconfig</a:t>
            </a:r>
            <a:r>
              <a:rPr lang="en-US" sz="2000" dirty="0">
                <a:solidFill>
                  <a:schemeClr val="tx1">
                    <a:lumMod val="50000"/>
                  </a:schemeClr>
                </a:solidFill>
              </a:rPr>
              <a:t>: Input binary contains only Configuration Data related records</a:t>
            </a:r>
          </a:p>
          <a:p>
            <a:pPr lvl="2"/>
            <a:r>
              <a:rPr lang="en-US" i="1" dirty="0" err="1">
                <a:solidFill>
                  <a:srgbClr val="C00000"/>
                </a:solidFill>
              </a:rPr>
              <a:t>InputBIN</a:t>
            </a:r>
            <a:r>
              <a:rPr lang="en-US" dirty="0">
                <a:solidFill>
                  <a:schemeClr val="tx1">
                    <a:lumMod val="50000"/>
                  </a:schemeClr>
                </a:solidFill>
              </a:rPr>
              <a:t>: Original Product / Configuration Data or Code Patch binary array file</a:t>
            </a:r>
          </a:p>
          <a:p>
            <a:pPr lvl="2"/>
            <a:r>
              <a:rPr lang="en-US" i="1" dirty="0" err="1">
                <a:solidFill>
                  <a:schemeClr val="accent1">
                    <a:lumMod val="75000"/>
                  </a:schemeClr>
                </a:solidFill>
              </a:rPr>
              <a:t>OutputBIN</a:t>
            </a:r>
            <a:r>
              <a:rPr lang="en-US" dirty="0">
                <a:solidFill>
                  <a:schemeClr val="tx1">
                    <a:lumMod val="50000"/>
                  </a:schemeClr>
                </a:solidFill>
              </a:rPr>
              <a:t>: Converted binary array file for I2C update sequence. It can be used in script(s) or batch(es) for customer’s I2C master device</a:t>
            </a:r>
          </a:p>
          <a:p>
            <a:pPr lvl="2"/>
            <a:r>
              <a:rPr lang="en-US" i="1" dirty="0" err="1">
                <a:solidFill>
                  <a:schemeClr val="accent1">
                    <a:lumMod val="75000"/>
                  </a:schemeClr>
                </a:solidFill>
              </a:rPr>
              <a:t>OutputXML</a:t>
            </a:r>
            <a:r>
              <a:rPr lang="en-US" dirty="0">
                <a:solidFill>
                  <a:schemeClr val="tx1">
                    <a:lumMod val="50000"/>
                  </a:schemeClr>
                </a:solidFill>
              </a:rPr>
              <a:t>: To run in Total Phase Control Center Batch Mode with Aardvark I2C/SPI Host Adapter</a:t>
            </a:r>
          </a:p>
        </p:txBody>
      </p:sp>
      <p:sp>
        <p:nvSpPr>
          <p:cNvPr id="7" name="Title 1">
            <a:extLst>
              <a:ext uri="{FF2B5EF4-FFF2-40B4-BE49-F238E27FC236}">
                <a16:creationId xmlns:a16="http://schemas.microsoft.com/office/drawing/2014/main" id="{0510224C-4024-9E2D-86C0-C609B934E383}"/>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Python script to generate files for I2C update sequence</a:t>
            </a:r>
            <a:endParaRPr lang="en-US" dirty="0">
              <a:solidFill>
                <a:schemeClr val="accent6">
                  <a:lumMod val="50000"/>
                </a:schemeClr>
              </a:solidFill>
            </a:endParaRPr>
          </a:p>
        </p:txBody>
      </p:sp>
      <p:sp>
        <p:nvSpPr>
          <p:cNvPr id="2" name="Speech Bubble: Rectangle 1">
            <a:extLst>
              <a:ext uri="{FF2B5EF4-FFF2-40B4-BE49-F238E27FC236}">
                <a16:creationId xmlns:a16="http://schemas.microsoft.com/office/drawing/2014/main" id="{75BF9E67-934F-3A3A-83B6-26FB56BB411F}"/>
              </a:ext>
            </a:extLst>
          </p:cNvPr>
          <p:cNvSpPr/>
          <p:nvPr/>
        </p:nvSpPr>
        <p:spPr>
          <a:xfrm>
            <a:off x="10204175" y="2951305"/>
            <a:ext cx="1831967" cy="2799956"/>
          </a:xfrm>
          <a:prstGeom prst="wedgeRectCallout">
            <a:avLst>
              <a:gd name="adj1" fmla="val -77176"/>
              <a:gd name="adj2" fmla="val -5378"/>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sz="1200" u="sng" dirty="0">
                <a:solidFill>
                  <a:schemeClr val="tx1">
                    <a:lumMod val="50000"/>
                  </a:schemeClr>
                </a:solidFill>
              </a:rPr>
              <a:t>NOTE</a:t>
            </a:r>
            <a:r>
              <a:rPr lang="en-US" sz="1200" dirty="0">
                <a:solidFill>
                  <a:schemeClr val="tx1">
                    <a:lumMod val="50000"/>
                  </a:schemeClr>
                </a:solidFill>
              </a:rPr>
              <a:t>: </a:t>
            </a:r>
            <a:r>
              <a:rPr lang="en-US" sz="1200" b="1" dirty="0">
                <a:solidFill>
                  <a:srgbClr val="FF0000"/>
                </a:solidFill>
              </a:rPr>
              <a:t>Will not support the individual Configuration Data record update to MTP</a:t>
            </a:r>
            <a:r>
              <a:rPr lang="en-US" sz="1200" dirty="0">
                <a:solidFill>
                  <a:schemeClr val="tx1">
                    <a:lumMod val="50000"/>
                  </a:schemeClr>
                </a:solidFill>
              </a:rPr>
              <a:t>.  All the 3 Configuration Data records (CONFIG0 / DPCD_VSF / LVDS_CONFIG) shall be combined in one binary and programmed together to avoid number of MTP programming times and risks to accidently corrupt the Product related records.</a:t>
            </a:r>
            <a:endParaRPr lang="en-US" sz="1200" b="1" dirty="0">
              <a:solidFill>
                <a:srgbClr val="0070C0"/>
              </a:solidFill>
            </a:endParaRPr>
          </a:p>
        </p:txBody>
      </p:sp>
    </p:spTree>
    <p:extLst>
      <p:ext uri="{BB962C8B-B14F-4D97-AF65-F5344CB8AC3E}">
        <p14:creationId xmlns:p14="http://schemas.microsoft.com/office/powerpoint/2010/main" val="206355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ED8EE6-2F4A-01E4-ADB5-A13306DDD97C}"/>
              </a:ext>
            </a:extLst>
          </p:cNvPr>
          <p:cNvSpPr>
            <a:spLocks noGrp="1"/>
          </p:cNvSpPr>
          <p:nvPr>
            <p:ph type="title"/>
          </p:nvPr>
        </p:nvSpPr>
        <p:spPr>
          <a:xfrm>
            <a:off x="477836" y="79513"/>
            <a:ext cx="10126844" cy="626711"/>
          </a:xfrm>
        </p:spPr>
        <p:txBody>
          <a:bodyPr/>
          <a:lstStyle/>
          <a:p>
            <a:r>
              <a:rPr lang="en-US" sz="2400" b="1" dirty="0">
                <a:solidFill>
                  <a:schemeClr val="accent6">
                    <a:lumMod val="50000"/>
                  </a:schemeClr>
                </a:solidFill>
              </a:rPr>
              <a:t>Example of sequence to update 1kb DATA to MTP – 1 (case: Product + Configuration DATA)</a:t>
            </a:r>
            <a:endParaRPr lang="en-US" dirty="0">
              <a:solidFill>
                <a:schemeClr val="accent6">
                  <a:lumMod val="50000"/>
                </a:schemeClr>
              </a:solidFill>
            </a:endParaRPr>
          </a:p>
        </p:txBody>
      </p:sp>
      <p:sp>
        <p:nvSpPr>
          <p:cNvPr id="16" name="Content Placeholder 2">
            <a:extLst>
              <a:ext uri="{FF2B5EF4-FFF2-40B4-BE49-F238E27FC236}">
                <a16:creationId xmlns:a16="http://schemas.microsoft.com/office/drawing/2014/main" id="{1CA42C01-0B37-9743-D674-CB7578EC507E}"/>
              </a:ext>
            </a:extLst>
          </p:cNvPr>
          <p:cNvSpPr txBox="1">
            <a:spLocks/>
          </p:cNvSpPr>
          <p:nvPr/>
        </p:nvSpPr>
        <p:spPr>
          <a:xfrm>
            <a:off x="615030" y="1010086"/>
            <a:ext cx="10614079" cy="10403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solidFill>
                  <a:schemeClr val="accent6">
                    <a:lumMod val="50000"/>
                  </a:schemeClr>
                </a:solidFill>
              </a:rPr>
              <a:t>Run Python script from Windows Command Prompt to generated converted files:</a:t>
            </a:r>
          </a:p>
          <a:p>
            <a:pPr marL="0" indent="0">
              <a:buNone/>
            </a:pPr>
            <a:r>
              <a:rPr lang="en-US" sz="2000" dirty="0">
                <a:solidFill>
                  <a:schemeClr val="tx1">
                    <a:lumMod val="50000"/>
                  </a:schemeClr>
                </a:solidFill>
              </a:rPr>
              <a:t>&gt; </a:t>
            </a:r>
            <a:r>
              <a:rPr lang="en-US" sz="2000" dirty="0">
                <a:solidFill>
                  <a:schemeClr val="accent4">
                    <a:lumMod val="75000"/>
                  </a:schemeClr>
                </a:solidFill>
              </a:rPr>
              <a:t>Python</a:t>
            </a:r>
            <a:r>
              <a:rPr lang="en-US" sz="2000" dirty="0">
                <a:solidFill>
                  <a:srgbClr val="0070C0"/>
                </a:solidFill>
              </a:rPr>
              <a:t> modify_binary_file.py</a:t>
            </a:r>
            <a:r>
              <a:rPr lang="en-US" sz="2000" dirty="0">
                <a:solidFill>
                  <a:schemeClr val="accent2">
                    <a:lumMod val="75000"/>
                    <a:lumOff val="25000"/>
                  </a:schemeClr>
                </a:solidFill>
              </a:rPr>
              <a:t> </a:t>
            </a:r>
            <a:r>
              <a:rPr lang="en-US" sz="2000" dirty="0" err="1">
                <a:solidFill>
                  <a:srgbClr val="7030A0"/>
                </a:solidFill>
              </a:rPr>
              <a:t>mtpfull</a:t>
            </a:r>
            <a:r>
              <a:rPr lang="en-US" sz="2000" dirty="0">
                <a:solidFill>
                  <a:schemeClr val="accent2">
                    <a:lumMod val="75000"/>
                    <a:lumOff val="25000"/>
                  </a:schemeClr>
                </a:solidFill>
              </a:rPr>
              <a:t> </a:t>
            </a:r>
            <a:r>
              <a:rPr lang="en-US" sz="2000" dirty="0">
                <a:solidFill>
                  <a:srgbClr val="C00000"/>
                </a:solidFill>
              </a:rPr>
              <a:t>MTP_DATA_1K.bin </a:t>
            </a:r>
            <a:r>
              <a:rPr lang="en-US" sz="2000" dirty="0">
                <a:solidFill>
                  <a:schemeClr val="accent1">
                    <a:lumMod val="75000"/>
                  </a:schemeClr>
                </a:solidFill>
              </a:rPr>
              <a:t>MTP_DATA_1K_Converted.bin mtp_batch.xml</a:t>
            </a:r>
          </a:p>
        </p:txBody>
      </p:sp>
      <p:pic>
        <p:nvPicPr>
          <p:cNvPr id="4" name="Picture 3">
            <a:extLst>
              <a:ext uri="{FF2B5EF4-FFF2-40B4-BE49-F238E27FC236}">
                <a16:creationId xmlns:a16="http://schemas.microsoft.com/office/drawing/2014/main" id="{6CF0A192-1C61-91BF-8DFC-1A268C27BDAC}"/>
              </a:ext>
            </a:extLst>
          </p:cNvPr>
          <p:cNvPicPr>
            <a:picLocks noChangeAspect="1"/>
          </p:cNvPicPr>
          <p:nvPr/>
        </p:nvPicPr>
        <p:blipFill>
          <a:blip r:embed="rId2"/>
          <a:stretch>
            <a:fillRect/>
          </a:stretch>
        </p:blipFill>
        <p:spPr>
          <a:xfrm>
            <a:off x="123967" y="3701371"/>
            <a:ext cx="5988111" cy="3078316"/>
          </a:xfrm>
          <a:prstGeom prst="rect">
            <a:avLst/>
          </a:prstGeom>
        </p:spPr>
      </p:pic>
      <p:sp>
        <p:nvSpPr>
          <p:cNvPr id="8" name="Rectangle 7">
            <a:extLst>
              <a:ext uri="{FF2B5EF4-FFF2-40B4-BE49-F238E27FC236}">
                <a16:creationId xmlns:a16="http://schemas.microsoft.com/office/drawing/2014/main" id="{DE371FAD-1380-1A4A-7AA8-CD9232A39378}"/>
              </a:ext>
            </a:extLst>
          </p:cNvPr>
          <p:cNvSpPr/>
          <p:nvPr/>
        </p:nvSpPr>
        <p:spPr>
          <a:xfrm rot="16200000">
            <a:off x="3730329" y="4827228"/>
            <a:ext cx="3621857" cy="280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executing python</a:t>
            </a:r>
          </a:p>
        </p:txBody>
      </p:sp>
      <p:pic>
        <p:nvPicPr>
          <p:cNvPr id="10" name="Picture 9">
            <a:extLst>
              <a:ext uri="{FF2B5EF4-FFF2-40B4-BE49-F238E27FC236}">
                <a16:creationId xmlns:a16="http://schemas.microsoft.com/office/drawing/2014/main" id="{43DA9210-3D03-2270-6C09-668DC2E11DAB}"/>
              </a:ext>
            </a:extLst>
          </p:cNvPr>
          <p:cNvPicPr>
            <a:picLocks noChangeAspect="1"/>
          </p:cNvPicPr>
          <p:nvPr/>
        </p:nvPicPr>
        <p:blipFill>
          <a:blip r:embed="rId3"/>
          <a:stretch>
            <a:fillRect/>
          </a:stretch>
        </p:blipFill>
        <p:spPr>
          <a:xfrm>
            <a:off x="5826764" y="3701371"/>
            <a:ext cx="6241269" cy="2317896"/>
          </a:xfrm>
          <a:prstGeom prst="rect">
            <a:avLst/>
          </a:prstGeom>
        </p:spPr>
      </p:pic>
      <p:pic>
        <p:nvPicPr>
          <p:cNvPr id="12" name="Picture 11">
            <a:extLst>
              <a:ext uri="{FF2B5EF4-FFF2-40B4-BE49-F238E27FC236}">
                <a16:creationId xmlns:a16="http://schemas.microsoft.com/office/drawing/2014/main" id="{07FB4E97-746F-1438-4958-E9DC87F14F4F}"/>
              </a:ext>
            </a:extLst>
          </p:cNvPr>
          <p:cNvPicPr>
            <a:picLocks noChangeAspect="1"/>
          </p:cNvPicPr>
          <p:nvPr/>
        </p:nvPicPr>
        <p:blipFill>
          <a:blip r:embed="rId4"/>
          <a:stretch>
            <a:fillRect/>
          </a:stretch>
        </p:blipFill>
        <p:spPr>
          <a:xfrm>
            <a:off x="477836" y="2061081"/>
            <a:ext cx="11065199" cy="739204"/>
          </a:xfrm>
          <a:prstGeom prst="rect">
            <a:avLst/>
          </a:prstGeom>
        </p:spPr>
      </p:pic>
    </p:spTree>
    <p:extLst>
      <p:ext uri="{BB962C8B-B14F-4D97-AF65-F5344CB8AC3E}">
        <p14:creationId xmlns:p14="http://schemas.microsoft.com/office/powerpoint/2010/main" val="260968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ED8EE6-2F4A-01E4-ADB5-A13306DDD97C}"/>
              </a:ext>
            </a:extLst>
          </p:cNvPr>
          <p:cNvSpPr>
            <a:spLocks noGrp="1"/>
          </p:cNvSpPr>
          <p:nvPr>
            <p:ph type="title"/>
          </p:nvPr>
        </p:nvSpPr>
        <p:spPr>
          <a:xfrm>
            <a:off x="477836" y="59635"/>
            <a:ext cx="10126844" cy="646589"/>
          </a:xfrm>
        </p:spPr>
        <p:txBody>
          <a:bodyPr/>
          <a:lstStyle/>
          <a:p>
            <a:r>
              <a:rPr lang="en-US" sz="2400" b="1" dirty="0">
                <a:solidFill>
                  <a:schemeClr val="accent6">
                    <a:lumMod val="50000"/>
                  </a:schemeClr>
                </a:solidFill>
              </a:rPr>
              <a:t>Example of sequence to update 1kb DATA to MTP – 1 (case: product DATA only)</a:t>
            </a:r>
            <a:endParaRPr lang="en-US" dirty="0">
              <a:solidFill>
                <a:schemeClr val="accent6">
                  <a:lumMod val="50000"/>
                </a:schemeClr>
              </a:solidFill>
            </a:endParaRPr>
          </a:p>
        </p:txBody>
      </p:sp>
      <p:sp>
        <p:nvSpPr>
          <p:cNvPr id="16" name="Content Placeholder 2">
            <a:extLst>
              <a:ext uri="{FF2B5EF4-FFF2-40B4-BE49-F238E27FC236}">
                <a16:creationId xmlns:a16="http://schemas.microsoft.com/office/drawing/2014/main" id="{1CA42C01-0B37-9743-D674-CB7578EC507E}"/>
              </a:ext>
            </a:extLst>
          </p:cNvPr>
          <p:cNvSpPr txBox="1">
            <a:spLocks/>
          </p:cNvSpPr>
          <p:nvPr/>
        </p:nvSpPr>
        <p:spPr>
          <a:xfrm>
            <a:off x="615030" y="1010087"/>
            <a:ext cx="10614079" cy="971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solidFill>
                  <a:schemeClr val="accent6">
                    <a:lumMod val="50000"/>
                  </a:schemeClr>
                </a:solidFill>
              </a:rPr>
              <a:t>Run Python script from Windows Command Prompt to generated converted files </a:t>
            </a:r>
            <a:r>
              <a:rPr lang="en-US" sz="1800" dirty="0">
                <a:solidFill>
                  <a:prstClr val="black"/>
                </a:solidFill>
              </a:rPr>
              <a:t>separately</a:t>
            </a:r>
            <a:r>
              <a:rPr lang="en-US" sz="2000" dirty="0">
                <a:solidFill>
                  <a:schemeClr val="accent6">
                    <a:lumMod val="50000"/>
                  </a:schemeClr>
                </a:solidFill>
              </a:rPr>
              <a:t>:</a:t>
            </a:r>
          </a:p>
          <a:p>
            <a:pPr marL="0" indent="0">
              <a:buNone/>
            </a:pPr>
            <a:r>
              <a:rPr lang="en-US" sz="2000" dirty="0">
                <a:solidFill>
                  <a:schemeClr val="tx1">
                    <a:lumMod val="50000"/>
                  </a:schemeClr>
                </a:solidFill>
              </a:rPr>
              <a:t>&gt; </a:t>
            </a:r>
            <a:r>
              <a:rPr lang="en-US" sz="2000" dirty="0">
                <a:solidFill>
                  <a:schemeClr val="accent4">
                    <a:lumMod val="75000"/>
                  </a:schemeClr>
                </a:solidFill>
              </a:rPr>
              <a:t>Python</a:t>
            </a:r>
            <a:r>
              <a:rPr lang="en-US" sz="2000" dirty="0">
                <a:solidFill>
                  <a:srgbClr val="0070C0"/>
                </a:solidFill>
              </a:rPr>
              <a:t> modify_binary_file.py </a:t>
            </a:r>
            <a:r>
              <a:rPr lang="en-US" sz="2000" dirty="0" err="1">
                <a:solidFill>
                  <a:srgbClr val="7030A0"/>
                </a:solidFill>
              </a:rPr>
              <a:t>mtpproduct</a:t>
            </a:r>
            <a:r>
              <a:rPr lang="en-US" sz="2000" dirty="0">
                <a:solidFill>
                  <a:srgbClr val="0070C0"/>
                </a:solidFill>
              </a:rPr>
              <a:t> </a:t>
            </a:r>
            <a:r>
              <a:rPr lang="en-US" sz="2000" dirty="0">
                <a:solidFill>
                  <a:srgbClr val="C00000"/>
                </a:solidFill>
              </a:rPr>
              <a:t>MTP_DATA_1K.bin </a:t>
            </a:r>
            <a:r>
              <a:rPr lang="en-US" sz="2000" dirty="0">
                <a:solidFill>
                  <a:schemeClr val="accent1">
                    <a:lumMod val="75000"/>
                  </a:schemeClr>
                </a:solidFill>
              </a:rPr>
              <a:t>MTP_DATA_1K_ProductConverted.bin mtp_</a:t>
            </a:r>
            <a:r>
              <a:rPr lang="en-US" altLang="zh-TW" sz="2000" dirty="0">
                <a:solidFill>
                  <a:schemeClr val="accent1">
                    <a:lumMod val="75000"/>
                  </a:schemeClr>
                </a:solidFill>
              </a:rPr>
              <a:t>Product_</a:t>
            </a:r>
            <a:r>
              <a:rPr lang="en-US" sz="2000" dirty="0">
                <a:solidFill>
                  <a:schemeClr val="accent1">
                    <a:lumMod val="75000"/>
                  </a:schemeClr>
                </a:solidFill>
              </a:rPr>
              <a:t>batch.xml</a:t>
            </a:r>
          </a:p>
        </p:txBody>
      </p:sp>
      <p:pic>
        <p:nvPicPr>
          <p:cNvPr id="3" name="Picture 2">
            <a:extLst>
              <a:ext uri="{FF2B5EF4-FFF2-40B4-BE49-F238E27FC236}">
                <a16:creationId xmlns:a16="http://schemas.microsoft.com/office/drawing/2014/main" id="{FB04C212-8787-6F8B-ABF2-039999D116B4}"/>
              </a:ext>
            </a:extLst>
          </p:cNvPr>
          <p:cNvPicPr>
            <a:picLocks noChangeAspect="1"/>
          </p:cNvPicPr>
          <p:nvPr/>
        </p:nvPicPr>
        <p:blipFill>
          <a:blip r:embed="rId2"/>
          <a:stretch>
            <a:fillRect/>
          </a:stretch>
        </p:blipFill>
        <p:spPr>
          <a:xfrm>
            <a:off x="123967" y="3701371"/>
            <a:ext cx="5988111" cy="3078316"/>
          </a:xfrm>
          <a:prstGeom prst="rect">
            <a:avLst/>
          </a:prstGeom>
        </p:spPr>
      </p:pic>
      <p:sp>
        <p:nvSpPr>
          <p:cNvPr id="2" name="Rectangle 1">
            <a:extLst>
              <a:ext uri="{FF2B5EF4-FFF2-40B4-BE49-F238E27FC236}">
                <a16:creationId xmlns:a16="http://schemas.microsoft.com/office/drawing/2014/main" id="{35F41703-9F0E-DBD6-DDAA-0D13239AD2A7}"/>
              </a:ext>
            </a:extLst>
          </p:cNvPr>
          <p:cNvSpPr/>
          <p:nvPr/>
        </p:nvSpPr>
        <p:spPr>
          <a:xfrm rot="16200000">
            <a:off x="3730329" y="4827228"/>
            <a:ext cx="3621857" cy="280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executing python</a:t>
            </a:r>
          </a:p>
        </p:txBody>
      </p:sp>
      <p:pic>
        <p:nvPicPr>
          <p:cNvPr id="9" name="Picture 8">
            <a:extLst>
              <a:ext uri="{FF2B5EF4-FFF2-40B4-BE49-F238E27FC236}">
                <a16:creationId xmlns:a16="http://schemas.microsoft.com/office/drawing/2014/main" id="{07F91E11-7FCF-3B61-7E69-FA9EEC5448B6}"/>
              </a:ext>
            </a:extLst>
          </p:cNvPr>
          <p:cNvPicPr>
            <a:picLocks noChangeAspect="1"/>
          </p:cNvPicPr>
          <p:nvPr/>
        </p:nvPicPr>
        <p:blipFill>
          <a:blip r:embed="rId3"/>
          <a:stretch>
            <a:fillRect/>
          </a:stretch>
        </p:blipFill>
        <p:spPr>
          <a:xfrm>
            <a:off x="615030" y="1981201"/>
            <a:ext cx="11049958" cy="762066"/>
          </a:xfrm>
          <a:prstGeom prst="rect">
            <a:avLst/>
          </a:prstGeom>
        </p:spPr>
      </p:pic>
      <p:pic>
        <p:nvPicPr>
          <p:cNvPr id="12" name="Picture 11">
            <a:extLst>
              <a:ext uri="{FF2B5EF4-FFF2-40B4-BE49-F238E27FC236}">
                <a16:creationId xmlns:a16="http://schemas.microsoft.com/office/drawing/2014/main" id="{9EC406DA-E466-7EEC-8A3B-A752C3359189}"/>
              </a:ext>
            </a:extLst>
          </p:cNvPr>
          <p:cNvPicPr>
            <a:picLocks noChangeAspect="1"/>
          </p:cNvPicPr>
          <p:nvPr/>
        </p:nvPicPr>
        <p:blipFill>
          <a:blip r:embed="rId4"/>
          <a:stretch>
            <a:fillRect/>
          </a:stretch>
        </p:blipFill>
        <p:spPr>
          <a:xfrm>
            <a:off x="5681586" y="3630500"/>
            <a:ext cx="6309909" cy="2674111"/>
          </a:xfrm>
          <a:prstGeom prst="rect">
            <a:avLst/>
          </a:prstGeom>
        </p:spPr>
      </p:pic>
    </p:spTree>
    <p:extLst>
      <p:ext uri="{BB962C8B-B14F-4D97-AF65-F5344CB8AC3E}">
        <p14:creationId xmlns:p14="http://schemas.microsoft.com/office/powerpoint/2010/main" val="212010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ED8EE6-2F4A-01E4-ADB5-A13306DDD97C}"/>
              </a:ext>
            </a:extLst>
          </p:cNvPr>
          <p:cNvSpPr>
            <a:spLocks noGrp="1"/>
          </p:cNvSpPr>
          <p:nvPr>
            <p:ph type="title"/>
          </p:nvPr>
        </p:nvSpPr>
        <p:spPr>
          <a:xfrm>
            <a:off x="477836" y="59635"/>
            <a:ext cx="10126844" cy="646589"/>
          </a:xfrm>
        </p:spPr>
        <p:txBody>
          <a:bodyPr/>
          <a:lstStyle/>
          <a:p>
            <a:r>
              <a:rPr lang="en-US" sz="2400" b="1" dirty="0">
                <a:solidFill>
                  <a:schemeClr val="accent6">
                    <a:lumMod val="50000"/>
                  </a:schemeClr>
                </a:solidFill>
              </a:rPr>
              <a:t>Example of sequence to update 1kb DATA to MTP – 1 (case: Configuration DATA only)</a:t>
            </a:r>
            <a:endParaRPr lang="en-US" dirty="0">
              <a:solidFill>
                <a:schemeClr val="accent6">
                  <a:lumMod val="50000"/>
                </a:schemeClr>
              </a:solidFill>
            </a:endParaRPr>
          </a:p>
        </p:txBody>
      </p:sp>
      <p:sp>
        <p:nvSpPr>
          <p:cNvPr id="16" name="Content Placeholder 2">
            <a:extLst>
              <a:ext uri="{FF2B5EF4-FFF2-40B4-BE49-F238E27FC236}">
                <a16:creationId xmlns:a16="http://schemas.microsoft.com/office/drawing/2014/main" id="{1CA42C01-0B37-9743-D674-CB7578EC507E}"/>
              </a:ext>
            </a:extLst>
          </p:cNvPr>
          <p:cNvSpPr txBox="1">
            <a:spLocks/>
          </p:cNvSpPr>
          <p:nvPr/>
        </p:nvSpPr>
        <p:spPr>
          <a:xfrm>
            <a:off x="615030" y="1010087"/>
            <a:ext cx="10614079" cy="971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solidFill>
                  <a:schemeClr val="accent6">
                    <a:lumMod val="50000"/>
                  </a:schemeClr>
                </a:solidFill>
              </a:rPr>
              <a:t>Run Python script from Windows Command Prompt to generated converted files </a:t>
            </a:r>
            <a:r>
              <a:rPr lang="en-US" sz="1800" dirty="0">
                <a:solidFill>
                  <a:prstClr val="black"/>
                </a:solidFill>
              </a:rPr>
              <a:t>separately</a:t>
            </a:r>
            <a:r>
              <a:rPr lang="en-US" sz="2000" dirty="0">
                <a:solidFill>
                  <a:schemeClr val="accent6">
                    <a:lumMod val="50000"/>
                  </a:schemeClr>
                </a:solidFill>
              </a:rPr>
              <a:t>:</a:t>
            </a:r>
          </a:p>
          <a:p>
            <a:pPr marL="0" indent="0">
              <a:buNone/>
            </a:pPr>
            <a:r>
              <a:rPr lang="en-US" sz="2000" dirty="0">
                <a:solidFill>
                  <a:schemeClr val="tx1">
                    <a:lumMod val="50000"/>
                  </a:schemeClr>
                </a:solidFill>
              </a:rPr>
              <a:t>&gt; </a:t>
            </a:r>
            <a:r>
              <a:rPr lang="en-US" sz="2000" dirty="0">
                <a:solidFill>
                  <a:schemeClr val="accent4">
                    <a:lumMod val="75000"/>
                  </a:schemeClr>
                </a:solidFill>
              </a:rPr>
              <a:t>Python</a:t>
            </a:r>
            <a:r>
              <a:rPr lang="en-US" sz="2000" dirty="0">
                <a:solidFill>
                  <a:srgbClr val="0070C0"/>
                </a:solidFill>
              </a:rPr>
              <a:t> modify_binary_file.py </a:t>
            </a:r>
            <a:r>
              <a:rPr lang="en-US" sz="2000" dirty="0" err="1">
                <a:solidFill>
                  <a:srgbClr val="7030A0"/>
                </a:solidFill>
              </a:rPr>
              <a:t>mtpconfig</a:t>
            </a:r>
            <a:r>
              <a:rPr lang="en-US" sz="2000" dirty="0">
                <a:solidFill>
                  <a:srgbClr val="0070C0"/>
                </a:solidFill>
              </a:rPr>
              <a:t> </a:t>
            </a:r>
            <a:r>
              <a:rPr lang="en-US" sz="2000" dirty="0">
                <a:solidFill>
                  <a:srgbClr val="C00000"/>
                </a:solidFill>
              </a:rPr>
              <a:t>MTP_DATA_1K.bin </a:t>
            </a:r>
            <a:r>
              <a:rPr lang="en-US" sz="2000" dirty="0">
                <a:solidFill>
                  <a:schemeClr val="accent1">
                    <a:lumMod val="75000"/>
                  </a:schemeClr>
                </a:solidFill>
              </a:rPr>
              <a:t>MTP_DATA_1K_</a:t>
            </a:r>
            <a:r>
              <a:rPr lang="en-US" altLang="zh-TW" sz="2000" dirty="0">
                <a:solidFill>
                  <a:schemeClr val="accent1">
                    <a:lumMod val="75000"/>
                  </a:schemeClr>
                </a:solidFill>
              </a:rPr>
              <a:t>Config</a:t>
            </a:r>
            <a:r>
              <a:rPr lang="en-US" sz="2000" dirty="0">
                <a:solidFill>
                  <a:schemeClr val="accent1">
                    <a:lumMod val="75000"/>
                  </a:schemeClr>
                </a:solidFill>
              </a:rPr>
              <a:t>Converted.bin mtp_</a:t>
            </a:r>
            <a:r>
              <a:rPr lang="en-US" altLang="zh-TW" sz="2000" dirty="0">
                <a:solidFill>
                  <a:schemeClr val="accent1">
                    <a:lumMod val="75000"/>
                  </a:schemeClr>
                </a:solidFill>
              </a:rPr>
              <a:t>Config_</a:t>
            </a:r>
            <a:r>
              <a:rPr lang="en-US" sz="2000" dirty="0">
                <a:solidFill>
                  <a:schemeClr val="accent1">
                    <a:lumMod val="75000"/>
                  </a:schemeClr>
                </a:solidFill>
              </a:rPr>
              <a:t>batch.xml</a:t>
            </a:r>
          </a:p>
        </p:txBody>
      </p:sp>
      <p:pic>
        <p:nvPicPr>
          <p:cNvPr id="3" name="Picture 2">
            <a:extLst>
              <a:ext uri="{FF2B5EF4-FFF2-40B4-BE49-F238E27FC236}">
                <a16:creationId xmlns:a16="http://schemas.microsoft.com/office/drawing/2014/main" id="{FB04C212-8787-6F8B-ABF2-039999D116B4}"/>
              </a:ext>
            </a:extLst>
          </p:cNvPr>
          <p:cNvPicPr>
            <a:picLocks noChangeAspect="1"/>
          </p:cNvPicPr>
          <p:nvPr/>
        </p:nvPicPr>
        <p:blipFill>
          <a:blip r:embed="rId2"/>
          <a:stretch>
            <a:fillRect/>
          </a:stretch>
        </p:blipFill>
        <p:spPr>
          <a:xfrm>
            <a:off x="123967" y="3701371"/>
            <a:ext cx="5988111" cy="3078316"/>
          </a:xfrm>
          <a:prstGeom prst="rect">
            <a:avLst/>
          </a:prstGeom>
        </p:spPr>
      </p:pic>
      <p:sp>
        <p:nvSpPr>
          <p:cNvPr id="2" name="Rectangle 1">
            <a:extLst>
              <a:ext uri="{FF2B5EF4-FFF2-40B4-BE49-F238E27FC236}">
                <a16:creationId xmlns:a16="http://schemas.microsoft.com/office/drawing/2014/main" id="{35F41703-9F0E-DBD6-DDAA-0D13239AD2A7}"/>
              </a:ext>
            </a:extLst>
          </p:cNvPr>
          <p:cNvSpPr/>
          <p:nvPr/>
        </p:nvSpPr>
        <p:spPr>
          <a:xfrm rot="16200000">
            <a:off x="3730329" y="4827228"/>
            <a:ext cx="3621857" cy="280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executing python</a:t>
            </a:r>
          </a:p>
        </p:txBody>
      </p:sp>
      <p:pic>
        <p:nvPicPr>
          <p:cNvPr id="5" name="Picture 4">
            <a:extLst>
              <a:ext uri="{FF2B5EF4-FFF2-40B4-BE49-F238E27FC236}">
                <a16:creationId xmlns:a16="http://schemas.microsoft.com/office/drawing/2014/main" id="{0B2C8B2D-860A-F01D-5C50-9AE6D8872F62}"/>
              </a:ext>
            </a:extLst>
          </p:cNvPr>
          <p:cNvPicPr>
            <a:picLocks noChangeAspect="1"/>
          </p:cNvPicPr>
          <p:nvPr/>
        </p:nvPicPr>
        <p:blipFill>
          <a:blip r:embed="rId3"/>
          <a:stretch>
            <a:fillRect/>
          </a:stretch>
        </p:blipFill>
        <p:spPr>
          <a:xfrm>
            <a:off x="5791668" y="3701371"/>
            <a:ext cx="5258770" cy="2368713"/>
          </a:xfrm>
          <a:prstGeom prst="rect">
            <a:avLst/>
          </a:prstGeom>
        </p:spPr>
      </p:pic>
      <p:pic>
        <p:nvPicPr>
          <p:cNvPr id="9" name="Picture 8">
            <a:extLst>
              <a:ext uri="{FF2B5EF4-FFF2-40B4-BE49-F238E27FC236}">
                <a16:creationId xmlns:a16="http://schemas.microsoft.com/office/drawing/2014/main" id="{D4D3E482-D601-5F50-E404-9B7386BFF1EC}"/>
              </a:ext>
            </a:extLst>
          </p:cNvPr>
          <p:cNvPicPr>
            <a:picLocks noChangeAspect="1"/>
          </p:cNvPicPr>
          <p:nvPr/>
        </p:nvPicPr>
        <p:blipFill>
          <a:blip r:embed="rId4"/>
          <a:stretch>
            <a:fillRect/>
          </a:stretch>
        </p:blipFill>
        <p:spPr>
          <a:xfrm>
            <a:off x="477836" y="2132564"/>
            <a:ext cx="11049958" cy="708721"/>
          </a:xfrm>
          <a:prstGeom prst="rect">
            <a:avLst/>
          </a:prstGeom>
        </p:spPr>
      </p:pic>
    </p:spTree>
    <p:extLst>
      <p:ext uri="{BB962C8B-B14F-4D97-AF65-F5344CB8AC3E}">
        <p14:creationId xmlns:p14="http://schemas.microsoft.com/office/powerpoint/2010/main" val="126482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ED8EE6-2F4A-01E4-ADB5-A13306DDD97C}"/>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Example of sequence to update 1kb DATA to MTP – 2</a:t>
            </a:r>
            <a:endParaRPr lang="en-US" dirty="0">
              <a:solidFill>
                <a:schemeClr val="accent6">
                  <a:lumMod val="50000"/>
                </a:schemeClr>
              </a:solidFill>
            </a:endParaRPr>
          </a:p>
        </p:txBody>
      </p:sp>
      <p:sp>
        <p:nvSpPr>
          <p:cNvPr id="5" name="Content Placeholder 2">
            <a:extLst>
              <a:ext uri="{FF2B5EF4-FFF2-40B4-BE49-F238E27FC236}">
                <a16:creationId xmlns:a16="http://schemas.microsoft.com/office/drawing/2014/main" id="{4CC7E467-23BA-3439-3335-A875CDA960B7}"/>
              </a:ext>
            </a:extLst>
          </p:cNvPr>
          <p:cNvSpPr txBox="1">
            <a:spLocks/>
          </p:cNvSpPr>
          <p:nvPr/>
        </p:nvSpPr>
        <p:spPr>
          <a:xfrm>
            <a:off x="615030" y="1010086"/>
            <a:ext cx="10614079" cy="1052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n-US" sz="2000" dirty="0">
                <a:solidFill>
                  <a:schemeClr val="accent6">
                    <a:lumMod val="50000"/>
                  </a:schemeClr>
                </a:solidFill>
              </a:rPr>
              <a:t>If use Aardvark to update, load the </a:t>
            </a:r>
            <a:r>
              <a:rPr lang="en-US" sz="2000" i="1" dirty="0">
                <a:solidFill>
                  <a:srgbClr val="0070C0"/>
                </a:solidFill>
              </a:rPr>
              <a:t>mtp_batch.xml </a:t>
            </a:r>
            <a:r>
              <a:rPr lang="en-US" sz="2000" dirty="0">
                <a:solidFill>
                  <a:schemeClr val="accent6">
                    <a:lumMod val="50000"/>
                  </a:schemeClr>
                </a:solidFill>
              </a:rPr>
              <a:t>file from Total Phase Control Center </a:t>
            </a:r>
            <a:r>
              <a:rPr lang="en-US" sz="2000" dirty="0">
                <a:solidFill>
                  <a:schemeClr val="accent6">
                    <a:lumMod val="50000"/>
                  </a:schemeClr>
                </a:solidFill>
                <a:sym typeface="Wingdings" panose="05000000000000000000" pitchFamily="2" charset="2"/>
              </a:rPr>
              <a:t> Adapter  Batch Mode.  Then hit “</a:t>
            </a:r>
            <a:r>
              <a:rPr lang="en-US" sz="2000" b="1" dirty="0">
                <a:solidFill>
                  <a:schemeClr val="accent6">
                    <a:lumMod val="50000"/>
                  </a:schemeClr>
                </a:solidFill>
                <a:sym typeface="Wingdings" panose="05000000000000000000" pitchFamily="2" charset="2"/>
              </a:rPr>
              <a:t>Execute</a:t>
            </a:r>
            <a:r>
              <a:rPr lang="en-US" sz="2000" dirty="0">
                <a:solidFill>
                  <a:schemeClr val="accent6">
                    <a:lumMod val="50000"/>
                  </a:schemeClr>
                </a:solidFill>
                <a:sym typeface="Wingdings" panose="05000000000000000000" pitchFamily="2" charset="2"/>
              </a:rPr>
              <a:t>” button after loaded.</a:t>
            </a:r>
          </a:p>
          <a:p>
            <a:pPr marL="0" indent="0">
              <a:buNone/>
            </a:pPr>
            <a:r>
              <a:rPr lang="en-US" sz="2000" u="sng" dirty="0">
                <a:solidFill>
                  <a:schemeClr val="accent6">
                    <a:lumMod val="50000"/>
                  </a:schemeClr>
                </a:solidFill>
                <a:sym typeface="Wingdings" panose="05000000000000000000" pitchFamily="2" charset="2"/>
              </a:rPr>
              <a:t>NOTE</a:t>
            </a:r>
            <a:r>
              <a:rPr lang="en-US" sz="2000" dirty="0">
                <a:solidFill>
                  <a:schemeClr val="accent6">
                    <a:lumMod val="50000"/>
                  </a:schemeClr>
                </a:solidFill>
                <a:sym typeface="Wingdings" panose="05000000000000000000" pitchFamily="2" charset="2"/>
              </a:rPr>
              <a:t>: This step only writes the binary into Sirius’s SRAM memory for MTP.  Yet updating to MTP.</a:t>
            </a:r>
            <a:endParaRPr lang="en-US" sz="2000" dirty="0">
              <a:solidFill>
                <a:schemeClr val="accent6">
                  <a:lumMod val="50000"/>
                </a:schemeClr>
              </a:solidFill>
            </a:endParaRPr>
          </a:p>
        </p:txBody>
      </p:sp>
      <p:grpSp>
        <p:nvGrpSpPr>
          <p:cNvPr id="2" name="Group 1">
            <a:extLst>
              <a:ext uri="{FF2B5EF4-FFF2-40B4-BE49-F238E27FC236}">
                <a16:creationId xmlns:a16="http://schemas.microsoft.com/office/drawing/2014/main" id="{BD84BD76-F6BE-458D-910F-40DB79E06357}"/>
              </a:ext>
            </a:extLst>
          </p:cNvPr>
          <p:cNvGrpSpPr/>
          <p:nvPr/>
        </p:nvGrpSpPr>
        <p:grpSpPr>
          <a:xfrm>
            <a:off x="684302" y="2172958"/>
            <a:ext cx="9224873" cy="4206674"/>
            <a:chOff x="684302" y="2172958"/>
            <a:chExt cx="9224873" cy="4206674"/>
          </a:xfrm>
        </p:grpSpPr>
        <p:pic>
          <p:nvPicPr>
            <p:cNvPr id="11" name="Picture 10">
              <a:extLst>
                <a:ext uri="{FF2B5EF4-FFF2-40B4-BE49-F238E27FC236}">
                  <a16:creationId xmlns:a16="http://schemas.microsoft.com/office/drawing/2014/main" id="{C76D652B-7BCA-599E-A1FA-C96AC708B15D}"/>
                </a:ext>
              </a:extLst>
            </p:cNvPr>
            <p:cNvPicPr>
              <a:picLocks noChangeAspect="1"/>
            </p:cNvPicPr>
            <p:nvPr/>
          </p:nvPicPr>
          <p:blipFill>
            <a:blip r:embed="rId2"/>
            <a:stretch>
              <a:fillRect/>
            </a:stretch>
          </p:blipFill>
          <p:spPr>
            <a:xfrm>
              <a:off x="684302" y="2172958"/>
              <a:ext cx="9224873" cy="4206674"/>
            </a:xfrm>
            <a:prstGeom prst="rect">
              <a:avLst/>
            </a:prstGeom>
          </p:spPr>
        </p:pic>
        <p:sp>
          <p:nvSpPr>
            <p:cNvPr id="14" name="Rectangle 13">
              <a:extLst>
                <a:ext uri="{FF2B5EF4-FFF2-40B4-BE49-F238E27FC236}">
                  <a16:creationId xmlns:a16="http://schemas.microsoft.com/office/drawing/2014/main" id="{DC9B6F19-B8A3-012D-9759-34C1522CF71A}"/>
                </a:ext>
              </a:extLst>
            </p:cNvPr>
            <p:cNvSpPr/>
            <p:nvPr/>
          </p:nvSpPr>
          <p:spPr>
            <a:xfrm>
              <a:off x="1489363" y="6109855"/>
              <a:ext cx="637309" cy="16625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426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ED8EE6-2F4A-01E4-ADB5-A13306DDD97C}"/>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Example of sequence to update 1kb DATA to MTP – 3</a:t>
            </a:r>
            <a:endParaRPr lang="en-US" dirty="0">
              <a:solidFill>
                <a:schemeClr val="accent6">
                  <a:lumMod val="50000"/>
                </a:schemeClr>
              </a:solidFill>
            </a:endParaRPr>
          </a:p>
        </p:txBody>
      </p:sp>
      <p:sp>
        <p:nvSpPr>
          <p:cNvPr id="5" name="Content Placeholder 2">
            <a:extLst>
              <a:ext uri="{FF2B5EF4-FFF2-40B4-BE49-F238E27FC236}">
                <a16:creationId xmlns:a16="http://schemas.microsoft.com/office/drawing/2014/main" id="{4CC7E467-23BA-3439-3335-A875CDA960B7}"/>
              </a:ext>
            </a:extLst>
          </p:cNvPr>
          <p:cNvSpPr txBox="1">
            <a:spLocks/>
          </p:cNvSpPr>
          <p:nvPr/>
        </p:nvSpPr>
        <p:spPr>
          <a:xfrm>
            <a:off x="615030" y="1010087"/>
            <a:ext cx="10614079" cy="8518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Calibri" panose="020F050202020403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sz="2000" dirty="0">
                <a:solidFill>
                  <a:schemeClr val="accent6">
                    <a:lumMod val="50000"/>
                  </a:schemeClr>
                </a:solidFill>
              </a:rPr>
              <a:t>After writing to Sirius internal memory is done, load the </a:t>
            </a:r>
            <a:r>
              <a:rPr lang="en-US" sz="2000" dirty="0">
                <a:solidFill>
                  <a:schemeClr val="accent2">
                    <a:lumMod val="75000"/>
                    <a:lumOff val="25000"/>
                  </a:schemeClr>
                </a:solidFill>
              </a:rPr>
              <a:t>MTPDATA_update_execute.xml </a:t>
            </a:r>
            <a:r>
              <a:rPr lang="en-US" sz="2000" dirty="0">
                <a:solidFill>
                  <a:schemeClr val="accent6">
                    <a:lumMod val="50000"/>
                  </a:schemeClr>
                </a:solidFill>
              </a:rPr>
              <a:t>file from Total Phase Control Center </a:t>
            </a:r>
            <a:r>
              <a:rPr lang="en-US" sz="2000" dirty="0">
                <a:solidFill>
                  <a:schemeClr val="accent6">
                    <a:lumMod val="50000"/>
                  </a:schemeClr>
                </a:solidFill>
                <a:sym typeface="Wingdings" panose="05000000000000000000" pitchFamily="2" charset="2"/>
              </a:rPr>
              <a:t> Adapter  Batch Mode. </a:t>
            </a:r>
            <a:r>
              <a:rPr kumimoji="0" lang="en-US" sz="2000" b="0" i="0" u="none" strike="noStrike" kern="1200" cap="none" spc="0" normalizeH="0" baseline="0" noProof="0" dirty="0">
                <a:ln>
                  <a:noFill/>
                </a:ln>
                <a:solidFill>
                  <a:srgbClr val="3F3E3E">
                    <a:lumMod val="50000"/>
                  </a:srgbClr>
                </a:solidFill>
                <a:effectLst/>
                <a:uLnTx/>
                <a:uFillTx/>
                <a:latin typeface="Calibri" panose="020F0502020204030204"/>
                <a:ea typeface="+mn-ea"/>
                <a:cs typeface="+mn-cs"/>
                <a:sym typeface="Wingdings" panose="05000000000000000000" pitchFamily="2" charset="2"/>
              </a:rPr>
              <a:t>Then hit “</a:t>
            </a:r>
            <a:r>
              <a:rPr kumimoji="0" lang="en-US" sz="2000" b="1" i="0" u="none" strike="noStrike" kern="1200" cap="none" spc="0" normalizeH="0" baseline="0" noProof="0" dirty="0">
                <a:ln>
                  <a:noFill/>
                </a:ln>
                <a:solidFill>
                  <a:srgbClr val="3F3E3E">
                    <a:lumMod val="50000"/>
                  </a:srgbClr>
                </a:solidFill>
                <a:effectLst/>
                <a:uLnTx/>
                <a:uFillTx/>
                <a:latin typeface="Calibri" panose="020F0502020204030204"/>
                <a:ea typeface="+mn-ea"/>
                <a:cs typeface="+mn-cs"/>
                <a:sym typeface="Wingdings" panose="05000000000000000000" pitchFamily="2" charset="2"/>
              </a:rPr>
              <a:t>Execute</a:t>
            </a:r>
            <a:r>
              <a:rPr kumimoji="0" lang="en-US" sz="2000" b="0" i="0" u="none" strike="noStrike" kern="1200" cap="none" spc="0" normalizeH="0" baseline="0" noProof="0" dirty="0">
                <a:ln>
                  <a:noFill/>
                </a:ln>
                <a:solidFill>
                  <a:srgbClr val="3F3E3E">
                    <a:lumMod val="50000"/>
                  </a:srgbClr>
                </a:solidFill>
                <a:effectLst/>
                <a:uLnTx/>
                <a:uFillTx/>
                <a:latin typeface="Calibri" panose="020F0502020204030204"/>
                <a:ea typeface="+mn-ea"/>
                <a:cs typeface="+mn-cs"/>
                <a:sym typeface="Wingdings" panose="05000000000000000000" pitchFamily="2" charset="2"/>
              </a:rPr>
              <a:t>” button </a:t>
            </a:r>
            <a:r>
              <a:rPr lang="en-US" sz="2000" dirty="0">
                <a:solidFill>
                  <a:schemeClr val="accent6">
                    <a:lumMod val="50000"/>
                  </a:schemeClr>
                </a:solidFill>
                <a:sym typeface="Wingdings" panose="05000000000000000000" pitchFamily="2" charset="2"/>
              </a:rPr>
              <a:t>to start updating to MTP (from SRAM).</a:t>
            </a:r>
            <a:endParaRPr lang="en-US" sz="2000" dirty="0">
              <a:solidFill>
                <a:schemeClr val="accent6">
                  <a:lumMod val="50000"/>
                </a:schemeClr>
              </a:solidFill>
            </a:endParaRPr>
          </a:p>
        </p:txBody>
      </p:sp>
      <p:grpSp>
        <p:nvGrpSpPr>
          <p:cNvPr id="2" name="Group 1">
            <a:extLst>
              <a:ext uri="{FF2B5EF4-FFF2-40B4-BE49-F238E27FC236}">
                <a16:creationId xmlns:a16="http://schemas.microsoft.com/office/drawing/2014/main" id="{93809C0F-AE2F-F88D-C502-854C65862137}"/>
              </a:ext>
            </a:extLst>
          </p:cNvPr>
          <p:cNvGrpSpPr/>
          <p:nvPr/>
        </p:nvGrpSpPr>
        <p:grpSpPr>
          <a:xfrm>
            <a:off x="1152027" y="1996167"/>
            <a:ext cx="5699051" cy="4467225"/>
            <a:chOff x="1099019" y="1967253"/>
            <a:chExt cx="5699051" cy="4467225"/>
          </a:xfrm>
        </p:grpSpPr>
        <p:pic>
          <p:nvPicPr>
            <p:cNvPr id="3" name="Picture 2">
              <a:extLst>
                <a:ext uri="{FF2B5EF4-FFF2-40B4-BE49-F238E27FC236}">
                  <a16:creationId xmlns:a16="http://schemas.microsoft.com/office/drawing/2014/main" id="{06B14B91-4D25-BBE9-9F4B-C748A3A3632F}"/>
                </a:ext>
              </a:extLst>
            </p:cNvPr>
            <p:cNvPicPr>
              <a:picLocks noChangeAspect="1"/>
            </p:cNvPicPr>
            <p:nvPr/>
          </p:nvPicPr>
          <p:blipFill>
            <a:blip r:embed="rId2"/>
            <a:stretch>
              <a:fillRect/>
            </a:stretch>
          </p:blipFill>
          <p:spPr>
            <a:xfrm>
              <a:off x="1099019" y="1967253"/>
              <a:ext cx="5699051" cy="4467225"/>
            </a:xfrm>
            <a:prstGeom prst="rect">
              <a:avLst/>
            </a:prstGeom>
          </p:spPr>
        </p:pic>
        <p:sp>
          <p:nvSpPr>
            <p:cNvPr id="4" name="Rectangle 3">
              <a:extLst>
                <a:ext uri="{FF2B5EF4-FFF2-40B4-BE49-F238E27FC236}">
                  <a16:creationId xmlns:a16="http://schemas.microsoft.com/office/drawing/2014/main" id="{3BC05138-1A23-4402-D623-38BDF01515EC}"/>
                </a:ext>
              </a:extLst>
            </p:cNvPr>
            <p:cNvSpPr/>
            <p:nvPr/>
          </p:nvSpPr>
          <p:spPr>
            <a:xfrm>
              <a:off x="2140529" y="6082144"/>
              <a:ext cx="803564" cy="2008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445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31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7BE80-0A72-9DEB-08A5-36959F35F144}"/>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402C8D5D-3B77-4900-E703-3E32A3CF5263}"/>
              </a:ext>
            </a:extLst>
          </p:cNvPr>
          <p:cNvSpPr/>
          <p:nvPr/>
        </p:nvSpPr>
        <p:spPr>
          <a:xfrm>
            <a:off x="493611" y="1345834"/>
            <a:ext cx="1094506" cy="55270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6" name="TextBox 5">
            <a:extLst>
              <a:ext uri="{FF2B5EF4-FFF2-40B4-BE49-F238E27FC236}">
                <a16:creationId xmlns:a16="http://schemas.microsoft.com/office/drawing/2014/main" id="{D3156B50-7C04-07D0-FF00-B34AA5F83850}"/>
              </a:ext>
            </a:extLst>
          </p:cNvPr>
          <p:cNvSpPr txBox="1"/>
          <p:nvPr/>
        </p:nvSpPr>
        <p:spPr>
          <a:xfrm>
            <a:off x="544879" y="1482830"/>
            <a:ext cx="1025802" cy="246221"/>
          </a:xfrm>
          <a:prstGeom prst="rect">
            <a:avLst/>
          </a:prstGeom>
          <a:noFill/>
        </p:spPr>
        <p:txBody>
          <a:bodyPr wrap="square" rtlCol="0">
            <a:spAutoFit/>
          </a:bodyPr>
          <a:lstStyle/>
          <a:p>
            <a:r>
              <a:rPr lang="en-US" sz="1000" dirty="0" err="1">
                <a:solidFill>
                  <a:schemeClr val="accent6">
                    <a:lumMod val="50000"/>
                  </a:schemeClr>
                </a:solidFill>
              </a:rPr>
              <a:t>startup_IROM</a:t>
            </a:r>
            <a:endParaRPr lang="en-US" sz="1000" dirty="0">
              <a:solidFill>
                <a:schemeClr val="accent6">
                  <a:lumMod val="50000"/>
                </a:schemeClr>
              </a:solidFill>
            </a:endParaRPr>
          </a:p>
        </p:txBody>
      </p:sp>
      <p:sp>
        <p:nvSpPr>
          <p:cNvPr id="7" name="TextBox 6">
            <a:extLst>
              <a:ext uri="{FF2B5EF4-FFF2-40B4-BE49-F238E27FC236}">
                <a16:creationId xmlns:a16="http://schemas.microsoft.com/office/drawing/2014/main" id="{4D3E3A5B-A21E-92D2-4F2B-D26D991BA3A2}"/>
              </a:ext>
            </a:extLst>
          </p:cNvPr>
          <p:cNvSpPr txBox="1"/>
          <p:nvPr/>
        </p:nvSpPr>
        <p:spPr>
          <a:xfrm>
            <a:off x="780691" y="836095"/>
            <a:ext cx="554178" cy="246221"/>
          </a:xfrm>
          <a:prstGeom prst="rect">
            <a:avLst/>
          </a:prstGeom>
          <a:noFill/>
        </p:spPr>
        <p:txBody>
          <a:bodyPr wrap="square" rtlCol="0">
            <a:spAutoFit/>
          </a:bodyPr>
          <a:lstStyle/>
          <a:p>
            <a:r>
              <a:rPr lang="en-US" sz="1000" dirty="0">
                <a:solidFill>
                  <a:schemeClr val="accent6">
                    <a:lumMod val="50000"/>
                  </a:schemeClr>
                </a:solidFill>
              </a:rPr>
              <a:t>Reset</a:t>
            </a:r>
          </a:p>
        </p:txBody>
      </p:sp>
      <p:cxnSp>
        <p:nvCxnSpPr>
          <p:cNvPr id="10" name="Straight Arrow Connector 9">
            <a:extLst>
              <a:ext uri="{FF2B5EF4-FFF2-40B4-BE49-F238E27FC236}">
                <a16:creationId xmlns:a16="http://schemas.microsoft.com/office/drawing/2014/main" id="{0ECE61B8-3E98-5C64-2844-938BF5498C24}"/>
              </a:ext>
            </a:extLst>
          </p:cNvPr>
          <p:cNvCxnSpPr>
            <a:cxnSpLocks/>
          </p:cNvCxnSpPr>
          <p:nvPr/>
        </p:nvCxnSpPr>
        <p:spPr>
          <a:xfrm>
            <a:off x="1026546" y="1082376"/>
            <a:ext cx="0" cy="26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D3BC25-4236-15CD-996B-0A05383A0C53}"/>
              </a:ext>
            </a:extLst>
          </p:cNvPr>
          <p:cNvCxnSpPr>
            <a:cxnSpLocks/>
          </p:cNvCxnSpPr>
          <p:nvPr/>
        </p:nvCxnSpPr>
        <p:spPr>
          <a:xfrm>
            <a:off x="1040864" y="1891151"/>
            <a:ext cx="0" cy="27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Process 25">
            <a:extLst>
              <a:ext uri="{FF2B5EF4-FFF2-40B4-BE49-F238E27FC236}">
                <a16:creationId xmlns:a16="http://schemas.microsoft.com/office/drawing/2014/main" id="{7E9762A4-0670-CBFF-90FD-E4C0EFD0EF41}"/>
              </a:ext>
            </a:extLst>
          </p:cNvPr>
          <p:cNvSpPr/>
          <p:nvPr/>
        </p:nvSpPr>
        <p:spPr>
          <a:xfrm>
            <a:off x="678011" y="2159004"/>
            <a:ext cx="745024" cy="286205"/>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27" name="TextBox 26">
            <a:extLst>
              <a:ext uri="{FF2B5EF4-FFF2-40B4-BE49-F238E27FC236}">
                <a16:creationId xmlns:a16="http://schemas.microsoft.com/office/drawing/2014/main" id="{3D92AF9D-41DF-4FD9-B92F-2B99BAE73D14}"/>
              </a:ext>
            </a:extLst>
          </p:cNvPr>
          <p:cNvSpPr txBox="1"/>
          <p:nvPr/>
        </p:nvSpPr>
        <p:spPr>
          <a:xfrm>
            <a:off x="809952" y="2198988"/>
            <a:ext cx="503378" cy="246221"/>
          </a:xfrm>
          <a:prstGeom prst="rect">
            <a:avLst/>
          </a:prstGeom>
          <a:noFill/>
        </p:spPr>
        <p:txBody>
          <a:bodyPr wrap="square" rtlCol="0">
            <a:spAutoFit/>
          </a:bodyPr>
          <a:lstStyle/>
          <a:p>
            <a:r>
              <a:rPr lang="en-US" sz="1000" dirty="0">
                <a:solidFill>
                  <a:schemeClr val="accent6">
                    <a:lumMod val="50000"/>
                  </a:schemeClr>
                </a:solidFill>
              </a:rPr>
              <a:t>main</a:t>
            </a:r>
          </a:p>
        </p:txBody>
      </p:sp>
      <p:cxnSp>
        <p:nvCxnSpPr>
          <p:cNvPr id="29" name="Straight Arrow Connector 28">
            <a:extLst>
              <a:ext uri="{FF2B5EF4-FFF2-40B4-BE49-F238E27FC236}">
                <a16:creationId xmlns:a16="http://schemas.microsoft.com/office/drawing/2014/main" id="{3B2DDE0F-0C27-9742-7818-0B04F90A493F}"/>
              </a:ext>
            </a:extLst>
          </p:cNvPr>
          <p:cNvCxnSpPr>
            <a:cxnSpLocks/>
          </p:cNvCxnSpPr>
          <p:nvPr/>
        </p:nvCxnSpPr>
        <p:spPr>
          <a:xfrm>
            <a:off x="1052506" y="2440226"/>
            <a:ext cx="0" cy="30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a:extLst>
              <a:ext uri="{FF2B5EF4-FFF2-40B4-BE49-F238E27FC236}">
                <a16:creationId xmlns:a16="http://schemas.microsoft.com/office/drawing/2014/main" id="{A787FB8D-9399-8548-D214-0921DF8C4A3C}"/>
              </a:ext>
            </a:extLst>
          </p:cNvPr>
          <p:cNvSpPr/>
          <p:nvPr/>
        </p:nvSpPr>
        <p:spPr>
          <a:xfrm>
            <a:off x="463169" y="2746918"/>
            <a:ext cx="1232466" cy="42024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1" name="TextBox 30">
            <a:extLst>
              <a:ext uri="{FF2B5EF4-FFF2-40B4-BE49-F238E27FC236}">
                <a16:creationId xmlns:a16="http://schemas.microsoft.com/office/drawing/2014/main" id="{9DC54F43-B8E6-3CD1-2140-2EC989FE76B2}"/>
              </a:ext>
            </a:extLst>
          </p:cNvPr>
          <p:cNvSpPr txBox="1"/>
          <p:nvPr/>
        </p:nvSpPr>
        <p:spPr>
          <a:xfrm>
            <a:off x="569384" y="2845474"/>
            <a:ext cx="1006765" cy="246221"/>
          </a:xfrm>
          <a:prstGeom prst="rect">
            <a:avLst/>
          </a:prstGeom>
          <a:noFill/>
        </p:spPr>
        <p:txBody>
          <a:bodyPr wrap="square" rtlCol="0">
            <a:spAutoFit/>
          </a:bodyPr>
          <a:lstStyle/>
          <a:p>
            <a:r>
              <a:rPr lang="en-US" sz="1000" dirty="0">
                <a:solidFill>
                  <a:schemeClr val="accent6">
                    <a:lumMod val="50000"/>
                  </a:schemeClr>
                </a:solidFill>
              </a:rPr>
              <a:t>Application Init</a:t>
            </a:r>
          </a:p>
        </p:txBody>
      </p:sp>
      <p:sp>
        <p:nvSpPr>
          <p:cNvPr id="36" name="Flowchart: Process 35">
            <a:extLst>
              <a:ext uri="{FF2B5EF4-FFF2-40B4-BE49-F238E27FC236}">
                <a16:creationId xmlns:a16="http://schemas.microsoft.com/office/drawing/2014/main" id="{FDBB64BE-5C19-8D42-758C-B7C2A3FBB8FE}"/>
              </a:ext>
            </a:extLst>
          </p:cNvPr>
          <p:cNvSpPr/>
          <p:nvPr/>
        </p:nvSpPr>
        <p:spPr>
          <a:xfrm>
            <a:off x="474506" y="3433832"/>
            <a:ext cx="1232467" cy="40189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7" name="TextBox 36">
            <a:extLst>
              <a:ext uri="{FF2B5EF4-FFF2-40B4-BE49-F238E27FC236}">
                <a16:creationId xmlns:a16="http://schemas.microsoft.com/office/drawing/2014/main" id="{82F34DC9-1C07-EF99-462C-9F37BA8F34A5}"/>
              </a:ext>
            </a:extLst>
          </p:cNvPr>
          <p:cNvSpPr txBox="1"/>
          <p:nvPr/>
        </p:nvSpPr>
        <p:spPr>
          <a:xfrm>
            <a:off x="558745" y="3505675"/>
            <a:ext cx="1190904" cy="246221"/>
          </a:xfrm>
          <a:prstGeom prst="rect">
            <a:avLst/>
          </a:prstGeom>
          <a:noFill/>
        </p:spPr>
        <p:txBody>
          <a:bodyPr wrap="square" rtlCol="0">
            <a:spAutoFit/>
          </a:bodyPr>
          <a:lstStyle/>
          <a:p>
            <a:r>
              <a:rPr lang="en-US" sz="1000" dirty="0">
                <a:solidFill>
                  <a:schemeClr val="accent6">
                    <a:lumMod val="50000"/>
                  </a:schemeClr>
                </a:solidFill>
              </a:rPr>
              <a:t>Application Task</a:t>
            </a:r>
          </a:p>
        </p:txBody>
      </p:sp>
      <p:cxnSp>
        <p:nvCxnSpPr>
          <p:cNvPr id="84" name="Straight Arrow Connector 83">
            <a:extLst>
              <a:ext uri="{FF2B5EF4-FFF2-40B4-BE49-F238E27FC236}">
                <a16:creationId xmlns:a16="http://schemas.microsoft.com/office/drawing/2014/main" id="{ECD258F6-589E-9E72-A033-75121C5E42BC}"/>
              </a:ext>
            </a:extLst>
          </p:cNvPr>
          <p:cNvCxnSpPr>
            <a:cxnSpLocks/>
          </p:cNvCxnSpPr>
          <p:nvPr/>
        </p:nvCxnSpPr>
        <p:spPr>
          <a:xfrm>
            <a:off x="3837211" y="1063807"/>
            <a:ext cx="0" cy="17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a:extLst>
              <a:ext uri="{FF2B5EF4-FFF2-40B4-BE49-F238E27FC236}">
                <a16:creationId xmlns:a16="http://schemas.microsoft.com/office/drawing/2014/main" id="{7396AD0F-2C5C-293E-DEF7-892484804B70}"/>
              </a:ext>
            </a:extLst>
          </p:cNvPr>
          <p:cNvSpPr/>
          <p:nvPr/>
        </p:nvSpPr>
        <p:spPr>
          <a:xfrm>
            <a:off x="2881846" y="846319"/>
            <a:ext cx="1375531" cy="21748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99DFE756-9F53-924B-FB37-57E13EDA472C}"/>
              </a:ext>
            </a:extLst>
          </p:cNvPr>
          <p:cNvSpPr txBox="1"/>
          <p:nvPr/>
        </p:nvSpPr>
        <p:spPr>
          <a:xfrm>
            <a:off x="3091917" y="837408"/>
            <a:ext cx="1019256" cy="246221"/>
          </a:xfrm>
          <a:prstGeom prst="rect">
            <a:avLst/>
          </a:prstGeom>
          <a:noFill/>
        </p:spPr>
        <p:txBody>
          <a:bodyPr wrap="square" rtlCol="0">
            <a:spAutoFit/>
          </a:bodyPr>
          <a:lstStyle/>
          <a:p>
            <a:r>
              <a:rPr lang="en-US" sz="1000" dirty="0">
                <a:solidFill>
                  <a:schemeClr val="accent6">
                    <a:lumMod val="50000"/>
                  </a:schemeClr>
                </a:solidFill>
              </a:rPr>
              <a:t>Access MTP</a:t>
            </a:r>
          </a:p>
        </p:txBody>
      </p:sp>
      <p:sp>
        <p:nvSpPr>
          <p:cNvPr id="22" name="Flowchart: Process 21">
            <a:extLst>
              <a:ext uri="{FF2B5EF4-FFF2-40B4-BE49-F238E27FC236}">
                <a16:creationId xmlns:a16="http://schemas.microsoft.com/office/drawing/2014/main" id="{95DBA8ED-3B1F-75B5-1643-9E75F2D0D21C}"/>
              </a:ext>
            </a:extLst>
          </p:cNvPr>
          <p:cNvSpPr/>
          <p:nvPr/>
        </p:nvSpPr>
        <p:spPr>
          <a:xfrm>
            <a:off x="2886876" y="1234565"/>
            <a:ext cx="3829241" cy="201583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23" name="TextBox 22">
            <a:extLst>
              <a:ext uri="{FF2B5EF4-FFF2-40B4-BE49-F238E27FC236}">
                <a16:creationId xmlns:a16="http://schemas.microsoft.com/office/drawing/2014/main" id="{2CA25F30-67BC-5D96-6C81-80C9B637A305}"/>
              </a:ext>
            </a:extLst>
          </p:cNvPr>
          <p:cNvSpPr txBox="1"/>
          <p:nvPr/>
        </p:nvSpPr>
        <p:spPr>
          <a:xfrm>
            <a:off x="2970582" y="1303452"/>
            <a:ext cx="3674218" cy="1938992"/>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accent6">
                    <a:lumMod val="50000"/>
                  </a:schemeClr>
                </a:solidFill>
              </a:rPr>
              <a:t>Read Product records:</a:t>
            </a:r>
          </a:p>
          <a:p>
            <a:pPr marL="685800" lvl="1" indent="-228600">
              <a:buFont typeface="+mj-lt"/>
              <a:buAutoNum type="arabicPeriod"/>
            </a:pPr>
            <a:r>
              <a:rPr lang="en-US" sz="1000" dirty="0">
                <a:solidFill>
                  <a:schemeClr val="accent6">
                    <a:lumMod val="50000"/>
                  </a:schemeClr>
                </a:solidFill>
              </a:rPr>
              <a:t>Tracking &amp; Production</a:t>
            </a:r>
          </a:p>
          <a:p>
            <a:pPr marL="685800" lvl="1" indent="-228600">
              <a:buFont typeface="+mj-lt"/>
              <a:buAutoNum type="arabicPeriod"/>
            </a:pPr>
            <a:r>
              <a:rPr lang="en-US" sz="1000" dirty="0">
                <a:solidFill>
                  <a:schemeClr val="accent6">
                    <a:lumMod val="50000"/>
                  </a:schemeClr>
                </a:solidFill>
              </a:rPr>
              <a:t>DUSR</a:t>
            </a:r>
          </a:p>
          <a:p>
            <a:pPr marL="685800" lvl="1" indent="-228600">
              <a:buFont typeface="+mj-lt"/>
              <a:buAutoNum type="arabicPeriod"/>
            </a:pPr>
            <a:r>
              <a:rPr lang="en-US" sz="1000" dirty="0">
                <a:solidFill>
                  <a:schemeClr val="accent6">
                    <a:lumMod val="50000"/>
                  </a:schemeClr>
                </a:solidFill>
              </a:rPr>
              <a:t>Calibration</a:t>
            </a:r>
          </a:p>
          <a:p>
            <a:pPr marL="228600" indent="-228600">
              <a:buFont typeface="Arial" panose="020B0604020202020204" pitchFamily="34" charset="0"/>
              <a:buChar char="•"/>
            </a:pPr>
            <a:r>
              <a:rPr lang="en-US" sz="1000" dirty="0">
                <a:solidFill>
                  <a:schemeClr val="accent6">
                    <a:lumMod val="50000"/>
                  </a:schemeClr>
                </a:solidFill>
              </a:rPr>
              <a:t>Perform CRC checking and setup validity flags.</a:t>
            </a:r>
          </a:p>
          <a:p>
            <a:pPr marL="228600" indent="-228600">
              <a:buFont typeface="Arial" panose="020B0604020202020204" pitchFamily="34" charset="0"/>
              <a:buChar char="•"/>
            </a:pPr>
            <a:r>
              <a:rPr lang="en-US" sz="1000" dirty="0">
                <a:solidFill>
                  <a:schemeClr val="accent6">
                    <a:lumMod val="50000"/>
                  </a:schemeClr>
                </a:solidFill>
              </a:rPr>
              <a:t>Read Configuration Data records:</a:t>
            </a:r>
          </a:p>
          <a:p>
            <a:pPr marL="685800" lvl="1" indent="-228600">
              <a:buFont typeface="+mj-lt"/>
              <a:buAutoNum type="arabicPeriod"/>
            </a:pPr>
            <a:r>
              <a:rPr lang="en-US" sz="1000" dirty="0">
                <a:solidFill>
                  <a:schemeClr val="accent6">
                    <a:lumMod val="50000"/>
                  </a:schemeClr>
                </a:solidFill>
              </a:rPr>
              <a:t>CONFIG0</a:t>
            </a:r>
          </a:p>
          <a:p>
            <a:pPr marL="685800" lvl="1" indent="-228600">
              <a:buFont typeface="+mj-lt"/>
              <a:buAutoNum type="arabicPeriod"/>
            </a:pPr>
            <a:r>
              <a:rPr lang="en-US" sz="1000" dirty="0">
                <a:solidFill>
                  <a:schemeClr val="accent6">
                    <a:lumMod val="50000"/>
                  </a:schemeClr>
                </a:solidFill>
              </a:rPr>
              <a:t>DPCD_VSF</a:t>
            </a:r>
          </a:p>
          <a:p>
            <a:pPr marL="685800" lvl="1" indent="-228600">
              <a:buFont typeface="+mj-lt"/>
              <a:buAutoNum type="arabicPeriod"/>
            </a:pPr>
            <a:r>
              <a:rPr lang="en-US" sz="1000" dirty="0">
                <a:solidFill>
                  <a:schemeClr val="accent6">
                    <a:lumMod val="50000"/>
                  </a:schemeClr>
                </a:solidFill>
              </a:rPr>
              <a:t>LVDS_CONFIG</a:t>
            </a:r>
          </a:p>
          <a:p>
            <a:pPr marL="228600" indent="-228600">
              <a:buFont typeface="Arial" panose="020B0604020202020204" pitchFamily="34" charset="0"/>
              <a:buChar char="•"/>
            </a:pPr>
            <a:r>
              <a:rPr lang="en-US" sz="1000" dirty="0">
                <a:solidFill>
                  <a:schemeClr val="accent6">
                    <a:lumMod val="50000"/>
                  </a:schemeClr>
                </a:solidFill>
              </a:rPr>
              <a:t>Perform CRC checking and setup validity flags.</a:t>
            </a:r>
          </a:p>
          <a:p>
            <a:pPr marL="228600" indent="-228600">
              <a:buFont typeface="Arial" panose="020B0604020202020204" pitchFamily="34" charset="0"/>
              <a:buChar char="•"/>
            </a:pPr>
            <a:r>
              <a:rPr lang="en-US" sz="1000" dirty="0">
                <a:solidFill>
                  <a:schemeClr val="accent6">
                    <a:lumMod val="50000"/>
                  </a:schemeClr>
                </a:solidFill>
              </a:rPr>
              <a:t>If CRC is valid, update the Configuration Data Instance (zero-initialized). Will be used to configure the HW settings later.</a:t>
            </a:r>
          </a:p>
        </p:txBody>
      </p:sp>
      <p:sp>
        <p:nvSpPr>
          <p:cNvPr id="91" name="Flowchart: Process 90">
            <a:extLst>
              <a:ext uri="{FF2B5EF4-FFF2-40B4-BE49-F238E27FC236}">
                <a16:creationId xmlns:a16="http://schemas.microsoft.com/office/drawing/2014/main" id="{0394FCF6-FA24-E4F9-E17E-1D3424AEDA77}"/>
              </a:ext>
            </a:extLst>
          </p:cNvPr>
          <p:cNvSpPr/>
          <p:nvPr/>
        </p:nvSpPr>
        <p:spPr>
          <a:xfrm>
            <a:off x="7512671" y="2436549"/>
            <a:ext cx="4330595" cy="3308776"/>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28" name="Straight Arrow Connector 127">
            <a:extLst>
              <a:ext uri="{FF2B5EF4-FFF2-40B4-BE49-F238E27FC236}">
                <a16:creationId xmlns:a16="http://schemas.microsoft.com/office/drawing/2014/main" id="{70461614-F0EB-3DB4-89DC-71A196A02322}"/>
              </a:ext>
            </a:extLst>
          </p:cNvPr>
          <p:cNvCxnSpPr>
            <a:cxnSpLocks/>
          </p:cNvCxnSpPr>
          <p:nvPr/>
        </p:nvCxnSpPr>
        <p:spPr>
          <a:xfrm>
            <a:off x="3837211" y="4072477"/>
            <a:ext cx="0" cy="184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ECDFAC5-5C63-4836-C6A3-835B4A24390C}"/>
              </a:ext>
            </a:extLst>
          </p:cNvPr>
          <p:cNvCxnSpPr>
            <a:cxnSpLocks/>
          </p:cNvCxnSpPr>
          <p:nvPr/>
        </p:nvCxnSpPr>
        <p:spPr>
          <a:xfrm>
            <a:off x="1056343" y="3160245"/>
            <a:ext cx="0" cy="2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Flowchart: Terminator 137">
            <a:extLst>
              <a:ext uri="{FF2B5EF4-FFF2-40B4-BE49-F238E27FC236}">
                <a16:creationId xmlns:a16="http://schemas.microsoft.com/office/drawing/2014/main" id="{C85DBB5E-BFE4-FBEB-9F7E-F648A83C753B}"/>
              </a:ext>
            </a:extLst>
          </p:cNvPr>
          <p:cNvSpPr/>
          <p:nvPr/>
        </p:nvSpPr>
        <p:spPr>
          <a:xfrm>
            <a:off x="1765783" y="3472060"/>
            <a:ext cx="536090"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9" name="TextBox 138">
            <a:extLst>
              <a:ext uri="{FF2B5EF4-FFF2-40B4-BE49-F238E27FC236}">
                <a16:creationId xmlns:a16="http://schemas.microsoft.com/office/drawing/2014/main" id="{E858594D-9DD4-9C17-0E76-9C58EA417C04}"/>
              </a:ext>
            </a:extLst>
          </p:cNvPr>
          <p:cNvSpPr txBox="1"/>
          <p:nvPr/>
        </p:nvSpPr>
        <p:spPr>
          <a:xfrm>
            <a:off x="1906637" y="3516193"/>
            <a:ext cx="242214" cy="246221"/>
          </a:xfrm>
          <a:prstGeom prst="rect">
            <a:avLst/>
          </a:prstGeom>
          <a:noFill/>
        </p:spPr>
        <p:txBody>
          <a:bodyPr wrap="square" rtlCol="0">
            <a:spAutoFit/>
          </a:bodyPr>
          <a:lstStyle/>
          <a:p>
            <a:r>
              <a:rPr lang="en-US" sz="1000" dirty="0">
                <a:solidFill>
                  <a:schemeClr val="accent6">
                    <a:lumMod val="50000"/>
                  </a:schemeClr>
                </a:solidFill>
              </a:rPr>
              <a:t>2</a:t>
            </a:r>
          </a:p>
        </p:txBody>
      </p:sp>
      <p:cxnSp>
        <p:nvCxnSpPr>
          <p:cNvPr id="142" name="Straight Arrow Connector 141">
            <a:extLst>
              <a:ext uri="{FF2B5EF4-FFF2-40B4-BE49-F238E27FC236}">
                <a16:creationId xmlns:a16="http://schemas.microsoft.com/office/drawing/2014/main" id="{0740C2ED-0CEF-982C-CEFE-3DF89A996A18}"/>
              </a:ext>
            </a:extLst>
          </p:cNvPr>
          <p:cNvCxnSpPr>
            <a:cxnSpLocks/>
          </p:cNvCxnSpPr>
          <p:nvPr/>
        </p:nvCxnSpPr>
        <p:spPr>
          <a:xfrm>
            <a:off x="3845834" y="3246089"/>
            <a:ext cx="6350" cy="1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Flowchart: Process 142">
            <a:extLst>
              <a:ext uri="{FF2B5EF4-FFF2-40B4-BE49-F238E27FC236}">
                <a16:creationId xmlns:a16="http://schemas.microsoft.com/office/drawing/2014/main" id="{5DD48D29-F316-E732-5403-6A37183535EB}"/>
              </a:ext>
            </a:extLst>
          </p:cNvPr>
          <p:cNvSpPr/>
          <p:nvPr/>
        </p:nvSpPr>
        <p:spPr>
          <a:xfrm>
            <a:off x="2892006" y="5541441"/>
            <a:ext cx="2996078" cy="60036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rgbClr val="00B0F0"/>
              </a:solidFill>
            </a:endParaRPr>
          </a:p>
        </p:txBody>
      </p:sp>
      <p:sp>
        <p:nvSpPr>
          <p:cNvPr id="144" name="TextBox 143">
            <a:extLst>
              <a:ext uri="{FF2B5EF4-FFF2-40B4-BE49-F238E27FC236}">
                <a16:creationId xmlns:a16="http://schemas.microsoft.com/office/drawing/2014/main" id="{AD59B244-80EE-1C5B-1305-D06DEFCA4F03}"/>
              </a:ext>
            </a:extLst>
          </p:cNvPr>
          <p:cNvSpPr txBox="1"/>
          <p:nvPr/>
        </p:nvSpPr>
        <p:spPr>
          <a:xfrm>
            <a:off x="2914624" y="5587803"/>
            <a:ext cx="2999669" cy="553998"/>
          </a:xfrm>
          <a:prstGeom prst="rect">
            <a:avLst/>
          </a:prstGeom>
          <a:noFill/>
        </p:spPr>
        <p:txBody>
          <a:bodyPr wrap="square" rtlCol="0">
            <a:spAutoFit/>
          </a:bodyPr>
          <a:lstStyle/>
          <a:p>
            <a:r>
              <a:rPr lang="en-US" sz="1000" dirty="0">
                <a:solidFill>
                  <a:schemeClr val="accent6">
                    <a:lumMod val="50000"/>
                  </a:schemeClr>
                </a:solidFill>
              </a:rPr>
              <a:t>Access EEPROM (use default AUX_SDA/SCL, A8h/A9h)</a:t>
            </a:r>
          </a:p>
          <a:p>
            <a:r>
              <a:rPr lang="en-US" sz="1000" u="sng" dirty="0">
                <a:solidFill>
                  <a:schemeClr val="accent6">
                    <a:lumMod val="50000"/>
                  </a:schemeClr>
                </a:solidFill>
              </a:rPr>
              <a:t>NOTE</a:t>
            </a:r>
            <a:r>
              <a:rPr lang="en-US" sz="1000" dirty="0">
                <a:solidFill>
                  <a:schemeClr val="accent6">
                    <a:lumMod val="50000"/>
                  </a:schemeClr>
                </a:solidFill>
              </a:rPr>
              <a:t>: Using EEPROM for Configuration Data is optional.</a:t>
            </a:r>
          </a:p>
        </p:txBody>
      </p:sp>
      <p:cxnSp>
        <p:nvCxnSpPr>
          <p:cNvPr id="154" name="Straight Arrow Connector 153">
            <a:extLst>
              <a:ext uri="{FF2B5EF4-FFF2-40B4-BE49-F238E27FC236}">
                <a16:creationId xmlns:a16="http://schemas.microsoft.com/office/drawing/2014/main" id="{189FA098-4E95-60F4-A4A7-A85E223969E5}"/>
              </a:ext>
            </a:extLst>
          </p:cNvPr>
          <p:cNvCxnSpPr>
            <a:cxnSpLocks/>
          </p:cNvCxnSpPr>
          <p:nvPr/>
        </p:nvCxnSpPr>
        <p:spPr>
          <a:xfrm>
            <a:off x="5888084" y="5705909"/>
            <a:ext cx="207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25A5331-53C3-9294-BB55-3ACA2B41DDFD}"/>
              </a:ext>
            </a:extLst>
          </p:cNvPr>
          <p:cNvCxnSpPr>
            <a:cxnSpLocks/>
          </p:cNvCxnSpPr>
          <p:nvPr/>
        </p:nvCxnSpPr>
        <p:spPr>
          <a:xfrm flipH="1" flipV="1">
            <a:off x="7094123" y="1502058"/>
            <a:ext cx="16197" cy="42432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AC6DE10-531A-3B2C-4A2B-564B4BA79096}"/>
              </a:ext>
            </a:extLst>
          </p:cNvPr>
          <p:cNvCxnSpPr>
            <a:cxnSpLocks/>
          </p:cNvCxnSpPr>
          <p:nvPr/>
        </p:nvCxnSpPr>
        <p:spPr>
          <a:xfrm flipV="1">
            <a:off x="7094123" y="1495128"/>
            <a:ext cx="418549" cy="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Process 18">
            <a:extLst>
              <a:ext uri="{FF2B5EF4-FFF2-40B4-BE49-F238E27FC236}">
                <a16:creationId xmlns:a16="http://schemas.microsoft.com/office/drawing/2014/main" id="{312FEDAF-EA31-E846-8E30-74FB3F55D9BB}"/>
              </a:ext>
            </a:extLst>
          </p:cNvPr>
          <p:cNvSpPr/>
          <p:nvPr/>
        </p:nvSpPr>
        <p:spPr>
          <a:xfrm>
            <a:off x="7509078" y="872652"/>
            <a:ext cx="4330594" cy="135944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5" name="TextBox 34">
            <a:extLst>
              <a:ext uri="{FF2B5EF4-FFF2-40B4-BE49-F238E27FC236}">
                <a16:creationId xmlns:a16="http://schemas.microsoft.com/office/drawing/2014/main" id="{909B6EB7-F24B-74E2-521B-3B61F24BF4CA}"/>
              </a:ext>
            </a:extLst>
          </p:cNvPr>
          <p:cNvSpPr txBox="1"/>
          <p:nvPr/>
        </p:nvSpPr>
        <p:spPr>
          <a:xfrm>
            <a:off x="7512671" y="908656"/>
            <a:ext cx="4212185" cy="132343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accent6">
                    <a:lumMod val="50000"/>
                  </a:schemeClr>
                </a:solidFill>
              </a:rPr>
              <a:t>Read Configuration Data records:</a:t>
            </a:r>
          </a:p>
          <a:p>
            <a:pPr marL="685800" lvl="1" indent="-228600">
              <a:buFont typeface="+mj-lt"/>
              <a:buAutoNum type="arabicPeriod"/>
            </a:pPr>
            <a:r>
              <a:rPr lang="en-US" sz="1000" dirty="0">
                <a:solidFill>
                  <a:schemeClr val="accent6">
                    <a:lumMod val="50000"/>
                  </a:schemeClr>
                </a:solidFill>
              </a:rPr>
              <a:t>CONFIG0</a:t>
            </a:r>
          </a:p>
          <a:p>
            <a:pPr marL="685800" lvl="1" indent="-228600">
              <a:buFont typeface="+mj-lt"/>
              <a:buAutoNum type="arabicPeriod"/>
            </a:pPr>
            <a:r>
              <a:rPr lang="en-US" sz="1000" dirty="0">
                <a:solidFill>
                  <a:schemeClr val="accent6">
                    <a:lumMod val="50000"/>
                  </a:schemeClr>
                </a:solidFill>
              </a:rPr>
              <a:t>DPCD_VSF</a:t>
            </a:r>
          </a:p>
          <a:p>
            <a:pPr marL="685800" lvl="1" indent="-228600">
              <a:buFont typeface="+mj-lt"/>
              <a:buAutoNum type="arabicPeriod"/>
            </a:pPr>
            <a:r>
              <a:rPr lang="en-US" sz="1000" dirty="0">
                <a:solidFill>
                  <a:schemeClr val="accent6">
                    <a:lumMod val="50000"/>
                  </a:schemeClr>
                </a:solidFill>
              </a:rPr>
              <a:t>LVDS_CONFIG</a:t>
            </a:r>
          </a:p>
          <a:p>
            <a:pPr marL="228600" indent="-228600">
              <a:buFont typeface="Arial" panose="020B0604020202020204" pitchFamily="34" charset="0"/>
              <a:buChar char="•"/>
            </a:pPr>
            <a:r>
              <a:rPr lang="en-US" sz="1000" dirty="0">
                <a:solidFill>
                  <a:schemeClr val="accent6">
                    <a:lumMod val="50000"/>
                  </a:schemeClr>
                </a:solidFill>
              </a:rPr>
              <a:t>Perform CRC check and setup validity flags.</a:t>
            </a:r>
          </a:p>
          <a:p>
            <a:pPr marL="228600" indent="-228600">
              <a:buFont typeface="Arial" panose="020B0604020202020204" pitchFamily="34" charset="0"/>
              <a:buChar char="•"/>
            </a:pPr>
            <a:r>
              <a:rPr lang="en-US" sz="1000" dirty="0">
                <a:solidFill>
                  <a:schemeClr val="accent6">
                    <a:lumMod val="50000"/>
                  </a:schemeClr>
                </a:solidFill>
              </a:rPr>
              <a:t>If CRC is valid, override the Configuration Data Instance that might be set with valid data from MTP earlier. Will be used to configure the HW settings later.  EEPROM has higher priority over MTP.</a:t>
            </a:r>
          </a:p>
        </p:txBody>
      </p:sp>
      <p:sp>
        <p:nvSpPr>
          <p:cNvPr id="45" name="Flowchart: Process 44">
            <a:extLst>
              <a:ext uri="{FF2B5EF4-FFF2-40B4-BE49-F238E27FC236}">
                <a16:creationId xmlns:a16="http://schemas.microsoft.com/office/drawing/2014/main" id="{1F00BF63-FBBF-C67A-BC31-427D9CE95034}"/>
              </a:ext>
            </a:extLst>
          </p:cNvPr>
          <p:cNvSpPr/>
          <p:nvPr/>
        </p:nvSpPr>
        <p:spPr>
          <a:xfrm>
            <a:off x="2885339" y="3432540"/>
            <a:ext cx="3829241" cy="63993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46" name="TextBox 45">
            <a:extLst>
              <a:ext uri="{FF2B5EF4-FFF2-40B4-BE49-F238E27FC236}">
                <a16:creationId xmlns:a16="http://schemas.microsoft.com/office/drawing/2014/main" id="{31C9D512-F051-D1EF-B621-1DBE3FF9F191}"/>
              </a:ext>
            </a:extLst>
          </p:cNvPr>
          <p:cNvSpPr txBox="1"/>
          <p:nvPr/>
        </p:nvSpPr>
        <p:spPr>
          <a:xfrm>
            <a:off x="2969045" y="3501427"/>
            <a:ext cx="3674218" cy="553998"/>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accent6">
                    <a:lumMod val="50000"/>
                  </a:schemeClr>
                </a:solidFill>
              </a:rPr>
              <a:t>Read Code Patch, perform Signature checking, and setup validity flag.</a:t>
            </a:r>
          </a:p>
          <a:p>
            <a:pPr marL="228600" indent="-228600">
              <a:buFont typeface="Arial" panose="020B0604020202020204" pitchFamily="34" charset="0"/>
              <a:buChar char="•"/>
            </a:pPr>
            <a:r>
              <a:rPr lang="en-US" sz="1000" dirty="0">
                <a:solidFill>
                  <a:schemeClr val="accent6">
                    <a:lumMod val="50000"/>
                  </a:schemeClr>
                </a:solidFill>
              </a:rPr>
              <a:t>Break Point initialization if Code Patch is valid.</a:t>
            </a:r>
          </a:p>
        </p:txBody>
      </p:sp>
      <p:cxnSp>
        <p:nvCxnSpPr>
          <p:cNvPr id="48" name="Straight Arrow Connector 47">
            <a:extLst>
              <a:ext uri="{FF2B5EF4-FFF2-40B4-BE49-F238E27FC236}">
                <a16:creationId xmlns:a16="http://schemas.microsoft.com/office/drawing/2014/main" id="{E8DE4700-2B4D-7F0F-C4C2-921BAC70A91C}"/>
              </a:ext>
            </a:extLst>
          </p:cNvPr>
          <p:cNvCxnSpPr>
            <a:cxnSpLocks/>
          </p:cNvCxnSpPr>
          <p:nvPr/>
        </p:nvCxnSpPr>
        <p:spPr>
          <a:xfrm>
            <a:off x="8307611" y="2231582"/>
            <a:ext cx="6059" cy="20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Left Brace 1">
            <a:extLst>
              <a:ext uri="{FF2B5EF4-FFF2-40B4-BE49-F238E27FC236}">
                <a16:creationId xmlns:a16="http://schemas.microsoft.com/office/drawing/2014/main" id="{1233120F-CC9C-E99A-2FF6-A31C6BF18AD3}"/>
              </a:ext>
            </a:extLst>
          </p:cNvPr>
          <p:cNvSpPr/>
          <p:nvPr/>
        </p:nvSpPr>
        <p:spPr>
          <a:xfrm>
            <a:off x="2296309" y="946184"/>
            <a:ext cx="583557" cy="4799140"/>
          </a:xfrm>
          <a:prstGeom prst="leftBrace">
            <a:avLst>
              <a:gd name="adj1" fmla="val 34126"/>
              <a:gd name="adj2" fmla="val 413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lowchart: Process 8">
            <a:extLst>
              <a:ext uri="{FF2B5EF4-FFF2-40B4-BE49-F238E27FC236}">
                <a16:creationId xmlns:a16="http://schemas.microsoft.com/office/drawing/2014/main" id="{6D2F2562-BD4D-C1A5-1D2A-1ABDC44971D5}"/>
              </a:ext>
            </a:extLst>
          </p:cNvPr>
          <p:cNvSpPr/>
          <p:nvPr/>
        </p:nvSpPr>
        <p:spPr>
          <a:xfrm>
            <a:off x="2893226" y="4266143"/>
            <a:ext cx="3829241" cy="109480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TextBox 10">
            <a:extLst>
              <a:ext uri="{FF2B5EF4-FFF2-40B4-BE49-F238E27FC236}">
                <a16:creationId xmlns:a16="http://schemas.microsoft.com/office/drawing/2014/main" id="{20D8ABB1-41CA-FA5F-4717-1A574D2067C6}"/>
              </a:ext>
            </a:extLst>
          </p:cNvPr>
          <p:cNvSpPr txBox="1"/>
          <p:nvPr/>
        </p:nvSpPr>
        <p:spPr>
          <a:xfrm>
            <a:off x="2976932" y="4364290"/>
            <a:ext cx="3674218" cy="707886"/>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accent6">
                    <a:lumMod val="50000"/>
                  </a:schemeClr>
                </a:solidFill>
              </a:rPr>
              <a:t>Set RC OSC Trim and Buck Regulator Calibration data if MTP is valid after Cold / Warm Start.</a:t>
            </a:r>
          </a:p>
          <a:p>
            <a:pPr marL="228600" indent="-228600">
              <a:buFont typeface="Arial" panose="020B0604020202020204" pitchFamily="34" charset="0"/>
              <a:buChar char="•"/>
            </a:pPr>
            <a:r>
              <a:rPr lang="en-US" sz="1000" u="sng" dirty="0">
                <a:solidFill>
                  <a:schemeClr val="accent6"/>
                </a:solidFill>
              </a:rPr>
              <a:t>NOTE</a:t>
            </a:r>
            <a:r>
              <a:rPr lang="en-US" sz="1000" dirty="0">
                <a:solidFill>
                  <a:schemeClr val="accent6"/>
                </a:solidFill>
              </a:rPr>
              <a:t>: If no valid Trim/Calibration data from MTP, default values will be applied to ensure Sirius can still work properly.</a:t>
            </a:r>
          </a:p>
        </p:txBody>
      </p:sp>
      <p:cxnSp>
        <p:nvCxnSpPr>
          <p:cNvPr id="12" name="Straight Arrow Connector 11">
            <a:extLst>
              <a:ext uri="{FF2B5EF4-FFF2-40B4-BE49-F238E27FC236}">
                <a16:creationId xmlns:a16="http://schemas.microsoft.com/office/drawing/2014/main" id="{9264EBED-64F0-9D0B-E000-02FA4933F7EA}"/>
              </a:ext>
            </a:extLst>
          </p:cNvPr>
          <p:cNvCxnSpPr>
            <a:cxnSpLocks/>
          </p:cNvCxnSpPr>
          <p:nvPr/>
        </p:nvCxnSpPr>
        <p:spPr>
          <a:xfrm>
            <a:off x="3852184" y="5368903"/>
            <a:ext cx="0" cy="16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C76DB3-D07D-E298-1A3B-EDDA6FBBAF02}"/>
              </a:ext>
            </a:extLst>
          </p:cNvPr>
          <p:cNvSpPr txBox="1"/>
          <p:nvPr/>
        </p:nvSpPr>
        <p:spPr>
          <a:xfrm>
            <a:off x="7512671" y="2493555"/>
            <a:ext cx="4212185" cy="3016210"/>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accent6">
                    <a:lumMod val="50000"/>
                  </a:schemeClr>
                </a:solidFill>
              </a:rPr>
              <a:t>If not all  </a:t>
            </a:r>
            <a:r>
              <a:rPr lang="en-US" sz="1000" dirty="0">
                <a:solidFill>
                  <a:schemeClr val="accent6"/>
                </a:solidFill>
              </a:rPr>
              <a:t>the Configuration Data from MTP or EEPROM are valid, Sirius will r</a:t>
            </a:r>
            <a:r>
              <a:rPr lang="en-US" sz="1000" dirty="0">
                <a:solidFill>
                  <a:schemeClr val="accent6"/>
                </a:solidFill>
                <a:sym typeface="Wingdings" panose="05000000000000000000" pitchFamily="2" charset="2"/>
              </a:rPr>
              <a:t>un in SAFE Application </a:t>
            </a:r>
            <a:r>
              <a:rPr lang="en-US" sz="1000" dirty="0">
                <a:solidFill>
                  <a:schemeClr val="accent6">
                    <a:lumMod val="50000"/>
                  </a:schemeClr>
                </a:solidFill>
                <a:sym typeface="Wingdings" panose="05000000000000000000" pitchFamily="2" charset="2"/>
              </a:rPr>
              <a:t>Mode with default Configuration Data (for default 1080p panel timing) stored in IROM.</a:t>
            </a:r>
            <a:endParaRPr lang="en-US" sz="1000" dirty="0">
              <a:solidFill>
                <a:schemeClr val="accent6">
                  <a:lumMod val="50000"/>
                </a:schemeClr>
              </a:solidFill>
            </a:endParaRPr>
          </a:p>
          <a:p>
            <a:pPr marL="228600" indent="-228600">
              <a:buFont typeface="Arial" panose="020B0604020202020204" pitchFamily="34" charset="0"/>
              <a:buChar char="•"/>
            </a:pPr>
            <a:r>
              <a:rPr lang="en-US" sz="1000" dirty="0">
                <a:solidFill>
                  <a:schemeClr val="accent6">
                    <a:lumMod val="50000"/>
                  </a:schemeClr>
                </a:solidFill>
              </a:rPr>
              <a:t>In Full / SAFE Application Mode:</a:t>
            </a:r>
          </a:p>
          <a:p>
            <a:pPr marL="685800" lvl="1" indent="-228600">
              <a:buFont typeface="Arial" panose="020B0604020202020204" pitchFamily="34" charset="0"/>
              <a:buChar char="•"/>
            </a:pPr>
            <a:r>
              <a:rPr lang="en-US" sz="1000" dirty="0">
                <a:solidFill>
                  <a:schemeClr val="accent6">
                    <a:lumMod val="50000"/>
                  </a:schemeClr>
                </a:solidFill>
              </a:rPr>
              <a:t>DP2LVDS operation is allowed.</a:t>
            </a:r>
          </a:p>
          <a:p>
            <a:pPr marL="685800" lvl="1" indent="-228600">
              <a:buFont typeface="Arial" panose="020B0604020202020204" pitchFamily="34" charset="0"/>
              <a:buChar char="•"/>
            </a:pPr>
            <a:r>
              <a:rPr lang="en-US" sz="1000" dirty="0">
                <a:solidFill>
                  <a:schemeClr val="accent6">
                    <a:lumMod val="50000"/>
                  </a:schemeClr>
                </a:solidFill>
              </a:rPr>
              <a:t>Host Interface is available to check the validity of  MTP / EEPROM Product and/or Configuration Data records.</a:t>
            </a:r>
          </a:p>
          <a:p>
            <a:pPr marL="685800" lvl="1" indent="-228600">
              <a:buFont typeface="Arial" panose="020B0604020202020204" pitchFamily="34" charset="0"/>
              <a:buChar char="•"/>
            </a:pPr>
            <a:r>
              <a:rPr lang="en-US" sz="1000" dirty="0">
                <a:solidFill>
                  <a:schemeClr val="accent6">
                    <a:lumMod val="50000"/>
                  </a:schemeClr>
                </a:solidFill>
              </a:rPr>
              <a:t>I2C interface is available to program Configuration Data records to MTP.</a:t>
            </a:r>
          </a:p>
          <a:p>
            <a:pPr marL="685800" lvl="1" indent="-228600">
              <a:buFont typeface="Arial" panose="020B0604020202020204" pitchFamily="34" charset="0"/>
              <a:buChar char="•"/>
            </a:pPr>
            <a:r>
              <a:rPr lang="en-US" sz="1000" dirty="0">
                <a:solidFill>
                  <a:schemeClr val="accent6">
                    <a:lumMod val="50000"/>
                  </a:schemeClr>
                </a:solidFill>
              </a:rPr>
              <a:t>Host Interface is available to program the Configuration Data records to EEPROM.</a:t>
            </a:r>
          </a:p>
          <a:p>
            <a:r>
              <a:rPr lang="en-US" sz="1000" u="sng" dirty="0">
                <a:solidFill>
                  <a:schemeClr val="accent6">
                    <a:lumMod val="50000"/>
                  </a:schemeClr>
                </a:solidFill>
              </a:rPr>
              <a:t>NOTES</a:t>
            </a:r>
            <a:r>
              <a:rPr lang="en-US" sz="1000" dirty="0">
                <a:solidFill>
                  <a:schemeClr val="accent6">
                    <a:lumMod val="50000"/>
                  </a:schemeClr>
                </a:solidFill>
              </a:rPr>
              <a:t>:</a:t>
            </a:r>
          </a:p>
          <a:p>
            <a:pPr marL="685800" lvl="1" indent="-228600">
              <a:buFont typeface="+mj-lt"/>
              <a:buAutoNum type="arabicPeriod"/>
            </a:pPr>
            <a:r>
              <a:rPr lang="en-US" sz="1000" dirty="0">
                <a:solidFill>
                  <a:schemeClr val="accent6">
                    <a:lumMod val="50000"/>
                  </a:schemeClr>
                </a:solidFill>
              </a:rPr>
              <a:t>Host Interface register INTERRUPT_STATUS (0x05), MTP_REC_ERR_STATUS bit (BIT 0) will be set if there is CRC Error on any MTP Record.</a:t>
            </a:r>
          </a:p>
          <a:p>
            <a:pPr marL="685800" lvl="1" indent="-228600">
              <a:buFont typeface="+mj-lt"/>
              <a:buAutoNum type="arabicPeriod"/>
            </a:pPr>
            <a:r>
              <a:rPr lang="en-US" sz="1000" dirty="0">
                <a:solidFill>
                  <a:schemeClr val="accent6">
                    <a:lumMod val="50000"/>
                  </a:schemeClr>
                </a:solidFill>
              </a:rPr>
              <a:t>Host Interface register MTP_EEP_RECORD_STATUS (0x16) also indicates the CRC check status of each MTP/EEPROM record.</a:t>
            </a:r>
          </a:p>
          <a:p>
            <a:pPr marL="685800" lvl="1" indent="-228600">
              <a:buFont typeface="+mj-lt"/>
              <a:buAutoNum type="arabicPeriod"/>
            </a:pPr>
            <a:r>
              <a:rPr lang="en-US" sz="1000" dirty="0">
                <a:solidFill>
                  <a:schemeClr val="accent6">
                    <a:lumMod val="50000"/>
                  </a:schemeClr>
                </a:solidFill>
              </a:rPr>
              <a:t>Host Interface IRQ will be generated (if IRQN pin is selected) after system initialization is done.</a:t>
            </a:r>
          </a:p>
        </p:txBody>
      </p:sp>
      <p:sp>
        <p:nvSpPr>
          <p:cNvPr id="25" name="Flowchart: Terminator 24">
            <a:extLst>
              <a:ext uri="{FF2B5EF4-FFF2-40B4-BE49-F238E27FC236}">
                <a16:creationId xmlns:a16="http://schemas.microsoft.com/office/drawing/2014/main" id="{94330993-25C1-6AD0-9727-5F4EF52F4D4F}"/>
              </a:ext>
            </a:extLst>
          </p:cNvPr>
          <p:cNvSpPr/>
          <p:nvPr/>
        </p:nvSpPr>
        <p:spPr>
          <a:xfrm>
            <a:off x="1756826" y="2789243"/>
            <a:ext cx="536090"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28" name="TextBox 27">
            <a:extLst>
              <a:ext uri="{FF2B5EF4-FFF2-40B4-BE49-F238E27FC236}">
                <a16:creationId xmlns:a16="http://schemas.microsoft.com/office/drawing/2014/main" id="{EF2A274A-9A84-B075-DF70-55336DB98A40}"/>
              </a:ext>
            </a:extLst>
          </p:cNvPr>
          <p:cNvSpPr txBox="1"/>
          <p:nvPr/>
        </p:nvSpPr>
        <p:spPr>
          <a:xfrm>
            <a:off x="1897680" y="2833376"/>
            <a:ext cx="242214" cy="246221"/>
          </a:xfrm>
          <a:prstGeom prst="rect">
            <a:avLst/>
          </a:prstGeom>
          <a:noFill/>
        </p:spPr>
        <p:txBody>
          <a:bodyPr wrap="square" rtlCol="0">
            <a:spAutoFit/>
          </a:bodyPr>
          <a:lstStyle/>
          <a:p>
            <a:r>
              <a:rPr lang="en-US" sz="1000" dirty="0">
                <a:solidFill>
                  <a:schemeClr val="accent6">
                    <a:lumMod val="50000"/>
                  </a:schemeClr>
                </a:solidFill>
              </a:rPr>
              <a:t>1</a:t>
            </a:r>
          </a:p>
        </p:txBody>
      </p:sp>
      <p:sp>
        <p:nvSpPr>
          <p:cNvPr id="32" name="Flowchart: Terminator 31">
            <a:extLst>
              <a:ext uri="{FF2B5EF4-FFF2-40B4-BE49-F238E27FC236}">
                <a16:creationId xmlns:a16="http://schemas.microsoft.com/office/drawing/2014/main" id="{BFC21C25-D061-3852-46E2-E91E25AA37D4}"/>
              </a:ext>
            </a:extLst>
          </p:cNvPr>
          <p:cNvSpPr/>
          <p:nvPr/>
        </p:nvSpPr>
        <p:spPr>
          <a:xfrm>
            <a:off x="8056367" y="5917500"/>
            <a:ext cx="1097896"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0A1B6E0-4968-5324-D374-F39642531E00}"/>
              </a:ext>
            </a:extLst>
          </p:cNvPr>
          <p:cNvSpPr txBox="1"/>
          <p:nvPr/>
        </p:nvSpPr>
        <p:spPr>
          <a:xfrm>
            <a:off x="8183367" y="5940853"/>
            <a:ext cx="849798" cy="246221"/>
          </a:xfrm>
          <a:prstGeom prst="rect">
            <a:avLst/>
          </a:prstGeom>
          <a:noFill/>
        </p:spPr>
        <p:txBody>
          <a:bodyPr wrap="square" rtlCol="0">
            <a:spAutoFit/>
          </a:bodyPr>
          <a:lstStyle/>
          <a:p>
            <a:r>
              <a:rPr lang="en-US" sz="1000" dirty="0">
                <a:solidFill>
                  <a:schemeClr val="accent6">
                    <a:lumMod val="50000"/>
                  </a:schemeClr>
                </a:solidFill>
              </a:rPr>
              <a:t>1 - Continue</a:t>
            </a:r>
          </a:p>
        </p:txBody>
      </p:sp>
      <p:cxnSp>
        <p:nvCxnSpPr>
          <p:cNvPr id="34" name="Straight Arrow Connector 33">
            <a:extLst>
              <a:ext uri="{FF2B5EF4-FFF2-40B4-BE49-F238E27FC236}">
                <a16:creationId xmlns:a16="http://schemas.microsoft.com/office/drawing/2014/main" id="{AF8EBF16-A51D-73D2-B727-031E82A9F5AD}"/>
              </a:ext>
            </a:extLst>
          </p:cNvPr>
          <p:cNvCxnSpPr>
            <a:cxnSpLocks/>
          </p:cNvCxnSpPr>
          <p:nvPr/>
        </p:nvCxnSpPr>
        <p:spPr>
          <a:xfrm>
            <a:off x="8313670" y="5728958"/>
            <a:ext cx="0" cy="20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le 23">
            <a:extLst>
              <a:ext uri="{FF2B5EF4-FFF2-40B4-BE49-F238E27FC236}">
                <a16:creationId xmlns:a16="http://schemas.microsoft.com/office/drawing/2014/main" id="{270AF95A-4922-8585-59F8-DBCF562CD5F7}"/>
              </a:ext>
            </a:extLst>
          </p:cNvPr>
          <p:cNvSpPr>
            <a:spLocks noGrp="1"/>
          </p:cNvSpPr>
          <p:nvPr>
            <p:ph type="title"/>
          </p:nvPr>
        </p:nvSpPr>
        <p:spPr>
          <a:xfrm>
            <a:off x="405229" y="156666"/>
            <a:ext cx="10126844" cy="490520"/>
          </a:xfrm>
        </p:spPr>
        <p:txBody>
          <a:bodyPr/>
          <a:lstStyle/>
          <a:p>
            <a:r>
              <a:rPr lang="en-US" dirty="0">
                <a:solidFill>
                  <a:schemeClr val="accent6">
                    <a:lumMod val="50000"/>
                  </a:schemeClr>
                </a:solidFill>
              </a:rPr>
              <a:t>Sirius IROM Flow chart &amp; System operation - 1</a:t>
            </a:r>
          </a:p>
        </p:txBody>
      </p:sp>
      <p:sp>
        <p:nvSpPr>
          <p:cNvPr id="40" name="Flowchart: Decision 39">
            <a:extLst>
              <a:ext uri="{FF2B5EF4-FFF2-40B4-BE49-F238E27FC236}">
                <a16:creationId xmlns:a16="http://schemas.microsoft.com/office/drawing/2014/main" id="{CED7CA7B-BB99-51B3-F4F7-627B8C56992E}"/>
              </a:ext>
            </a:extLst>
          </p:cNvPr>
          <p:cNvSpPr/>
          <p:nvPr/>
        </p:nvSpPr>
        <p:spPr>
          <a:xfrm>
            <a:off x="6107464" y="5500313"/>
            <a:ext cx="529443" cy="433297"/>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24C9597-1FBA-D6FF-5937-5A795D3E4EAE}"/>
              </a:ext>
            </a:extLst>
          </p:cNvPr>
          <p:cNvSpPr txBox="1"/>
          <p:nvPr/>
        </p:nvSpPr>
        <p:spPr>
          <a:xfrm>
            <a:off x="6188222" y="5582797"/>
            <a:ext cx="406273" cy="246221"/>
          </a:xfrm>
          <a:prstGeom prst="rect">
            <a:avLst/>
          </a:prstGeom>
          <a:noFill/>
        </p:spPr>
        <p:txBody>
          <a:bodyPr wrap="square" rtlCol="0">
            <a:spAutoFit/>
          </a:bodyPr>
          <a:lstStyle/>
          <a:p>
            <a:r>
              <a:rPr lang="en-US" sz="1000" dirty="0">
                <a:solidFill>
                  <a:schemeClr val="accent6">
                    <a:lumMod val="50000"/>
                  </a:schemeClr>
                </a:solidFill>
              </a:rPr>
              <a:t>OK</a:t>
            </a:r>
          </a:p>
        </p:txBody>
      </p:sp>
      <p:cxnSp>
        <p:nvCxnSpPr>
          <p:cNvPr id="50" name="Straight Arrow Connector 49">
            <a:extLst>
              <a:ext uri="{FF2B5EF4-FFF2-40B4-BE49-F238E27FC236}">
                <a16:creationId xmlns:a16="http://schemas.microsoft.com/office/drawing/2014/main" id="{AFAD9A59-E7DC-7522-5501-9B648BCB2F7A}"/>
              </a:ext>
            </a:extLst>
          </p:cNvPr>
          <p:cNvCxnSpPr>
            <a:cxnSpLocks/>
          </p:cNvCxnSpPr>
          <p:nvPr/>
        </p:nvCxnSpPr>
        <p:spPr>
          <a:xfrm>
            <a:off x="6620656" y="5745324"/>
            <a:ext cx="489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425DB5C-2B3D-27B3-B5A8-B7DB4673D9AF}"/>
              </a:ext>
            </a:extLst>
          </p:cNvPr>
          <p:cNvSpPr txBox="1"/>
          <p:nvPr/>
        </p:nvSpPr>
        <p:spPr>
          <a:xfrm>
            <a:off x="6651150" y="5880244"/>
            <a:ext cx="406273" cy="246221"/>
          </a:xfrm>
          <a:prstGeom prst="rect">
            <a:avLst/>
          </a:prstGeom>
          <a:noFill/>
        </p:spPr>
        <p:txBody>
          <a:bodyPr wrap="square" rtlCol="0">
            <a:spAutoFit/>
          </a:bodyPr>
          <a:lstStyle/>
          <a:p>
            <a:r>
              <a:rPr lang="en-US" sz="1000" dirty="0">
                <a:solidFill>
                  <a:schemeClr val="accent6">
                    <a:lumMod val="50000"/>
                  </a:schemeClr>
                </a:solidFill>
              </a:rPr>
              <a:t>No</a:t>
            </a:r>
          </a:p>
        </p:txBody>
      </p:sp>
      <p:sp>
        <p:nvSpPr>
          <p:cNvPr id="55" name="TextBox 54">
            <a:extLst>
              <a:ext uri="{FF2B5EF4-FFF2-40B4-BE49-F238E27FC236}">
                <a16:creationId xmlns:a16="http://schemas.microsoft.com/office/drawing/2014/main" id="{25219FD1-2CFD-6A4B-5DD8-CAEE7DA6BAB9}"/>
              </a:ext>
            </a:extLst>
          </p:cNvPr>
          <p:cNvSpPr txBox="1"/>
          <p:nvPr/>
        </p:nvSpPr>
        <p:spPr>
          <a:xfrm>
            <a:off x="6680732" y="5543418"/>
            <a:ext cx="406273" cy="246221"/>
          </a:xfrm>
          <a:prstGeom prst="rect">
            <a:avLst/>
          </a:prstGeom>
          <a:noFill/>
        </p:spPr>
        <p:txBody>
          <a:bodyPr wrap="square" rtlCol="0">
            <a:spAutoFit/>
          </a:bodyPr>
          <a:lstStyle/>
          <a:p>
            <a:r>
              <a:rPr lang="en-US" sz="1000" dirty="0">
                <a:solidFill>
                  <a:schemeClr val="accent6">
                    <a:lumMod val="50000"/>
                  </a:schemeClr>
                </a:solidFill>
              </a:rPr>
              <a:t>Yes</a:t>
            </a:r>
          </a:p>
        </p:txBody>
      </p:sp>
      <p:cxnSp>
        <p:nvCxnSpPr>
          <p:cNvPr id="56" name="Straight Arrow Connector 55">
            <a:extLst>
              <a:ext uri="{FF2B5EF4-FFF2-40B4-BE49-F238E27FC236}">
                <a16:creationId xmlns:a16="http://schemas.microsoft.com/office/drawing/2014/main" id="{5EC81A08-D753-3B90-2770-D90BFB9D159E}"/>
              </a:ext>
            </a:extLst>
          </p:cNvPr>
          <p:cNvCxnSpPr>
            <a:cxnSpLocks/>
          </p:cNvCxnSpPr>
          <p:nvPr/>
        </p:nvCxnSpPr>
        <p:spPr>
          <a:xfrm flipV="1">
            <a:off x="6375767" y="6095999"/>
            <a:ext cx="922623" cy="3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7333EF3-7A41-C124-AC04-63AA85F28A0A}"/>
              </a:ext>
            </a:extLst>
          </p:cNvPr>
          <p:cNvCxnSpPr>
            <a:cxnSpLocks/>
          </p:cNvCxnSpPr>
          <p:nvPr/>
        </p:nvCxnSpPr>
        <p:spPr>
          <a:xfrm>
            <a:off x="6369409" y="5911755"/>
            <a:ext cx="0" cy="16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1AFB4F1-1901-71EF-ED40-2B050EF639D3}"/>
              </a:ext>
            </a:extLst>
          </p:cNvPr>
          <p:cNvCxnSpPr>
            <a:cxnSpLocks/>
          </p:cNvCxnSpPr>
          <p:nvPr/>
        </p:nvCxnSpPr>
        <p:spPr>
          <a:xfrm flipH="1" flipV="1">
            <a:off x="7290503" y="2312167"/>
            <a:ext cx="7887" cy="378383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B299A90-C38A-87D8-6E4F-BE688C1A436A}"/>
              </a:ext>
            </a:extLst>
          </p:cNvPr>
          <p:cNvCxnSpPr>
            <a:cxnSpLocks/>
          </p:cNvCxnSpPr>
          <p:nvPr/>
        </p:nvCxnSpPr>
        <p:spPr>
          <a:xfrm flipV="1">
            <a:off x="7290503" y="2305237"/>
            <a:ext cx="1017108" cy="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6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7BE80-0A72-9DEB-08A5-36959F35F144}"/>
            </a:ext>
          </a:extLst>
        </p:cNvPr>
        <p:cNvGrpSpPr/>
        <p:nvPr/>
      </p:nvGrpSpPr>
      <p:grpSpPr>
        <a:xfrm>
          <a:off x="0" y="0"/>
          <a:ext cx="0" cy="0"/>
          <a:chOff x="0" y="0"/>
          <a:chExt cx="0" cy="0"/>
        </a:xfrm>
      </p:grpSpPr>
      <p:cxnSp>
        <p:nvCxnSpPr>
          <p:cNvPr id="158" name="Straight Connector 157">
            <a:extLst>
              <a:ext uri="{FF2B5EF4-FFF2-40B4-BE49-F238E27FC236}">
                <a16:creationId xmlns:a16="http://schemas.microsoft.com/office/drawing/2014/main" id="{AAC6DE10-531A-3B2C-4A2B-564B4BA79096}"/>
              </a:ext>
            </a:extLst>
          </p:cNvPr>
          <p:cNvCxnSpPr>
            <a:cxnSpLocks/>
          </p:cNvCxnSpPr>
          <p:nvPr/>
        </p:nvCxnSpPr>
        <p:spPr>
          <a:xfrm>
            <a:off x="6150032" y="2876881"/>
            <a:ext cx="522454"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0C0794A8-6611-AC77-2F28-651BC5F707BF}"/>
              </a:ext>
            </a:extLst>
          </p:cNvPr>
          <p:cNvSpPr txBox="1"/>
          <p:nvPr/>
        </p:nvSpPr>
        <p:spPr>
          <a:xfrm>
            <a:off x="6721254" y="1673988"/>
            <a:ext cx="4310749" cy="2862322"/>
          </a:xfrm>
          <a:prstGeom prst="rect">
            <a:avLst/>
          </a:prstGeom>
          <a:noFill/>
        </p:spPr>
        <p:txBody>
          <a:bodyPr wrap="square" rtlCol="0">
            <a:spAutoFit/>
          </a:bodyPr>
          <a:lstStyle/>
          <a:p>
            <a:r>
              <a:rPr lang="en-US" sz="1000" dirty="0">
                <a:solidFill>
                  <a:schemeClr val="accent6">
                    <a:lumMod val="50000"/>
                  </a:schemeClr>
                </a:solidFill>
              </a:rPr>
              <a:t>System initialization:</a:t>
            </a:r>
          </a:p>
          <a:p>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Clock Init: RCLK, OCM CLK, RCLK, LT_CLK, AVDDS</a:t>
            </a:r>
          </a:p>
          <a:p>
            <a:pPr marL="171450" indent="-171450">
              <a:buFont typeface="Arial" panose="020B0604020202020204" pitchFamily="34" charset="0"/>
              <a:buChar char="•"/>
            </a:pPr>
            <a:r>
              <a:rPr lang="en-US" sz="1000" dirty="0">
                <a:solidFill>
                  <a:schemeClr val="accent6">
                    <a:lumMod val="50000"/>
                  </a:schemeClr>
                </a:solidFill>
              </a:rPr>
              <a:t>UART, timers, interrupts</a:t>
            </a:r>
          </a:p>
          <a:p>
            <a:pPr marL="171450" indent="-171450">
              <a:buFont typeface="Arial" panose="020B0604020202020204" pitchFamily="34" charset="0"/>
              <a:buChar char="•"/>
            </a:pPr>
            <a:r>
              <a:rPr lang="en-US" sz="1000" dirty="0">
                <a:solidFill>
                  <a:schemeClr val="accent6">
                    <a:lumMod val="50000"/>
                  </a:schemeClr>
                </a:solidFill>
              </a:rPr>
              <a:t>Watch Dog Timer Init (Expiration Time is ~5s)</a:t>
            </a:r>
          </a:p>
          <a:p>
            <a:pPr marL="171450" indent="-171450">
              <a:buFont typeface="Arial" panose="020B0604020202020204" pitchFamily="34" charset="0"/>
              <a:buChar char="•"/>
            </a:pPr>
            <a:r>
              <a:rPr lang="en-US" sz="1000" dirty="0">
                <a:solidFill>
                  <a:schemeClr val="accent6">
                    <a:lumMod val="50000"/>
                  </a:schemeClr>
                </a:solidFill>
              </a:rPr>
              <a:t>Host Interface (HI) Init</a:t>
            </a:r>
          </a:p>
          <a:p>
            <a:pPr marL="628650" lvl="1" indent="-171450">
              <a:buFont typeface="Arial" panose="020B0604020202020204" pitchFamily="34" charset="0"/>
              <a:buChar char="•"/>
            </a:pPr>
            <a:r>
              <a:rPr lang="en-US" sz="1000" dirty="0">
                <a:solidFill>
                  <a:schemeClr val="accent6">
                    <a:lumMod val="50000"/>
                  </a:schemeClr>
                </a:solidFill>
              </a:rPr>
              <a:t>Update validity flags to HI Status register.</a:t>
            </a:r>
          </a:p>
          <a:p>
            <a:pPr marL="171450" indent="-171450">
              <a:buFont typeface="Arial" panose="020B0604020202020204" pitchFamily="34" charset="0"/>
              <a:buChar char="•"/>
            </a:pPr>
            <a:r>
              <a:rPr lang="en-US" sz="1000" dirty="0">
                <a:solidFill>
                  <a:schemeClr val="accent6">
                    <a:lumMod val="50000"/>
                  </a:schemeClr>
                </a:solidFill>
              </a:rPr>
              <a:t>DPRX / DPCD Init</a:t>
            </a:r>
          </a:p>
          <a:p>
            <a:pPr marL="171450" indent="-171450">
              <a:buFont typeface="Arial" panose="020B0604020202020204" pitchFamily="34" charset="0"/>
              <a:buChar char="•"/>
            </a:pPr>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In Full / SAFE Application Mode</a:t>
            </a:r>
          </a:p>
          <a:p>
            <a:pPr marL="628650" lvl="1" indent="-171450">
              <a:buFont typeface="Arial" panose="020B0604020202020204" pitchFamily="34" charset="0"/>
              <a:buChar char="•"/>
            </a:pPr>
            <a:r>
              <a:rPr lang="en-US" sz="1000" dirty="0">
                <a:solidFill>
                  <a:schemeClr val="accent6">
                    <a:lumMod val="50000"/>
                  </a:schemeClr>
                </a:solidFill>
              </a:rPr>
              <a:t>HDCP Init</a:t>
            </a:r>
          </a:p>
          <a:p>
            <a:pPr marL="628650" lvl="1" indent="-171450">
              <a:buFont typeface="Arial" panose="020B0604020202020204" pitchFamily="34" charset="0"/>
              <a:buChar char="•"/>
            </a:pPr>
            <a:r>
              <a:rPr lang="en-US" sz="1000" dirty="0">
                <a:solidFill>
                  <a:schemeClr val="accent6">
                    <a:lumMod val="50000"/>
                  </a:schemeClr>
                </a:solidFill>
              </a:rPr>
              <a:t>DPRX / DPCD override</a:t>
            </a:r>
          </a:p>
          <a:p>
            <a:pPr marL="628650" lvl="1" indent="-171450">
              <a:buFont typeface="Arial" panose="020B0604020202020204" pitchFamily="34" charset="0"/>
              <a:buChar char="•"/>
            </a:pPr>
            <a:r>
              <a:rPr lang="en-US" sz="1000" dirty="0">
                <a:solidFill>
                  <a:schemeClr val="accent6">
                    <a:lumMod val="50000"/>
                  </a:schemeClr>
                </a:solidFill>
              </a:rPr>
              <a:t>LVDS Initialization</a:t>
            </a:r>
          </a:p>
          <a:p>
            <a:pPr marL="628650" lvl="1" indent="-171450">
              <a:buFont typeface="Arial" panose="020B0604020202020204" pitchFamily="34" charset="0"/>
              <a:buChar char="•"/>
            </a:pPr>
            <a:r>
              <a:rPr lang="en-US" sz="1000" dirty="0">
                <a:solidFill>
                  <a:schemeClr val="accent6">
                    <a:lumMod val="50000"/>
                  </a:schemeClr>
                </a:solidFill>
              </a:rPr>
              <a:t>Panel Power Seq Init </a:t>
            </a:r>
          </a:p>
          <a:p>
            <a:pPr marL="628650" lvl="1" indent="-171450">
              <a:buFont typeface="Arial" panose="020B0604020202020204" pitchFamily="34" charset="0"/>
              <a:buChar char="•"/>
            </a:pPr>
            <a:r>
              <a:rPr lang="en-US" sz="1000" dirty="0">
                <a:solidFill>
                  <a:schemeClr val="accent6">
                    <a:lumMod val="50000"/>
                  </a:schemeClr>
                </a:solidFill>
              </a:rPr>
              <a:t>PWM Init </a:t>
            </a:r>
          </a:p>
          <a:p>
            <a:pPr marL="628650" lvl="1" indent="-171450">
              <a:buFont typeface="Arial" panose="020B0604020202020204" pitchFamily="34" charset="0"/>
              <a:buChar char="•"/>
            </a:pPr>
            <a:r>
              <a:rPr lang="en-US" sz="1000" dirty="0">
                <a:solidFill>
                  <a:schemeClr val="accent6">
                    <a:lumMod val="50000"/>
                  </a:schemeClr>
                </a:solidFill>
              </a:rPr>
              <a:t>Black Video TG Init </a:t>
            </a:r>
          </a:p>
          <a:p>
            <a:pPr marL="628650" lvl="1" indent="-171450">
              <a:buFont typeface="Arial" panose="020B0604020202020204" pitchFamily="34" charset="0"/>
              <a:buChar char="•"/>
            </a:pPr>
            <a:r>
              <a:rPr lang="en-US" sz="1000" dirty="0">
                <a:solidFill>
                  <a:schemeClr val="accent6">
                    <a:lumMod val="50000"/>
                  </a:schemeClr>
                </a:solidFill>
              </a:rPr>
              <a:t>L/R Screen Split &amp; Pixel Overlap Init</a:t>
            </a:r>
          </a:p>
          <a:p>
            <a:pPr marL="628650" lvl="1" indent="-171450">
              <a:buFont typeface="Arial" panose="020B0604020202020204" pitchFamily="34" charset="0"/>
              <a:buChar char="•"/>
            </a:pPr>
            <a:r>
              <a:rPr lang="en-US" sz="1000" dirty="0">
                <a:solidFill>
                  <a:schemeClr val="accent6">
                    <a:lumMod val="50000"/>
                  </a:schemeClr>
                </a:solidFill>
              </a:rPr>
              <a:t>RX HPD Low (HPD will be controlled by Panel Power Sequence)</a:t>
            </a:r>
          </a:p>
        </p:txBody>
      </p:sp>
      <p:sp>
        <p:nvSpPr>
          <p:cNvPr id="172" name="Flowchart: Process 171">
            <a:extLst>
              <a:ext uri="{FF2B5EF4-FFF2-40B4-BE49-F238E27FC236}">
                <a16:creationId xmlns:a16="http://schemas.microsoft.com/office/drawing/2014/main" id="{CA73A156-2371-0A11-7B3D-937B4E6B8F8E}"/>
              </a:ext>
            </a:extLst>
          </p:cNvPr>
          <p:cNvSpPr/>
          <p:nvPr/>
        </p:nvSpPr>
        <p:spPr>
          <a:xfrm>
            <a:off x="6672486" y="1629816"/>
            <a:ext cx="4433483" cy="3193315"/>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3" name="Straight Arrow Connector 2">
            <a:extLst>
              <a:ext uri="{FF2B5EF4-FFF2-40B4-BE49-F238E27FC236}">
                <a16:creationId xmlns:a16="http://schemas.microsoft.com/office/drawing/2014/main" id="{8F53A85D-5383-2C48-9C4D-A3D603B8A67A}"/>
              </a:ext>
            </a:extLst>
          </p:cNvPr>
          <p:cNvCxnSpPr>
            <a:cxnSpLocks/>
          </p:cNvCxnSpPr>
          <p:nvPr/>
        </p:nvCxnSpPr>
        <p:spPr>
          <a:xfrm>
            <a:off x="3583264" y="1373927"/>
            <a:ext cx="0" cy="29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E9DD4F8E-94B0-4A01-904C-7633B0E72F44}"/>
              </a:ext>
            </a:extLst>
          </p:cNvPr>
          <p:cNvSpPr/>
          <p:nvPr/>
        </p:nvSpPr>
        <p:spPr>
          <a:xfrm>
            <a:off x="781964" y="1664498"/>
            <a:ext cx="5366585" cy="315863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B67D477A-6B2D-2652-5298-B2071352061B}"/>
              </a:ext>
            </a:extLst>
          </p:cNvPr>
          <p:cNvSpPr txBox="1"/>
          <p:nvPr/>
        </p:nvSpPr>
        <p:spPr>
          <a:xfrm>
            <a:off x="826116" y="1733387"/>
            <a:ext cx="5208921" cy="3016210"/>
          </a:xfrm>
          <a:prstGeom prst="rect">
            <a:avLst/>
          </a:prstGeom>
          <a:noFill/>
        </p:spPr>
        <p:txBody>
          <a:bodyPr wrap="square" rtlCol="0">
            <a:spAutoFit/>
          </a:bodyPr>
          <a:lstStyle/>
          <a:p>
            <a:r>
              <a:rPr lang="en-US" sz="1000" dirty="0">
                <a:solidFill>
                  <a:schemeClr val="accent6">
                    <a:lumMod val="50000"/>
                  </a:schemeClr>
                </a:solidFill>
              </a:rPr>
              <a:t>Initial Power On Configuration:</a:t>
            </a:r>
          </a:p>
          <a:p>
            <a:pPr marL="228600" indent="-228600">
              <a:buFont typeface="+mj-lt"/>
              <a:buAutoNum type="arabicPeriod"/>
            </a:pPr>
            <a:r>
              <a:rPr lang="en-US" sz="1000" dirty="0">
                <a:solidFill>
                  <a:schemeClr val="accent6">
                    <a:lumMod val="50000"/>
                  </a:schemeClr>
                </a:solidFill>
              </a:rPr>
              <a:t>In SAFE Application Mode</a:t>
            </a:r>
          </a:p>
          <a:p>
            <a:pPr marL="628650" lvl="1" indent="-171450">
              <a:buFont typeface="Arial" panose="020B0604020202020204" pitchFamily="34" charset="0"/>
              <a:buChar char="•"/>
            </a:pPr>
            <a:r>
              <a:rPr lang="en-US" sz="1000" dirty="0">
                <a:solidFill>
                  <a:schemeClr val="accent6">
                    <a:lumMod val="50000"/>
                  </a:schemeClr>
                </a:solidFill>
              </a:rPr>
              <a:t>Select RC_OSC as default for TCLK</a:t>
            </a:r>
            <a:endParaRPr lang="en-US" sz="1000" dirty="0">
              <a:solidFill>
                <a:schemeClr val="accent6">
                  <a:lumMod val="50000"/>
                </a:schemeClr>
              </a:solidFill>
              <a:sym typeface="Wingdings" panose="05000000000000000000" pitchFamily="2" charset="2"/>
            </a:endParaRPr>
          </a:p>
          <a:p>
            <a:pPr marL="628650" lvl="1"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Select PDN as default Host Interface IRQN Out Pin Select </a:t>
            </a:r>
          </a:p>
          <a:p>
            <a:pPr marL="628650" lvl="1"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Default EEPROM Device Address = 0xA8 (0x54)</a:t>
            </a:r>
          </a:p>
          <a:p>
            <a:pPr marL="628650" lvl="1" indent="-171450">
              <a:buFont typeface="Arial" panose="020B0604020202020204" pitchFamily="34" charset="0"/>
              <a:buChar char="•"/>
            </a:pPr>
            <a:r>
              <a:rPr lang="en-US" sz="1000" dirty="0">
                <a:solidFill>
                  <a:schemeClr val="accent6"/>
                </a:solidFill>
                <a:sym typeface="Wingdings" panose="05000000000000000000" pitchFamily="2" charset="2"/>
              </a:rPr>
              <a:t>Default Slave I2C Device Address = 0xE0 (0x70)</a:t>
            </a:r>
          </a:p>
          <a:p>
            <a:pPr lvl="1"/>
            <a:endParaRPr lang="en-US" sz="1000" dirty="0">
              <a:solidFill>
                <a:schemeClr val="accent6"/>
              </a:solidFill>
            </a:endParaRPr>
          </a:p>
          <a:p>
            <a:pPr marL="228600" indent="-228600">
              <a:buFont typeface="+mj-lt"/>
              <a:buAutoNum type="arabicPeriod"/>
            </a:pPr>
            <a:r>
              <a:rPr lang="en-US" sz="1000" dirty="0">
                <a:solidFill>
                  <a:schemeClr val="accent6">
                    <a:lumMod val="50000"/>
                  </a:schemeClr>
                </a:solidFill>
              </a:rPr>
              <a:t>In Full Application Mode</a:t>
            </a:r>
          </a:p>
          <a:p>
            <a:pPr marL="628650" lvl="1" indent="-171450">
              <a:buFont typeface="Arial" panose="020B0604020202020204" pitchFamily="34" charset="0"/>
              <a:buChar char="•"/>
            </a:pPr>
            <a:r>
              <a:rPr lang="en-US" sz="1000" dirty="0">
                <a:solidFill>
                  <a:schemeClr val="accent6">
                    <a:lumMod val="50000"/>
                  </a:schemeClr>
                </a:solidFill>
              </a:rPr>
              <a:t>Select RC_OSC for TCLK</a:t>
            </a:r>
          </a:p>
          <a:p>
            <a:pPr marL="628650" lvl="1" indent="-171450">
              <a:buFont typeface="Arial" panose="020B0604020202020204" pitchFamily="34" charset="0"/>
              <a:buChar char="•"/>
            </a:pPr>
            <a:r>
              <a:rPr lang="en-US" sz="1000" dirty="0">
                <a:solidFill>
                  <a:schemeClr val="accent6">
                    <a:lumMod val="50000"/>
                  </a:schemeClr>
                </a:solidFill>
              </a:rPr>
              <a:t>Configuration settings are based on Configuration Data Instance created (from MTP or EEPROM) to specify:</a:t>
            </a:r>
          </a:p>
          <a:p>
            <a:pPr marL="1085850" lvl="2"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Host Interface IRQN Out Pin Select</a:t>
            </a:r>
          </a:p>
          <a:p>
            <a:pPr marL="1543050" lvl="3"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If no pin is selected, Host will need to poll the INTERRUPT_STATUS (0x05) register periodically to detect HI interrupt events.</a:t>
            </a:r>
          </a:p>
          <a:p>
            <a:pPr marL="1085850" lvl="2"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EEPROM Device Address</a:t>
            </a:r>
          </a:p>
          <a:p>
            <a:pPr marL="1085850" lvl="2"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DBG timing for Free-Run Mode (in case Panel EDID is not detected by Host)</a:t>
            </a:r>
          </a:p>
          <a:p>
            <a:pPr marL="1085850" lvl="2" indent="-171450">
              <a:buFont typeface="Arial" panose="020B0604020202020204" pitchFamily="34" charset="0"/>
              <a:buChar char="•"/>
            </a:pPr>
            <a:r>
              <a:rPr lang="en-US" sz="1000" dirty="0">
                <a:solidFill>
                  <a:schemeClr val="accent6">
                    <a:lumMod val="50000"/>
                  </a:schemeClr>
                </a:solidFill>
                <a:sym typeface="Wingdings" panose="05000000000000000000" pitchFamily="2" charset="2"/>
              </a:rPr>
              <a:t>Slave I2C Address: </a:t>
            </a:r>
            <a:r>
              <a:rPr lang="en-US" sz="1000" dirty="0">
                <a:solidFill>
                  <a:schemeClr val="accent6"/>
                </a:solidFill>
                <a:sym typeface="Wingdings" panose="05000000000000000000" pitchFamily="2" charset="2"/>
              </a:rPr>
              <a:t>Specified in CONFIG0MTP_I2C_ADD_SEL</a:t>
            </a:r>
          </a:p>
          <a:p>
            <a:pPr marL="1543050" lvl="3" indent="-171450">
              <a:buFont typeface="Arial" panose="020B0604020202020204" pitchFamily="34" charset="0"/>
              <a:buChar char="•"/>
            </a:pPr>
            <a:r>
              <a:rPr lang="en-US" sz="1000" dirty="0">
                <a:solidFill>
                  <a:schemeClr val="accent6"/>
                </a:solidFill>
                <a:sym typeface="Wingdings" panose="05000000000000000000" pitchFamily="2" charset="2"/>
              </a:rPr>
              <a:t>0: Use Default Slave I2C Device Address = 0xE0 (0x70)</a:t>
            </a:r>
          </a:p>
          <a:p>
            <a:pPr marL="1543050" lvl="3" indent="-171450">
              <a:buFont typeface="Arial" panose="020B0604020202020204" pitchFamily="34" charset="0"/>
              <a:buChar char="•"/>
            </a:pPr>
            <a:r>
              <a:rPr lang="en-US" sz="1000" dirty="0">
                <a:solidFill>
                  <a:schemeClr val="accent6"/>
                </a:solidFill>
                <a:sym typeface="Wingdings" panose="05000000000000000000" pitchFamily="2" charset="2"/>
              </a:rPr>
              <a:t>1: Use the address specified in MTP_I2C_SLAVE_ADDR.  </a:t>
            </a:r>
            <a:endParaRPr lang="en-US" sz="1000" dirty="0">
              <a:solidFill>
                <a:schemeClr val="accent6"/>
              </a:solidFill>
              <a:highlight>
                <a:srgbClr val="FFFF00"/>
              </a:highlight>
            </a:endParaRPr>
          </a:p>
        </p:txBody>
      </p:sp>
      <p:sp>
        <p:nvSpPr>
          <p:cNvPr id="39" name="Flowchart: Terminator 38">
            <a:extLst>
              <a:ext uri="{FF2B5EF4-FFF2-40B4-BE49-F238E27FC236}">
                <a16:creationId xmlns:a16="http://schemas.microsoft.com/office/drawing/2014/main" id="{93C0B3E6-8422-76C9-0E80-F00033DD0DBF}"/>
              </a:ext>
            </a:extLst>
          </p:cNvPr>
          <p:cNvSpPr/>
          <p:nvPr/>
        </p:nvSpPr>
        <p:spPr>
          <a:xfrm>
            <a:off x="3015324" y="1081721"/>
            <a:ext cx="1103531"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40" name="TextBox 39">
            <a:extLst>
              <a:ext uri="{FF2B5EF4-FFF2-40B4-BE49-F238E27FC236}">
                <a16:creationId xmlns:a16="http://schemas.microsoft.com/office/drawing/2014/main" id="{138F0035-6E43-6170-1048-C11DD71BB10E}"/>
              </a:ext>
            </a:extLst>
          </p:cNvPr>
          <p:cNvSpPr txBox="1"/>
          <p:nvPr/>
        </p:nvSpPr>
        <p:spPr>
          <a:xfrm>
            <a:off x="3090805" y="1105073"/>
            <a:ext cx="944923" cy="248073"/>
          </a:xfrm>
          <a:prstGeom prst="rect">
            <a:avLst/>
          </a:prstGeom>
          <a:noFill/>
        </p:spPr>
        <p:txBody>
          <a:bodyPr wrap="square" rtlCol="0">
            <a:spAutoFit/>
          </a:bodyPr>
          <a:lstStyle/>
          <a:p>
            <a:r>
              <a:rPr lang="en-US" sz="1000" dirty="0">
                <a:solidFill>
                  <a:schemeClr val="accent6">
                    <a:lumMod val="50000"/>
                  </a:schemeClr>
                </a:solidFill>
              </a:rPr>
              <a:t>1 - Continue</a:t>
            </a:r>
          </a:p>
        </p:txBody>
      </p:sp>
      <p:sp>
        <p:nvSpPr>
          <p:cNvPr id="42" name="Flowchart: Process 41">
            <a:extLst>
              <a:ext uri="{FF2B5EF4-FFF2-40B4-BE49-F238E27FC236}">
                <a16:creationId xmlns:a16="http://schemas.microsoft.com/office/drawing/2014/main" id="{4EAE2F80-034A-9CF8-8EB3-E90D74B3B691}"/>
              </a:ext>
            </a:extLst>
          </p:cNvPr>
          <p:cNvSpPr/>
          <p:nvPr/>
        </p:nvSpPr>
        <p:spPr>
          <a:xfrm>
            <a:off x="1676643" y="1031822"/>
            <a:ext cx="1232466" cy="42024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43" name="TextBox 42">
            <a:extLst>
              <a:ext uri="{FF2B5EF4-FFF2-40B4-BE49-F238E27FC236}">
                <a16:creationId xmlns:a16="http://schemas.microsoft.com/office/drawing/2014/main" id="{42108DEB-A3A2-2FEE-0C74-C96D44039C57}"/>
              </a:ext>
            </a:extLst>
          </p:cNvPr>
          <p:cNvSpPr txBox="1"/>
          <p:nvPr/>
        </p:nvSpPr>
        <p:spPr>
          <a:xfrm>
            <a:off x="1782858" y="1130378"/>
            <a:ext cx="1006765" cy="246221"/>
          </a:xfrm>
          <a:prstGeom prst="rect">
            <a:avLst/>
          </a:prstGeom>
          <a:noFill/>
        </p:spPr>
        <p:txBody>
          <a:bodyPr wrap="square" rtlCol="0">
            <a:spAutoFit/>
          </a:bodyPr>
          <a:lstStyle/>
          <a:p>
            <a:r>
              <a:rPr lang="en-US" sz="1000" dirty="0">
                <a:solidFill>
                  <a:schemeClr val="accent6">
                    <a:lumMod val="50000"/>
                  </a:schemeClr>
                </a:solidFill>
              </a:rPr>
              <a:t>Application Init</a:t>
            </a:r>
          </a:p>
        </p:txBody>
      </p:sp>
      <p:sp>
        <p:nvSpPr>
          <p:cNvPr id="2" name="Title 23">
            <a:extLst>
              <a:ext uri="{FF2B5EF4-FFF2-40B4-BE49-F238E27FC236}">
                <a16:creationId xmlns:a16="http://schemas.microsoft.com/office/drawing/2014/main" id="{1DE39EB7-EC87-E1C7-3B99-C730F4B14842}"/>
              </a:ext>
            </a:extLst>
          </p:cNvPr>
          <p:cNvSpPr txBox="1">
            <a:spLocks/>
          </p:cNvSpPr>
          <p:nvPr/>
        </p:nvSpPr>
        <p:spPr>
          <a:xfrm>
            <a:off x="405229" y="156666"/>
            <a:ext cx="10126844" cy="490520"/>
          </a:xfrm>
          <a:prstGeom prst="rect">
            <a:avLst/>
          </a:prstGeom>
        </p:spPr>
        <p:txBody>
          <a:bodyPr/>
          <a:lstStyle>
            <a:lvl1pPr algn="l" defTabSz="914400" rtl="0" eaLnBrk="1" latinLnBrk="0" hangingPunct="1">
              <a:lnSpc>
                <a:spcPct val="90000"/>
              </a:lnSpc>
              <a:spcBef>
                <a:spcPct val="0"/>
              </a:spcBef>
              <a:buNone/>
              <a:defRPr sz="3200" kern="1200" cap="all" baseline="0">
                <a:solidFill>
                  <a:schemeClr val="tx1"/>
                </a:solidFill>
                <a:latin typeface="+mn-lt"/>
                <a:ea typeface="+mj-ea"/>
                <a:cs typeface="+mj-cs"/>
              </a:defRPr>
            </a:lvl1pPr>
          </a:lstStyle>
          <a:p>
            <a:r>
              <a:rPr lang="en-US" dirty="0">
                <a:solidFill>
                  <a:schemeClr val="accent6">
                    <a:lumMod val="50000"/>
                  </a:schemeClr>
                </a:solidFill>
              </a:rPr>
              <a:t>Sirius IROM Flow chart &amp; System operation - 2</a:t>
            </a:r>
          </a:p>
        </p:txBody>
      </p:sp>
      <p:cxnSp>
        <p:nvCxnSpPr>
          <p:cNvPr id="5" name="Straight Arrow Connector 4">
            <a:extLst>
              <a:ext uri="{FF2B5EF4-FFF2-40B4-BE49-F238E27FC236}">
                <a16:creationId xmlns:a16="http://schemas.microsoft.com/office/drawing/2014/main" id="{CA91A952-1B36-5C5D-9350-071AF222AE91}"/>
              </a:ext>
            </a:extLst>
          </p:cNvPr>
          <p:cNvCxnSpPr>
            <a:cxnSpLocks/>
          </p:cNvCxnSpPr>
          <p:nvPr/>
        </p:nvCxnSpPr>
        <p:spPr>
          <a:xfrm>
            <a:off x="8897777" y="4823131"/>
            <a:ext cx="0" cy="59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85F4A656-A1B7-54A5-EBB5-54B119202087}"/>
              </a:ext>
            </a:extLst>
          </p:cNvPr>
          <p:cNvSpPr/>
          <p:nvPr/>
        </p:nvSpPr>
        <p:spPr>
          <a:xfrm>
            <a:off x="8307582" y="5457287"/>
            <a:ext cx="1206205" cy="3170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7" name="TextBox 6">
            <a:extLst>
              <a:ext uri="{FF2B5EF4-FFF2-40B4-BE49-F238E27FC236}">
                <a16:creationId xmlns:a16="http://schemas.microsoft.com/office/drawing/2014/main" id="{C874DA69-655F-ED61-E4CB-F7B17A6ABBD3}"/>
              </a:ext>
            </a:extLst>
          </p:cNvPr>
          <p:cNvSpPr txBox="1"/>
          <p:nvPr/>
        </p:nvSpPr>
        <p:spPr>
          <a:xfrm>
            <a:off x="8360673" y="5506129"/>
            <a:ext cx="1143878" cy="246221"/>
          </a:xfrm>
          <a:prstGeom prst="rect">
            <a:avLst/>
          </a:prstGeom>
          <a:noFill/>
        </p:spPr>
        <p:txBody>
          <a:bodyPr wrap="square" rtlCol="0">
            <a:spAutoFit/>
          </a:bodyPr>
          <a:lstStyle/>
          <a:p>
            <a:r>
              <a:rPr lang="en-US" sz="1000" dirty="0">
                <a:solidFill>
                  <a:schemeClr val="accent6">
                    <a:lumMod val="50000"/>
                  </a:schemeClr>
                </a:solidFill>
              </a:rPr>
              <a:t>Application Task</a:t>
            </a:r>
          </a:p>
        </p:txBody>
      </p:sp>
      <p:sp>
        <p:nvSpPr>
          <p:cNvPr id="8" name="Flowchart: Terminator 7">
            <a:extLst>
              <a:ext uri="{FF2B5EF4-FFF2-40B4-BE49-F238E27FC236}">
                <a16:creationId xmlns:a16="http://schemas.microsoft.com/office/drawing/2014/main" id="{055099B2-D4DA-FA31-C905-7CAA91C121ED}"/>
              </a:ext>
            </a:extLst>
          </p:cNvPr>
          <p:cNvSpPr/>
          <p:nvPr/>
        </p:nvSpPr>
        <p:spPr>
          <a:xfrm>
            <a:off x="9556230" y="5463487"/>
            <a:ext cx="536090"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9" name="TextBox 8">
            <a:extLst>
              <a:ext uri="{FF2B5EF4-FFF2-40B4-BE49-F238E27FC236}">
                <a16:creationId xmlns:a16="http://schemas.microsoft.com/office/drawing/2014/main" id="{3494ECA3-F60E-3BBB-3C45-E3762EBB119E}"/>
              </a:ext>
            </a:extLst>
          </p:cNvPr>
          <p:cNvSpPr txBox="1"/>
          <p:nvPr/>
        </p:nvSpPr>
        <p:spPr>
          <a:xfrm>
            <a:off x="9697084" y="5507620"/>
            <a:ext cx="242214" cy="246221"/>
          </a:xfrm>
          <a:prstGeom prst="rect">
            <a:avLst/>
          </a:prstGeom>
          <a:noFill/>
        </p:spPr>
        <p:txBody>
          <a:bodyPr wrap="square" rtlCol="0">
            <a:spAutoFit/>
          </a:bodyPr>
          <a:lstStyle/>
          <a:p>
            <a:r>
              <a:rPr lang="en-US" sz="1000" dirty="0">
                <a:solidFill>
                  <a:schemeClr val="accent6">
                    <a:lumMod val="50000"/>
                  </a:schemeClr>
                </a:solidFill>
              </a:rPr>
              <a:t>2</a:t>
            </a:r>
          </a:p>
        </p:txBody>
      </p:sp>
    </p:spTree>
    <p:extLst>
      <p:ext uri="{BB962C8B-B14F-4D97-AF65-F5344CB8AC3E}">
        <p14:creationId xmlns:p14="http://schemas.microsoft.com/office/powerpoint/2010/main" val="231411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BD86-113A-BD80-2FDF-E5AAA766FDF9}"/>
            </a:ext>
          </a:extLst>
        </p:cNvPr>
        <p:cNvGrpSpPr/>
        <p:nvPr/>
      </p:nvGrpSpPr>
      <p:grpSpPr>
        <a:xfrm>
          <a:off x="0" y="0"/>
          <a:ext cx="0" cy="0"/>
          <a:chOff x="0" y="0"/>
          <a:chExt cx="0" cy="0"/>
        </a:xfrm>
      </p:grpSpPr>
      <p:sp>
        <p:nvSpPr>
          <p:cNvPr id="30" name="Flowchart: Process 29">
            <a:extLst>
              <a:ext uri="{FF2B5EF4-FFF2-40B4-BE49-F238E27FC236}">
                <a16:creationId xmlns:a16="http://schemas.microsoft.com/office/drawing/2014/main" id="{EAD2067B-760F-152E-9DC1-E2037898495F}"/>
              </a:ext>
            </a:extLst>
          </p:cNvPr>
          <p:cNvSpPr/>
          <p:nvPr/>
        </p:nvSpPr>
        <p:spPr>
          <a:xfrm>
            <a:off x="728408" y="1703111"/>
            <a:ext cx="1206205" cy="3170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1" name="TextBox 30">
            <a:extLst>
              <a:ext uri="{FF2B5EF4-FFF2-40B4-BE49-F238E27FC236}">
                <a16:creationId xmlns:a16="http://schemas.microsoft.com/office/drawing/2014/main" id="{DD09DB14-0286-1F48-CFD7-3B3AA706A1FC}"/>
              </a:ext>
            </a:extLst>
          </p:cNvPr>
          <p:cNvSpPr txBox="1"/>
          <p:nvPr/>
        </p:nvSpPr>
        <p:spPr>
          <a:xfrm>
            <a:off x="781499" y="1751953"/>
            <a:ext cx="1143878" cy="246221"/>
          </a:xfrm>
          <a:prstGeom prst="rect">
            <a:avLst/>
          </a:prstGeom>
          <a:noFill/>
        </p:spPr>
        <p:txBody>
          <a:bodyPr wrap="square" rtlCol="0">
            <a:spAutoFit/>
          </a:bodyPr>
          <a:lstStyle/>
          <a:p>
            <a:r>
              <a:rPr lang="en-US" sz="1000" dirty="0">
                <a:solidFill>
                  <a:schemeClr val="accent6">
                    <a:lumMod val="50000"/>
                  </a:schemeClr>
                </a:solidFill>
              </a:rPr>
              <a:t>Application Task</a:t>
            </a:r>
          </a:p>
        </p:txBody>
      </p:sp>
      <p:sp>
        <p:nvSpPr>
          <p:cNvPr id="41" name="Flowchart: Process 40">
            <a:extLst>
              <a:ext uri="{FF2B5EF4-FFF2-40B4-BE49-F238E27FC236}">
                <a16:creationId xmlns:a16="http://schemas.microsoft.com/office/drawing/2014/main" id="{3060E62A-AD26-509E-95CD-3FD2B8D59CE4}"/>
              </a:ext>
            </a:extLst>
          </p:cNvPr>
          <p:cNvSpPr/>
          <p:nvPr/>
        </p:nvSpPr>
        <p:spPr>
          <a:xfrm>
            <a:off x="3355120" y="1147425"/>
            <a:ext cx="2918670" cy="3170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42" name="TextBox 41">
            <a:extLst>
              <a:ext uri="{FF2B5EF4-FFF2-40B4-BE49-F238E27FC236}">
                <a16:creationId xmlns:a16="http://schemas.microsoft.com/office/drawing/2014/main" id="{3248FE6A-79EC-BADE-4428-C664D8DC52F9}"/>
              </a:ext>
            </a:extLst>
          </p:cNvPr>
          <p:cNvSpPr txBox="1"/>
          <p:nvPr/>
        </p:nvSpPr>
        <p:spPr>
          <a:xfrm>
            <a:off x="3396686" y="1178692"/>
            <a:ext cx="1714228" cy="246221"/>
          </a:xfrm>
          <a:prstGeom prst="rect">
            <a:avLst/>
          </a:prstGeom>
          <a:noFill/>
        </p:spPr>
        <p:txBody>
          <a:bodyPr wrap="square" rtlCol="0">
            <a:spAutoFit/>
          </a:bodyPr>
          <a:lstStyle/>
          <a:p>
            <a:r>
              <a:rPr lang="en-US" sz="1000" dirty="0">
                <a:solidFill>
                  <a:schemeClr val="accent6"/>
                </a:solidFill>
              </a:rPr>
              <a:t>UART / I2C Slave Handler</a:t>
            </a:r>
          </a:p>
        </p:txBody>
      </p:sp>
      <p:sp>
        <p:nvSpPr>
          <p:cNvPr id="45" name="Flowchart: Process 44">
            <a:extLst>
              <a:ext uri="{FF2B5EF4-FFF2-40B4-BE49-F238E27FC236}">
                <a16:creationId xmlns:a16="http://schemas.microsoft.com/office/drawing/2014/main" id="{9D30C59A-12F2-331A-7671-A04B21E0FBE6}"/>
              </a:ext>
            </a:extLst>
          </p:cNvPr>
          <p:cNvSpPr/>
          <p:nvPr/>
        </p:nvSpPr>
        <p:spPr>
          <a:xfrm>
            <a:off x="3350505" y="1689373"/>
            <a:ext cx="2918671" cy="27877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46" name="TextBox 45">
            <a:extLst>
              <a:ext uri="{FF2B5EF4-FFF2-40B4-BE49-F238E27FC236}">
                <a16:creationId xmlns:a16="http://schemas.microsoft.com/office/drawing/2014/main" id="{EC32A8B3-D211-2A0A-CB22-692E99A25F54}"/>
              </a:ext>
            </a:extLst>
          </p:cNvPr>
          <p:cNvSpPr txBox="1"/>
          <p:nvPr/>
        </p:nvSpPr>
        <p:spPr>
          <a:xfrm>
            <a:off x="3352796" y="1710595"/>
            <a:ext cx="2945566" cy="246221"/>
          </a:xfrm>
          <a:prstGeom prst="rect">
            <a:avLst/>
          </a:prstGeom>
          <a:noFill/>
        </p:spPr>
        <p:txBody>
          <a:bodyPr wrap="square" rtlCol="0">
            <a:spAutoFit/>
          </a:bodyPr>
          <a:lstStyle/>
          <a:p>
            <a:r>
              <a:rPr lang="en-US" sz="1000" dirty="0" err="1">
                <a:solidFill>
                  <a:schemeClr val="accent6">
                    <a:lumMod val="50000"/>
                  </a:schemeClr>
                </a:solidFill>
              </a:rPr>
              <a:t>GProbe</a:t>
            </a:r>
            <a:r>
              <a:rPr lang="en-US" sz="1000" dirty="0">
                <a:solidFill>
                  <a:schemeClr val="accent6">
                    <a:lumMod val="50000"/>
                  </a:schemeClr>
                </a:solidFill>
              </a:rPr>
              <a:t> Thru DPCD Handler (Debug option over AUX) </a:t>
            </a:r>
          </a:p>
        </p:txBody>
      </p:sp>
      <p:cxnSp>
        <p:nvCxnSpPr>
          <p:cNvPr id="58" name="Straight Connector 57">
            <a:extLst>
              <a:ext uri="{FF2B5EF4-FFF2-40B4-BE49-F238E27FC236}">
                <a16:creationId xmlns:a16="http://schemas.microsoft.com/office/drawing/2014/main" id="{EB88BE71-4767-60C0-98EE-5E26B0EF4E6A}"/>
              </a:ext>
            </a:extLst>
          </p:cNvPr>
          <p:cNvCxnSpPr>
            <a:cxnSpLocks/>
          </p:cNvCxnSpPr>
          <p:nvPr/>
        </p:nvCxnSpPr>
        <p:spPr>
          <a:xfrm flipV="1">
            <a:off x="6580452" y="927018"/>
            <a:ext cx="6388" cy="54474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Process 2">
            <a:extLst>
              <a:ext uri="{FF2B5EF4-FFF2-40B4-BE49-F238E27FC236}">
                <a16:creationId xmlns:a16="http://schemas.microsoft.com/office/drawing/2014/main" id="{76CA4F1C-45BB-B07E-50D3-75A034CF1208}"/>
              </a:ext>
            </a:extLst>
          </p:cNvPr>
          <p:cNvSpPr/>
          <p:nvPr/>
        </p:nvSpPr>
        <p:spPr>
          <a:xfrm>
            <a:off x="3345889" y="2160562"/>
            <a:ext cx="2918670" cy="29299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9" name="TextBox 8">
            <a:extLst>
              <a:ext uri="{FF2B5EF4-FFF2-40B4-BE49-F238E27FC236}">
                <a16:creationId xmlns:a16="http://schemas.microsoft.com/office/drawing/2014/main" id="{7BF43059-A785-212A-AF60-EEBFCCCA5897}"/>
              </a:ext>
            </a:extLst>
          </p:cNvPr>
          <p:cNvSpPr txBox="1"/>
          <p:nvPr/>
        </p:nvSpPr>
        <p:spPr>
          <a:xfrm>
            <a:off x="3396686" y="2189410"/>
            <a:ext cx="2204013" cy="246221"/>
          </a:xfrm>
          <a:prstGeom prst="rect">
            <a:avLst/>
          </a:prstGeom>
          <a:noFill/>
        </p:spPr>
        <p:txBody>
          <a:bodyPr wrap="square" rtlCol="0">
            <a:spAutoFit/>
          </a:bodyPr>
          <a:lstStyle/>
          <a:p>
            <a:r>
              <a:rPr lang="en-US" sz="1000" dirty="0">
                <a:solidFill>
                  <a:schemeClr val="accent6">
                    <a:lumMod val="50000"/>
                  </a:schemeClr>
                </a:solidFill>
              </a:rPr>
              <a:t>Host Interface Handler </a:t>
            </a:r>
          </a:p>
        </p:txBody>
      </p:sp>
      <p:cxnSp>
        <p:nvCxnSpPr>
          <p:cNvPr id="17" name="Straight Connector 16">
            <a:extLst>
              <a:ext uri="{FF2B5EF4-FFF2-40B4-BE49-F238E27FC236}">
                <a16:creationId xmlns:a16="http://schemas.microsoft.com/office/drawing/2014/main" id="{58F4998A-FB59-698D-DEAF-A1143573B372}"/>
              </a:ext>
            </a:extLst>
          </p:cNvPr>
          <p:cNvCxnSpPr>
            <a:cxnSpLocks/>
          </p:cNvCxnSpPr>
          <p:nvPr/>
        </p:nvCxnSpPr>
        <p:spPr>
          <a:xfrm flipH="1" flipV="1">
            <a:off x="4765109" y="927018"/>
            <a:ext cx="1824579" cy="7240"/>
          </a:xfrm>
          <a:prstGeom prst="line">
            <a:avLst/>
          </a:prstGeom>
        </p:spPr>
        <p:style>
          <a:lnRef idx="1">
            <a:schemeClr val="accent1"/>
          </a:lnRef>
          <a:fillRef idx="0">
            <a:schemeClr val="accent1"/>
          </a:fillRef>
          <a:effectRef idx="0">
            <a:schemeClr val="accent1"/>
          </a:effectRef>
          <a:fontRef idx="minor">
            <a:schemeClr val="tx1"/>
          </a:fontRef>
        </p:style>
      </p:cxnSp>
      <p:sp>
        <p:nvSpPr>
          <p:cNvPr id="87" name="Flowchart: Process 86">
            <a:extLst>
              <a:ext uri="{FF2B5EF4-FFF2-40B4-BE49-F238E27FC236}">
                <a16:creationId xmlns:a16="http://schemas.microsoft.com/office/drawing/2014/main" id="{6561FC9D-7591-A182-7012-D526389D1349}"/>
              </a:ext>
            </a:extLst>
          </p:cNvPr>
          <p:cNvSpPr/>
          <p:nvPr/>
        </p:nvSpPr>
        <p:spPr>
          <a:xfrm>
            <a:off x="723013" y="3042676"/>
            <a:ext cx="1834555" cy="3117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88" name="TextBox 87">
            <a:extLst>
              <a:ext uri="{FF2B5EF4-FFF2-40B4-BE49-F238E27FC236}">
                <a16:creationId xmlns:a16="http://schemas.microsoft.com/office/drawing/2014/main" id="{7066E9DC-8F37-1D78-ED9B-D2F1ED281B96}"/>
              </a:ext>
            </a:extLst>
          </p:cNvPr>
          <p:cNvSpPr txBox="1"/>
          <p:nvPr/>
        </p:nvSpPr>
        <p:spPr>
          <a:xfrm>
            <a:off x="794557" y="3082745"/>
            <a:ext cx="1726067" cy="246221"/>
          </a:xfrm>
          <a:prstGeom prst="rect">
            <a:avLst/>
          </a:prstGeom>
          <a:noFill/>
        </p:spPr>
        <p:txBody>
          <a:bodyPr wrap="square" rtlCol="0">
            <a:spAutoFit/>
          </a:bodyPr>
          <a:lstStyle/>
          <a:p>
            <a:r>
              <a:rPr lang="en-US" sz="1000" dirty="0">
                <a:solidFill>
                  <a:schemeClr val="accent6">
                    <a:lumMod val="50000"/>
                  </a:schemeClr>
                </a:solidFill>
              </a:rPr>
              <a:t>AUX DPCD Write ISR</a:t>
            </a:r>
          </a:p>
        </p:txBody>
      </p:sp>
      <p:sp>
        <p:nvSpPr>
          <p:cNvPr id="2" name="Flowchart: Terminator 1">
            <a:extLst>
              <a:ext uri="{FF2B5EF4-FFF2-40B4-BE49-F238E27FC236}">
                <a16:creationId xmlns:a16="http://schemas.microsoft.com/office/drawing/2014/main" id="{5AE05095-2378-D845-C110-2846DF59D6F8}"/>
              </a:ext>
            </a:extLst>
          </p:cNvPr>
          <p:cNvSpPr/>
          <p:nvPr/>
        </p:nvSpPr>
        <p:spPr>
          <a:xfrm>
            <a:off x="1977056" y="1709311"/>
            <a:ext cx="536090" cy="30414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5" name="TextBox 4">
            <a:extLst>
              <a:ext uri="{FF2B5EF4-FFF2-40B4-BE49-F238E27FC236}">
                <a16:creationId xmlns:a16="http://schemas.microsoft.com/office/drawing/2014/main" id="{0A065983-3ADE-7633-0435-F4B66AD182E2}"/>
              </a:ext>
            </a:extLst>
          </p:cNvPr>
          <p:cNvSpPr txBox="1"/>
          <p:nvPr/>
        </p:nvSpPr>
        <p:spPr>
          <a:xfrm>
            <a:off x="2117910" y="1753444"/>
            <a:ext cx="242214" cy="246221"/>
          </a:xfrm>
          <a:prstGeom prst="rect">
            <a:avLst/>
          </a:prstGeom>
          <a:noFill/>
        </p:spPr>
        <p:txBody>
          <a:bodyPr wrap="square" rtlCol="0">
            <a:spAutoFit/>
          </a:bodyPr>
          <a:lstStyle/>
          <a:p>
            <a:r>
              <a:rPr lang="en-US" sz="1000" dirty="0">
                <a:solidFill>
                  <a:schemeClr val="accent6">
                    <a:lumMod val="50000"/>
                  </a:schemeClr>
                </a:solidFill>
              </a:rPr>
              <a:t>2</a:t>
            </a:r>
          </a:p>
        </p:txBody>
      </p:sp>
      <p:sp>
        <p:nvSpPr>
          <p:cNvPr id="14" name="Flowchart: Process 13">
            <a:extLst>
              <a:ext uri="{FF2B5EF4-FFF2-40B4-BE49-F238E27FC236}">
                <a16:creationId xmlns:a16="http://schemas.microsoft.com/office/drawing/2014/main" id="{9A72272B-AB68-7C68-CDC9-4FA12D60FF10}"/>
              </a:ext>
            </a:extLst>
          </p:cNvPr>
          <p:cNvSpPr/>
          <p:nvPr/>
        </p:nvSpPr>
        <p:spPr>
          <a:xfrm>
            <a:off x="3364087" y="2683652"/>
            <a:ext cx="2918670" cy="3170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15" name="TextBox 14">
            <a:extLst>
              <a:ext uri="{FF2B5EF4-FFF2-40B4-BE49-F238E27FC236}">
                <a16:creationId xmlns:a16="http://schemas.microsoft.com/office/drawing/2014/main" id="{B43C81A5-208E-3D08-4F0F-92565B9BEEF6}"/>
              </a:ext>
            </a:extLst>
          </p:cNvPr>
          <p:cNvSpPr txBox="1"/>
          <p:nvPr/>
        </p:nvSpPr>
        <p:spPr>
          <a:xfrm>
            <a:off x="3405653" y="2714919"/>
            <a:ext cx="1714228" cy="246221"/>
          </a:xfrm>
          <a:prstGeom prst="rect">
            <a:avLst/>
          </a:prstGeom>
          <a:noFill/>
        </p:spPr>
        <p:txBody>
          <a:bodyPr wrap="square" rtlCol="0">
            <a:spAutoFit/>
          </a:bodyPr>
          <a:lstStyle/>
          <a:p>
            <a:r>
              <a:rPr lang="en-US" sz="1000" dirty="0">
                <a:solidFill>
                  <a:schemeClr val="accent6">
                    <a:lumMod val="50000"/>
                  </a:schemeClr>
                </a:solidFill>
              </a:rPr>
              <a:t>Display Handler</a:t>
            </a:r>
          </a:p>
        </p:txBody>
      </p:sp>
      <p:sp>
        <p:nvSpPr>
          <p:cNvPr id="18" name="Flowchart: Process 17">
            <a:extLst>
              <a:ext uri="{FF2B5EF4-FFF2-40B4-BE49-F238E27FC236}">
                <a16:creationId xmlns:a16="http://schemas.microsoft.com/office/drawing/2014/main" id="{08400D69-01B0-E365-C6F8-FB1D68843CBE}"/>
              </a:ext>
            </a:extLst>
          </p:cNvPr>
          <p:cNvSpPr/>
          <p:nvPr/>
        </p:nvSpPr>
        <p:spPr>
          <a:xfrm>
            <a:off x="3350506" y="5273220"/>
            <a:ext cx="2918671" cy="27877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20" name="TextBox 19">
            <a:extLst>
              <a:ext uri="{FF2B5EF4-FFF2-40B4-BE49-F238E27FC236}">
                <a16:creationId xmlns:a16="http://schemas.microsoft.com/office/drawing/2014/main" id="{B246EDAF-2DC0-F1A7-C717-5EB78BD1AF02}"/>
              </a:ext>
            </a:extLst>
          </p:cNvPr>
          <p:cNvSpPr txBox="1"/>
          <p:nvPr/>
        </p:nvSpPr>
        <p:spPr>
          <a:xfrm>
            <a:off x="3396687" y="5294442"/>
            <a:ext cx="1928759" cy="246221"/>
          </a:xfrm>
          <a:prstGeom prst="rect">
            <a:avLst/>
          </a:prstGeom>
          <a:noFill/>
        </p:spPr>
        <p:txBody>
          <a:bodyPr wrap="square" rtlCol="0">
            <a:spAutoFit/>
          </a:bodyPr>
          <a:lstStyle/>
          <a:p>
            <a:r>
              <a:rPr lang="en-US" sz="1000" dirty="0">
                <a:solidFill>
                  <a:schemeClr val="accent6">
                    <a:lumMod val="50000"/>
                  </a:schemeClr>
                </a:solidFill>
              </a:rPr>
              <a:t>HDCP Handler </a:t>
            </a:r>
          </a:p>
        </p:txBody>
      </p:sp>
      <p:sp>
        <p:nvSpPr>
          <p:cNvPr id="21" name="Flowchart: Process 20">
            <a:extLst>
              <a:ext uri="{FF2B5EF4-FFF2-40B4-BE49-F238E27FC236}">
                <a16:creationId xmlns:a16="http://schemas.microsoft.com/office/drawing/2014/main" id="{8912E680-BE40-9E29-0648-9374BC758023}"/>
              </a:ext>
            </a:extLst>
          </p:cNvPr>
          <p:cNvSpPr/>
          <p:nvPr/>
        </p:nvSpPr>
        <p:spPr>
          <a:xfrm>
            <a:off x="3354856" y="3217176"/>
            <a:ext cx="2918670" cy="29299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22" name="TextBox 21">
            <a:extLst>
              <a:ext uri="{FF2B5EF4-FFF2-40B4-BE49-F238E27FC236}">
                <a16:creationId xmlns:a16="http://schemas.microsoft.com/office/drawing/2014/main" id="{4A5EA999-4BE1-A3A4-1AC6-E94FC43E9379}"/>
              </a:ext>
            </a:extLst>
          </p:cNvPr>
          <p:cNvSpPr txBox="1"/>
          <p:nvPr/>
        </p:nvSpPr>
        <p:spPr>
          <a:xfrm>
            <a:off x="3405653" y="3246024"/>
            <a:ext cx="2204013" cy="246221"/>
          </a:xfrm>
          <a:prstGeom prst="rect">
            <a:avLst/>
          </a:prstGeom>
          <a:noFill/>
        </p:spPr>
        <p:txBody>
          <a:bodyPr wrap="square" rtlCol="0">
            <a:spAutoFit/>
          </a:bodyPr>
          <a:lstStyle/>
          <a:p>
            <a:r>
              <a:rPr lang="en-US" sz="1000" dirty="0">
                <a:solidFill>
                  <a:schemeClr val="accent6">
                    <a:lumMod val="50000"/>
                  </a:schemeClr>
                </a:solidFill>
              </a:rPr>
              <a:t>LVDS Handler </a:t>
            </a:r>
          </a:p>
        </p:txBody>
      </p:sp>
      <p:sp>
        <p:nvSpPr>
          <p:cNvPr id="26" name="Flowchart: Process 25">
            <a:extLst>
              <a:ext uri="{FF2B5EF4-FFF2-40B4-BE49-F238E27FC236}">
                <a16:creationId xmlns:a16="http://schemas.microsoft.com/office/drawing/2014/main" id="{592D76B9-88E2-D2FC-D748-09DA60218DBE}"/>
              </a:ext>
            </a:extLst>
          </p:cNvPr>
          <p:cNvSpPr/>
          <p:nvPr/>
        </p:nvSpPr>
        <p:spPr>
          <a:xfrm>
            <a:off x="3363818" y="3723686"/>
            <a:ext cx="2918670" cy="29299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27" name="TextBox 26">
            <a:extLst>
              <a:ext uri="{FF2B5EF4-FFF2-40B4-BE49-F238E27FC236}">
                <a16:creationId xmlns:a16="http://schemas.microsoft.com/office/drawing/2014/main" id="{6EE1DFA3-5F87-956D-451E-DABE0C91D709}"/>
              </a:ext>
            </a:extLst>
          </p:cNvPr>
          <p:cNvSpPr txBox="1"/>
          <p:nvPr/>
        </p:nvSpPr>
        <p:spPr>
          <a:xfrm>
            <a:off x="3414615" y="3752534"/>
            <a:ext cx="2204013" cy="246221"/>
          </a:xfrm>
          <a:prstGeom prst="rect">
            <a:avLst/>
          </a:prstGeom>
          <a:noFill/>
        </p:spPr>
        <p:txBody>
          <a:bodyPr wrap="square" rtlCol="0">
            <a:spAutoFit/>
          </a:bodyPr>
          <a:lstStyle/>
          <a:p>
            <a:r>
              <a:rPr lang="en-US" sz="1000" dirty="0">
                <a:solidFill>
                  <a:schemeClr val="accent6">
                    <a:lumMod val="50000"/>
                  </a:schemeClr>
                </a:solidFill>
              </a:rPr>
              <a:t>Black Video TG Handler </a:t>
            </a:r>
          </a:p>
        </p:txBody>
      </p:sp>
      <p:sp>
        <p:nvSpPr>
          <p:cNvPr id="29" name="Flowchart: Process 28">
            <a:extLst>
              <a:ext uri="{FF2B5EF4-FFF2-40B4-BE49-F238E27FC236}">
                <a16:creationId xmlns:a16="http://schemas.microsoft.com/office/drawing/2014/main" id="{7F3C1477-288C-DD7C-3006-7FE962B5BED8}"/>
              </a:ext>
            </a:extLst>
          </p:cNvPr>
          <p:cNvSpPr/>
          <p:nvPr/>
        </p:nvSpPr>
        <p:spPr>
          <a:xfrm>
            <a:off x="3382016" y="4246773"/>
            <a:ext cx="2918670" cy="3170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2" name="TextBox 31">
            <a:extLst>
              <a:ext uri="{FF2B5EF4-FFF2-40B4-BE49-F238E27FC236}">
                <a16:creationId xmlns:a16="http://schemas.microsoft.com/office/drawing/2014/main" id="{782BA0F9-6366-A5CA-7F20-C250E21876AE}"/>
              </a:ext>
            </a:extLst>
          </p:cNvPr>
          <p:cNvSpPr txBox="1"/>
          <p:nvPr/>
        </p:nvSpPr>
        <p:spPr>
          <a:xfrm>
            <a:off x="3423581" y="4278040"/>
            <a:ext cx="2177113" cy="246221"/>
          </a:xfrm>
          <a:prstGeom prst="rect">
            <a:avLst/>
          </a:prstGeom>
          <a:noFill/>
        </p:spPr>
        <p:txBody>
          <a:bodyPr wrap="square" rtlCol="0">
            <a:spAutoFit/>
          </a:bodyPr>
          <a:lstStyle/>
          <a:p>
            <a:r>
              <a:rPr lang="en-US" sz="1000" dirty="0">
                <a:solidFill>
                  <a:schemeClr val="accent6">
                    <a:lumMod val="50000"/>
                  </a:schemeClr>
                </a:solidFill>
              </a:rPr>
              <a:t>Panel Power Sequence Handler</a:t>
            </a:r>
          </a:p>
        </p:txBody>
      </p:sp>
      <p:sp>
        <p:nvSpPr>
          <p:cNvPr id="34" name="Flowchart: Process 33">
            <a:extLst>
              <a:ext uri="{FF2B5EF4-FFF2-40B4-BE49-F238E27FC236}">
                <a16:creationId xmlns:a16="http://schemas.microsoft.com/office/drawing/2014/main" id="{E68F90DD-9B80-2B2F-A892-CB5491E28BD8}"/>
              </a:ext>
            </a:extLst>
          </p:cNvPr>
          <p:cNvSpPr/>
          <p:nvPr/>
        </p:nvSpPr>
        <p:spPr>
          <a:xfrm>
            <a:off x="3350507" y="5760581"/>
            <a:ext cx="2918671" cy="27877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5" name="TextBox 34">
            <a:extLst>
              <a:ext uri="{FF2B5EF4-FFF2-40B4-BE49-F238E27FC236}">
                <a16:creationId xmlns:a16="http://schemas.microsoft.com/office/drawing/2014/main" id="{2695CF49-236E-FC61-F73A-236AFD591D45}"/>
              </a:ext>
            </a:extLst>
          </p:cNvPr>
          <p:cNvSpPr txBox="1"/>
          <p:nvPr/>
        </p:nvSpPr>
        <p:spPr>
          <a:xfrm>
            <a:off x="3396688" y="5781803"/>
            <a:ext cx="1928759" cy="246221"/>
          </a:xfrm>
          <a:prstGeom prst="rect">
            <a:avLst/>
          </a:prstGeom>
          <a:noFill/>
        </p:spPr>
        <p:txBody>
          <a:bodyPr wrap="square" rtlCol="0">
            <a:spAutoFit/>
          </a:bodyPr>
          <a:lstStyle/>
          <a:p>
            <a:r>
              <a:rPr lang="en-US" sz="1000" dirty="0">
                <a:solidFill>
                  <a:schemeClr val="accent6">
                    <a:lumMod val="50000"/>
                  </a:schemeClr>
                </a:solidFill>
              </a:rPr>
              <a:t>PWM Handler </a:t>
            </a:r>
          </a:p>
        </p:txBody>
      </p:sp>
      <p:sp>
        <p:nvSpPr>
          <p:cNvPr id="36" name="Flowchart: Process 35">
            <a:extLst>
              <a:ext uri="{FF2B5EF4-FFF2-40B4-BE49-F238E27FC236}">
                <a16:creationId xmlns:a16="http://schemas.microsoft.com/office/drawing/2014/main" id="{99D34B5E-1349-D367-AB63-93F543929DAD}"/>
              </a:ext>
            </a:extLst>
          </p:cNvPr>
          <p:cNvSpPr/>
          <p:nvPr/>
        </p:nvSpPr>
        <p:spPr>
          <a:xfrm>
            <a:off x="3372785" y="4775414"/>
            <a:ext cx="2918670" cy="29299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37" name="TextBox 36">
            <a:extLst>
              <a:ext uri="{FF2B5EF4-FFF2-40B4-BE49-F238E27FC236}">
                <a16:creationId xmlns:a16="http://schemas.microsoft.com/office/drawing/2014/main" id="{E03E1C5F-AD7E-04D2-7FB8-38E63969A830}"/>
              </a:ext>
            </a:extLst>
          </p:cNvPr>
          <p:cNvSpPr txBox="1"/>
          <p:nvPr/>
        </p:nvSpPr>
        <p:spPr>
          <a:xfrm>
            <a:off x="3423582" y="4804262"/>
            <a:ext cx="2918670" cy="246221"/>
          </a:xfrm>
          <a:prstGeom prst="rect">
            <a:avLst/>
          </a:prstGeom>
          <a:noFill/>
        </p:spPr>
        <p:txBody>
          <a:bodyPr wrap="square" rtlCol="0">
            <a:spAutoFit/>
          </a:bodyPr>
          <a:lstStyle/>
          <a:p>
            <a:r>
              <a:rPr lang="en-US" sz="1000" dirty="0">
                <a:solidFill>
                  <a:schemeClr val="accent6">
                    <a:lumMod val="50000"/>
                  </a:schemeClr>
                </a:solidFill>
              </a:rPr>
              <a:t>Left / Right Screen Split &amp; Pixel Overlap Handler </a:t>
            </a:r>
          </a:p>
        </p:txBody>
      </p:sp>
      <p:sp>
        <p:nvSpPr>
          <p:cNvPr id="39" name="Flowchart: Process 38">
            <a:extLst>
              <a:ext uri="{FF2B5EF4-FFF2-40B4-BE49-F238E27FC236}">
                <a16:creationId xmlns:a16="http://schemas.microsoft.com/office/drawing/2014/main" id="{78126BC5-268D-E419-51D2-E2FB1CEE3E68}"/>
              </a:ext>
            </a:extLst>
          </p:cNvPr>
          <p:cNvSpPr/>
          <p:nvPr/>
        </p:nvSpPr>
        <p:spPr>
          <a:xfrm>
            <a:off x="725612" y="2539324"/>
            <a:ext cx="1834555" cy="3117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43" name="TextBox 42">
            <a:extLst>
              <a:ext uri="{FF2B5EF4-FFF2-40B4-BE49-F238E27FC236}">
                <a16:creationId xmlns:a16="http://schemas.microsoft.com/office/drawing/2014/main" id="{68BA589B-46E4-B52F-49EE-EC8039D8B11D}"/>
              </a:ext>
            </a:extLst>
          </p:cNvPr>
          <p:cNvSpPr txBox="1"/>
          <p:nvPr/>
        </p:nvSpPr>
        <p:spPr>
          <a:xfrm>
            <a:off x="797156" y="2579393"/>
            <a:ext cx="1726067" cy="246221"/>
          </a:xfrm>
          <a:prstGeom prst="rect">
            <a:avLst/>
          </a:prstGeom>
          <a:noFill/>
        </p:spPr>
        <p:txBody>
          <a:bodyPr wrap="square" rtlCol="0">
            <a:spAutoFit/>
          </a:bodyPr>
          <a:lstStyle/>
          <a:p>
            <a:r>
              <a:rPr lang="en-US" sz="1000" dirty="0">
                <a:solidFill>
                  <a:schemeClr val="accent6">
                    <a:lumMod val="50000"/>
                  </a:schemeClr>
                </a:solidFill>
              </a:rPr>
              <a:t>Host Interface ISR</a:t>
            </a:r>
          </a:p>
        </p:txBody>
      </p:sp>
      <p:cxnSp>
        <p:nvCxnSpPr>
          <p:cNvPr id="7" name="Straight Arrow Connector 6">
            <a:extLst>
              <a:ext uri="{FF2B5EF4-FFF2-40B4-BE49-F238E27FC236}">
                <a16:creationId xmlns:a16="http://schemas.microsoft.com/office/drawing/2014/main" id="{ACB92CEB-F35E-1225-0D0A-DD92AC511A1B}"/>
              </a:ext>
            </a:extLst>
          </p:cNvPr>
          <p:cNvCxnSpPr>
            <a:cxnSpLocks/>
          </p:cNvCxnSpPr>
          <p:nvPr/>
        </p:nvCxnSpPr>
        <p:spPr>
          <a:xfrm>
            <a:off x="6248414" y="6374493"/>
            <a:ext cx="341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a:extLst>
              <a:ext uri="{FF2B5EF4-FFF2-40B4-BE49-F238E27FC236}">
                <a16:creationId xmlns:a16="http://schemas.microsoft.com/office/drawing/2014/main" id="{705017EC-ACE1-3EEA-B21B-20756C464755}"/>
              </a:ext>
            </a:extLst>
          </p:cNvPr>
          <p:cNvSpPr/>
          <p:nvPr/>
        </p:nvSpPr>
        <p:spPr>
          <a:xfrm>
            <a:off x="3330187" y="6247339"/>
            <a:ext cx="2918671" cy="27877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6">
                  <a:lumMod val="50000"/>
                </a:schemeClr>
              </a:solidFill>
            </a:endParaRPr>
          </a:p>
        </p:txBody>
      </p:sp>
      <p:sp>
        <p:nvSpPr>
          <p:cNvPr id="11" name="TextBox 10">
            <a:extLst>
              <a:ext uri="{FF2B5EF4-FFF2-40B4-BE49-F238E27FC236}">
                <a16:creationId xmlns:a16="http://schemas.microsoft.com/office/drawing/2014/main" id="{61ED1459-2832-627F-14DF-63EADE10ED14}"/>
              </a:ext>
            </a:extLst>
          </p:cNvPr>
          <p:cNvSpPr txBox="1"/>
          <p:nvPr/>
        </p:nvSpPr>
        <p:spPr>
          <a:xfrm>
            <a:off x="3376368" y="6268561"/>
            <a:ext cx="1928759" cy="246221"/>
          </a:xfrm>
          <a:prstGeom prst="rect">
            <a:avLst/>
          </a:prstGeom>
          <a:noFill/>
        </p:spPr>
        <p:txBody>
          <a:bodyPr wrap="square" rtlCol="0">
            <a:spAutoFit/>
          </a:bodyPr>
          <a:lstStyle/>
          <a:p>
            <a:r>
              <a:rPr lang="en-US" sz="1000" dirty="0">
                <a:solidFill>
                  <a:schemeClr val="accent6">
                    <a:lumMod val="50000"/>
                  </a:schemeClr>
                </a:solidFill>
              </a:rPr>
              <a:t>Power Management Handler </a:t>
            </a:r>
          </a:p>
        </p:txBody>
      </p:sp>
      <p:sp>
        <p:nvSpPr>
          <p:cNvPr id="12" name="Left Brace 11">
            <a:extLst>
              <a:ext uri="{FF2B5EF4-FFF2-40B4-BE49-F238E27FC236}">
                <a16:creationId xmlns:a16="http://schemas.microsoft.com/office/drawing/2014/main" id="{E5B52450-1EAA-C652-B30C-C1FF7C0E333F}"/>
              </a:ext>
            </a:extLst>
          </p:cNvPr>
          <p:cNvSpPr/>
          <p:nvPr/>
        </p:nvSpPr>
        <p:spPr>
          <a:xfrm>
            <a:off x="2577742" y="1330034"/>
            <a:ext cx="734263" cy="5081127"/>
          </a:xfrm>
          <a:prstGeom prst="leftBrace">
            <a:avLst>
              <a:gd name="adj1" fmla="val 8333"/>
              <a:gd name="adj2" fmla="val 102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a:extLst>
              <a:ext uri="{FF2B5EF4-FFF2-40B4-BE49-F238E27FC236}">
                <a16:creationId xmlns:a16="http://schemas.microsoft.com/office/drawing/2014/main" id="{8BA4E401-7E61-5984-14F0-84EBED2529B2}"/>
              </a:ext>
            </a:extLst>
          </p:cNvPr>
          <p:cNvSpPr/>
          <p:nvPr/>
        </p:nvSpPr>
        <p:spPr>
          <a:xfrm>
            <a:off x="6286838" y="1212253"/>
            <a:ext cx="955572" cy="5227008"/>
          </a:xfrm>
          <a:prstGeom prst="rightBrace">
            <a:avLst>
              <a:gd name="adj1" fmla="val 8333"/>
              <a:gd name="adj2" fmla="val 14686"/>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5803F24E-088E-B815-AFD9-005B3E88C8FA}"/>
              </a:ext>
            </a:extLst>
          </p:cNvPr>
          <p:cNvSpPr txBox="1"/>
          <p:nvPr/>
        </p:nvSpPr>
        <p:spPr>
          <a:xfrm>
            <a:off x="7280390" y="1789712"/>
            <a:ext cx="3046684" cy="400110"/>
          </a:xfrm>
          <a:prstGeom prst="rect">
            <a:avLst/>
          </a:prstGeom>
          <a:noFill/>
        </p:spPr>
        <p:txBody>
          <a:bodyPr wrap="square" rtlCol="0">
            <a:spAutoFit/>
          </a:bodyPr>
          <a:lstStyle/>
          <a:p>
            <a:r>
              <a:rPr lang="en-US" sz="1000" b="1" dirty="0">
                <a:solidFill>
                  <a:srgbClr val="00B050"/>
                </a:solidFill>
              </a:rPr>
              <a:t>Full / SAFE Application Mode with Valid / Default Configuration Data.</a:t>
            </a:r>
            <a:endParaRPr lang="en-US" sz="1000" b="1" dirty="0">
              <a:solidFill>
                <a:srgbClr val="00B050"/>
              </a:solidFill>
              <a:sym typeface="Wingdings" panose="05000000000000000000" pitchFamily="2" charset="2"/>
            </a:endParaRPr>
          </a:p>
        </p:txBody>
      </p:sp>
      <p:sp>
        <p:nvSpPr>
          <p:cNvPr id="49" name="TextBox 48">
            <a:extLst>
              <a:ext uri="{FF2B5EF4-FFF2-40B4-BE49-F238E27FC236}">
                <a16:creationId xmlns:a16="http://schemas.microsoft.com/office/drawing/2014/main" id="{A24C0372-97B1-BC51-1403-66D5D01DF992}"/>
              </a:ext>
            </a:extLst>
          </p:cNvPr>
          <p:cNvSpPr txBox="1"/>
          <p:nvPr/>
        </p:nvSpPr>
        <p:spPr>
          <a:xfrm>
            <a:off x="7792329" y="3397831"/>
            <a:ext cx="3882730" cy="2708434"/>
          </a:xfrm>
          <a:prstGeom prst="rect">
            <a:avLst/>
          </a:prstGeom>
          <a:noFill/>
        </p:spPr>
        <p:txBody>
          <a:bodyPr wrap="square" rtlCol="0">
            <a:spAutoFit/>
          </a:bodyPr>
          <a:lstStyle/>
          <a:p>
            <a:r>
              <a:rPr lang="en-US" sz="1000" u="sng" dirty="0">
                <a:solidFill>
                  <a:schemeClr val="accent6">
                    <a:lumMod val="50000"/>
                  </a:schemeClr>
                </a:solidFill>
              </a:rPr>
              <a:t>NOTES</a:t>
            </a:r>
            <a:r>
              <a:rPr lang="en-US" sz="1000" dirty="0">
                <a:solidFill>
                  <a:schemeClr val="accent6">
                    <a:lumMod val="50000"/>
                  </a:schemeClr>
                </a:solidFill>
              </a:rPr>
              <a:t>: </a:t>
            </a:r>
          </a:p>
          <a:p>
            <a:pPr marL="228600" indent="-228600">
              <a:buFont typeface="+mj-lt"/>
              <a:buAutoNum type="arabicPeriod"/>
            </a:pPr>
            <a:r>
              <a:rPr lang="en-US" sz="1000" dirty="0">
                <a:solidFill>
                  <a:schemeClr val="accent6">
                    <a:lumMod val="50000"/>
                  </a:schemeClr>
                </a:solidFill>
              </a:rPr>
              <a:t>After </a:t>
            </a:r>
            <a:r>
              <a:rPr lang="en-US" sz="1000" dirty="0">
                <a:solidFill>
                  <a:schemeClr val="accent6">
                    <a:lumMod val="50000"/>
                  </a:schemeClr>
                </a:solidFill>
                <a:sym typeface="Wingdings" panose="05000000000000000000" pitchFamily="2" charset="2"/>
              </a:rPr>
              <a:t>RX HPD is asserted,  Host can start the Host Interface to read status registers to check the validity of MTP/EEPROM Configuration Data.</a:t>
            </a:r>
          </a:p>
          <a:p>
            <a:pPr marL="228600" indent="-228600">
              <a:buFont typeface="+mj-lt"/>
              <a:buAutoNum type="arabicPeriod"/>
            </a:pPr>
            <a:r>
              <a:rPr lang="en-US" sz="1000" dirty="0">
                <a:solidFill>
                  <a:schemeClr val="accent6">
                    <a:lumMod val="50000"/>
                  </a:schemeClr>
                </a:solidFill>
                <a:sym typeface="Wingdings" panose="05000000000000000000" pitchFamily="2" charset="2"/>
              </a:rPr>
              <a:t>In SAFE Application Mode, Host can issue a sequence of Host Interface register writes to update Configuration Data for Sirius to write to EEPROM with CRC calculated.  This is the mechanism to (1) Recover from possible MTP write failure at facility, or (2) Customize the system configuration for Sirius to operate.</a:t>
            </a:r>
          </a:p>
          <a:p>
            <a:pPr marL="228600" indent="-228600">
              <a:buFont typeface="+mj-lt"/>
              <a:buAutoNum type="arabicPeriod"/>
            </a:pPr>
            <a:r>
              <a:rPr lang="en-US" sz="1000" dirty="0">
                <a:solidFill>
                  <a:schemeClr val="accent6">
                    <a:lumMod val="50000"/>
                  </a:schemeClr>
                </a:solidFill>
                <a:sym typeface="Wingdings" panose="05000000000000000000" pitchFamily="2" charset="2"/>
              </a:rPr>
              <a:t>In addition, this Host Interface write sequence allows Host to customize the Configuration Data in Application Mode for different panel and store to EEPROM (has higher priority than the Configuration Data in MTP).  Host will need to reset Sirius to read back updated Configuration Data and re-initialize Sirius accordingly.</a:t>
            </a:r>
          </a:p>
          <a:p>
            <a:pPr marL="228600" indent="-228600">
              <a:buFont typeface="+mj-lt"/>
              <a:buAutoNum type="arabicPeriod"/>
            </a:pPr>
            <a:r>
              <a:rPr lang="en-US" sz="1000" dirty="0">
                <a:solidFill>
                  <a:schemeClr val="accent6">
                    <a:lumMod val="50000"/>
                  </a:schemeClr>
                </a:solidFill>
                <a:sym typeface="Wingdings" panose="05000000000000000000" pitchFamily="2" charset="2"/>
              </a:rPr>
              <a:t>Host Interface sequence to update EEPROM and MTP update via I2C mechanism will be described in the following sections.</a:t>
            </a:r>
          </a:p>
        </p:txBody>
      </p:sp>
      <p:sp>
        <p:nvSpPr>
          <p:cNvPr id="50" name="Speech Bubble: Rectangle with Corners Rounded 49">
            <a:extLst>
              <a:ext uri="{FF2B5EF4-FFF2-40B4-BE49-F238E27FC236}">
                <a16:creationId xmlns:a16="http://schemas.microsoft.com/office/drawing/2014/main" id="{A68B8898-618C-49C8-3847-E871BD2114EA}"/>
              </a:ext>
            </a:extLst>
          </p:cNvPr>
          <p:cNvSpPr/>
          <p:nvPr/>
        </p:nvSpPr>
        <p:spPr>
          <a:xfrm>
            <a:off x="7683733" y="3348658"/>
            <a:ext cx="4093739" cy="2791147"/>
          </a:xfrm>
          <a:prstGeom prst="wedgeRoundRectCallout">
            <a:avLst>
              <a:gd name="adj1" fmla="val -29425"/>
              <a:gd name="adj2" fmla="val -47887"/>
              <a:gd name="adj3" fmla="val 16667"/>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B861E4D-A39B-03AF-788E-32A3ED6F3790}"/>
              </a:ext>
            </a:extLst>
          </p:cNvPr>
          <p:cNvSpPr txBox="1"/>
          <p:nvPr/>
        </p:nvSpPr>
        <p:spPr>
          <a:xfrm>
            <a:off x="5216084" y="895266"/>
            <a:ext cx="787164" cy="246221"/>
          </a:xfrm>
          <a:prstGeom prst="rect">
            <a:avLst/>
          </a:prstGeom>
          <a:noFill/>
        </p:spPr>
        <p:txBody>
          <a:bodyPr wrap="square" rtlCol="0">
            <a:spAutoFit/>
          </a:bodyPr>
          <a:lstStyle/>
          <a:p>
            <a:r>
              <a:rPr lang="en-US" sz="1000" dirty="0">
                <a:solidFill>
                  <a:schemeClr val="accent6">
                    <a:lumMod val="50000"/>
                  </a:schemeClr>
                </a:solidFill>
              </a:rPr>
              <a:t>while loop</a:t>
            </a:r>
          </a:p>
        </p:txBody>
      </p:sp>
      <p:cxnSp>
        <p:nvCxnSpPr>
          <p:cNvPr id="25" name="Straight Arrow Connector 24">
            <a:extLst>
              <a:ext uri="{FF2B5EF4-FFF2-40B4-BE49-F238E27FC236}">
                <a16:creationId xmlns:a16="http://schemas.microsoft.com/office/drawing/2014/main" id="{83C324CB-5CFB-FF6C-AE2B-68D3C381D464}"/>
              </a:ext>
            </a:extLst>
          </p:cNvPr>
          <p:cNvCxnSpPr>
            <a:cxnSpLocks/>
          </p:cNvCxnSpPr>
          <p:nvPr/>
        </p:nvCxnSpPr>
        <p:spPr>
          <a:xfrm>
            <a:off x="4772039" y="6025500"/>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75AD45-E724-AC64-7862-F70C479F3953}"/>
              </a:ext>
            </a:extLst>
          </p:cNvPr>
          <p:cNvCxnSpPr>
            <a:cxnSpLocks/>
          </p:cNvCxnSpPr>
          <p:nvPr/>
        </p:nvCxnSpPr>
        <p:spPr>
          <a:xfrm>
            <a:off x="4765109" y="5533665"/>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09B90C-B83C-92CB-F7AA-6EC3C05C752C}"/>
              </a:ext>
            </a:extLst>
          </p:cNvPr>
          <p:cNvCxnSpPr>
            <a:cxnSpLocks/>
          </p:cNvCxnSpPr>
          <p:nvPr/>
        </p:nvCxnSpPr>
        <p:spPr>
          <a:xfrm>
            <a:off x="4765114" y="5055683"/>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C48E415-0766-040C-ADB8-9A55FA125266}"/>
              </a:ext>
            </a:extLst>
          </p:cNvPr>
          <p:cNvCxnSpPr>
            <a:cxnSpLocks/>
          </p:cNvCxnSpPr>
          <p:nvPr/>
        </p:nvCxnSpPr>
        <p:spPr>
          <a:xfrm>
            <a:off x="4772035" y="4556916"/>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13CB3-940B-7DBE-93E9-5C64C97C71E3}"/>
              </a:ext>
            </a:extLst>
          </p:cNvPr>
          <p:cNvCxnSpPr>
            <a:cxnSpLocks/>
          </p:cNvCxnSpPr>
          <p:nvPr/>
        </p:nvCxnSpPr>
        <p:spPr>
          <a:xfrm>
            <a:off x="4772040" y="4023519"/>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4C6E50-DBDB-F9B2-CD0C-AF70A5AF9FE2}"/>
              </a:ext>
            </a:extLst>
          </p:cNvPr>
          <p:cNvCxnSpPr>
            <a:cxnSpLocks/>
          </p:cNvCxnSpPr>
          <p:nvPr/>
        </p:nvCxnSpPr>
        <p:spPr>
          <a:xfrm>
            <a:off x="4772039" y="3510896"/>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EDDF875-A4D0-64D5-7310-5C16F2165F96}"/>
              </a:ext>
            </a:extLst>
          </p:cNvPr>
          <p:cNvCxnSpPr>
            <a:cxnSpLocks/>
          </p:cNvCxnSpPr>
          <p:nvPr/>
        </p:nvCxnSpPr>
        <p:spPr>
          <a:xfrm>
            <a:off x="4772040" y="2998275"/>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CBB691-5634-109E-D726-E6539BB10D97}"/>
              </a:ext>
            </a:extLst>
          </p:cNvPr>
          <p:cNvCxnSpPr>
            <a:cxnSpLocks/>
          </p:cNvCxnSpPr>
          <p:nvPr/>
        </p:nvCxnSpPr>
        <p:spPr>
          <a:xfrm>
            <a:off x="4778967" y="2464870"/>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5662DB3-C5FF-D492-F148-F8E3E34FF7E6}"/>
              </a:ext>
            </a:extLst>
          </p:cNvPr>
          <p:cNvCxnSpPr>
            <a:cxnSpLocks/>
          </p:cNvCxnSpPr>
          <p:nvPr/>
        </p:nvCxnSpPr>
        <p:spPr>
          <a:xfrm>
            <a:off x="4778964" y="1945325"/>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6DCD81E-077C-34FD-0B08-7641A316F640}"/>
              </a:ext>
            </a:extLst>
          </p:cNvPr>
          <p:cNvCxnSpPr>
            <a:cxnSpLocks/>
          </p:cNvCxnSpPr>
          <p:nvPr/>
        </p:nvCxnSpPr>
        <p:spPr>
          <a:xfrm>
            <a:off x="4772041" y="1467340"/>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DA5D578-3D03-42E7-9E3B-F111D7B13F47}"/>
              </a:ext>
            </a:extLst>
          </p:cNvPr>
          <p:cNvCxnSpPr>
            <a:cxnSpLocks/>
          </p:cNvCxnSpPr>
          <p:nvPr/>
        </p:nvCxnSpPr>
        <p:spPr>
          <a:xfrm>
            <a:off x="4765110" y="927018"/>
            <a:ext cx="0" cy="2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itle 23">
            <a:extLst>
              <a:ext uri="{FF2B5EF4-FFF2-40B4-BE49-F238E27FC236}">
                <a16:creationId xmlns:a16="http://schemas.microsoft.com/office/drawing/2014/main" id="{D91CD05C-0D78-9BF5-35F8-53DE6D834CF1}"/>
              </a:ext>
            </a:extLst>
          </p:cNvPr>
          <p:cNvSpPr txBox="1">
            <a:spLocks/>
          </p:cNvSpPr>
          <p:nvPr/>
        </p:nvSpPr>
        <p:spPr>
          <a:xfrm>
            <a:off x="405229" y="156666"/>
            <a:ext cx="10126844" cy="490520"/>
          </a:xfrm>
          <a:prstGeom prst="rect">
            <a:avLst/>
          </a:prstGeom>
        </p:spPr>
        <p:txBody>
          <a:bodyPr/>
          <a:lstStyle>
            <a:lvl1pPr algn="l" defTabSz="914400" rtl="0" eaLnBrk="1" latinLnBrk="0" hangingPunct="1">
              <a:lnSpc>
                <a:spcPct val="90000"/>
              </a:lnSpc>
              <a:spcBef>
                <a:spcPct val="0"/>
              </a:spcBef>
              <a:buNone/>
              <a:defRPr sz="3200" kern="1200" cap="all" baseline="0">
                <a:solidFill>
                  <a:schemeClr val="tx1"/>
                </a:solidFill>
                <a:latin typeface="+mn-lt"/>
                <a:ea typeface="+mj-ea"/>
                <a:cs typeface="+mj-cs"/>
              </a:defRPr>
            </a:lvl1pPr>
          </a:lstStyle>
          <a:p>
            <a:r>
              <a:rPr lang="en-US" dirty="0">
                <a:solidFill>
                  <a:schemeClr val="accent6">
                    <a:lumMod val="50000"/>
                  </a:schemeClr>
                </a:solidFill>
              </a:rPr>
              <a:t>Sirius IROM Flow chart &amp; System operation - 3</a:t>
            </a:r>
          </a:p>
        </p:txBody>
      </p:sp>
    </p:spTree>
    <p:extLst>
      <p:ext uri="{BB962C8B-B14F-4D97-AF65-F5344CB8AC3E}">
        <p14:creationId xmlns:p14="http://schemas.microsoft.com/office/powerpoint/2010/main" val="225667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8C3A-5C53-F880-372D-5E86EB486D62}"/>
              </a:ext>
            </a:extLst>
          </p:cNvPr>
          <p:cNvSpPr>
            <a:spLocks noGrp="1"/>
          </p:cNvSpPr>
          <p:nvPr>
            <p:ph type="title"/>
          </p:nvPr>
        </p:nvSpPr>
        <p:spPr>
          <a:xfrm>
            <a:off x="0" y="2682357"/>
            <a:ext cx="10946656" cy="679575"/>
          </a:xfrm>
        </p:spPr>
        <p:txBody>
          <a:bodyPr/>
          <a:lstStyle/>
          <a:p>
            <a:r>
              <a:rPr lang="en-US" sz="3600" b="0" i="0" dirty="0">
                <a:solidFill>
                  <a:srgbClr val="0070C0"/>
                </a:solidFill>
                <a:effectLst/>
                <a:latin typeface="Arial" panose="020B0604020202020204" pitchFamily="34" charset="0"/>
              </a:rPr>
              <a:t>Configuration </a:t>
            </a:r>
            <a:r>
              <a:rPr lang="en-US" sz="3600" b="0" dirty="0">
                <a:solidFill>
                  <a:srgbClr val="0070C0"/>
                </a:solidFill>
                <a:latin typeface="Arial" panose="020B0604020202020204" pitchFamily="34" charset="0"/>
              </a:rPr>
              <a:t>Update to EEPROM via Host Interface</a:t>
            </a:r>
            <a:endParaRPr lang="en-US" sz="3600" dirty="0">
              <a:solidFill>
                <a:srgbClr val="0070C0"/>
              </a:solidFill>
            </a:endParaRPr>
          </a:p>
        </p:txBody>
      </p:sp>
    </p:spTree>
    <p:extLst>
      <p:ext uri="{BB962C8B-B14F-4D97-AF65-F5344CB8AC3E}">
        <p14:creationId xmlns:p14="http://schemas.microsoft.com/office/powerpoint/2010/main" val="200100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BD86-113A-BD80-2FDF-E5AAA766FDF9}"/>
            </a:ext>
          </a:extLst>
        </p:cNvPr>
        <p:cNvGrpSpPr/>
        <p:nvPr/>
      </p:nvGrpSpPr>
      <p:grpSpPr>
        <a:xfrm>
          <a:off x="0" y="0"/>
          <a:ext cx="0" cy="0"/>
          <a:chOff x="0" y="0"/>
          <a:chExt cx="0" cy="0"/>
        </a:xfrm>
      </p:grpSpPr>
      <p:graphicFrame>
        <p:nvGraphicFramePr>
          <p:cNvPr id="32" name="Table 31">
            <a:extLst>
              <a:ext uri="{FF2B5EF4-FFF2-40B4-BE49-F238E27FC236}">
                <a16:creationId xmlns:a16="http://schemas.microsoft.com/office/drawing/2014/main" id="{9BFCFA8F-6D5E-3F93-9D7D-ED71091E30D8}"/>
              </a:ext>
            </a:extLst>
          </p:cNvPr>
          <p:cNvGraphicFramePr>
            <a:graphicFrameLocks noGrp="1"/>
          </p:cNvGraphicFramePr>
          <p:nvPr/>
        </p:nvGraphicFramePr>
        <p:xfrm>
          <a:off x="564977" y="1038733"/>
          <a:ext cx="10159253" cy="5246046"/>
        </p:xfrm>
        <a:graphic>
          <a:graphicData uri="http://schemas.openxmlformats.org/drawingml/2006/table">
            <a:tbl>
              <a:tblPr firstRow="1" bandRow="1">
                <a:tableStyleId>{5C22544A-7EE6-4342-B048-85BDC9FD1C3A}</a:tableStyleId>
              </a:tblPr>
              <a:tblGrid>
                <a:gridCol w="4924512">
                  <a:extLst>
                    <a:ext uri="{9D8B030D-6E8A-4147-A177-3AD203B41FA5}">
                      <a16:colId xmlns:a16="http://schemas.microsoft.com/office/drawing/2014/main" val="2342485632"/>
                    </a:ext>
                  </a:extLst>
                </a:gridCol>
                <a:gridCol w="911512">
                  <a:extLst>
                    <a:ext uri="{9D8B030D-6E8A-4147-A177-3AD203B41FA5}">
                      <a16:colId xmlns:a16="http://schemas.microsoft.com/office/drawing/2014/main" val="420811203"/>
                    </a:ext>
                  </a:extLst>
                </a:gridCol>
                <a:gridCol w="4323229">
                  <a:extLst>
                    <a:ext uri="{9D8B030D-6E8A-4147-A177-3AD203B41FA5}">
                      <a16:colId xmlns:a16="http://schemas.microsoft.com/office/drawing/2014/main" val="3604274701"/>
                    </a:ext>
                  </a:extLst>
                </a:gridCol>
              </a:tblGrid>
              <a:tr h="248522">
                <a:tc>
                  <a:txBody>
                    <a:bodyPr/>
                    <a:lstStyle/>
                    <a:p>
                      <a:r>
                        <a:rPr lang="en-US" sz="1200" dirty="0"/>
                        <a:t>Host</a:t>
                      </a:r>
                    </a:p>
                  </a:txBody>
                  <a:tcPr/>
                </a:tc>
                <a:tc>
                  <a:txBody>
                    <a:bodyPr/>
                    <a:lstStyle/>
                    <a:p>
                      <a:r>
                        <a:rPr lang="en-US" sz="1200" dirty="0"/>
                        <a:t>Direction</a:t>
                      </a:r>
                    </a:p>
                  </a:txBody>
                  <a:tcPr/>
                </a:tc>
                <a:tc>
                  <a:txBody>
                    <a:bodyPr/>
                    <a:lstStyle/>
                    <a:p>
                      <a:r>
                        <a:rPr lang="en-US" sz="1200" dirty="0"/>
                        <a:t>Sirius</a:t>
                      </a:r>
                    </a:p>
                  </a:txBody>
                  <a:tcPr/>
                </a:tc>
                <a:extLst>
                  <a:ext uri="{0D108BD9-81ED-4DB2-BD59-A6C34878D82A}">
                    <a16:rowId xmlns:a16="http://schemas.microsoft.com/office/drawing/2014/main" val="15238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When override/recover/customize </a:t>
                      </a:r>
                      <a:r>
                        <a:rPr lang="en-US" sz="1000" dirty="0">
                          <a:solidFill>
                            <a:srgbClr val="0070C0"/>
                          </a:solidFill>
                        </a:rPr>
                        <a:t>CONFIG0</a:t>
                      </a:r>
                      <a:r>
                        <a:rPr lang="en-US" sz="1000" dirty="0">
                          <a:solidFill>
                            <a:schemeClr val="accent6">
                              <a:lumMod val="50000"/>
                            </a:schemeClr>
                          </a:solidFill>
                        </a:rPr>
                        <a:t> record is needed, issues HI register CONFIG0_PAYLOAD_OFFSET_DATA (0x06) writes with Offset/Data Byte specified to Sirius.</a:t>
                      </a:r>
                    </a:p>
                  </a:txBody>
                  <a:tcPr/>
                </a:tc>
                <a:tc>
                  <a:txBody>
                    <a:bodyPr/>
                    <a:lstStyle/>
                    <a:p>
                      <a:pPr lvl="0" algn="ct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Stores data in </a:t>
                      </a:r>
                      <a:r>
                        <a:rPr lang="en-US" sz="1000" dirty="0">
                          <a:solidFill>
                            <a:srgbClr val="0070C0"/>
                          </a:solidFill>
                        </a:rPr>
                        <a:t>CONFI0</a:t>
                      </a:r>
                      <a:r>
                        <a:rPr lang="en-US" sz="1000" dirty="0">
                          <a:solidFill>
                            <a:schemeClr val="accent6">
                              <a:lumMod val="50000"/>
                            </a:schemeClr>
                          </a:solidFill>
                        </a:rPr>
                        <a:t> buffer</a:t>
                      </a:r>
                    </a:p>
                  </a:txBody>
                  <a:tcPr/>
                </a:tc>
                <a:extLst>
                  <a:ext uri="{0D108BD9-81ED-4DB2-BD59-A6C34878D82A}">
                    <a16:rowId xmlns:a16="http://schemas.microsoft.com/office/drawing/2014/main" val="5257995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After all the data are updated, issues HI register CONFIG0_UPDATE (0x07) write with CONFIG0_UPDATE_DONE bit set to Sirius.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Calculate CRC value and program the </a:t>
                      </a:r>
                      <a:r>
                        <a:rPr lang="en-US" sz="1000" dirty="0">
                          <a:solidFill>
                            <a:srgbClr val="0070C0"/>
                          </a:solidFill>
                        </a:rPr>
                        <a:t>CONFIG0</a:t>
                      </a:r>
                      <a:r>
                        <a:rPr lang="en-US" sz="1000" dirty="0">
                          <a:solidFill>
                            <a:schemeClr val="accent6">
                              <a:lumMod val="50000"/>
                            </a:schemeClr>
                          </a:solidFill>
                        </a:rPr>
                        <a:t> record to EEPROM.</a:t>
                      </a:r>
                    </a:p>
                  </a:txBody>
                  <a:tcPr/>
                </a:tc>
                <a:extLst>
                  <a:ext uri="{0D108BD9-81ED-4DB2-BD59-A6C34878D82A}">
                    <a16:rowId xmlns:a16="http://schemas.microsoft.com/office/drawing/2014/main" val="18119094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Upon detecting HI IRQ, read HI register CONFIG0_UPDATE (0x07) and check if CONFIG0_UPDATE_EEPROM_DONE bit is set</a:t>
                      </a:r>
                    </a:p>
                  </a:txBody>
                  <a:tcPr/>
                </a:tc>
                <a:tc>
                  <a:txBody>
                    <a:bodyPr/>
                    <a:lstStyle/>
                    <a:p>
                      <a:pPr lvl="0" algn="ctr"/>
                      <a:r>
                        <a:rPr lang="en-US" sz="1600" dirty="0">
                          <a:solidFill>
                            <a:srgbClr val="00B050"/>
                          </a:solidFill>
                        </a:rPr>
                        <a:t>←</a:t>
                      </a:r>
                    </a:p>
                  </a:txBody>
                  <a:tcPr anchor="ctr"/>
                </a:tc>
                <a:tc>
                  <a:txBody>
                    <a:bodyPr/>
                    <a:lstStyle/>
                    <a:p>
                      <a:r>
                        <a:rPr lang="en-US" sz="1000" dirty="0">
                          <a:solidFill>
                            <a:schemeClr val="accent6">
                              <a:lumMod val="50000"/>
                            </a:schemeClr>
                          </a:solidFill>
                        </a:rPr>
                        <a:t>Set HI register CONFIG0_UPDATE (0x07)</a:t>
                      </a:r>
                    </a:p>
                    <a:p>
                      <a:r>
                        <a:rPr lang="en-US" sz="1000" dirty="0">
                          <a:solidFill>
                            <a:schemeClr val="accent6">
                              <a:lumMod val="50000"/>
                            </a:schemeClr>
                          </a:solidFill>
                        </a:rPr>
                        <a:t>with CONFIG0_UPDATE_EEPROM_DONE bit and generate HI IRQ</a:t>
                      </a:r>
                    </a:p>
                  </a:txBody>
                  <a:tcPr/>
                </a:tc>
                <a:extLst>
                  <a:ext uri="{0D108BD9-81ED-4DB2-BD59-A6C34878D82A}">
                    <a16:rowId xmlns:a16="http://schemas.microsoft.com/office/drawing/2014/main" val="305383253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6">
                            <a:lumMod val="50000"/>
                          </a:schemeClr>
                        </a:solidFill>
                      </a:endParaRPr>
                    </a:p>
                  </a:txBody>
                  <a:tcPr/>
                </a:tc>
                <a:tc>
                  <a:txBody>
                    <a:bodyPr/>
                    <a:lstStyle/>
                    <a:p>
                      <a:pPr lvl="0" algn="ctr"/>
                      <a:endParaRPr lang="en-US" sz="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6">
                            <a:lumMod val="50000"/>
                          </a:schemeClr>
                        </a:solidFill>
                      </a:endParaRPr>
                    </a:p>
                  </a:txBody>
                  <a:tcPr/>
                </a:tc>
                <a:extLst>
                  <a:ext uri="{0D108BD9-81ED-4DB2-BD59-A6C34878D82A}">
                    <a16:rowId xmlns:a16="http://schemas.microsoft.com/office/drawing/2014/main" val="2157278861"/>
                  </a:ext>
                </a:extLst>
              </a:tr>
              <a:tr h="46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When override/recover/customize </a:t>
                      </a:r>
                      <a:r>
                        <a:rPr lang="en-US" sz="1000" dirty="0">
                          <a:solidFill>
                            <a:srgbClr val="0070C0"/>
                          </a:solidFill>
                        </a:rPr>
                        <a:t>DPCD_VSF </a:t>
                      </a:r>
                      <a:r>
                        <a:rPr lang="en-US" sz="1000" dirty="0">
                          <a:solidFill>
                            <a:schemeClr val="accent6">
                              <a:lumMod val="50000"/>
                            </a:schemeClr>
                          </a:solidFill>
                        </a:rPr>
                        <a:t>record is needed, issues HI register DPCD_VSF_PAYLOAD_OFFSET_DATA (0x08) writes with Offset/Data Byte specified to Sirius.</a:t>
                      </a:r>
                    </a:p>
                  </a:txBody>
                  <a:tcPr/>
                </a:tc>
                <a:tc>
                  <a:txBody>
                    <a:bodyPr/>
                    <a:lstStyle/>
                    <a:p>
                      <a:pPr lvl="0" algn="ct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Stores data in </a:t>
                      </a:r>
                      <a:r>
                        <a:rPr lang="en-US" sz="1000" dirty="0">
                          <a:solidFill>
                            <a:srgbClr val="0070C0"/>
                          </a:solidFill>
                        </a:rPr>
                        <a:t>DPCD_VSF </a:t>
                      </a:r>
                      <a:r>
                        <a:rPr lang="en-US" sz="1000" dirty="0">
                          <a:solidFill>
                            <a:schemeClr val="accent6">
                              <a:lumMod val="50000"/>
                            </a:schemeClr>
                          </a:solidFill>
                        </a:rPr>
                        <a:t>buffer</a:t>
                      </a:r>
                    </a:p>
                  </a:txBody>
                  <a:tcPr/>
                </a:tc>
                <a:extLst>
                  <a:ext uri="{0D108BD9-81ED-4DB2-BD59-A6C34878D82A}">
                    <a16:rowId xmlns:a16="http://schemas.microsoft.com/office/drawing/2014/main" val="1506452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After all the data are updated, issues HI register DPCD_VSF_UPDATE (0x09) write with DPCD_VSF_UPDATE_DONE bit set to Sirius.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a:t>
                      </a:r>
                    </a:p>
                  </a:txBody>
                  <a:tcPr anchor="ctr"/>
                </a:tc>
                <a:tc>
                  <a:txBody>
                    <a:bodyPr/>
                    <a:lstStyle/>
                    <a:p>
                      <a:r>
                        <a:rPr lang="en-US" sz="1000" dirty="0">
                          <a:solidFill>
                            <a:schemeClr val="accent6">
                              <a:lumMod val="50000"/>
                            </a:schemeClr>
                          </a:solidFill>
                        </a:rPr>
                        <a:t>Calculate CRC value and program the </a:t>
                      </a:r>
                      <a:r>
                        <a:rPr lang="en-US" sz="1000" dirty="0">
                          <a:solidFill>
                            <a:srgbClr val="0070C0"/>
                          </a:solidFill>
                        </a:rPr>
                        <a:t>DPCD_VSF </a:t>
                      </a:r>
                      <a:r>
                        <a:rPr lang="en-US" sz="1000" dirty="0">
                          <a:solidFill>
                            <a:schemeClr val="accent6">
                              <a:lumMod val="50000"/>
                            </a:schemeClr>
                          </a:solidFill>
                        </a:rPr>
                        <a:t>record to EEPROM.</a:t>
                      </a:r>
                    </a:p>
                  </a:txBody>
                  <a:tcPr/>
                </a:tc>
                <a:extLst>
                  <a:ext uri="{0D108BD9-81ED-4DB2-BD59-A6C34878D82A}">
                    <a16:rowId xmlns:a16="http://schemas.microsoft.com/office/drawing/2014/main" val="94252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Upon detecting HI IRQ, read HI register DPCD_VSF_UPDATE (0x09) and check if DPCD_VSF_UPDATE_EEPROM_DONE bit is set</a:t>
                      </a:r>
                    </a:p>
                  </a:txBody>
                  <a:tcPr/>
                </a:tc>
                <a:tc>
                  <a:txBody>
                    <a:bodyPr/>
                    <a:lstStyle/>
                    <a:p>
                      <a:pPr lvl="0" algn="ctr"/>
                      <a:r>
                        <a:rPr lang="en-US" sz="1600" dirty="0">
                          <a:solidFill>
                            <a:srgbClr val="00B050"/>
                          </a:solidFill>
                        </a:rPr>
                        <a:t>←</a:t>
                      </a:r>
                    </a:p>
                  </a:txBody>
                  <a:tcPr anchor="ctr"/>
                </a:tc>
                <a:tc>
                  <a:txBody>
                    <a:bodyPr/>
                    <a:lstStyle/>
                    <a:p>
                      <a:r>
                        <a:rPr lang="en-US" sz="1000" dirty="0">
                          <a:solidFill>
                            <a:schemeClr val="accent6">
                              <a:lumMod val="50000"/>
                            </a:schemeClr>
                          </a:solidFill>
                        </a:rPr>
                        <a:t>Set HI register DPCD_VSF_UPDATE (0x09)</a:t>
                      </a:r>
                    </a:p>
                    <a:p>
                      <a:r>
                        <a:rPr lang="en-US" sz="1000" dirty="0">
                          <a:solidFill>
                            <a:schemeClr val="accent6">
                              <a:lumMod val="50000"/>
                            </a:schemeClr>
                          </a:solidFill>
                        </a:rPr>
                        <a:t>with DPCD_VSF_UPDATE_EEPROM_DONE bit and generate HI IRQ</a:t>
                      </a:r>
                    </a:p>
                  </a:txBody>
                  <a:tcPr/>
                </a:tc>
                <a:extLst>
                  <a:ext uri="{0D108BD9-81ED-4DB2-BD59-A6C34878D82A}">
                    <a16:rowId xmlns:a16="http://schemas.microsoft.com/office/drawing/2014/main" val="417076732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6">
                            <a:lumMod val="50000"/>
                          </a:schemeClr>
                        </a:solidFill>
                      </a:endParaRPr>
                    </a:p>
                  </a:txBody>
                  <a:tcPr/>
                </a:tc>
                <a:tc>
                  <a:txBody>
                    <a:bodyPr/>
                    <a:lstStyle/>
                    <a:p>
                      <a:pPr lvl="0" algn="ctr"/>
                      <a:endParaRPr lang="en-US" sz="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accent6">
                            <a:lumMod val="50000"/>
                          </a:schemeClr>
                        </a:solidFill>
                      </a:endParaRPr>
                    </a:p>
                  </a:txBody>
                  <a:tcPr/>
                </a:tc>
                <a:extLst>
                  <a:ext uri="{0D108BD9-81ED-4DB2-BD59-A6C34878D82A}">
                    <a16:rowId xmlns:a16="http://schemas.microsoft.com/office/drawing/2014/main" val="15591479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When override/recover/customize </a:t>
                      </a:r>
                      <a:r>
                        <a:rPr lang="en-US" sz="1000" dirty="0">
                          <a:solidFill>
                            <a:srgbClr val="0070C0"/>
                          </a:solidFill>
                        </a:rPr>
                        <a:t>LVDS_CONFIG </a:t>
                      </a:r>
                      <a:r>
                        <a:rPr lang="en-US" sz="1000" dirty="0">
                          <a:solidFill>
                            <a:schemeClr val="accent6">
                              <a:lumMod val="50000"/>
                            </a:schemeClr>
                          </a:solidFill>
                        </a:rPr>
                        <a:t>record is needed, issues HI register LVDS_CONFIG _PAYLOAD_OFFSET_DATA (0x0A) writes with Offset/Data Byte specified to Sirius.</a:t>
                      </a:r>
                    </a:p>
                  </a:txBody>
                  <a:tcPr/>
                </a:tc>
                <a:tc>
                  <a:txBody>
                    <a:bodyPr/>
                    <a:lstStyle/>
                    <a:p>
                      <a:pPr lvl="0" algn="ct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Stores data in </a:t>
                      </a:r>
                      <a:r>
                        <a:rPr lang="en-US" sz="1000" dirty="0">
                          <a:solidFill>
                            <a:srgbClr val="0070C0"/>
                          </a:solidFill>
                        </a:rPr>
                        <a:t>LVDS_CONFIG </a:t>
                      </a:r>
                      <a:r>
                        <a:rPr lang="en-US" sz="1000" dirty="0">
                          <a:solidFill>
                            <a:schemeClr val="accent6">
                              <a:lumMod val="50000"/>
                            </a:schemeClr>
                          </a:solidFill>
                        </a:rPr>
                        <a:t>buffer</a:t>
                      </a:r>
                    </a:p>
                  </a:txBody>
                  <a:tcPr/>
                </a:tc>
                <a:extLst>
                  <a:ext uri="{0D108BD9-81ED-4DB2-BD59-A6C34878D82A}">
                    <a16:rowId xmlns:a16="http://schemas.microsoft.com/office/drawing/2014/main" val="779379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After all the data are updated, issues HI register LVDS_CONFIG _UPDATE (0x0B) write with LVDS_CONFIG _UPDATE_DONE bit set to Sirius.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Calculate CRC value and program the </a:t>
                      </a:r>
                      <a:r>
                        <a:rPr lang="en-US" sz="1000" dirty="0">
                          <a:solidFill>
                            <a:srgbClr val="0070C0"/>
                          </a:solidFill>
                        </a:rPr>
                        <a:t>LVDS_CONFIG </a:t>
                      </a:r>
                      <a:r>
                        <a:rPr lang="en-US" sz="1000" dirty="0">
                          <a:solidFill>
                            <a:schemeClr val="accent6">
                              <a:lumMod val="50000"/>
                            </a:schemeClr>
                          </a:solidFill>
                        </a:rPr>
                        <a:t>record to EEPROM.</a:t>
                      </a:r>
                    </a:p>
                  </a:txBody>
                  <a:tcPr/>
                </a:tc>
                <a:extLst>
                  <a:ext uri="{0D108BD9-81ED-4DB2-BD59-A6C34878D82A}">
                    <a16:rowId xmlns:a16="http://schemas.microsoft.com/office/drawing/2014/main" val="611131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Upon detecting HI IRQ, read HI register LVDS_CONFIG _UPDATE (0x0B) and check if LVDS_CONFIG _UPDATE_EEPROM_DONE bit is set</a:t>
                      </a:r>
                    </a:p>
                  </a:txBody>
                  <a:tcPr/>
                </a:tc>
                <a:tc>
                  <a:txBody>
                    <a:bodyPr/>
                    <a:lstStyle/>
                    <a:p>
                      <a:pPr lvl="0" algn="ctr"/>
                      <a:r>
                        <a:rPr lang="en-US" sz="1600" dirty="0">
                          <a:solidFill>
                            <a:srgbClr val="00B05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Set HI register LVDS_CONFIG _UPDATE (0x0B) with LVDS_CONFIG _UPDATE_EEPROM_DONE bit and generate HI IRQ</a:t>
                      </a:r>
                    </a:p>
                  </a:txBody>
                  <a:tcPr/>
                </a:tc>
                <a:extLst>
                  <a:ext uri="{0D108BD9-81ED-4DB2-BD59-A6C34878D82A}">
                    <a16:rowId xmlns:a16="http://schemas.microsoft.com/office/drawing/2014/main" val="1536914265"/>
                  </a:ext>
                </a:extLst>
              </a:tr>
              <a:tr h="0">
                <a:tc>
                  <a:txBody>
                    <a:bodyPr/>
                    <a:lstStyle/>
                    <a:p>
                      <a:endParaRPr lang="en-US" sz="800" dirty="0">
                        <a:solidFill>
                          <a:schemeClr val="accent6">
                            <a:lumMod val="50000"/>
                          </a:schemeClr>
                        </a:solidFill>
                      </a:endParaRPr>
                    </a:p>
                  </a:txBody>
                  <a:tcPr/>
                </a:tc>
                <a:tc>
                  <a:txBody>
                    <a:bodyPr/>
                    <a:lstStyle/>
                    <a:p>
                      <a:pPr lvl="0" algn="ctr"/>
                      <a:endParaRPr lang="en-US" sz="800" dirty="0"/>
                    </a:p>
                  </a:txBody>
                  <a:tcPr anchor="ctr"/>
                </a:tc>
                <a:tc>
                  <a:txBody>
                    <a:bodyPr/>
                    <a:lstStyle/>
                    <a:p>
                      <a:endParaRPr lang="en-US" sz="800" dirty="0">
                        <a:solidFill>
                          <a:schemeClr val="accent6">
                            <a:lumMod val="50000"/>
                          </a:schemeClr>
                        </a:solidFill>
                      </a:endParaRPr>
                    </a:p>
                  </a:txBody>
                  <a:tcPr/>
                </a:tc>
                <a:extLst>
                  <a:ext uri="{0D108BD9-81ED-4DB2-BD59-A6C34878D82A}">
                    <a16:rowId xmlns:a16="http://schemas.microsoft.com/office/drawing/2014/main" val="505943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After all the Configuration Data record(s) update to EEPROM is done.  Host can reset Sirius for Sirius to restart and use the latest Configuration Data from EEPROM to re-initialize the Sirius.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6">
                              <a:lumMod val="50000"/>
                            </a:schemeClr>
                          </a:solidFill>
                        </a:rPr>
                        <a:t>After reset, Sirius IROM will read back the Configuration Data from EEPROM to re-initialize the system.</a:t>
                      </a:r>
                    </a:p>
                  </a:txBody>
                  <a:tcPr/>
                </a:tc>
                <a:extLst>
                  <a:ext uri="{0D108BD9-81ED-4DB2-BD59-A6C34878D82A}">
                    <a16:rowId xmlns:a16="http://schemas.microsoft.com/office/drawing/2014/main" val="1174095432"/>
                  </a:ext>
                </a:extLst>
              </a:tr>
            </a:tbl>
          </a:graphicData>
        </a:graphic>
      </p:graphicFrame>
      <p:sp>
        <p:nvSpPr>
          <p:cNvPr id="2" name="Title 1">
            <a:extLst>
              <a:ext uri="{FF2B5EF4-FFF2-40B4-BE49-F238E27FC236}">
                <a16:creationId xmlns:a16="http://schemas.microsoft.com/office/drawing/2014/main" id="{FF3307CA-D12E-1CFB-009C-AAC56182FE63}"/>
              </a:ext>
            </a:extLst>
          </p:cNvPr>
          <p:cNvSpPr>
            <a:spLocks noGrp="1"/>
          </p:cNvSpPr>
          <p:nvPr>
            <p:ph type="title"/>
          </p:nvPr>
        </p:nvSpPr>
        <p:spPr>
          <a:xfrm>
            <a:off x="497714" y="215704"/>
            <a:ext cx="10126844" cy="490520"/>
          </a:xfrm>
        </p:spPr>
        <p:txBody>
          <a:bodyPr/>
          <a:lstStyle/>
          <a:p>
            <a:r>
              <a:rPr lang="en-US" sz="2400" b="1" dirty="0">
                <a:solidFill>
                  <a:schemeClr val="accent6">
                    <a:lumMod val="50000"/>
                  </a:schemeClr>
                </a:solidFill>
              </a:rPr>
              <a:t>EEPROM Configuration Data Update sequence</a:t>
            </a:r>
            <a:endParaRPr lang="en-US" dirty="0">
              <a:solidFill>
                <a:schemeClr val="accent6">
                  <a:lumMod val="50000"/>
                </a:schemeClr>
              </a:solidFill>
            </a:endParaRPr>
          </a:p>
        </p:txBody>
      </p:sp>
    </p:spTree>
    <p:extLst>
      <p:ext uri="{BB962C8B-B14F-4D97-AF65-F5344CB8AC3E}">
        <p14:creationId xmlns:p14="http://schemas.microsoft.com/office/powerpoint/2010/main" val="253084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8C3A-5C53-F880-372D-5E86EB486D62}"/>
              </a:ext>
            </a:extLst>
          </p:cNvPr>
          <p:cNvSpPr>
            <a:spLocks noGrp="1"/>
          </p:cNvSpPr>
          <p:nvPr>
            <p:ph type="title"/>
          </p:nvPr>
        </p:nvSpPr>
        <p:spPr>
          <a:xfrm>
            <a:off x="0" y="2735365"/>
            <a:ext cx="10846903" cy="590931"/>
          </a:xfrm>
        </p:spPr>
        <p:txBody>
          <a:bodyPr/>
          <a:lstStyle/>
          <a:p>
            <a:pPr algn="ctr"/>
            <a:r>
              <a:rPr lang="en-US" sz="3600" b="0" i="0" dirty="0">
                <a:solidFill>
                  <a:srgbClr val="FFC000"/>
                </a:solidFill>
                <a:effectLst/>
                <a:latin typeface="Arial" panose="020B0604020202020204" pitchFamily="34" charset="0"/>
              </a:rPr>
              <a:t>MTP Programming via I2C</a:t>
            </a:r>
            <a:endParaRPr lang="en-US" sz="3600" dirty="0">
              <a:solidFill>
                <a:srgbClr val="FFC000"/>
              </a:solidFill>
            </a:endParaRPr>
          </a:p>
        </p:txBody>
      </p:sp>
    </p:spTree>
    <p:extLst>
      <p:ext uri="{BB962C8B-B14F-4D97-AF65-F5344CB8AC3E}">
        <p14:creationId xmlns:p14="http://schemas.microsoft.com/office/powerpoint/2010/main" val="301250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3C718-732D-01E8-BAC1-4A402D88AEB6}"/>
              </a:ext>
            </a:extLst>
          </p:cNvPr>
          <p:cNvSpPr>
            <a:spLocks noGrp="1"/>
          </p:cNvSpPr>
          <p:nvPr>
            <p:ph sz="half" idx="1"/>
          </p:nvPr>
        </p:nvSpPr>
        <p:spPr>
          <a:xfrm>
            <a:off x="401635" y="967206"/>
            <a:ext cx="11347020" cy="2295576"/>
          </a:xfrm>
        </p:spPr>
        <p:txBody>
          <a:bodyPr/>
          <a:lstStyle/>
          <a:p>
            <a:r>
              <a:rPr lang="en-US" dirty="0">
                <a:solidFill>
                  <a:schemeClr val="accent6">
                    <a:lumMod val="50000"/>
                  </a:schemeClr>
                </a:solidFill>
              </a:rPr>
              <a:t>IND87451 I2C Slave Interface can be used for ISP (In System Programming). This is a mean to update the Product / Configuration Data and / or Code Patch stored inside the MTP. </a:t>
            </a:r>
          </a:p>
          <a:p>
            <a:r>
              <a:rPr lang="en-US" dirty="0">
                <a:solidFill>
                  <a:schemeClr val="accent6">
                    <a:lumMod val="50000"/>
                  </a:schemeClr>
                </a:solidFill>
              </a:rPr>
              <a:t>To perform the ISP, the I2C Master controller must follow the recommended ISP protocol described in this document. </a:t>
            </a:r>
          </a:p>
        </p:txBody>
      </p:sp>
      <p:sp>
        <p:nvSpPr>
          <p:cNvPr id="5" name="Rectangle 4">
            <a:extLst>
              <a:ext uri="{FF2B5EF4-FFF2-40B4-BE49-F238E27FC236}">
                <a16:creationId xmlns:a16="http://schemas.microsoft.com/office/drawing/2014/main" id="{AF1A27DA-6510-DC37-C97F-E06608785E8F}"/>
              </a:ext>
            </a:extLst>
          </p:cNvPr>
          <p:cNvSpPr/>
          <p:nvPr/>
        </p:nvSpPr>
        <p:spPr>
          <a:xfrm>
            <a:off x="6192983" y="3949536"/>
            <a:ext cx="1704285" cy="1516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IND87451</a:t>
            </a:r>
          </a:p>
        </p:txBody>
      </p:sp>
      <p:sp>
        <p:nvSpPr>
          <p:cNvPr id="6" name="Rectangle: Rounded Corners 5">
            <a:extLst>
              <a:ext uri="{FF2B5EF4-FFF2-40B4-BE49-F238E27FC236}">
                <a16:creationId xmlns:a16="http://schemas.microsoft.com/office/drawing/2014/main" id="{30452596-74BC-301B-BBBA-3E6AFDF5EEE1}"/>
              </a:ext>
            </a:extLst>
          </p:cNvPr>
          <p:cNvSpPr/>
          <p:nvPr/>
        </p:nvSpPr>
        <p:spPr>
          <a:xfrm>
            <a:off x="3458687" y="3861351"/>
            <a:ext cx="1484416" cy="11954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I2C Master</a:t>
            </a:r>
          </a:p>
          <a:p>
            <a:pPr algn="ctr"/>
            <a:r>
              <a:rPr lang="en-US" dirty="0"/>
              <a:t>controller</a:t>
            </a:r>
          </a:p>
        </p:txBody>
      </p:sp>
      <p:cxnSp>
        <p:nvCxnSpPr>
          <p:cNvPr id="8" name="Straight Arrow Connector 7">
            <a:extLst>
              <a:ext uri="{FF2B5EF4-FFF2-40B4-BE49-F238E27FC236}">
                <a16:creationId xmlns:a16="http://schemas.microsoft.com/office/drawing/2014/main" id="{FA87FFF4-D6DD-0AD7-0C07-12665C2B3CD2}"/>
              </a:ext>
            </a:extLst>
          </p:cNvPr>
          <p:cNvCxnSpPr>
            <a:cxnSpLocks/>
          </p:cNvCxnSpPr>
          <p:nvPr/>
        </p:nvCxnSpPr>
        <p:spPr>
          <a:xfrm>
            <a:off x="4950033" y="4456212"/>
            <a:ext cx="1302326"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6619A65-3825-AC44-3A67-6FD6D2C0EA92}"/>
              </a:ext>
            </a:extLst>
          </p:cNvPr>
          <p:cNvSpPr/>
          <p:nvPr/>
        </p:nvSpPr>
        <p:spPr>
          <a:xfrm>
            <a:off x="7075715" y="4239482"/>
            <a:ext cx="752104" cy="4354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MTP</a:t>
            </a:r>
          </a:p>
        </p:txBody>
      </p:sp>
      <p:sp>
        <p:nvSpPr>
          <p:cNvPr id="11" name="Rectangle 10">
            <a:extLst>
              <a:ext uri="{FF2B5EF4-FFF2-40B4-BE49-F238E27FC236}">
                <a16:creationId xmlns:a16="http://schemas.microsoft.com/office/drawing/2014/main" id="{E913263B-36D2-C733-7F2E-C750FCC77B35}"/>
              </a:ext>
            </a:extLst>
          </p:cNvPr>
          <p:cNvSpPr/>
          <p:nvPr/>
        </p:nvSpPr>
        <p:spPr>
          <a:xfrm>
            <a:off x="6252359" y="4305796"/>
            <a:ext cx="570016" cy="3008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I2C Slave</a:t>
            </a:r>
          </a:p>
        </p:txBody>
      </p:sp>
      <p:sp>
        <p:nvSpPr>
          <p:cNvPr id="12" name="TextBox 11">
            <a:extLst>
              <a:ext uri="{FF2B5EF4-FFF2-40B4-BE49-F238E27FC236}">
                <a16:creationId xmlns:a16="http://schemas.microsoft.com/office/drawing/2014/main" id="{70C17247-15A8-FB14-B9DE-A8AEF225A612}"/>
              </a:ext>
            </a:extLst>
          </p:cNvPr>
          <p:cNvSpPr txBox="1"/>
          <p:nvPr/>
        </p:nvSpPr>
        <p:spPr>
          <a:xfrm>
            <a:off x="5127807" y="4142903"/>
            <a:ext cx="869149" cy="369332"/>
          </a:xfrm>
          <a:prstGeom prst="rect">
            <a:avLst/>
          </a:prstGeom>
          <a:noFill/>
        </p:spPr>
        <p:txBody>
          <a:bodyPr wrap="none" rtlCol="0">
            <a:spAutoFit/>
          </a:bodyPr>
          <a:lstStyle/>
          <a:p>
            <a:r>
              <a:rPr lang="en-US" dirty="0">
                <a:solidFill>
                  <a:schemeClr val="accent6">
                    <a:lumMod val="50000"/>
                  </a:schemeClr>
                </a:solidFill>
              </a:rPr>
              <a:t>I2C Bus</a:t>
            </a:r>
          </a:p>
        </p:txBody>
      </p:sp>
      <p:cxnSp>
        <p:nvCxnSpPr>
          <p:cNvPr id="13" name="Straight Arrow Connector 12">
            <a:extLst>
              <a:ext uri="{FF2B5EF4-FFF2-40B4-BE49-F238E27FC236}">
                <a16:creationId xmlns:a16="http://schemas.microsoft.com/office/drawing/2014/main" id="{8422B2E7-AE30-8E33-7C90-8ADA147D0F82}"/>
              </a:ext>
            </a:extLst>
          </p:cNvPr>
          <p:cNvCxnSpPr>
            <a:cxnSpLocks/>
            <a:stCxn id="11" idx="3"/>
            <a:endCxn id="10" idx="1"/>
          </p:cNvCxnSpPr>
          <p:nvPr/>
        </p:nvCxnSpPr>
        <p:spPr>
          <a:xfrm>
            <a:off x="6822375" y="4456212"/>
            <a:ext cx="253340" cy="9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C7644452-96F3-C30A-E6EB-D9C47F7FC71F}"/>
              </a:ext>
            </a:extLst>
          </p:cNvPr>
          <p:cNvSpPr txBox="1"/>
          <p:nvPr/>
        </p:nvSpPr>
        <p:spPr>
          <a:xfrm>
            <a:off x="6766778" y="4289118"/>
            <a:ext cx="532764" cy="215444"/>
          </a:xfrm>
          <a:prstGeom prst="rect">
            <a:avLst/>
          </a:prstGeom>
          <a:noFill/>
        </p:spPr>
        <p:txBody>
          <a:bodyPr wrap="square" rtlCol="0">
            <a:spAutoFit/>
          </a:bodyPr>
          <a:lstStyle/>
          <a:p>
            <a:r>
              <a:rPr lang="en-US" sz="800" dirty="0"/>
              <a:t>ISP</a:t>
            </a:r>
          </a:p>
        </p:txBody>
      </p:sp>
      <p:sp>
        <p:nvSpPr>
          <p:cNvPr id="9" name="Title 1">
            <a:extLst>
              <a:ext uri="{FF2B5EF4-FFF2-40B4-BE49-F238E27FC236}">
                <a16:creationId xmlns:a16="http://schemas.microsoft.com/office/drawing/2014/main" id="{B8945C80-C2F4-E824-491B-7ABE8DC4C796}"/>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MTP product/Configuration Data / code patch Update</a:t>
            </a:r>
            <a:endParaRPr lang="en-US" dirty="0">
              <a:solidFill>
                <a:schemeClr val="accent6">
                  <a:lumMod val="50000"/>
                </a:schemeClr>
              </a:solidFill>
            </a:endParaRPr>
          </a:p>
        </p:txBody>
      </p:sp>
    </p:spTree>
    <p:extLst>
      <p:ext uri="{BB962C8B-B14F-4D97-AF65-F5344CB8AC3E}">
        <p14:creationId xmlns:p14="http://schemas.microsoft.com/office/powerpoint/2010/main" val="391643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AD45C-3BB9-81E5-43F5-BF9C00BF7A5B}"/>
              </a:ext>
            </a:extLst>
          </p:cNvPr>
          <p:cNvSpPr>
            <a:spLocks noGrp="1"/>
          </p:cNvSpPr>
          <p:nvPr>
            <p:ph sz="half" idx="1"/>
          </p:nvPr>
        </p:nvSpPr>
        <p:spPr>
          <a:xfrm>
            <a:off x="401635" y="967206"/>
            <a:ext cx="11402438" cy="5318578"/>
          </a:xfrm>
        </p:spPr>
        <p:txBody>
          <a:bodyPr>
            <a:normAutofit/>
          </a:bodyPr>
          <a:lstStyle/>
          <a:p>
            <a:r>
              <a:rPr lang="en-US" sz="2400" dirty="0">
                <a:solidFill>
                  <a:schemeClr val="accent6">
                    <a:lumMod val="50000"/>
                  </a:schemeClr>
                </a:solidFill>
              </a:rPr>
              <a:t>The </a:t>
            </a:r>
            <a:r>
              <a:rPr lang="en-US" sz="2400" dirty="0" err="1">
                <a:solidFill>
                  <a:schemeClr val="accent6">
                    <a:lumMod val="50000"/>
                  </a:schemeClr>
                </a:solidFill>
              </a:rPr>
              <a:t>GProbe</a:t>
            </a:r>
            <a:r>
              <a:rPr lang="en-US" sz="2400" dirty="0">
                <a:solidFill>
                  <a:schemeClr val="accent6">
                    <a:lumMod val="50000"/>
                  </a:schemeClr>
                </a:solidFill>
              </a:rPr>
              <a:t> commands used for ISP has the DDC2Bi3 wrapper. This makes the ISP messages compliant with the DDC2Bi protocol. </a:t>
            </a:r>
          </a:p>
          <a:p>
            <a:r>
              <a:rPr lang="en-US" sz="2400" dirty="0">
                <a:solidFill>
                  <a:schemeClr val="accent6">
                    <a:lumMod val="50000"/>
                  </a:schemeClr>
                </a:solidFill>
              </a:rPr>
              <a:t>The DDC2Bi3 wrapper for ISP through the I2C Interface has the same message structure as the standard DDC2Bi3 used over the HDMI DDC interface. </a:t>
            </a:r>
          </a:p>
          <a:p>
            <a:pPr lvl="1"/>
            <a:r>
              <a:rPr lang="en-US" sz="2000" dirty="0">
                <a:solidFill>
                  <a:schemeClr val="accent6">
                    <a:lumMod val="50000"/>
                  </a:schemeClr>
                </a:solidFill>
              </a:rPr>
              <a:t>Consists of following message fields: DDC Destination, DDC Source, Length, VCP Prefix, Message and Checksum </a:t>
            </a:r>
          </a:p>
          <a:p>
            <a:r>
              <a:rPr lang="en-US" sz="2400" dirty="0">
                <a:solidFill>
                  <a:schemeClr val="accent6">
                    <a:lumMod val="50000"/>
                  </a:schemeClr>
                </a:solidFill>
              </a:rPr>
              <a:t>The VCP prefix consists of two parts: </a:t>
            </a:r>
          </a:p>
          <a:p>
            <a:pPr marL="914400" lvl="1" indent="-457200">
              <a:buFont typeface="+mj-lt"/>
              <a:buAutoNum type="arabicPeriod"/>
            </a:pPr>
            <a:r>
              <a:rPr lang="en-US" sz="2000" dirty="0">
                <a:solidFill>
                  <a:schemeClr val="accent6">
                    <a:lumMod val="50000"/>
                  </a:schemeClr>
                </a:solidFill>
              </a:rPr>
              <a:t>VCP command code 0xC2: This particular code is undefined in the official DDC2Bi standard and is available for custom commands. Indie’s DDC2Bi3 wrapper uses the VCP command code 0xC2 and further expands it into the command page with the sub-commands specified in the remainder of the message. </a:t>
            </a:r>
          </a:p>
          <a:p>
            <a:pPr marL="914400" lvl="1" indent="-457200">
              <a:buFont typeface="+mj-lt"/>
              <a:buAutoNum type="arabicPeriod"/>
            </a:pPr>
            <a:r>
              <a:rPr lang="en-US" sz="2000" dirty="0">
                <a:solidFill>
                  <a:schemeClr val="accent6">
                    <a:lumMod val="50000"/>
                  </a:schemeClr>
                </a:solidFill>
              </a:rPr>
              <a:t>The command page: This is made up of two bytes following the VCP command code 0xC2. Indie reserves the command page 0x0000 for its own commands. Indie can assign individual command pages to its customers upon request, if customers wish to implement their own command sets for specific applications. </a:t>
            </a:r>
          </a:p>
        </p:txBody>
      </p:sp>
      <p:sp>
        <p:nvSpPr>
          <p:cNvPr id="6" name="Title 1">
            <a:extLst>
              <a:ext uri="{FF2B5EF4-FFF2-40B4-BE49-F238E27FC236}">
                <a16:creationId xmlns:a16="http://schemas.microsoft.com/office/drawing/2014/main" id="{5F436103-D02A-B4F2-C781-39CBB5190453}"/>
              </a:ext>
            </a:extLst>
          </p:cNvPr>
          <p:cNvSpPr>
            <a:spLocks noGrp="1"/>
          </p:cNvSpPr>
          <p:nvPr>
            <p:ph type="title"/>
          </p:nvPr>
        </p:nvSpPr>
        <p:spPr>
          <a:xfrm>
            <a:off x="477836" y="215704"/>
            <a:ext cx="10126844" cy="490520"/>
          </a:xfrm>
        </p:spPr>
        <p:txBody>
          <a:bodyPr/>
          <a:lstStyle/>
          <a:p>
            <a:r>
              <a:rPr lang="en-US" sz="2400" b="1" dirty="0">
                <a:solidFill>
                  <a:schemeClr val="accent6">
                    <a:lumMod val="50000"/>
                  </a:schemeClr>
                </a:solidFill>
              </a:rPr>
              <a:t>Gprobe commands and ddc2bi protocol</a:t>
            </a:r>
            <a:endParaRPr lang="en-US" dirty="0">
              <a:solidFill>
                <a:schemeClr val="accent6">
                  <a:lumMod val="50000"/>
                </a:schemeClr>
              </a:solidFill>
            </a:endParaRPr>
          </a:p>
        </p:txBody>
      </p:sp>
    </p:spTree>
    <p:extLst>
      <p:ext uri="{BB962C8B-B14F-4D97-AF65-F5344CB8AC3E}">
        <p14:creationId xmlns:p14="http://schemas.microsoft.com/office/powerpoint/2010/main" val="2314936296"/>
      </p:ext>
    </p:extLst>
  </p:cSld>
  <p:clrMapOvr>
    <a:masterClrMapping/>
  </p:clrMapOvr>
</p:sld>
</file>

<file path=ppt/theme/theme1.xml><?xml version="1.0" encoding="utf-8"?>
<a:theme xmlns:a="http://schemas.openxmlformats.org/drawingml/2006/main" name="1_Office Theme">
  <a:themeElements>
    <a:clrScheme name="indie Colors">
      <a:dk1>
        <a:srgbClr val="757070"/>
      </a:dk1>
      <a:lt1>
        <a:sysClr val="window" lastClr="FFFFFF"/>
      </a:lt1>
      <a:dk2>
        <a:srgbClr val="7F7E7E"/>
      </a:dk2>
      <a:lt2>
        <a:srgbClr val="FFFFFF"/>
      </a:lt2>
      <a:accent1>
        <a:srgbClr val="95C11F"/>
      </a:accent1>
      <a:accent2>
        <a:srgbClr val="002847"/>
      </a:accent2>
      <a:accent3>
        <a:srgbClr val="0096A6"/>
      </a:accent3>
      <a:accent4>
        <a:srgbClr val="FFC000"/>
      </a:accent4>
      <a:accent5>
        <a:srgbClr val="5B9BD5"/>
      </a:accent5>
      <a:accent6>
        <a:srgbClr val="3F3E3E"/>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59c4fb-d892-41dd-b166-046e2fc26d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99CB126D7ACB4180DB34F9305F7F41" ma:contentTypeVersion="8" ma:contentTypeDescription="Create a new document." ma:contentTypeScope="" ma:versionID="f13c4e695b58d7c1a03d93f158a9d99d">
  <xsd:schema xmlns:xsd="http://www.w3.org/2001/XMLSchema" xmlns:xs="http://www.w3.org/2001/XMLSchema" xmlns:p="http://schemas.microsoft.com/office/2006/metadata/properties" xmlns:ns3="9459c4fb-d892-41dd-b166-046e2fc26def" xmlns:ns4="1b5c2653-6b3f-48e8-93c4-61dc95d885f4" targetNamespace="http://schemas.microsoft.com/office/2006/metadata/properties" ma:root="true" ma:fieldsID="c25e91a70a4bd5f43513152af3fbee7f" ns3:_="" ns4:_="">
    <xsd:import namespace="9459c4fb-d892-41dd-b166-046e2fc26def"/>
    <xsd:import namespace="1b5c2653-6b3f-48e8-93c4-61dc95d885f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59c4fb-d892-41dd-b166-046e2fc26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5c2653-6b3f-48e8-93c4-61dc95d885f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617D2-4EC8-45A6-BCF6-248D7E069BA2}">
  <ds:schemaRefs>
    <ds:schemaRef ds:uri="http://purl.org/dc/terms/"/>
    <ds:schemaRef ds:uri="1b5c2653-6b3f-48e8-93c4-61dc95d885f4"/>
    <ds:schemaRef ds:uri="http://schemas.microsoft.com/office/2006/documentManagement/types"/>
    <ds:schemaRef ds:uri="9459c4fb-d892-41dd-b166-046e2fc26def"/>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EB502CC-62E0-4683-A846-475D1587B8E9}">
  <ds:schemaRefs>
    <ds:schemaRef ds:uri="http://schemas.microsoft.com/sharepoint/v3/contenttype/forms"/>
  </ds:schemaRefs>
</ds:datastoreItem>
</file>

<file path=customXml/itemProps3.xml><?xml version="1.0" encoding="utf-8"?>
<ds:datastoreItem xmlns:ds="http://schemas.openxmlformats.org/officeDocument/2006/customXml" ds:itemID="{67B8CA66-25C1-4E7D-B0E9-2D719DE6B6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59c4fb-d892-41dd-b166-046e2fc26def"/>
    <ds:schemaRef ds:uri="1b5c2653-6b3f-48e8-93c4-61dc95d88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25694</TotalTime>
  <Words>2435</Words>
  <Application>Microsoft Office PowerPoint</Application>
  <PresentationFormat>Widescreen</PresentationFormat>
  <Paragraphs>260</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Wingdings</vt:lpstr>
      <vt:lpstr>1_Office Theme</vt:lpstr>
      <vt:lpstr>Sirius IROM   Flowchart   Rev-10       10/14/2024</vt:lpstr>
      <vt:lpstr>Sirius IROM Flow chart &amp; System operation - 1</vt:lpstr>
      <vt:lpstr>PowerPoint Presentation</vt:lpstr>
      <vt:lpstr>PowerPoint Presentation</vt:lpstr>
      <vt:lpstr>Configuration Update to EEPROM via Host Interface</vt:lpstr>
      <vt:lpstr>EEPROM Configuration Data Update sequence</vt:lpstr>
      <vt:lpstr>MTP Programming via I2C</vt:lpstr>
      <vt:lpstr>MTP product/Configuration Data / code patch Update</vt:lpstr>
      <vt:lpstr>Gprobe commands and ddc2bi protocol</vt:lpstr>
      <vt:lpstr>DDC2Bi3 wrapper for ISP through the I2C Interface </vt:lpstr>
      <vt:lpstr>Gprobe command loads 1KB DATA into Sirius SRAM memory for MTP</vt:lpstr>
      <vt:lpstr>Python script to generate files for I2C update sequence</vt:lpstr>
      <vt:lpstr>Example of sequence to update 1kb DATA to MTP – 1 (case: Product + Configuration DATA)</vt:lpstr>
      <vt:lpstr>Example of sequence to update 1kb DATA to MTP – 1 (case: product DATA only)</vt:lpstr>
      <vt:lpstr>Example of sequence to update 1kb DATA to MTP – 1 (case: Configuration DATA only)</vt:lpstr>
      <vt:lpstr>Example of sequence to update 1kb DATA to MTP – 2</vt:lpstr>
      <vt:lpstr>Example of sequence to update 1kb DATA to MTP –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20231102</dc:title>
  <dc:creator>Francis Lee</dc:creator>
  <cp:lastModifiedBy>Jay Slivkoff</cp:lastModifiedBy>
  <cp:revision>132</cp:revision>
  <dcterms:created xsi:type="dcterms:W3CDTF">2023-11-02T07:14:13Z</dcterms:created>
  <dcterms:modified xsi:type="dcterms:W3CDTF">2024-10-16T22:52:13Z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0x010100ED99CB126D7ACB4180DB34F9305F7F41</vt:lpwstr>
  </property>
</Properties>
</file>