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3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00300" y="660400"/>
            <a:ext cx="868045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11605" y="1549400"/>
            <a:ext cx="2865755" cy="2374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2420620" y="1684020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圆柱形 8"/>
          <p:cNvSpPr/>
          <p:nvPr>
            <p:custDataLst>
              <p:tags r:id="rId1"/>
            </p:custDataLst>
          </p:nvPr>
        </p:nvSpPr>
        <p:spPr>
          <a:xfrm>
            <a:off x="1572895" y="2811145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secondery</a:t>
            </a:r>
            <a:endParaRPr lang="en-US" altLang="zh-CN" sz="1200"/>
          </a:p>
        </p:txBody>
      </p:sp>
      <p:sp>
        <p:nvSpPr>
          <p:cNvPr id="10" name="圆柱形 9"/>
          <p:cNvSpPr/>
          <p:nvPr>
            <p:custDataLst>
              <p:tags r:id="rId2"/>
            </p:custDataLst>
          </p:nvPr>
        </p:nvSpPr>
        <p:spPr>
          <a:xfrm>
            <a:off x="3268345" y="2811145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hidden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832610" y="3938270"/>
            <a:ext cx="200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mongodb </a:t>
            </a:r>
            <a:r>
              <a:rPr lang="zh-CN" altLang="en-US" sz="1400"/>
              <a:t>的副本集架构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2834640" y="1079500"/>
            <a:ext cx="1016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39995" y="2794635"/>
            <a:ext cx="564515" cy="1229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冷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039995" y="2322195"/>
            <a:ext cx="564515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热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50765" y="4071620"/>
            <a:ext cx="99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2</a:t>
            </a:r>
            <a:r>
              <a:rPr lang="zh-CN" altLang="en-US" sz="1200"/>
              <a:t>亿的</a:t>
            </a:r>
            <a:r>
              <a:rPr lang="zh-CN" altLang="en-US" sz="1200"/>
              <a:t>大表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4"/>
            </p:custDataLst>
          </p:nvPr>
        </p:nvSpPr>
        <p:spPr>
          <a:xfrm>
            <a:off x="6707505" y="1324610"/>
            <a:ext cx="1976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新的热表与旧表表名互换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8" idx="4"/>
            <a:endCxn id="18" idx="1"/>
          </p:cNvCxnSpPr>
          <p:nvPr/>
        </p:nvCxnSpPr>
        <p:spPr>
          <a:xfrm>
            <a:off x="3268345" y="2113280"/>
            <a:ext cx="1771650" cy="1296035"/>
          </a:xfrm>
          <a:prstGeom prst="bentConnector3">
            <a:avLst>
              <a:gd name="adj1" fmla="val 68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7318375" y="2322195"/>
            <a:ext cx="689610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json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5887720" y="209042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mongoexport </a:t>
            </a:r>
            <a:endParaRPr lang="en-US" altLang="zh-CN" sz="1200"/>
          </a:p>
          <a:p>
            <a:r>
              <a:rPr lang="zh-CN" altLang="en-US" sz="1200"/>
              <a:t>按时间条件</a:t>
            </a:r>
            <a:r>
              <a:rPr lang="zh-CN" altLang="en-US" sz="1200"/>
              <a:t>导出</a:t>
            </a:r>
            <a:endParaRPr lang="zh-CN" altLang="en-US" sz="1200"/>
          </a:p>
        </p:txBody>
      </p:sp>
      <p:cxnSp>
        <p:nvCxnSpPr>
          <p:cNvPr id="25" name="直接箭头连接符 24"/>
          <p:cNvCxnSpPr>
            <a:stCxn id="19" idx="3"/>
            <a:endCxn id="3" idx="1"/>
          </p:cNvCxnSpPr>
          <p:nvPr/>
        </p:nvCxnSpPr>
        <p:spPr>
          <a:xfrm>
            <a:off x="5604510" y="255079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9721850" y="2322195"/>
            <a:ext cx="689610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热</a:t>
            </a:r>
            <a:r>
              <a:rPr lang="zh-CN" altLang="en-US" sz="1400"/>
              <a:t>表</a:t>
            </a:r>
            <a:endParaRPr lang="zh-CN" altLang="en-US" sz="1400"/>
          </a:p>
        </p:txBody>
      </p:sp>
      <p:cxnSp>
        <p:nvCxnSpPr>
          <p:cNvPr id="31" name="直接箭头连接符 30"/>
          <p:cNvCxnSpPr>
            <a:stCxn id="3" idx="3"/>
            <a:endCxn id="28" idx="1"/>
          </p:cNvCxnSpPr>
          <p:nvPr/>
        </p:nvCxnSpPr>
        <p:spPr>
          <a:xfrm>
            <a:off x="8007985" y="255079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8180070" y="208026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mongoimport</a:t>
            </a:r>
            <a:r>
              <a:rPr lang="zh-CN" altLang="en-US" sz="1200"/>
              <a:t>导入到新的热</a:t>
            </a:r>
            <a:r>
              <a:rPr lang="zh-CN" altLang="en-US" sz="1200"/>
              <a:t>表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7318375" y="3180715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json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37" name="矩形 36"/>
          <p:cNvSpPr/>
          <p:nvPr>
            <p:custDataLst>
              <p:tags r:id="rId10"/>
            </p:custDataLst>
          </p:nvPr>
        </p:nvSpPr>
        <p:spPr>
          <a:xfrm>
            <a:off x="7318375" y="4039235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json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8" idx="3"/>
            <a:endCxn id="36" idx="1"/>
          </p:cNvCxnSpPr>
          <p:nvPr/>
        </p:nvCxnSpPr>
        <p:spPr>
          <a:xfrm>
            <a:off x="5604510" y="340931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11"/>
            </p:custDataLst>
          </p:nvPr>
        </p:nvSpPr>
        <p:spPr>
          <a:xfrm>
            <a:off x="9721850" y="3180715"/>
            <a:ext cx="133286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5" name="矩形 44"/>
          <p:cNvSpPr/>
          <p:nvPr>
            <p:custDataLst>
              <p:tags r:id="rId12"/>
            </p:custDataLst>
          </p:nvPr>
        </p:nvSpPr>
        <p:spPr>
          <a:xfrm>
            <a:off x="9721850" y="4039235"/>
            <a:ext cx="133794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2</a:t>
            </a:r>
            <a:endParaRPr lang="en-US" altLang="zh-CN" sz="1000"/>
          </a:p>
        </p:txBody>
      </p:sp>
      <p:cxnSp>
        <p:nvCxnSpPr>
          <p:cNvPr id="47" name="直接箭头连接符 46"/>
          <p:cNvCxnSpPr>
            <a:stCxn id="36" idx="3"/>
            <a:endCxn id="39" idx="1"/>
          </p:cNvCxnSpPr>
          <p:nvPr/>
        </p:nvCxnSpPr>
        <p:spPr>
          <a:xfrm>
            <a:off x="8007985" y="340931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5874385" y="294894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mongoexport </a:t>
            </a:r>
            <a:endParaRPr lang="en-US" altLang="zh-CN" sz="1200"/>
          </a:p>
          <a:p>
            <a:r>
              <a:rPr lang="zh-CN" altLang="en-US" sz="1200"/>
              <a:t>按时间条件</a:t>
            </a:r>
            <a:r>
              <a:rPr lang="zh-CN" altLang="en-US" sz="1200"/>
              <a:t>导出</a:t>
            </a:r>
            <a:endParaRPr lang="zh-CN" altLang="en-US" sz="1200"/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8180070" y="3702685"/>
            <a:ext cx="1440180" cy="271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mongoimport</a:t>
            </a:r>
            <a:r>
              <a:rPr lang="zh-CN" altLang="en-US" sz="1200"/>
              <a:t>导入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8" idx="3"/>
            <a:endCxn id="37" idx="1"/>
          </p:cNvCxnSpPr>
          <p:nvPr/>
        </p:nvCxnSpPr>
        <p:spPr>
          <a:xfrm>
            <a:off x="5604510" y="3409315"/>
            <a:ext cx="1713865" cy="85852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45" idx="1"/>
          </p:cNvCxnSpPr>
          <p:nvPr/>
        </p:nvCxnSpPr>
        <p:spPr>
          <a:xfrm>
            <a:off x="8007985" y="426783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8" idx="0"/>
            <a:endCxn id="19" idx="0"/>
          </p:cNvCxnSpPr>
          <p:nvPr/>
        </p:nvCxnSpPr>
        <p:spPr>
          <a:xfrm rot="16200000" flipH="1" flipV="1">
            <a:off x="7694295" y="-49530"/>
            <a:ext cx="3175" cy="4744085"/>
          </a:xfrm>
          <a:prstGeom prst="bentConnector3">
            <a:avLst>
              <a:gd name="adj1" fmla="val -2064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00300" y="660400"/>
            <a:ext cx="868045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11605" y="1549400"/>
            <a:ext cx="2865755" cy="2374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柱形 8"/>
          <p:cNvSpPr/>
          <p:nvPr>
            <p:custDataLst>
              <p:tags r:id="rId1"/>
            </p:custDataLst>
          </p:nvPr>
        </p:nvSpPr>
        <p:spPr>
          <a:xfrm>
            <a:off x="1572895" y="2811145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主库</a:t>
            </a:r>
            <a:endParaRPr lang="zh-CN" altLang="en-US"/>
          </a:p>
        </p:txBody>
      </p:sp>
      <p:sp>
        <p:nvSpPr>
          <p:cNvPr id="10" name="圆柱形 9"/>
          <p:cNvSpPr/>
          <p:nvPr>
            <p:custDataLst>
              <p:tags r:id="rId2"/>
            </p:custDataLst>
          </p:nvPr>
        </p:nvSpPr>
        <p:spPr>
          <a:xfrm>
            <a:off x="3268345" y="2811145"/>
            <a:ext cx="847725" cy="857885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从库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32610" y="3938270"/>
            <a:ext cx="2248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mysql </a:t>
            </a:r>
            <a:r>
              <a:rPr lang="zh-CN" altLang="en-US" sz="1400"/>
              <a:t>读写分离的主从</a:t>
            </a:r>
            <a:r>
              <a:rPr lang="zh-CN" altLang="en-US" sz="1400"/>
              <a:t>架构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2834640" y="1079500"/>
            <a:ext cx="1016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39995" y="2815590"/>
            <a:ext cx="564515" cy="1893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冷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039995" y="2322195"/>
            <a:ext cx="564515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热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26000" y="4725035"/>
            <a:ext cx="99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2</a:t>
            </a:r>
            <a:r>
              <a:rPr lang="zh-CN" altLang="en-US" sz="1200"/>
              <a:t>亿的</a:t>
            </a:r>
            <a:r>
              <a:rPr lang="zh-CN" altLang="en-US" sz="1200"/>
              <a:t>大表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4"/>
            </p:custDataLst>
          </p:nvPr>
        </p:nvSpPr>
        <p:spPr>
          <a:xfrm>
            <a:off x="6675120" y="1162685"/>
            <a:ext cx="1976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新的热表与旧表表名互换，这样应用不用修改</a:t>
            </a:r>
            <a:r>
              <a:rPr lang="zh-CN" altLang="en-US" sz="1200"/>
              <a:t>发布</a:t>
            </a:r>
            <a:endParaRPr lang="zh-CN" altLang="en-US" sz="12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597650" y="2230755"/>
            <a:ext cx="2396490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insert into select from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3"/>
            <a:endCxn id="28" idx="1"/>
          </p:cNvCxnSpPr>
          <p:nvPr/>
        </p:nvCxnSpPr>
        <p:spPr>
          <a:xfrm>
            <a:off x="5604510" y="2550795"/>
            <a:ext cx="4117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9721850" y="2322195"/>
            <a:ext cx="689610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热</a:t>
            </a:r>
            <a:r>
              <a:rPr lang="zh-CN" altLang="en-US" sz="1400"/>
              <a:t>表</a:t>
            </a:r>
            <a:endParaRPr lang="zh-CN" altLang="en-US" sz="1400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7318375" y="3533140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sql   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7318375" y="4391660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sql   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9721850" y="3533140"/>
            <a:ext cx="133286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5" name="矩形 44"/>
          <p:cNvSpPr/>
          <p:nvPr>
            <p:custDataLst>
              <p:tags r:id="rId10"/>
            </p:custDataLst>
          </p:nvPr>
        </p:nvSpPr>
        <p:spPr>
          <a:xfrm>
            <a:off x="9721850" y="4391660"/>
            <a:ext cx="133794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2</a:t>
            </a:r>
            <a:endParaRPr lang="en-US" altLang="zh-CN" sz="1000"/>
          </a:p>
        </p:txBody>
      </p:sp>
      <p:cxnSp>
        <p:nvCxnSpPr>
          <p:cNvPr id="47" name="直接箭头连接符 46"/>
          <p:cNvCxnSpPr>
            <a:stCxn id="36" idx="3"/>
            <a:endCxn id="39" idx="1"/>
          </p:cNvCxnSpPr>
          <p:nvPr/>
        </p:nvCxnSpPr>
        <p:spPr>
          <a:xfrm>
            <a:off x="8007985" y="3761740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811520" y="335153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mysqldump        </a:t>
            </a:r>
            <a:r>
              <a:rPr lang="zh-CN" altLang="en-US" sz="1200"/>
              <a:t>按时间条件</a:t>
            </a:r>
            <a:r>
              <a:rPr lang="zh-CN" altLang="en-US" sz="1200"/>
              <a:t>导出</a:t>
            </a:r>
            <a:endParaRPr lang="zh-CN" altLang="en-US" sz="1200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8180070" y="4055110"/>
            <a:ext cx="1440180" cy="271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source </a:t>
            </a:r>
            <a:r>
              <a:rPr lang="zh-CN" altLang="en-US" sz="1200"/>
              <a:t>导入</a:t>
            </a:r>
            <a:endParaRPr lang="zh-CN" altLang="en-US" sz="1200"/>
          </a:p>
        </p:txBody>
      </p:sp>
      <p:cxnSp>
        <p:nvCxnSpPr>
          <p:cNvPr id="56" name="直接箭头连接符 55"/>
          <p:cNvCxnSpPr>
            <a:stCxn id="37" idx="3"/>
            <a:endCxn id="45" idx="1"/>
          </p:cNvCxnSpPr>
          <p:nvPr/>
        </p:nvCxnSpPr>
        <p:spPr>
          <a:xfrm>
            <a:off x="8007985" y="4620260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8" idx="0"/>
            <a:endCxn id="19" idx="1"/>
          </p:cNvCxnSpPr>
          <p:nvPr/>
        </p:nvCxnSpPr>
        <p:spPr>
          <a:xfrm rot="16200000" flipH="1" flipV="1">
            <a:off x="7439025" y="-76835"/>
            <a:ext cx="228600" cy="5026660"/>
          </a:xfrm>
          <a:prstGeom prst="bentConnector4">
            <a:avLst>
              <a:gd name="adj1" fmla="val -298888"/>
              <a:gd name="adj2" fmla="val 10473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9" idx="1"/>
            <a:endCxn id="18" idx="1"/>
          </p:cNvCxnSpPr>
          <p:nvPr/>
        </p:nvCxnSpPr>
        <p:spPr>
          <a:xfrm rot="16200000" flipH="1">
            <a:off x="3042920" y="1765300"/>
            <a:ext cx="951230" cy="3042920"/>
          </a:xfrm>
          <a:prstGeom prst="bentConnector4">
            <a:avLst>
              <a:gd name="adj1" fmla="val -25033"/>
              <a:gd name="adj2" fmla="val 84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5039995" y="2069465"/>
            <a:ext cx="564515" cy="2546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r>
              <a:rPr lang="zh-CN" altLang="en-US" sz="1000"/>
              <a:t>分钟</a:t>
            </a:r>
            <a:endParaRPr lang="zh-CN" altLang="en-US" sz="1000"/>
          </a:p>
        </p:txBody>
      </p:sp>
      <p:cxnSp>
        <p:nvCxnSpPr>
          <p:cNvPr id="11" name="直接箭头连接符 10"/>
          <p:cNvCxnSpPr>
            <a:stCxn id="18" idx="3"/>
            <a:endCxn id="36" idx="1"/>
          </p:cNvCxnSpPr>
          <p:nvPr/>
        </p:nvCxnSpPr>
        <p:spPr>
          <a:xfrm flipV="1">
            <a:off x="5604510" y="3761740"/>
            <a:ext cx="17138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6249035" y="1742440"/>
            <a:ext cx="260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操作热数据迁移的</a:t>
            </a:r>
            <a:r>
              <a:rPr lang="en-US" altLang="zh-CN" sz="1000">
                <a:solidFill>
                  <a:srgbClr val="FF0000"/>
                </a:solidFill>
              </a:rPr>
              <a:t>5</a:t>
            </a:r>
            <a:r>
              <a:rPr lang="zh-CN" altLang="en-US" sz="1000">
                <a:solidFill>
                  <a:srgbClr val="FF0000"/>
                </a:solidFill>
              </a:rPr>
              <a:t>分钟内的写数据，将</a:t>
            </a:r>
            <a:r>
              <a:rPr lang="en-US" altLang="zh-CN" sz="1000">
                <a:solidFill>
                  <a:srgbClr val="FF0000"/>
                </a:solidFill>
              </a:rPr>
              <a:t>binlog</a:t>
            </a:r>
            <a:r>
              <a:rPr lang="zh-CN" altLang="en-US" sz="1000">
                <a:solidFill>
                  <a:srgbClr val="FF0000"/>
                </a:solidFill>
              </a:rPr>
              <a:t>日志同步到新的表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7" name="肘形连接符 16"/>
          <p:cNvCxnSpPr>
            <a:stCxn id="7" idx="3"/>
            <a:endCxn id="16" idx="1"/>
          </p:cNvCxnSpPr>
          <p:nvPr/>
        </p:nvCxnSpPr>
        <p:spPr>
          <a:xfrm flipV="1">
            <a:off x="5604510" y="1941830"/>
            <a:ext cx="644525" cy="255270"/>
          </a:xfrm>
          <a:prstGeom prst="bentConnector3">
            <a:avLst>
              <a:gd name="adj1" fmla="val 5004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575935" y="3458210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15"/>
            </p:custDataLst>
          </p:nvPr>
        </p:nvSpPr>
        <p:spPr>
          <a:xfrm>
            <a:off x="6367145" y="2235835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>
            <a:off x="8537575" y="1162685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7"/>
            </p:custDataLst>
          </p:nvPr>
        </p:nvSpPr>
        <p:spPr>
          <a:xfrm>
            <a:off x="8537575" y="1696720"/>
            <a:ext cx="282575" cy="3035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3759200" y="5200015"/>
            <a:ext cx="3690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mysql </a:t>
            </a:r>
            <a:r>
              <a:rPr lang="zh-CN" altLang="en-US" sz="1200">
                <a:solidFill>
                  <a:srgbClr val="FF0000"/>
                </a:solidFill>
              </a:rPr>
              <a:t>实现不停机迁移大表的数据到各个小的子表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5678170" y="4066540"/>
            <a:ext cx="2167255" cy="24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solidFill>
                  <a:srgbClr val="FF0000"/>
                </a:solidFill>
              </a:rPr>
              <a:t>dump</a:t>
            </a:r>
            <a:r>
              <a:rPr lang="zh-CN" altLang="en-US" sz="900">
                <a:solidFill>
                  <a:srgbClr val="FF0000"/>
                </a:solidFill>
              </a:rPr>
              <a:t>默认会锁表，需要加参数解除</a:t>
            </a:r>
            <a:endParaRPr lang="zh-CN" altLang="en-US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NzUxOTVkN2ZmMjVjM2EzNTY4MWNhM2I2OGZkMjAyOTMifQ=="/>
  <p:tag name="KSO_WPP_MARK_KEY" val="6c615dd7-894b-4d6a-b658-45c2f8cb1fc5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88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8</cp:revision>
  <dcterms:created xsi:type="dcterms:W3CDTF">2023-04-21T08:18:00Z</dcterms:created>
  <dcterms:modified xsi:type="dcterms:W3CDTF">2023-05-09T08:48:05Z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306EAFB1DE1844938EE753F6298E2E95_12</vt:lpwstr>
  </property>
  <property fmtid="{D5CDD505-2E9C-101B-9397-08002B2CF9AE}" pid="3" name="KSOProductBuildVer">
    <vt:lpwstr>2052-11.1.0.14309</vt:lpwstr>
  </property>
</Properties>
</file>