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2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3272790" y="185420"/>
            <a:ext cx="5789295" cy="30124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48405" y="850265"/>
            <a:ext cx="502285" cy="6007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热数据</a:t>
            </a:r>
            <a:endParaRPr lang="zh-CN" altLang="en-US" sz="1200"/>
          </a:p>
        </p:txBody>
      </p:sp>
      <p:sp>
        <p:nvSpPr>
          <p:cNvPr id="12" name="圆角矩形 11"/>
          <p:cNvSpPr/>
          <p:nvPr>
            <p:custDataLst>
              <p:tags r:id="rId2"/>
            </p:custDataLst>
          </p:nvPr>
        </p:nvSpPr>
        <p:spPr>
          <a:xfrm>
            <a:off x="3748405" y="1450975"/>
            <a:ext cx="502285" cy="16103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冷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2" name="圆角矩形 1"/>
          <p:cNvSpPr/>
          <p:nvPr>
            <p:custDataLst>
              <p:tags r:id="rId3"/>
            </p:custDataLst>
          </p:nvPr>
        </p:nvSpPr>
        <p:spPr>
          <a:xfrm>
            <a:off x="7458075" y="850265"/>
            <a:ext cx="810895" cy="6007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热数据</a:t>
            </a:r>
            <a:endParaRPr lang="zh-CN" altLang="en-US" sz="1200">
              <a:sym typeface="+mn-ea"/>
            </a:endParaRPr>
          </a:p>
        </p:txBody>
      </p:sp>
      <p:sp>
        <p:nvSpPr>
          <p:cNvPr id="3" name="圆角矩形 2"/>
          <p:cNvSpPr/>
          <p:nvPr>
            <p:custDataLst>
              <p:tags r:id="rId4"/>
            </p:custDataLst>
          </p:nvPr>
        </p:nvSpPr>
        <p:spPr>
          <a:xfrm>
            <a:off x="7458075" y="1679575"/>
            <a:ext cx="815975" cy="6007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冷数据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4" name="圆角矩形 3"/>
          <p:cNvSpPr/>
          <p:nvPr>
            <p:custDataLst>
              <p:tags r:id="rId5"/>
            </p:custDataLst>
          </p:nvPr>
        </p:nvSpPr>
        <p:spPr>
          <a:xfrm>
            <a:off x="7458075" y="2460625"/>
            <a:ext cx="815340" cy="6007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冷数据</a:t>
            </a:r>
            <a:r>
              <a:rPr lang="en-US" altLang="zh-CN" sz="1200">
                <a:sym typeface="+mn-ea"/>
              </a:rPr>
              <a:t>2</a:t>
            </a:r>
            <a:endParaRPr lang="en-US" altLang="zh-CN" sz="1200">
              <a:sym typeface="+mn-ea"/>
            </a:endParaRPr>
          </a:p>
        </p:txBody>
      </p:sp>
      <p:cxnSp>
        <p:nvCxnSpPr>
          <p:cNvPr id="6" name="直接箭头连接符 5"/>
          <p:cNvCxnSpPr>
            <a:stCxn id="8" idx="3"/>
            <a:endCxn id="2" idx="1"/>
          </p:cNvCxnSpPr>
          <p:nvPr/>
        </p:nvCxnSpPr>
        <p:spPr>
          <a:xfrm>
            <a:off x="4250690" y="1150620"/>
            <a:ext cx="32073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2" idx="3"/>
            <a:endCxn id="3" idx="1"/>
          </p:cNvCxnSpPr>
          <p:nvPr/>
        </p:nvCxnSpPr>
        <p:spPr>
          <a:xfrm flipV="1">
            <a:off x="4250690" y="1979930"/>
            <a:ext cx="3207385" cy="276225"/>
          </a:xfrm>
          <a:prstGeom prst="bentConnector3">
            <a:avLst>
              <a:gd name="adj1" fmla="val 500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2" idx="3"/>
            <a:endCxn id="4" idx="1"/>
          </p:cNvCxnSpPr>
          <p:nvPr/>
        </p:nvCxnSpPr>
        <p:spPr>
          <a:xfrm>
            <a:off x="4250690" y="2256155"/>
            <a:ext cx="3207385" cy="504825"/>
          </a:xfrm>
          <a:prstGeom prst="bentConnector3">
            <a:avLst>
              <a:gd name="adj1" fmla="val 500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740275" y="830580"/>
            <a:ext cx="1920875" cy="320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insert into select from</a:t>
            </a:r>
            <a:endParaRPr lang="en-US" altLang="zh-CN" sz="1400"/>
          </a:p>
        </p:txBody>
      </p:sp>
      <p:sp>
        <p:nvSpPr>
          <p:cNvPr id="48" name="文本框 47"/>
          <p:cNvSpPr txBox="1"/>
          <p:nvPr>
            <p:custDataLst>
              <p:tags r:id="rId7"/>
            </p:custDataLst>
          </p:nvPr>
        </p:nvSpPr>
        <p:spPr>
          <a:xfrm>
            <a:off x="4465320" y="2324735"/>
            <a:ext cx="299275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mysqldump  </a:t>
            </a:r>
            <a:r>
              <a:rPr lang="zh-CN" altLang="en-US" sz="1200"/>
              <a:t>按时间条件导出</a:t>
            </a:r>
            <a:r>
              <a:rPr lang="en-US" altLang="zh-CN" sz="1200"/>
              <a:t>(</a:t>
            </a:r>
            <a:r>
              <a:rPr lang="zh-CN" altLang="en-US" sz="1200"/>
              <a:t>提前一天搞</a:t>
            </a:r>
            <a:r>
              <a:rPr lang="en-US" altLang="zh-CN" sz="1200"/>
              <a:t>)</a:t>
            </a:r>
            <a:endParaRPr lang="en-US" altLang="zh-CN" sz="1200"/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3748405" y="636270"/>
            <a:ext cx="502285" cy="194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5</a:t>
            </a:r>
            <a:r>
              <a:rPr lang="zh-CN" altLang="en-US" sz="900"/>
              <a:t>分钟</a:t>
            </a:r>
            <a:endParaRPr lang="zh-CN" altLang="en-US" sz="900"/>
          </a:p>
        </p:txBody>
      </p:sp>
      <p:cxnSp>
        <p:nvCxnSpPr>
          <p:cNvPr id="14" name="肘形连接符 13"/>
          <p:cNvCxnSpPr>
            <a:stCxn id="13" idx="3"/>
            <a:endCxn id="2" idx="0"/>
          </p:cNvCxnSpPr>
          <p:nvPr/>
        </p:nvCxnSpPr>
        <p:spPr>
          <a:xfrm>
            <a:off x="4250690" y="733425"/>
            <a:ext cx="3613150" cy="1168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4740275" y="382270"/>
            <a:ext cx="1994535" cy="320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操作热数据迁移的过程中新增的数据，用</a:t>
            </a:r>
            <a:r>
              <a:rPr lang="en-US" altLang="zh-CN" sz="1000"/>
              <a:t>binlog</a:t>
            </a:r>
            <a:r>
              <a:rPr lang="zh-CN" altLang="en-US" sz="1000"/>
              <a:t>同步到新的表</a:t>
            </a:r>
            <a:endParaRPr lang="zh-CN" altLang="en-US" sz="1000"/>
          </a:p>
        </p:txBody>
      </p:sp>
      <p:sp>
        <p:nvSpPr>
          <p:cNvPr id="24" name="文本框 23"/>
          <p:cNvSpPr txBox="1"/>
          <p:nvPr>
            <p:custDataLst>
              <p:tags r:id="rId10"/>
            </p:custDataLst>
          </p:nvPr>
        </p:nvSpPr>
        <p:spPr>
          <a:xfrm>
            <a:off x="864235" y="3261995"/>
            <a:ext cx="2884170" cy="248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>
                <a:solidFill>
                  <a:srgbClr val="FF0000"/>
                </a:solidFill>
              </a:rPr>
              <a:t>dump</a:t>
            </a:r>
            <a:r>
              <a:rPr lang="zh-CN" altLang="en-US" sz="1200">
                <a:solidFill>
                  <a:srgbClr val="FF0000"/>
                </a:solidFill>
              </a:rPr>
              <a:t>默认会锁表，需要加参数解除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6" name="椭圆 15"/>
          <p:cNvSpPr/>
          <p:nvPr>
            <p:custDataLst>
              <p:tags r:id="rId11"/>
            </p:custDataLst>
          </p:nvPr>
        </p:nvSpPr>
        <p:spPr>
          <a:xfrm>
            <a:off x="4853940" y="2061210"/>
            <a:ext cx="282575" cy="30353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12"/>
            </p:custDataLst>
          </p:nvPr>
        </p:nvSpPr>
        <p:spPr>
          <a:xfrm>
            <a:off x="6522085" y="998855"/>
            <a:ext cx="282575" cy="30353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3"/>
            </p:custDataLst>
          </p:nvPr>
        </p:nvSpPr>
        <p:spPr>
          <a:xfrm>
            <a:off x="6734810" y="429895"/>
            <a:ext cx="282575" cy="30353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1433830" y="534670"/>
            <a:ext cx="1451610" cy="397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>
                <a:solidFill>
                  <a:schemeClr val="tx1"/>
                </a:solidFill>
              </a:rPr>
              <a:t>操作热数据迁移的</a:t>
            </a:r>
            <a:r>
              <a:rPr lang="en-US" altLang="zh-CN" sz="1000">
                <a:solidFill>
                  <a:schemeClr val="tx1"/>
                </a:solidFill>
              </a:rPr>
              <a:t>5</a:t>
            </a:r>
            <a:r>
              <a:rPr lang="zh-CN" altLang="en-US" sz="1000">
                <a:solidFill>
                  <a:schemeClr val="tx1"/>
                </a:solidFill>
              </a:rPr>
              <a:t>分钟内发生变动的数据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9" idx="3"/>
            <a:endCxn id="13" idx="1"/>
          </p:cNvCxnSpPr>
          <p:nvPr/>
        </p:nvCxnSpPr>
        <p:spPr>
          <a:xfrm>
            <a:off x="2885440" y="733425"/>
            <a:ext cx="862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15"/>
            </p:custDataLst>
          </p:nvPr>
        </p:nvSpPr>
        <p:spPr>
          <a:xfrm>
            <a:off x="9360535" y="2427605"/>
            <a:ext cx="253238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单库情况下的不停机</a:t>
            </a:r>
            <a:r>
              <a:rPr lang="zh-CN" altLang="en-US" sz="1200"/>
              <a:t>冷热数据</a:t>
            </a:r>
            <a:r>
              <a:rPr lang="zh-CN" altLang="en-US" sz="1200"/>
              <a:t>迁移</a:t>
            </a:r>
            <a:endParaRPr lang="zh-CN" altLang="en-US" sz="1200"/>
          </a:p>
        </p:txBody>
      </p:sp>
      <p:sp>
        <p:nvSpPr>
          <p:cNvPr id="23" name="圆角矩形 22"/>
          <p:cNvSpPr/>
          <p:nvPr>
            <p:custDataLst>
              <p:tags r:id="rId16"/>
            </p:custDataLst>
          </p:nvPr>
        </p:nvSpPr>
        <p:spPr>
          <a:xfrm>
            <a:off x="3272155" y="3662045"/>
            <a:ext cx="2066290" cy="30124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>
            <p:custDataLst>
              <p:tags r:id="rId17"/>
            </p:custDataLst>
          </p:nvPr>
        </p:nvSpPr>
        <p:spPr>
          <a:xfrm>
            <a:off x="3748405" y="4283710"/>
            <a:ext cx="502285" cy="223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大</a:t>
            </a:r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35" name="圆角矩形 34"/>
          <p:cNvSpPr/>
          <p:nvPr>
            <p:custDataLst>
              <p:tags r:id="rId18"/>
            </p:custDataLst>
          </p:nvPr>
        </p:nvSpPr>
        <p:spPr>
          <a:xfrm>
            <a:off x="3748405" y="4088765"/>
            <a:ext cx="502285" cy="194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5</a:t>
            </a:r>
            <a:r>
              <a:rPr lang="zh-CN" altLang="en-US" sz="900"/>
              <a:t>分钟</a:t>
            </a:r>
            <a:endParaRPr lang="zh-CN" altLang="en-US" sz="900"/>
          </a:p>
        </p:txBody>
      </p:sp>
      <p:sp>
        <p:nvSpPr>
          <p:cNvPr id="45" name="圆角矩形 44"/>
          <p:cNvSpPr/>
          <p:nvPr>
            <p:custDataLst>
              <p:tags r:id="rId19"/>
            </p:custDataLst>
          </p:nvPr>
        </p:nvSpPr>
        <p:spPr>
          <a:xfrm>
            <a:off x="7503160" y="3660140"/>
            <a:ext cx="1558925" cy="11671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分库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0" name="圆角矩形 49"/>
          <p:cNvSpPr/>
          <p:nvPr>
            <p:custDataLst>
              <p:tags r:id="rId20"/>
            </p:custDataLst>
          </p:nvPr>
        </p:nvSpPr>
        <p:spPr>
          <a:xfrm>
            <a:off x="7874635" y="3793490"/>
            <a:ext cx="815975" cy="6007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分表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60" name="圆角矩形 59"/>
          <p:cNvSpPr/>
          <p:nvPr>
            <p:custDataLst>
              <p:tags r:id="rId21"/>
            </p:custDataLst>
          </p:nvPr>
        </p:nvSpPr>
        <p:spPr>
          <a:xfrm>
            <a:off x="7503160" y="5505450"/>
            <a:ext cx="1558925" cy="11671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分库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1" name="圆角矩形 60"/>
          <p:cNvSpPr/>
          <p:nvPr>
            <p:custDataLst>
              <p:tags r:id="rId22"/>
            </p:custDataLst>
          </p:nvPr>
        </p:nvSpPr>
        <p:spPr>
          <a:xfrm>
            <a:off x="7874635" y="5638800"/>
            <a:ext cx="815975" cy="6007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分表</a:t>
            </a:r>
            <a:r>
              <a:rPr lang="en-US" altLang="zh-CN" sz="1200"/>
              <a:t>2</a:t>
            </a:r>
            <a:endParaRPr lang="en-US" altLang="zh-CN" sz="1200"/>
          </a:p>
        </p:txBody>
      </p:sp>
      <p:cxnSp>
        <p:nvCxnSpPr>
          <p:cNvPr id="66" name="肘形连接符 65"/>
          <p:cNvCxnSpPr>
            <a:stCxn id="26" idx="3"/>
            <a:endCxn id="50" idx="1"/>
          </p:cNvCxnSpPr>
          <p:nvPr/>
        </p:nvCxnSpPr>
        <p:spPr>
          <a:xfrm flipV="1">
            <a:off x="4250690" y="4093845"/>
            <a:ext cx="3623945" cy="1304925"/>
          </a:xfrm>
          <a:prstGeom prst="bentConnector3">
            <a:avLst>
              <a:gd name="adj1" fmla="val 500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26" idx="3"/>
            <a:endCxn id="61" idx="1"/>
          </p:cNvCxnSpPr>
          <p:nvPr/>
        </p:nvCxnSpPr>
        <p:spPr>
          <a:xfrm>
            <a:off x="4250690" y="5398770"/>
            <a:ext cx="3623945" cy="540385"/>
          </a:xfrm>
          <a:prstGeom prst="bentConnector3">
            <a:avLst>
              <a:gd name="adj1" fmla="val 500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>
            <p:custDataLst>
              <p:tags r:id="rId23"/>
            </p:custDataLst>
          </p:nvPr>
        </p:nvSpPr>
        <p:spPr>
          <a:xfrm>
            <a:off x="5334635" y="3765550"/>
            <a:ext cx="21685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>
                <a:solidFill>
                  <a:srgbClr val="FF0000"/>
                </a:solidFill>
              </a:rPr>
              <a:t>mysqldump  where id%4=</a:t>
            </a:r>
            <a:r>
              <a:rPr lang="zh-CN" altLang="en-US" sz="1200">
                <a:solidFill>
                  <a:srgbClr val="FF0000"/>
                </a:solidFill>
              </a:rPr>
              <a:t>分库</a:t>
            </a:r>
            <a:r>
              <a:rPr lang="en-US" altLang="zh-CN" sz="1200">
                <a:solidFill>
                  <a:srgbClr val="FF0000"/>
                </a:solidFill>
              </a:rPr>
              <a:t>1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>
            <p:custDataLst>
              <p:tags r:id="rId24"/>
            </p:custDataLst>
          </p:nvPr>
        </p:nvSpPr>
        <p:spPr>
          <a:xfrm>
            <a:off x="5338445" y="5991225"/>
            <a:ext cx="218821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>
                <a:solidFill>
                  <a:srgbClr val="FF0000"/>
                </a:solidFill>
              </a:rPr>
              <a:t>mysqldump  where id%4=</a:t>
            </a:r>
            <a:r>
              <a:rPr lang="zh-CN" altLang="en-US" sz="1200">
                <a:solidFill>
                  <a:srgbClr val="FF0000"/>
                </a:solidFill>
              </a:rPr>
              <a:t>分库</a:t>
            </a:r>
            <a:r>
              <a:rPr lang="en-US" altLang="zh-CN" sz="1200">
                <a:solidFill>
                  <a:srgbClr val="FF0000"/>
                </a:solidFill>
              </a:rPr>
              <a:t>2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>
            <p:custDataLst>
              <p:tags r:id="rId25"/>
            </p:custDataLst>
          </p:nvPr>
        </p:nvSpPr>
        <p:spPr>
          <a:xfrm>
            <a:off x="9360535" y="5083810"/>
            <a:ext cx="253238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单库到分库分表</a:t>
            </a:r>
            <a:r>
              <a:rPr lang="zh-CN" altLang="en-US" sz="1200"/>
              <a:t>的数据</a:t>
            </a:r>
            <a:r>
              <a:rPr lang="zh-CN" altLang="en-US" sz="1200"/>
              <a:t>迁移</a:t>
            </a:r>
            <a:endParaRPr lang="zh-CN" altLang="en-US" sz="1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COMMONDATA" val="eyJoZGlkIjoiNzUxOTVkN2ZmMjVjM2EzNTY4MWNhM2I2OGZkMjAyOTMifQ=="/>
  <p:tag name="KSO_WPP_MARK_KEY" val="6c615dd7-894b-4d6a-b658-45c2f8cb1fc5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WPS 演示</Application>
  <PresentationFormat>宽屏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第十只橘猫</cp:lastModifiedBy>
  <cp:revision>9</cp:revision>
  <dcterms:created xsi:type="dcterms:W3CDTF">2023-04-21T08:18:00Z</dcterms:created>
  <dcterms:modified xsi:type="dcterms:W3CDTF">2023-05-12T04:54:34Z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306EAFB1DE1844938EE753F6298E2E95_12</vt:lpwstr>
  </property>
  <property fmtid="{D5CDD505-2E9C-101B-9397-08002B2CF9AE}" pid="3" name="KSOProductBuildVer">
    <vt:lpwstr>2052-11.1.0.14309</vt:lpwstr>
  </property>
</Properties>
</file>