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661285" y="915035"/>
            <a:ext cx="2449830" cy="20853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966720" y="2600325"/>
            <a:ext cx="1790065" cy="3187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DataSourceProxy</a:t>
            </a:r>
            <a:r>
              <a:rPr lang="en-US" altLang="zh-CN" sz="1400">
                <a:solidFill>
                  <a:srgbClr val="FF0000"/>
                </a:solidFill>
              </a:rPr>
              <a:t>  RM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3274060" y="3201035"/>
            <a:ext cx="1174115" cy="382905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153410" y="1578610"/>
            <a:ext cx="1602740" cy="227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业务操作</a:t>
            </a:r>
            <a:r>
              <a:rPr lang="en-US" altLang="zh-CN" sz="1200"/>
              <a:t> sql--</a:t>
            </a:r>
            <a:r>
              <a:rPr lang="zh-CN" altLang="en-US" sz="1200"/>
              <a:t>业务表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3153410" y="2174875"/>
            <a:ext cx="1602740" cy="236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回滚日志</a:t>
            </a:r>
            <a:r>
              <a:rPr lang="en-US" altLang="zh-CN" sz="1200"/>
              <a:t> sql--</a:t>
            </a:r>
            <a:r>
              <a:rPr lang="zh-CN" altLang="en-US" sz="1200"/>
              <a:t>日志表</a:t>
            </a:r>
            <a:endParaRPr lang="zh-CN" altLang="en-US" sz="1200"/>
          </a:p>
        </p:txBody>
      </p:sp>
      <p:sp>
        <p:nvSpPr>
          <p:cNvPr id="9" name="左大括号 8"/>
          <p:cNvSpPr/>
          <p:nvPr/>
        </p:nvSpPr>
        <p:spPr>
          <a:xfrm>
            <a:off x="2825750" y="1662430"/>
            <a:ext cx="255270" cy="655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5" idx="2"/>
            <a:endCxn id="6" idx="1"/>
          </p:cNvCxnSpPr>
          <p:nvPr/>
        </p:nvCxnSpPr>
        <p:spPr>
          <a:xfrm flipH="1">
            <a:off x="3861435" y="2919095"/>
            <a:ext cx="635" cy="281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661285" y="4369435"/>
            <a:ext cx="2449830" cy="15938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966085" y="5427345"/>
            <a:ext cx="1790065" cy="38227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DataSourceProxy</a:t>
            </a:r>
            <a:r>
              <a:rPr lang="en-US" altLang="zh-CN" sz="1400">
                <a:solidFill>
                  <a:srgbClr val="FF0000"/>
                </a:solidFill>
              </a:rPr>
              <a:t> RM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4" name="圆柱形 13"/>
          <p:cNvSpPr/>
          <p:nvPr/>
        </p:nvSpPr>
        <p:spPr>
          <a:xfrm>
            <a:off x="3274695" y="6163945"/>
            <a:ext cx="1174115" cy="382905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3153410" y="4606925"/>
            <a:ext cx="1602740" cy="227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业务操作</a:t>
            </a:r>
            <a:r>
              <a:rPr lang="en-US" altLang="zh-CN" sz="1200"/>
              <a:t> sql--</a:t>
            </a:r>
            <a:r>
              <a:rPr lang="zh-CN" altLang="en-US" sz="1200"/>
              <a:t>业务表</a:t>
            </a:r>
            <a:endParaRPr lang="zh-CN" altLang="en-US" sz="1200"/>
          </a:p>
        </p:txBody>
      </p:sp>
      <p:sp>
        <p:nvSpPr>
          <p:cNvPr id="16" name="矩形 15"/>
          <p:cNvSpPr/>
          <p:nvPr/>
        </p:nvSpPr>
        <p:spPr>
          <a:xfrm>
            <a:off x="3153410" y="5062220"/>
            <a:ext cx="1602740" cy="236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回滚日志</a:t>
            </a:r>
            <a:r>
              <a:rPr lang="en-US" altLang="zh-CN" sz="1200"/>
              <a:t> sql--</a:t>
            </a:r>
            <a:r>
              <a:rPr lang="zh-CN" altLang="en-US" sz="1200"/>
              <a:t>日志表</a:t>
            </a:r>
            <a:endParaRPr lang="zh-CN" altLang="en-US" sz="1200"/>
          </a:p>
        </p:txBody>
      </p:sp>
      <p:sp>
        <p:nvSpPr>
          <p:cNvPr id="17" name="左大括号 16"/>
          <p:cNvSpPr/>
          <p:nvPr/>
        </p:nvSpPr>
        <p:spPr>
          <a:xfrm>
            <a:off x="2825750" y="4625340"/>
            <a:ext cx="255270" cy="655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3" idx="2"/>
            <a:endCxn id="14" idx="1"/>
          </p:cNvCxnSpPr>
          <p:nvPr/>
        </p:nvCxnSpPr>
        <p:spPr>
          <a:xfrm>
            <a:off x="3861435" y="5809615"/>
            <a:ext cx="635" cy="354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51330" y="1807210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51330" y="497268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8827135" y="982345"/>
            <a:ext cx="1329690" cy="56197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rgbClr val="FF0000"/>
                </a:solidFill>
              </a:rPr>
              <a:t>TC</a:t>
            </a:r>
            <a:endParaRPr lang="en-US" altLang="zh-CN" sz="240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5" idx="3"/>
          </p:cNvCxnSpPr>
          <p:nvPr/>
        </p:nvCxnSpPr>
        <p:spPr>
          <a:xfrm flipV="1">
            <a:off x="4756785" y="2758440"/>
            <a:ext cx="4006850" cy="1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752340" y="5616575"/>
            <a:ext cx="4020185" cy="1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374515" y="3759200"/>
            <a:ext cx="964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feign </a:t>
            </a:r>
            <a:r>
              <a:rPr lang="zh-CN" altLang="en-US" sz="1400"/>
              <a:t>调用</a:t>
            </a:r>
            <a:endParaRPr lang="zh-CN" altLang="en-US" sz="1400"/>
          </a:p>
        </p:txBody>
      </p:sp>
      <p:sp>
        <p:nvSpPr>
          <p:cNvPr id="27" name="矩形 26"/>
          <p:cNvSpPr/>
          <p:nvPr/>
        </p:nvSpPr>
        <p:spPr>
          <a:xfrm>
            <a:off x="2966085" y="1064895"/>
            <a:ext cx="1840230" cy="281940"/>
          </a:xfrm>
          <a:prstGeom prst="rect">
            <a:avLst/>
          </a:prstGeom>
          <a:ln w="15875" cmpd="sng">
            <a:solidFill>
              <a:srgbClr val="00B0F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@GlobalTransac</a:t>
            </a:r>
            <a:r>
              <a:rPr lang="en-US" altLang="zh-CN" sz="1400">
                <a:solidFill>
                  <a:srgbClr val="FF0000"/>
                </a:solidFill>
              </a:rPr>
              <a:t>  TM</a:t>
            </a:r>
            <a:endParaRPr lang="en-US" altLang="zh-CN" sz="1400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>
          <a:xfrm>
            <a:off x="4806315" y="1205865"/>
            <a:ext cx="3984625" cy="44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987540" y="982345"/>
            <a:ext cx="17760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开启全局事务，返回</a:t>
            </a:r>
            <a:r>
              <a:rPr lang="en-US" altLang="zh-CN" sz="1000"/>
              <a:t> XID</a:t>
            </a:r>
            <a:endParaRPr lang="en-US" altLang="zh-CN" sz="1000"/>
          </a:p>
        </p:txBody>
      </p:sp>
      <p:sp>
        <p:nvSpPr>
          <p:cNvPr id="31" name="矩形 30"/>
          <p:cNvSpPr/>
          <p:nvPr/>
        </p:nvSpPr>
        <p:spPr>
          <a:xfrm>
            <a:off x="3153410" y="1872615"/>
            <a:ext cx="1602740" cy="236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远程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cxnSp>
        <p:nvCxnSpPr>
          <p:cNvPr id="32" name="肘形连接符 31"/>
          <p:cNvCxnSpPr>
            <a:stCxn id="31" idx="3"/>
            <a:endCxn id="12" idx="3"/>
          </p:cNvCxnSpPr>
          <p:nvPr/>
        </p:nvCxnSpPr>
        <p:spPr>
          <a:xfrm>
            <a:off x="4756150" y="1990725"/>
            <a:ext cx="354965" cy="3175635"/>
          </a:xfrm>
          <a:prstGeom prst="bentConnector3">
            <a:avLst>
              <a:gd name="adj1" fmla="val 1670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451090" y="2513330"/>
            <a:ext cx="1102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注册分支</a:t>
            </a:r>
            <a:r>
              <a:rPr lang="zh-CN" altLang="en-US" sz="1000"/>
              <a:t>事务</a:t>
            </a:r>
            <a:endParaRPr lang="zh-CN" altLang="en-US" sz="1000"/>
          </a:p>
        </p:txBody>
      </p:sp>
      <p:sp>
        <p:nvSpPr>
          <p:cNvPr id="46" name="矩形 45"/>
          <p:cNvSpPr/>
          <p:nvPr/>
        </p:nvSpPr>
        <p:spPr>
          <a:xfrm>
            <a:off x="5685155" y="1535430"/>
            <a:ext cx="1302385" cy="9112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902960" y="2108835"/>
            <a:ext cx="867410" cy="246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提交本地</a:t>
            </a:r>
            <a:r>
              <a:rPr lang="zh-CN" altLang="en-US" sz="1000"/>
              <a:t>锁</a:t>
            </a:r>
            <a:endParaRPr lang="zh-CN" altLang="en-US" sz="1000"/>
          </a:p>
        </p:txBody>
      </p:sp>
      <p:sp>
        <p:nvSpPr>
          <p:cNvPr id="48" name="矩形 47"/>
          <p:cNvSpPr/>
          <p:nvPr/>
        </p:nvSpPr>
        <p:spPr>
          <a:xfrm>
            <a:off x="5902325" y="1671955"/>
            <a:ext cx="867410" cy="246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获取本地</a:t>
            </a:r>
            <a:r>
              <a:rPr lang="zh-CN" altLang="en-US" sz="1000"/>
              <a:t>锁</a:t>
            </a:r>
            <a:endParaRPr lang="zh-CN" altLang="en-US" sz="1000"/>
          </a:p>
        </p:txBody>
      </p:sp>
      <p:sp>
        <p:nvSpPr>
          <p:cNvPr id="49" name="矩形 48"/>
          <p:cNvSpPr/>
          <p:nvPr/>
        </p:nvSpPr>
        <p:spPr>
          <a:xfrm>
            <a:off x="5684520" y="4460240"/>
            <a:ext cx="1302385" cy="9112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902325" y="5033645"/>
            <a:ext cx="867410" cy="246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提交本地</a:t>
            </a:r>
            <a:r>
              <a:rPr lang="zh-CN" altLang="en-US" sz="1000"/>
              <a:t>锁</a:t>
            </a:r>
            <a:endParaRPr lang="zh-CN" altLang="en-US" sz="1000"/>
          </a:p>
        </p:txBody>
      </p:sp>
      <p:sp>
        <p:nvSpPr>
          <p:cNvPr id="51" name="矩形 50"/>
          <p:cNvSpPr/>
          <p:nvPr/>
        </p:nvSpPr>
        <p:spPr>
          <a:xfrm>
            <a:off x="5901690" y="4596765"/>
            <a:ext cx="867410" cy="246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获取本地</a:t>
            </a:r>
            <a:r>
              <a:rPr lang="zh-CN" altLang="en-US" sz="1000"/>
              <a:t>锁</a:t>
            </a:r>
            <a:endParaRPr lang="zh-CN" altLang="en-US" sz="1000"/>
          </a:p>
        </p:txBody>
      </p:sp>
      <p:cxnSp>
        <p:nvCxnSpPr>
          <p:cNvPr id="52" name="直接箭头连接符 51"/>
          <p:cNvCxnSpPr>
            <a:stCxn id="47" idx="3"/>
          </p:cNvCxnSpPr>
          <p:nvPr/>
        </p:nvCxnSpPr>
        <p:spPr>
          <a:xfrm>
            <a:off x="6770370" y="2232025"/>
            <a:ext cx="200215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50" idx="3"/>
          </p:cNvCxnSpPr>
          <p:nvPr/>
        </p:nvCxnSpPr>
        <p:spPr>
          <a:xfrm>
            <a:off x="6769735" y="5156835"/>
            <a:ext cx="201168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7579360" y="1990725"/>
            <a:ext cx="9740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上报提交</a:t>
            </a:r>
            <a:r>
              <a:rPr lang="zh-CN" altLang="en-US" sz="1000"/>
              <a:t>状态</a:t>
            </a:r>
            <a:endParaRPr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7579360" y="4911725"/>
            <a:ext cx="9740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上报提交</a:t>
            </a:r>
            <a:r>
              <a:rPr lang="zh-CN" altLang="en-US" sz="1000"/>
              <a:t>状态</a:t>
            </a:r>
            <a:endParaRPr lang="zh-CN" altLang="en-US" sz="1000"/>
          </a:p>
        </p:txBody>
      </p:sp>
      <p:sp>
        <p:nvSpPr>
          <p:cNvPr id="60" name="文本框 59"/>
          <p:cNvSpPr txBox="1"/>
          <p:nvPr/>
        </p:nvSpPr>
        <p:spPr>
          <a:xfrm>
            <a:off x="7579360" y="5373370"/>
            <a:ext cx="1102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注册分支</a:t>
            </a:r>
            <a:r>
              <a:rPr lang="zh-CN" altLang="en-US" sz="1000"/>
              <a:t>事务</a:t>
            </a:r>
            <a:endParaRPr lang="zh-CN" altLang="en-US" sz="1000"/>
          </a:p>
        </p:txBody>
      </p:sp>
      <p:sp>
        <p:nvSpPr>
          <p:cNvPr id="65" name="椭圆 64"/>
          <p:cNvSpPr/>
          <p:nvPr/>
        </p:nvSpPr>
        <p:spPr>
          <a:xfrm>
            <a:off x="7225030" y="2536190"/>
            <a:ext cx="281305" cy="2222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67" name="椭圆 66"/>
          <p:cNvSpPr/>
          <p:nvPr/>
        </p:nvSpPr>
        <p:spPr>
          <a:xfrm>
            <a:off x="6769100" y="1005205"/>
            <a:ext cx="281305" cy="2222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68" name="椭圆 67"/>
          <p:cNvSpPr/>
          <p:nvPr/>
        </p:nvSpPr>
        <p:spPr>
          <a:xfrm>
            <a:off x="7369810" y="5373370"/>
            <a:ext cx="281305" cy="2222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69" name="椭圆 68"/>
          <p:cNvSpPr/>
          <p:nvPr/>
        </p:nvSpPr>
        <p:spPr>
          <a:xfrm>
            <a:off x="5620385" y="1671955"/>
            <a:ext cx="281305" cy="2222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70" name="椭圆 69"/>
          <p:cNvSpPr/>
          <p:nvPr/>
        </p:nvSpPr>
        <p:spPr>
          <a:xfrm>
            <a:off x="5620385" y="4620895"/>
            <a:ext cx="281305" cy="2222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4</a:t>
            </a:r>
            <a:endParaRPr lang="en-US" altLang="zh-CN" sz="1400"/>
          </a:p>
        </p:txBody>
      </p:sp>
      <p:sp>
        <p:nvSpPr>
          <p:cNvPr id="71" name="椭圆 70"/>
          <p:cNvSpPr/>
          <p:nvPr/>
        </p:nvSpPr>
        <p:spPr>
          <a:xfrm>
            <a:off x="5620385" y="5048885"/>
            <a:ext cx="281305" cy="2222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72" name="椭圆 71"/>
          <p:cNvSpPr/>
          <p:nvPr/>
        </p:nvSpPr>
        <p:spPr>
          <a:xfrm>
            <a:off x="7369810" y="4923155"/>
            <a:ext cx="281305" cy="2222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6</a:t>
            </a:r>
            <a:endParaRPr lang="en-US" altLang="zh-CN" sz="1400"/>
          </a:p>
        </p:txBody>
      </p:sp>
      <p:sp>
        <p:nvSpPr>
          <p:cNvPr id="74" name="椭圆 73"/>
          <p:cNvSpPr/>
          <p:nvPr/>
        </p:nvSpPr>
        <p:spPr>
          <a:xfrm>
            <a:off x="5621655" y="2124710"/>
            <a:ext cx="281305" cy="2222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7</a:t>
            </a:r>
            <a:endParaRPr lang="en-US" altLang="zh-CN" sz="1400"/>
          </a:p>
        </p:txBody>
      </p:sp>
      <p:sp>
        <p:nvSpPr>
          <p:cNvPr id="75" name="椭圆 74"/>
          <p:cNvSpPr/>
          <p:nvPr/>
        </p:nvSpPr>
        <p:spPr>
          <a:xfrm>
            <a:off x="7369810" y="1990725"/>
            <a:ext cx="281305" cy="2222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8</a:t>
            </a:r>
            <a:endParaRPr lang="en-US" altLang="zh-CN" sz="1400"/>
          </a:p>
        </p:txBody>
      </p:sp>
      <p:sp>
        <p:nvSpPr>
          <p:cNvPr id="79" name="文本框 78"/>
          <p:cNvSpPr txBox="1"/>
          <p:nvPr/>
        </p:nvSpPr>
        <p:spPr>
          <a:xfrm>
            <a:off x="6057900" y="2914650"/>
            <a:ext cx="18567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00B0F0"/>
                </a:solidFill>
              </a:rPr>
              <a:t>提交全局事务，删除回滚日志</a:t>
            </a:r>
            <a:endParaRPr lang="zh-CN" altLang="en-US" sz="1000">
              <a:solidFill>
                <a:srgbClr val="00B0F0"/>
              </a:solidFill>
            </a:endParaRPr>
          </a:p>
        </p:txBody>
      </p:sp>
      <p:cxnSp>
        <p:nvCxnSpPr>
          <p:cNvPr id="80" name="肘形连接符 79"/>
          <p:cNvCxnSpPr>
            <a:endCxn id="5" idx="3"/>
          </p:cNvCxnSpPr>
          <p:nvPr/>
        </p:nvCxnSpPr>
        <p:spPr>
          <a:xfrm rot="10800000">
            <a:off x="4756785" y="2759710"/>
            <a:ext cx="4023995" cy="400050"/>
          </a:xfrm>
          <a:prstGeom prst="bentConnector3">
            <a:avLst>
              <a:gd name="adj1" fmla="val 71279"/>
            </a:avLst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endCxn id="5" idx="3"/>
          </p:cNvCxnSpPr>
          <p:nvPr/>
        </p:nvCxnSpPr>
        <p:spPr>
          <a:xfrm rot="10800000">
            <a:off x="4756785" y="2759710"/>
            <a:ext cx="4015105" cy="882650"/>
          </a:xfrm>
          <a:prstGeom prst="bentConnector3">
            <a:avLst>
              <a:gd name="adj1" fmla="val 71089"/>
            </a:avLst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endCxn id="13" idx="3"/>
          </p:cNvCxnSpPr>
          <p:nvPr/>
        </p:nvCxnSpPr>
        <p:spPr>
          <a:xfrm rot="10800000">
            <a:off x="4756150" y="5618480"/>
            <a:ext cx="4025265" cy="409575"/>
          </a:xfrm>
          <a:prstGeom prst="bentConnector3">
            <a:avLst>
              <a:gd name="adj1" fmla="val 71257"/>
            </a:avLst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endCxn id="13" idx="3"/>
          </p:cNvCxnSpPr>
          <p:nvPr/>
        </p:nvCxnSpPr>
        <p:spPr>
          <a:xfrm rot="10800000">
            <a:off x="4756150" y="5618480"/>
            <a:ext cx="4062095" cy="782955"/>
          </a:xfrm>
          <a:prstGeom prst="bentConnector3">
            <a:avLst>
              <a:gd name="adj1" fmla="val 71299"/>
            </a:avLst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057900" y="5782310"/>
            <a:ext cx="18567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00B0F0"/>
                </a:solidFill>
              </a:rPr>
              <a:t>提交全局事务，删除回滚日志</a:t>
            </a:r>
            <a:endParaRPr lang="zh-CN" altLang="en-US" sz="1000">
              <a:solidFill>
                <a:srgbClr val="00B0F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902960" y="3397250"/>
            <a:ext cx="20116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C00000"/>
                </a:solidFill>
              </a:rPr>
              <a:t>回滚全局事务，</a:t>
            </a:r>
            <a:r>
              <a:rPr lang="zh-CN" altLang="en-US" sz="1000">
                <a:solidFill>
                  <a:srgbClr val="C00000"/>
                </a:solidFill>
              </a:rPr>
              <a:t>执行回滚日志</a:t>
            </a:r>
            <a:r>
              <a:rPr lang="en-US" altLang="zh-CN" sz="1000">
                <a:solidFill>
                  <a:srgbClr val="C00000"/>
                </a:solidFill>
              </a:rPr>
              <a:t>sql</a:t>
            </a:r>
            <a:endParaRPr lang="en-US" altLang="zh-CN" sz="1000">
              <a:solidFill>
                <a:srgbClr val="C0000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903595" y="6155690"/>
            <a:ext cx="20110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C00000"/>
                </a:solidFill>
              </a:rPr>
              <a:t>回滚全局事务，</a:t>
            </a:r>
            <a:r>
              <a:rPr lang="zh-CN" altLang="en-US" sz="1000">
                <a:solidFill>
                  <a:srgbClr val="C00000"/>
                </a:solidFill>
              </a:rPr>
              <a:t>执行回滚日志</a:t>
            </a:r>
            <a:r>
              <a:rPr lang="en-US" altLang="zh-CN" sz="1000">
                <a:solidFill>
                  <a:srgbClr val="C00000"/>
                </a:solidFill>
              </a:rPr>
              <a:t>sql</a:t>
            </a:r>
            <a:endParaRPr lang="en-US" altLang="zh-CN" sz="1000">
              <a:solidFill>
                <a:srgbClr val="C00000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7806690" y="2926080"/>
            <a:ext cx="626745" cy="2222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9-a</a:t>
            </a:r>
            <a:endParaRPr lang="en-US" altLang="zh-CN" sz="1400"/>
          </a:p>
        </p:txBody>
      </p:sp>
      <p:sp>
        <p:nvSpPr>
          <p:cNvPr id="88" name="椭圆 87"/>
          <p:cNvSpPr/>
          <p:nvPr/>
        </p:nvSpPr>
        <p:spPr>
          <a:xfrm>
            <a:off x="7806690" y="5782310"/>
            <a:ext cx="626745" cy="2222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9-a</a:t>
            </a:r>
            <a:endParaRPr lang="en-US" altLang="zh-CN" sz="1400"/>
          </a:p>
        </p:txBody>
      </p:sp>
      <p:sp>
        <p:nvSpPr>
          <p:cNvPr id="89" name="椭圆 88"/>
          <p:cNvSpPr/>
          <p:nvPr/>
        </p:nvSpPr>
        <p:spPr>
          <a:xfrm>
            <a:off x="7817485" y="3361690"/>
            <a:ext cx="626745" cy="2222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9-b</a:t>
            </a:r>
            <a:endParaRPr lang="en-US" altLang="zh-CN" sz="1400"/>
          </a:p>
        </p:txBody>
      </p:sp>
      <p:sp>
        <p:nvSpPr>
          <p:cNvPr id="90" name="椭圆 89"/>
          <p:cNvSpPr/>
          <p:nvPr/>
        </p:nvSpPr>
        <p:spPr>
          <a:xfrm>
            <a:off x="7806690" y="6178550"/>
            <a:ext cx="626745" cy="2222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9-b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3872865" y="264160"/>
            <a:ext cx="3779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seata  AT </a:t>
            </a:r>
            <a:r>
              <a:rPr lang="zh-CN" altLang="en-US" sz="1400"/>
              <a:t>模式事务提交流程</a:t>
            </a:r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WPS 演示</Application>
  <PresentationFormat>宽屏</PresentationFormat>
  <Paragraphs>82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2944</cp:lastModifiedBy>
  <cp:revision>6</cp:revision>
  <dcterms:created xsi:type="dcterms:W3CDTF">2021-04-21T08:32:00Z</dcterms:created>
  <dcterms:modified xsi:type="dcterms:W3CDTF">2021-04-22T01:08:05Z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137205BA580540A29CD3169E62D6F581</vt:lpwstr>
  </property>
  <property fmtid="{D5CDD505-2E9C-101B-9397-08002B2CF9AE}" pid="3" name="KSOProductBuildVer">
    <vt:lpwstr>2052-11.1.0.10356</vt:lpwstr>
  </property>
</Properties>
</file>