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43020" y="775335"/>
            <a:ext cx="1022350" cy="419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开始提交任务</a:t>
            </a:r>
            <a:endParaRPr lang="zh-CN" altLang="en-US" sz="1000"/>
          </a:p>
        </p:txBody>
      </p:sp>
      <p:sp>
        <p:nvSpPr>
          <p:cNvPr id="5" name="菱形 4"/>
          <p:cNvSpPr/>
          <p:nvPr/>
        </p:nvSpPr>
        <p:spPr>
          <a:xfrm>
            <a:off x="3462020" y="1595120"/>
            <a:ext cx="1785620" cy="70231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当前线程数</a:t>
            </a:r>
            <a:r>
              <a:rPr lang="zh-CN" altLang="en-US" sz="900">
                <a:solidFill>
                  <a:srgbClr val="FF0000"/>
                </a:solidFill>
              </a:rPr>
              <a:t>小于</a:t>
            </a:r>
            <a:r>
              <a:rPr lang="zh-CN" altLang="en-US" sz="900"/>
              <a:t>核心线程数</a:t>
            </a:r>
            <a:endParaRPr lang="zh-CN" altLang="en-US" sz="900"/>
          </a:p>
        </p:txBody>
      </p:sp>
      <p:sp>
        <p:nvSpPr>
          <p:cNvPr id="6" name="菱形 5"/>
          <p:cNvSpPr/>
          <p:nvPr/>
        </p:nvSpPr>
        <p:spPr>
          <a:xfrm>
            <a:off x="3345180" y="2603500"/>
            <a:ext cx="2019935" cy="70231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运行线程数是否</a:t>
            </a:r>
            <a:r>
              <a:rPr lang="zh-CN" altLang="en-US" sz="900">
                <a:solidFill>
                  <a:srgbClr val="FF0000"/>
                </a:solidFill>
              </a:rPr>
              <a:t>等于</a:t>
            </a:r>
            <a:r>
              <a:rPr lang="zh-CN" altLang="en-US" sz="900"/>
              <a:t>最大线程</a:t>
            </a:r>
            <a:endParaRPr lang="zh-CN" altLang="en-US" sz="900"/>
          </a:p>
        </p:txBody>
      </p:sp>
      <p:sp>
        <p:nvSpPr>
          <p:cNvPr id="7" name="菱形 6"/>
          <p:cNvSpPr/>
          <p:nvPr/>
        </p:nvSpPr>
        <p:spPr>
          <a:xfrm>
            <a:off x="3206750" y="3716020"/>
            <a:ext cx="2295525" cy="70231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rgbClr val="FF0000"/>
                </a:solidFill>
              </a:rPr>
              <a:t>已提交任务数</a:t>
            </a:r>
            <a:r>
              <a:rPr lang="zh-CN" altLang="en-US" sz="900"/>
              <a:t>是否</a:t>
            </a:r>
            <a:r>
              <a:rPr lang="zh-CN" altLang="en-US" sz="900">
                <a:solidFill>
                  <a:srgbClr val="FF0000"/>
                </a:solidFill>
              </a:rPr>
              <a:t>小于</a:t>
            </a:r>
            <a:r>
              <a:rPr lang="zh-CN" altLang="en-US" sz="900"/>
              <a:t>正在运行线程</a:t>
            </a:r>
            <a:endParaRPr lang="zh-CN" altLang="en-US" sz="900"/>
          </a:p>
        </p:txBody>
      </p:sp>
      <p:sp>
        <p:nvSpPr>
          <p:cNvPr id="8" name="菱形 7"/>
          <p:cNvSpPr/>
          <p:nvPr/>
        </p:nvSpPr>
        <p:spPr>
          <a:xfrm>
            <a:off x="3220085" y="4749165"/>
            <a:ext cx="2268220" cy="70231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正运行线程数是否</a:t>
            </a:r>
            <a:r>
              <a:rPr lang="zh-CN" altLang="en-US" sz="900">
                <a:solidFill>
                  <a:srgbClr val="FF0000"/>
                </a:solidFill>
              </a:rPr>
              <a:t>小于</a:t>
            </a:r>
            <a:r>
              <a:rPr lang="zh-CN" altLang="en-US" sz="900"/>
              <a:t>最大线程数</a:t>
            </a:r>
            <a:endParaRPr lang="zh-CN" altLang="en-US" sz="900"/>
          </a:p>
        </p:txBody>
      </p:sp>
      <p:sp>
        <p:nvSpPr>
          <p:cNvPr id="9" name="矩形 8"/>
          <p:cNvSpPr/>
          <p:nvPr/>
        </p:nvSpPr>
        <p:spPr>
          <a:xfrm>
            <a:off x="6348095" y="3040380"/>
            <a:ext cx="1022350" cy="419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放入队列</a:t>
            </a:r>
            <a:endParaRPr lang="zh-CN" altLang="en-US" sz="1000"/>
          </a:p>
        </p:txBody>
      </p:sp>
      <p:cxnSp>
        <p:nvCxnSpPr>
          <p:cNvPr id="10" name="肘形连接符 9"/>
          <p:cNvCxnSpPr>
            <a:stCxn id="6" idx="3"/>
            <a:endCxn id="9" idx="1"/>
          </p:cNvCxnSpPr>
          <p:nvPr/>
        </p:nvCxnSpPr>
        <p:spPr>
          <a:xfrm>
            <a:off x="5365115" y="2954655"/>
            <a:ext cx="982980" cy="2952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9" idx="1"/>
          </p:cNvCxnSpPr>
          <p:nvPr/>
        </p:nvCxnSpPr>
        <p:spPr>
          <a:xfrm flipV="1">
            <a:off x="5502275" y="3249930"/>
            <a:ext cx="845820" cy="8172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3"/>
            <a:endCxn id="9" idx="1"/>
          </p:cNvCxnSpPr>
          <p:nvPr/>
        </p:nvCxnSpPr>
        <p:spPr>
          <a:xfrm flipV="1">
            <a:off x="5488305" y="3249930"/>
            <a:ext cx="859790" cy="18503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348095" y="1736725"/>
            <a:ext cx="102235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创建线程</a:t>
            </a:r>
            <a:endParaRPr lang="zh-CN" altLang="en-US" sz="1000"/>
          </a:p>
        </p:txBody>
      </p:sp>
      <p:cxnSp>
        <p:nvCxnSpPr>
          <p:cNvPr id="18" name="直接箭头连接符 17"/>
          <p:cNvCxnSpPr>
            <a:stCxn id="5" idx="3"/>
            <a:endCxn id="15" idx="1"/>
          </p:cNvCxnSpPr>
          <p:nvPr/>
        </p:nvCxnSpPr>
        <p:spPr>
          <a:xfrm>
            <a:off x="5247640" y="1946275"/>
            <a:ext cx="1100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348095" y="5451475"/>
            <a:ext cx="102235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创建线程</a:t>
            </a:r>
            <a:endParaRPr lang="zh-CN" altLang="en-US" sz="1000"/>
          </a:p>
        </p:txBody>
      </p:sp>
      <p:cxnSp>
        <p:nvCxnSpPr>
          <p:cNvPr id="20" name="肘形连接符 19"/>
          <p:cNvCxnSpPr>
            <a:stCxn id="8" idx="2"/>
            <a:endCxn id="19" idx="1"/>
          </p:cNvCxnSpPr>
          <p:nvPr/>
        </p:nvCxnSpPr>
        <p:spPr>
          <a:xfrm rot="5400000" flipV="1">
            <a:off x="5246370" y="4559300"/>
            <a:ext cx="209550" cy="199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817485" y="3040380"/>
            <a:ext cx="918210" cy="4375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结束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9" idx="3"/>
            <a:endCxn id="21" idx="1"/>
          </p:cNvCxnSpPr>
          <p:nvPr/>
        </p:nvCxnSpPr>
        <p:spPr>
          <a:xfrm>
            <a:off x="7370445" y="3249930"/>
            <a:ext cx="44704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5" idx="3"/>
            <a:endCxn id="21" idx="0"/>
          </p:cNvCxnSpPr>
          <p:nvPr/>
        </p:nvCxnSpPr>
        <p:spPr>
          <a:xfrm>
            <a:off x="7370445" y="1946275"/>
            <a:ext cx="906145" cy="10941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9" idx="3"/>
            <a:endCxn id="21" idx="2"/>
          </p:cNvCxnSpPr>
          <p:nvPr/>
        </p:nvCxnSpPr>
        <p:spPr>
          <a:xfrm flipV="1">
            <a:off x="7370445" y="3477895"/>
            <a:ext cx="906145" cy="218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5" idx="0"/>
          </p:cNvCxnSpPr>
          <p:nvPr/>
        </p:nvCxnSpPr>
        <p:spPr>
          <a:xfrm>
            <a:off x="4354195" y="1194435"/>
            <a:ext cx="635" cy="40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6" idx="0"/>
          </p:cNvCxnSpPr>
          <p:nvPr/>
        </p:nvCxnSpPr>
        <p:spPr>
          <a:xfrm>
            <a:off x="4354830" y="2297430"/>
            <a:ext cx="6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2"/>
            <a:endCxn id="7" idx="0"/>
          </p:cNvCxnSpPr>
          <p:nvPr/>
        </p:nvCxnSpPr>
        <p:spPr>
          <a:xfrm flipH="1">
            <a:off x="4354830" y="3305810"/>
            <a:ext cx="635" cy="410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8" idx="0"/>
          </p:cNvCxnSpPr>
          <p:nvPr/>
        </p:nvCxnSpPr>
        <p:spPr>
          <a:xfrm flipH="1">
            <a:off x="4354195" y="4418330"/>
            <a:ext cx="635" cy="33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502275" y="1701165"/>
            <a:ext cx="382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是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5488305" y="2665095"/>
            <a:ext cx="382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是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4354195" y="5415915"/>
            <a:ext cx="382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是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4354195" y="2327910"/>
            <a:ext cx="382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否</a:t>
            </a:r>
            <a:endParaRPr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4355465" y="3388360"/>
            <a:ext cx="382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否</a:t>
            </a:r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4355465" y="4461510"/>
            <a:ext cx="382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否</a:t>
            </a:r>
            <a:endParaRPr lang="zh-CN" altLang="en-US" sz="1000"/>
          </a:p>
        </p:txBody>
      </p:sp>
      <p:sp>
        <p:nvSpPr>
          <p:cNvPr id="36" name="文本框 35"/>
          <p:cNvSpPr txBox="1"/>
          <p:nvPr/>
        </p:nvSpPr>
        <p:spPr>
          <a:xfrm>
            <a:off x="5488305" y="4855210"/>
            <a:ext cx="382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否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5502275" y="3822065"/>
            <a:ext cx="382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是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1334770" y="3703955"/>
            <a:ext cx="173672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900"/>
              <a:t>已经</a:t>
            </a:r>
            <a:r>
              <a:rPr lang="zh-CN" altLang="en-US" sz="900"/>
              <a:t>提交但是还未完成的任务的数量，其值是队列中的数量加上正在运行的任务的数量</a:t>
            </a:r>
            <a:endParaRPr lang="zh-CN" altLang="en-US" sz="900"/>
          </a:p>
        </p:txBody>
      </p:sp>
      <p:sp>
        <p:nvSpPr>
          <p:cNvPr id="2" name="文本框 1"/>
          <p:cNvSpPr txBox="1"/>
          <p:nvPr/>
        </p:nvSpPr>
        <p:spPr>
          <a:xfrm>
            <a:off x="1411605" y="1701165"/>
            <a:ext cx="1583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000">
                <a:solidFill>
                  <a:srgbClr val="FF0000"/>
                </a:solidFill>
              </a:rPr>
              <a:t>tomcat</a:t>
            </a:r>
            <a:r>
              <a:rPr lang="zh-CN" altLang="en-US" sz="1000">
                <a:solidFill>
                  <a:srgbClr val="FF0000"/>
                </a:solidFill>
              </a:rPr>
              <a:t>线程池的 自定义队列的 </a:t>
            </a:r>
            <a:r>
              <a:rPr lang="en-US" altLang="zh-CN" sz="1000">
                <a:solidFill>
                  <a:srgbClr val="FF0000"/>
                </a:solidFill>
              </a:rPr>
              <a:t>offer </a:t>
            </a:r>
            <a:r>
              <a:rPr lang="zh-CN" altLang="en-US" sz="1000">
                <a:solidFill>
                  <a:srgbClr val="FF0000"/>
                </a:solidFill>
              </a:rPr>
              <a:t>方法，通过改写</a:t>
            </a:r>
            <a:r>
              <a:rPr lang="en-US" altLang="zh-CN" sz="1000">
                <a:solidFill>
                  <a:srgbClr val="FF0000"/>
                </a:solidFill>
              </a:rPr>
              <a:t>offer</a:t>
            </a:r>
            <a:r>
              <a:rPr lang="zh-CN" altLang="en-US" sz="1000">
                <a:solidFill>
                  <a:srgbClr val="FF0000"/>
                </a:solidFill>
              </a:rPr>
              <a:t>方法实现跟原生线程池不一样的逻辑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第十只橘猫</cp:lastModifiedBy>
  <cp:revision>4</cp:revision>
  <dcterms:created xsi:type="dcterms:W3CDTF">2020-10-28T03:29:00Z</dcterms:created>
  <dcterms:modified xsi:type="dcterms:W3CDTF">2020-10-28T09:09:16Z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