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3595370" y="284099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栈帧分配锁记录的空间</a:t>
            </a:r>
            <a:endParaRPr lang="zh-CN" altLang="en-US" sz="1000"/>
          </a:p>
        </p:txBody>
      </p:sp>
      <p:sp>
        <p:nvSpPr>
          <p:cNvPr id="9" name="圆角矩形 8"/>
          <p:cNvSpPr/>
          <p:nvPr/>
        </p:nvSpPr>
        <p:spPr>
          <a:xfrm>
            <a:off x="3595370" y="440690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执行同步块</a:t>
            </a:r>
            <a:endParaRPr lang="zh-CN" altLang="en-US" sz="900"/>
          </a:p>
        </p:txBody>
      </p:sp>
      <p:sp>
        <p:nvSpPr>
          <p:cNvPr id="10" name="菱形 9"/>
          <p:cNvSpPr/>
          <p:nvPr/>
        </p:nvSpPr>
        <p:spPr>
          <a:xfrm>
            <a:off x="3343275" y="3578860"/>
            <a:ext cx="1540510" cy="51117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900">
              <a:sym typeface="+mn-ea"/>
            </a:endParaRPr>
          </a:p>
          <a:p>
            <a:pPr algn="ctr"/>
            <a:r>
              <a:rPr lang="en-US" altLang="zh-CN" sz="900">
                <a:sym typeface="+mn-ea"/>
              </a:rPr>
              <a:t>CAS</a:t>
            </a:r>
            <a:r>
              <a:rPr lang="zh-CN" altLang="en-US" sz="900">
                <a:sym typeface="+mn-ea"/>
              </a:rPr>
              <a:t>将</a:t>
            </a:r>
            <a:r>
              <a:rPr lang="en-US" altLang="zh-CN" sz="900">
                <a:sym typeface="+mn-ea"/>
              </a:rPr>
              <a:t>mark word</a:t>
            </a:r>
            <a:r>
              <a:rPr lang="zh-CN" altLang="en-US" sz="900">
                <a:sym typeface="+mn-ea"/>
              </a:rPr>
              <a:t>的指针指向自己</a:t>
            </a:r>
            <a:endParaRPr lang="zh-CN" altLang="en-US" sz="900"/>
          </a:p>
          <a:p>
            <a:pPr algn="ctr"/>
            <a:endParaRPr lang="zh-CN" altLang="en-US" sz="900"/>
          </a:p>
        </p:txBody>
      </p:sp>
      <p:sp>
        <p:nvSpPr>
          <p:cNvPr id="13" name="圆角矩形 12"/>
          <p:cNvSpPr/>
          <p:nvPr/>
        </p:nvSpPr>
        <p:spPr>
          <a:xfrm>
            <a:off x="6545580" y="284099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栈帧分配锁记录的空间</a:t>
            </a:r>
            <a:endParaRPr lang="zh-CN" altLang="en-US" sz="1000"/>
          </a:p>
        </p:txBody>
      </p:sp>
      <p:sp>
        <p:nvSpPr>
          <p:cNvPr id="15" name="圆角矩形 14"/>
          <p:cNvSpPr/>
          <p:nvPr/>
        </p:nvSpPr>
        <p:spPr>
          <a:xfrm>
            <a:off x="6546215" y="440690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自旋次数，</a:t>
            </a:r>
            <a:r>
              <a:rPr lang="en-US" altLang="zh-CN" sz="900"/>
              <a:t>CPU</a:t>
            </a:r>
            <a:r>
              <a:rPr lang="zh-CN" altLang="en-US" sz="900"/>
              <a:t>核心数条件达到</a:t>
            </a:r>
            <a:endParaRPr lang="zh-CN" altLang="en-US" sz="900"/>
          </a:p>
        </p:txBody>
      </p:sp>
      <p:sp>
        <p:nvSpPr>
          <p:cNvPr id="16" name="菱形 15"/>
          <p:cNvSpPr/>
          <p:nvPr/>
        </p:nvSpPr>
        <p:spPr>
          <a:xfrm>
            <a:off x="6294120" y="3596640"/>
            <a:ext cx="1540510" cy="511175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900">
              <a:sym typeface="+mn-ea"/>
            </a:endParaRPr>
          </a:p>
          <a:p>
            <a:pPr algn="ctr"/>
            <a:r>
              <a:rPr lang="en-US" altLang="zh-CN" sz="900">
                <a:sym typeface="+mn-ea"/>
              </a:rPr>
              <a:t>CAS</a:t>
            </a:r>
            <a:r>
              <a:rPr lang="zh-CN" altLang="en-US" sz="900">
                <a:sym typeface="+mn-ea"/>
              </a:rPr>
              <a:t>将</a:t>
            </a:r>
            <a:r>
              <a:rPr lang="en-US" altLang="zh-CN" sz="900">
                <a:sym typeface="+mn-ea"/>
              </a:rPr>
              <a:t>mark word</a:t>
            </a:r>
            <a:r>
              <a:rPr lang="zh-CN" altLang="en-US" sz="900">
                <a:sym typeface="+mn-ea"/>
              </a:rPr>
              <a:t>的指针指向自己</a:t>
            </a:r>
            <a:endParaRPr lang="zh-CN" altLang="en-US" sz="900"/>
          </a:p>
          <a:p>
            <a:pPr algn="ctr"/>
            <a:endParaRPr lang="zh-CN" altLang="en-US" sz="900"/>
          </a:p>
        </p:txBody>
      </p:sp>
      <p:sp>
        <p:nvSpPr>
          <p:cNvPr id="19" name="圆角矩形 18"/>
          <p:cNvSpPr/>
          <p:nvPr/>
        </p:nvSpPr>
        <p:spPr>
          <a:xfrm>
            <a:off x="3596640" y="554990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锁释放，唤醒等待的线程</a:t>
            </a:r>
            <a:endParaRPr lang="zh-CN" altLang="en-US" sz="900"/>
          </a:p>
        </p:txBody>
      </p:sp>
      <p:sp>
        <p:nvSpPr>
          <p:cNvPr id="20" name="圆角矩形 19"/>
          <p:cNvSpPr/>
          <p:nvPr/>
        </p:nvSpPr>
        <p:spPr>
          <a:xfrm>
            <a:off x="6546215" y="635127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线程被唤醒，重新获取锁</a:t>
            </a:r>
            <a:endParaRPr lang="zh-CN" altLang="en-US" sz="90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361565" y="2378710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361565" y="5071110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361565" y="6141720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2"/>
            <a:endCxn id="6" idx="0"/>
          </p:cNvCxnSpPr>
          <p:nvPr/>
        </p:nvCxnSpPr>
        <p:spPr>
          <a:xfrm flipH="1">
            <a:off x="4113530" y="2288540"/>
            <a:ext cx="635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10" idx="0"/>
          </p:cNvCxnSpPr>
          <p:nvPr/>
        </p:nvCxnSpPr>
        <p:spPr>
          <a:xfrm>
            <a:off x="4113530" y="3210560"/>
            <a:ext cx="0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9" idx="0"/>
          </p:cNvCxnSpPr>
          <p:nvPr/>
        </p:nvCxnSpPr>
        <p:spPr>
          <a:xfrm>
            <a:off x="4113530" y="4090035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9" idx="0"/>
          </p:cNvCxnSpPr>
          <p:nvPr/>
        </p:nvCxnSpPr>
        <p:spPr>
          <a:xfrm>
            <a:off x="4113530" y="4776470"/>
            <a:ext cx="1270" cy="773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2"/>
            <a:endCxn id="16" idx="0"/>
          </p:cNvCxnSpPr>
          <p:nvPr/>
        </p:nvCxnSpPr>
        <p:spPr>
          <a:xfrm>
            <a:off x="7063740" y="3210560"/>
            <a:ext cx="635" cy="386080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直接箭头连接符 36"/>
          <p:cNvCxnSpPr>
            <a:stCxn id="16" idx="2"/>
            <a:endCxn id="15" idx="0"/>
          </p:cNvCxnSpPr>
          <p:nvPr/>
        </p:nvCxnSpPr>
        <p:spPr>
          <a:xfrm>
            <a:off x="7064375" y="4107815"/>
            <a:ext cx="0" cy="299085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直接箭头连接符 38"/>
          <p:cNvCxnSpPr>
            <a:stCxn id="15" idx="2"/>
            <a:endCxn id="41" idx="0"/>
          </p:cNvCxnSpPr>
          <p:nvPr/>
        </p:nvCxnSpPr>
        <p:spPr>
          <a:xfrm>
            <a:off x="7064375" y="4776470"/>
            <a:ext cx="635" cy="773430"/>
          </a:xfrm>
          <a:prstGeom prst="straightConnector1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肘形连接符 39"/>
          <p:cNvCxnSpPr>
            <a:stCxn id="15" idx="3"/>
            <a:endCxn id="16" idx="3"/>
          </p:cNvCxnSpPr>
          <p:nvPr/>
        </p:nvCxnSpPr>
        <p:spPr>
          <a:xfrm flipV="1">
            <a:off x="7581900" y="3852545"/>
            <a:ext cx="252730" cy="739140"/>
          </a:xfrm>
          <a:prstGeom prst="bentConnector3">
            <a:avLst>
              <a:gd name="adj1" fmla="val 194221"/>
            </a:avLst>
          </a:prstGeom>
          <a:solidFill>
            <a:schemeClr val="accent2">
              <a:lumMod val="20000"/>
              <a:lumOff val="80000"/>
            </a:schemeClr>
          </a:solidFill>
          <a:ln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圆角矩形 40"/>
          <p:cNvSpPr/>
          <p:nvPr/>
        </p:nvSpPr>
        <p:spPr>
          <a:xfrm>
            <a:off x="6546850" y="554990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线程等待阻塞</a:t>
            </a:r>
            <a:endParaRPr lang="zh-CN" altLang="en-US" sz="900"/>
          </a:p>
        </p:txBody>
      </p:sp>
      <p:cxnSp>
        <p:nvCxnSpPr>
          <p:cNvPr id="43" name="肘形连接符 42"/>
          <p:cNvCxnSpPr>
            <a:stCxn id="19" idx="2"/>
            <a:endCxn id="20" idx="1"/>
          </p:cNvCxnSpPr>
          <p:nvPr/>
        </p:nvCxnSpPr>
        <p:spPr>
          <a:xfrm rot="5400000" flipV="1">
            <a:off x="5022215" y="5012055"/>
            <a:ext cx="616585" cy="24314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596005" y="1294765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检查设置对象头的线程</a:t>
            </a:r>
            <a:r>
              <a:rPr lang="en-US" altLang="zh-CN" sz="900"/>
              <a:t>id</a:t>
            </a:r>
            <a:r>
              <a:rPr lang="zh-CN" altLang="en-US" sz="900"/>
              <a:t>为自己</a:t>
            </a:r>
            <a:endParaRPr lang="zh-CN" altLang="en-US" sz="900"/>
          </a:p>
        </p:txBody>
      </p:sp>
      <p:sp>
        <p:nvSpPr>
          <p:cNvPr id="3" name="圆角矩形 2"/>
          <p:cNvSpPr/>
          <p:nvPr/>
        </p:nvSpPr>
        <p:spPr>
          <a:xfrm>
            <a:off x="3596005" y="605155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/>
              <a:t>开始尝试</a:t>
            </a:r>
            <a:r>
              <a:rPr lang="zh-CN" altLang="en-US" sz="1000"/>
              <a:t>访问同步块</a:t>
            </a:r>
            <a:endParaRPr lang="zh-CN" altLang="en-US" sz="1000"/>
          </a:p>
        </p:txBody>
      </p:sp>
      <p:sp>
        <p:nvSpPr>
          <p:cNvPr id="4" name="圆角矩形 3"/>
          <p:cNvSpPr/>
          <p:nvPr/>
        </p:nvSpPr>
        <p:spPr>
          <a:xfrm>
            <a:off x="3596005" y="1918970"/>
            <a:ext cx="1035685" cy="3695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900"/>
              <a:t>执行同步块</a:t>
            </a:r>
            <a:endParaRPr lang="zh-CN" altLang="en-US" sz="9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361565" y="1163320"/>
            <a:ext cx="674116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546850" y="1918970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900">
                <a:sym typeface="+mn-ea"/>
              </a:rPr>
              <a:t>检查设置对象头的线程</a:t>
            </a:r>
            <a:r>
              <a:rPr lang="zh-CN" altLang="en-US" sz="900">
                <a:sym typeface="+mn-ea"/>
              </a:rPr>
              <a:t>id</a:t>
            </a:r>
            <a:r>
              <a:rPr lang="zh-CN" altLang="en-US" sz="900">
                <a:sym typeface="+mn-ea"/>
              </a:rPr>
              <a:t>为自己</a:t>
            </a:r>
            <a:endParaRPr lang="zh-CN" altLang="en-US" sz="900">
              <a:sym typeface="+mn-ea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545580" y="1294765"/>
            <a:ext cx="1035685" cy="369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ym typeface="+mn-ea"/>
              </a:rPr>
              <a:t>开始尝试</a:t>
            </a:r>
            <a:r>
              <a:rPr lang="zh-CN" altLang="en-US" sz="1000">
                <a:sym typeface="+mn-ea"/>
              </a:rPr>
              <a:t>访问同步块</a:t>
            </a:r>
            <a:endParaRPr lang="zh-CN" altLang="en-US" sz="1000">
              <a:sym typeface="+mn-ea"/>
            </a:endParaRPr>
          </a:p>
        </p:txBody>
      </p:sp>
      <p:cxnSp>
        <p:nvCxnSpPr>
          <p:cNvPr id="45" name="直接箭头连接符 44"/>
          <p:cNvCxnSpPr>
            <a:stCxn id="38" idx="2"/>
            <a:endCxn id="17" idx="0"/>
          </p:cNvCxnSpPr>
          <p:nvPr/>
        </p:nvCxnSpPr>
        <p:spPr>
          <a:xfrm>
            <a:off x="7063740" y="1664335"/>
            <a:ext cx="1270" cy="254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2"/>
            <a:endCxn id="2" idx="0"/>
          </p:cNvCxnSpPr>
          <p:nvPr/>
        </p:nvCxnSpPr>
        <p:spPr>
          <a:xfrm>
            <a:off x="4114165" y="974725"/>
            <a:ext cx="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2"/>
            <a:endCxn id="4" idx="0"/>
          </p:cNvCxnSpPr>
          <p:nvPr/>
        </p:nvCxnSpPr>
        <p:spPr>
          <a:xfrm>
            <a:off x="4114165" y="1664335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50615" y="1664335"/>
            <a:ext cx="462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成功</a:t>
            </a:r>
            <a:endParaRPr lang="zh-CN" altLang="en-US" sz="1000"/>
          </a:p>
        </p:txBody>
      </p:sp>
      <p:sp>
        <p:nvSpPr>
          <p:cNvPr id="50" name="文本框 49"/>
          <p:cNvSpPr txBox="1"/>
          <p:nvPr/>
        </p:nvSpPr>
        <p:spPr>
          <a:xfrm>
            <a:off x="6983730" y="2378710"/>
            <a:ext cx="4629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失败</a:t>
            </a:r>
            <a:endParaRPr lang="zh-CN" altLang="en-US" sz="1000"/>
          </a:p>
        </p:txBody>
      </p:sp>
      <p:cxnSp>
        <p:nvCxnSpPr>
          <p:cNvPr id="52" name="直接箭头连接符 51"/>
          <p:cNvCxnSpPr>
            <a:stCxn id="17" idx="2"/>
            <a:endCxn id="13" idx="0"/>
          </p:cNvCxnSpPr>
          <p:nvPr/>
        </p:nvCxnSpPr>
        <p:spPr>
          <a:xfrm flipH="1">
            <a:off x="7063740" y="2288540"/>
            <a:ext cx="1270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050790" y="485140"/>
            <a:ext cx="12065" cy="6260465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069965" y="485140"/>
            <a:ext cx="3810" cy="6266815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144135" y="267970"/>
            <a:ext cx="862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rgbClr val="FF0000"/>
                </a:solidFill>
              </a:rPr>
              <a:t>对象锁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58" name="直接箭头连接符 57"/>
          <p:cNvCxnSpPr>
            <a:endCxn id="61" idx="1"/>
          </p:cNvCxnSpPr>
          <p:nvPr/>
        </p:nvCxnSpPr>
        <p:spPr>
          <a:xfrm>
            <a:off x="4120515" y="1726565"/>
            <a:ext cx="108077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62" idx="3"/>
          </p:cNvCxnSpPr>
          <p:nvPr/>
        </p:nvCxnSpPr>
        <p:spPr>
          <a:xfrm flipH="1">
            <a:off x="5948045" y="2722245"/>
            <a:ext cx="111696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201285" y="1549400"/>
            <a:ext cx="747395" cy="3600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升级为偏向锁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200650" y="2530475"/>
            <a:ext cx="747395" cy="414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升级为轻量级锁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61605" y="4161790"/>
            <a:ext cx="296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否</a:t>
            </a:r>
            <a:endParaRPr lang="zh-CN" altLang="en-US" sz="1000"/>
          </a:p>
        </p:txBody>
      </p:sp>
      <p:sp>
        <p:nvSpPr>
          <p:cNvPr id="65" name="文本框 64"/>
          <p:cNvSpPr txBox="1"/>
          <p:nvPr/>
        </p:nvSpPr>
        <p:spPr>
          <a:xfrm>
            <a:off x="7020560" y="4776470"/>
            <a:ext cx="296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是</a:t>
            </a:r>
            <a:endParaRPr lang="zh-CN" altLang="en-US" sz="1000"/>
          </a:p>
        </p:txBody>
      </p:sp>
      <p:sp>
        <p:nvSpPr>
          <p:cNvPr id="66" name="圆角矩形 65"/>
          <p:cNvSpPr/>
          <p:nvPr/>
        </p:nvSpPr>
        <p:spPr>
          <a:xfrm>
            <a:off x="5201285" y="5226050"/>
            <a:ext cx="747395" cy="3835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升级为重量级锁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7" name="直接箭头连接符 66"/>
          <p:cNvCxnSpPr>
            <a:stCxn id="61" idx="2"/>
            <a:endCxn id="62" idx="0"/>
          </p:cNvCxnSpPr>
          <p:nvPr/>
        </p:nvCxnSpPr>
        <p:spPr>
          <a:xfrm flipH="1">
            <a:off x="5574665" y="1909445"/>
            <a:ext cx="635" cy="6210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2" idx="2"/>
            <a:endCxn id="66" idx="0"/>
          </p:cNvCxnSpPr>
          <p:nvPr/>
        </p:nvCxnSpPr>
        <p:spPr>
          <a:xfrm>
            <a:off x="5574665" y="2945130"/>
            <a:ext cx="635" cy="2280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5200650" y="773430"/>
            <a:ext cx="747395" cy="28067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  <a:sym typeface="+mn-ea"/>
              </a:rPr>
              <a:t>无锁状态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直接箭头连接符 69"/>
          <p:cNvCxnSpPr>
            <a:endCxn id="66" idx="3"/>
          </p:cNvCxnSpPr>
          <p:nvPr/>
        </p:nvCxnSpPr>
        <p:spPr>
          <a:xfrm flipH="1">
            <a:off x="5948680" y="5402580"/>
            <a:ext cx="110490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9" idx="2"/>
            <a:endCxn id="61" idx="0"/>
          </p:cNvCxnSpPr>
          <p:nvPr/>
        </p:nvCxnSpPr>
        <p:spPr>
          <a:xfrm>
            <a:off x="5574665" y="1054100"/>
            <a:ext cx="635" cy="4953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760470" y="220345"/>
            <a:ext cx="708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线程 </a:t>
            </a:r>
            <a:r>
              <a:rPr lang="en-US" altLang="zh-CN" sz="1400"/>
              <a:t>A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6708775" y="267970"/>
            <a:ext cx="708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线程 </a:t>
            </a:r>
            <a:r>
              <a:rPr lang="en-US" altLang="zh-CN" sz="1400"/>
              <a:t>B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10</cp:revision>
  <dcterms:created xsi:type="dcterms:W3CDTF">2020-04-16T02:45:00Z</dcterms:created>
  <dcterms:modified xsi:type="dcterms:W3CDTF">2020-04-27T05:46:10Z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