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4300855" y="1878330"/>
            <a:ext cx="3299460" cy="3249295"/>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9" name="文本框 8"/>
          <p:cNvSpPr txBox="1"/>
          <p:nvPr/>
        </p:nvSpPr>
        <p:spPr>
          <a:xfrm>
            <a:off x="4862195" y="2933065"/>
            <a:ext cx="1936750" cy="922020"/>
          </a:xfrm>
          <a:prstGeom prst="rect">
            <a:avLst/>
          </a:prstGeom>
          <a:noFill/>
        </p:spPr>
        <p:txBody>
          <a:bodyPr wrap="square" rtlCol="0">
            <a:spAutoFit/>
          </a:bodyPr>
          <a:p>
            <a:pPr algn="ctr" fontAlgn="auto">
              <a:lnSpc>
                <a:spcPct val="150000"/>
              </a:lnSpc>
            </a:pPr>
            <a:r>
              <a:rPr lang="zh-CN" altLang="en-US"/>
              <a:t>哈希环的范围</a:t>
            </a:r>
            <a:endParaRPr lang="zh-CN" altLang="en-US"/>
          </a:p>
          <a:p>
            <a:pPr algn="ctr" fontAlgn="auto">
              <a:lnSpc>
                <a:spcPct val="150000"/>
              </a:lnSpc>
            </a:pPr>
            <a:r>
              <a:rPr lang="en-US" altLang="zh-CN"/>
              <a:t>0 </a:t>
            </a:r>
            <a:r>
              <a:rPr lang="en-US" altLang="zh-CN">
                <a:latin typeface="Arial" panose="020B0604020202020204" pitchFamily="34" charset="0"/>
                <a:cs typeface="Arial" panose="020B0604020202020204" pitchFamily="34" charset="0"/>
              </a:rPr>
              <a:t>→</a:t>
            </a:r>
            <a:r>
              <a:rPr lang="zh-CN" altLang="en-US"/>
              <a:t> </a:t>
            </a:r>
            <a:r>
              <a:rPr lang="en-US" altLang="zh-CN"/>
              <a:t>2</a:t>
            </a:r>
            <a:r>
              <a:rPr lang="en-US" altLang="zh-CN" baseline="30000"/>
              <a:t>32</a:t>
            </a:r>
            <a:r>
              <a:rPr lang="en-US" altLang="zh-CN"/>
              <a:t>-1</a:t>
            </a:r>
            <a:endParaRPr lang="en-US" altLang="zh-CN"/>
          </a:p>
        </p:txBody>
      </p:sp>
      <p:sp>
        <p:nvSpPr>
          <p:cNvPr id="10" name="圆角矩形 9"/>
          <p:cNvSpPr/>
          <p:nvPr/>
        </p:nvSpPr>
        <p:spPr>
          <a:xfrm>
            <a:off x="6906260" y="2289810"/>
            <a:ext cx="826770" cy="4476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节点</a:t>
            </a:r>
            <a:r>
              <a:rPr lang="en-US" altLang="zh-CN"/>
              <a:t>1</a:t>
            </a:r>
            <a:endParaRPr lang="en-US" altLang="zh-CN"/>
          </a:p>
        </p:txBody>
      </p:sp>
      <p:sp>
        <p:nvSpPr>
          <p:cNvPr id="11" name="圆角矩形 10"/>
          <p:cNvSpPr/>
          <p:nvPr/>
        </p:nvSpPr>
        <p:spPr>
          <a:xfrm>
            <a:off x="6409055" y="4612640"/>
            <a:ext cx="826770" cy="4476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节点</a:t>
            </a:r>
            <a:r>
              <a:rPr lang="en-US" altLang="zh-CN"/>
              <a:t>2</a:t>
            </a:r>
            <a:endParaRPr lang="en-US" altLang="zh-CN"/>
          </a:p>
        </p:txBody>
      </p:sp>
      <p:sp>
        <p:nvSpPr>
          <p:cNvPr id="12" name="圆角矩形 11"/>
          <p:cNvSpPr/>
          <p:nvPr/>
        </p:nvSpPr>
        <p:spPr>
          <a:xfrm>
            <a:off x="4206875" y="4202430"/>
            <a:ext cx="826770" cy="4476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节点</a:t>
            </a:r>
            <a:r>
              <a:rPr lang="en-US" altLang="zh-CN"/>
              <a:t>3</a:t>
            </a:r>
            <a:endParaRPr lang="en-US" altLang="zh-CN"/>
          </a:p>
        </p:txBody>
      </p:sp>
      <p:sp>
        <p:nvSpPr>
          <p:cNvPr id="13" name="圆角矩形 12"/>
          <p:cNvSpPr/>
          <p:nvPr/>
        </p:nvSpPr>
        <p:spPr>
          <a:xfrm>
            <a:off x="4206875" y="2289810"/>
            <a:ext cx="826770" cy="4476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节点</a:t>
            </a:r>
            <a:r>
              <a:rPr lang="en-US" altLang="zh-CN"/>
              <a:t>4</a:t>
            </a:r>
            <a:endParaRPr lang="en-US" altLang="zh-CN"/>
          </a:p>
        </p:txBody>
      </p:sp>
      <p:cxnSp>
        <p:nvCxnSpPr>
          <p:cNvPr id="16" name="曲线连接符 15"/>
          <p:cNvCxnSpPr>
            <a:endCxn id="10" idx="1"/>
          </p:cNvCxnSpPr>
          <p:nvPr/>
        </p:nvCxnSpPr>
        <p:spPr>
          <a:xfrm rot="5400000" flipV="1">
            <a:off x="6450330" y="2058035"/>
            <a:ext cx="520700" cy="391160"/>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6477000" y="1250315"/>
            <a:ext cx="365760" cy="328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cxnSp>
        <p:nvCxnSpPr>
          <p:cNvPr id="18" name="直接箭头连接符 17"/>
          <p:cNvCxnSpPr>
            <a:stCxn id="17" idx="2"/>
          </p:cNvCxnSpPr>
          <p:nvPr/>
        </p:nvCxnSpPr>
        <p:spPr>
          <a:xfrm flipH="1">
            <a:off x="6521450" y="1578610"/>
            <a:ext cx="138430" cy="37655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7910195" y="2819400"/>
            <a:ext cx="365760" cy="328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cxnSp>
        <p:nvCxnSpPr>
          <p:cNvPr id="20" name="直接箭头连接符 19"/>
          <p:cNvCxnSpPr>
            <a:stCxn id="19" idx="1"/>
          </p:cNvCxnSpPr>
          <p:nvPr/>
        </p:nvCxnSpPr>
        <p:spPr>
          <a:xfrm flipH="1">
            <a:off x="7568565" y="2983865"/>
            <a:ext cx="341630" cy="151130"/>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1" idx="0"/>
          </p:cNvCxnSpPr>
          <p:nvPr/>
        </p:nvCxnSpPr>
        <p:spPr>
          <a:xfrm flipH="1">
            <a:off x="6822440" y="3147695"/>
            <a:ext cx="708660" cy="146494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667885" y="5127625"/>
            <a:ext cx="365760" cy="328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cxnSp>
        <p:nvCxnSpPr>
          <p:cNvPr id="24" name="直接箭头连接符 23"/>
          <p:cNvCxnSpPr>
            <a:stCxn id="23" idx="0"/>
          </p:cNvCxnSpPr>
          <p:nvPr/>
        </p:nvCxnSpPr>
        <p:spPr>
          <a:xfrm flipV="1">
            <a:off x="4850765" y="4845050"/>
            <a:ext cx="213360" cy="28257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2" idx="3"/>
          </p:cNvCxnSpPr>
          <p:nvPr/>
        </p:nvCxnSpPr>
        <p:spPr>
          <a:xfrm flipH="1" flipV="1">
            <a:off x="5033645" y="4426585"/>
            <a:ext cx="36830" cy="424815"/>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684645" y="5172710"/>
            <a:ext cx="2571750" cy="645160"/>
          </a:xfrm>
          <a:prstGeom prst="rect">
            <a:avLst/>
          </a:prstGeom>
          <a:noFill/>
        </p:spPr>
        <p:txBody>
          <a:bodyPr wrap="square" rtlCol="0">
            <a:spAutoFit/>
          </a:bodyPr>
          <a:p>
            <a:pPr fontAlgn="auto">
              <a:lnSpc>
                <a:spcPct val="150000"/>
              </a:lnSpc>
            </a:pPr>
            <a:r>
              <a:rPr lang="zh-CN" altLang="en-US" sz="1200">
                <a:solidFill>
                  <a:srgbClr val="FF0000"/>
                </a:solidFill>
              </a:rPr>
              <a:t>节点</a:t>
            </a:r>
            <a:r>
              <a:rPr lang="en-US" altLang="zh-CN" sz="1200">
                <a:solidFill>
                  <a:srgbClr val="FF0000"/>
                </a:solidFill>
              </a:rPr>
              <a:t>2</a:t>
            </a:r>
            <a:r>
              <a:rPr lang="zh-CN" altLang="en-US" sz="1200">
                <a:solidFill>
                  <a:srgbClr val="FF0000"/>
                </a:solidFill>
              </a:rPr>
              <a:t>挂掉，只有节点</a:t>
            </a:r>
            <a:r>
              <a:rPr lang="en-US" altLang="zh-CN" sz="1200">
                <a:solidFill>
                  <a:srgbClr val="FF0000"/>
                </a:solidFill>
              </a:rPr>
              <a:t>1-2</a:t>
            </a:r>
            <a:r>
              <a:rPr lang="zh-CN" altLang="en-US" sz="1200">
                <a:solidFill>
                  <a:srgbClr val="FF0000"/>
                </a:solidFill>
              </a:rPr>
              <a:t>之间的数据重新落到节点</a:t>
            </a:r>
            <a:r>
              <a:rPr lang="en-US" altLang="zh-CN" sz="1200">
                <a:solidFill>
                  <a:srgbClr val="FF0000"/>
                </a:solidFill>
              </a:rPr>
              <a:t>3</a:t>
            </a:r>
            <a:r>
              <a:rPr lang="zh-CN" altLang="en-US" sz="1200">
                <a:solidFill>
                  <a:srgbClr val="FF0000"/>
                </a:solidFill>
              </a:rPr>
              <a:t>，其他不需要变</a:t>
            </a:r>
            <a:endParaRPr lang="zh-CN" altLang="en-US" sz="1200">
              <a:solidFill>
                <a:srgbClr val="FF0000"/>
              </a:solidFill>
            </a:endParaRPr>
          </a:p>
        </p:txBody>
      </p:sp>
      <p:sp>
        <p:nvSpPr>
          <p:cNvPr id="29" name="圆角矩形 28"/>
          <p:cNvSpPr/>
          <p:nvPr/>
        </p:nvSpPr>
        <p:spPr>
          <a:xfrm>
            <a:off x="7235825" y="3698875"/>
            <a:ext cx="826770" cy="44767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a:t>节点</a:t>
            </a:r>
            <a:r>
              <a:rPr lang="en-US" altLang="zh-CN"/>
              <a:t>5</a:t>
            </a:r>
            <a:endParaRPr lang="en-US" altLang="zh-CN"/>
          </a:p>
        </p:txBody>
      </p:sp>
      <p:sp>
        <p:nvSpPr>
          <p:cNvPr id="30" name="文本框 29"/>
          <p:cNvSpPr txBox="1"/>
          <p:nvPr/>
        </p:nvSpPr>
        <p:spPr>
          <a:xfrm>
            <a:off x="8117840" y="3653155"/>
            <a:ext cx="2716530" cy="645160"/>
          </a:xfrm>
          <a:prstGeom prst="rect">
            <a:avLst/>
          </a:prstGeom>
          <a:noFill/>
        </p:spPr>
        <p:txBody>
          <a:bodyPr wrap="square" rtlCol="0">
            <a:spAutoFit/>
          </a:bodyPr>
          <a:p>
            <a:pPr fontAlgn="auto">
              <a:lnSpc>
                <a:spcPct val="150000"/>
              </a:lnSpc>
            </a:pPr>
            <a:r>
              <a:rPr lang="zh-CN" altLang="en-US" sz="1200">
                <a:solidFill>
                  <a:srgbClr val="FF0000"/>
                </a:solidFill>
              </a:rPr>
              <a:t>插入节点</a:t>
            </a:r>
            <a:r>
              <a:rPr lang="en-US" altLang="zh-CN" sz="1200">
                <a:solidFill>
                  <a:srgbClr val="FF0000"/>
                </a:solidFill>
              </a:rPr>
              <a:t>5</a:t>
            </a:r>
            <a:r>
              <a:rPr lang="zh-CN" altLang="en-US" sz="1200">
                <a:solidFill>
                  <a:srgbClr val="FF0000"/>
                </a:solidFill>
              </a:rPr>
              <a:t>，只有节点</a:t>
            </a:r>
            <a:r>
              <a:rPr lang="en-US" altLang="zh-CN" sz="1200">
                <a:solidFill>
                  <a:srgbClr val="FF0000"/>
                </a:solidFill>
              </a:rPr>
              <a:t>1-5</a:t>
            </a:r>
            <a:r>
              <a:rPr lang="zh-CN" altLang="en-US" sz="1200">
                <a:solidFill>
                  <a:srgbClr val="FF0000"/>
                </a:solidFill>
              </a:rPr>
              <a:t>之间的数据需要重新落到节点</a:t>
            </a:r>
            <a:r>
              <a:rPr lang="en-US" altLang="zh-CN" sz="1200">
                <a:solidFill>
                  <a:srgbClr val="FF0000"/>
                </a:solidFill>
              </a:rPr>
              <a:t>5</a:t>
            </a:r>
            <a:r>
              <a:rPr lang="zh-CN" altLang="en-US" sz="1200">
                <a:solidFill>
                  <a:srgbClr val="FF0000"/>
                </a:solidFill>
              </a:rPr>
              <a:t>，其他的不用变</a:t>
            </a:r>
            <a:endParaRPr lang="zh-CN" altLang="en-US" sz="1200">
              <a:solidFill>
                <a:srgbClr val="FF0000"/>
              </a:solidFill>
            </a:endParaRPr>
          </a:p>
        </p:txBody>
      </p:sp>
      <p:sp>
        <p:nvSpPr>
          <p:cNvPr id="31" name="文本框 30"/>
          <p:cNvSpPr txBox="1"/>
          <p:nvPr/>
        </p:nvSpPr>
        <p:spPr>
          <a:xfrm>
            <a:off x="743585" y="1092200"/>
            <a:ext cx="3259455" cy="1291590"/>
          </a:xfrm>
          <a:prstGeom prst="rect">
            <a:avLst/>
          </a:prstGeom>
          <a:noFill/>
        </p:spPr>
        <p:txBody>
          <a:bodyPr wrap="square" rtlCol="0">
            <a:spAutoFit/>
          </a:bodyPr>
          <a:p>
            <a:pPr fontAlgn="auto">
              <a:lnSpc>
                <a:spcPct val="150000"/>
              </a:lnSpc>
            </a:pPr>
            <a:r>
              <a:rPr lang="zh-CN" altLang="en-US" sz="1600" b="1">
                <a:solidFill>
                  <a:schemeClr val="tx1"/>
                </a:solidFill>
              </a:rPr>
              <a:t>简单哈希</a:t>
            </a:r>
            <a:r>
              <a:rPr lang="zh-CN" altLang="en-US" sz="1200">
                <a:solidFill>
                  <a:schemeClr val="tx1"/>
                </a:solidFill>
              </a:rPr>
              <a:t>：</a:t>
            </a:r>
            <a:endParaRPr lang="zh-CN" altLang="en-US" sz="1200">
              <a:solidFill>
                <a:schemeClr val="tx1"/>
              </a:solidFill>
            </a:endParaRPr>
          </a:p>
          <a:p>
            <a:pPr fontAlgn="auto">
              <a:lnSpc>
                <a:spcPct val="150000"/>
              </a:lnSpc>
            </a:pPr>
            <a:r>
              <a:rPr lang="zh-CN" altLang="en-US" sz="1200">
                <a:solidFill>
                  <a:schemeClr val="tx1"/>
                </a:solidFill>
              </a:rPr>
              <a:t>哈希函数就是对 多少个节点取模，求的值就是落到哪个节点，</a:t>
            </a:r>
            <a:r>
              <a:rPr lang="zh-CN" altLang="en-US" sz="1200">
                <a:solidFill>
                  <a:srgbClr val="FF0000"/>
                </a:solidFill>
              </a:rPr>
              <a:t>节点数量变化时，全部节点的数据几乎要重新计算重新分配数据</a:t>
            </a:r>
            <a:endParaRPr lang="zh-CN" altLang="en-US" sz="1200">
              <a:solidFill>
                <a:srgbClr val="FF0000"/>
              </a:solidFill>
            </a:endParaRPr>
          </a:p>
        </p:txBody>
      </p:sp>
      <p:sp>
        <p:nvSpPr>
          <p:cNvPr id="32" name="文本框 31"/>
          <p:cNvSpPr txBox="1"/>
          <p:nvPr/>
        </p:nvSpPr>
        <p:spPr>
          <a:xfrm>
            <a:off x="743585" y="3553460"/>
            <a:ext cx="3259455" cy="1938020"/>
          </a:xfrm>
          <a:prstGeom prst="rect">
            <a:avLst/>
          </a:prstGeom>
          <a:noFill/>
        </p:spPr>
        <p:txBody>
          <a:bodyPr wrap="square" rtlCol="0">
            <a:spAutoFit/>
          </a:bodyPr>
          <a:p>
            <a:pPr fontAlgn="auto">
              <a:lnSpc>
                <a:spcPct val="150000"/>
              </a:lnSpc>
            </a:pPr>
            <a:r>
              <a:rPr lang="zh-CN" altLang="en-US" sz="1600" b="1">
                <a:solidFill>
                  <a:schemeClr val="tx1"/>
                </a:solidFill>
              </a:rPr>
              <a:t>一致性</a:t>
            </a:r>
            <a:r>
              <a:rPr lang="zh-CN" altLang="en-US" sz="1600" b="1">
                <a:solidFill>
                  <a:schemeClr val="tx1"/>
                </a:solidFill>
              </a:rPr>
              <a:t>哈希</a:t>
            </a:r>
            <a:r>
              <a:rPr lang="zh-CN" altLang="en-US" sz="1200">
                <a:solidFill>
                  <a:schemeClr val="tx1"/>
                </a:solidFill>
              </a:rPr>
              <a:t>：</a:t>
            </a:r>
            <a:endParaRPr lang="zh-CN" altLang="en-US" sz="1200">
              <a:solidFill>
                <a:schemeClr val="tx1"/>
              </a:solidFill>
            </a:endParaRPr>
          </a:p>
          <a:p>
            <a:pPr fontAlgn="auto">
              <a:lnSpc>
                <a:spcPct val="150000"/>
              </a:lnSpc>
            </a:pPr>
            <a:r>
              <a:rPr lang="zh-CN" altLang="en-US" sz="1200"/>
              <a:t>一致性Hash算法将整个哈希值空间组织成一个虚拟的圆环，是对</a:t>
            </a:r>
            <a:r>
              <a:rPr lang="zh-CN" altLang="en-US" sz="1600"/>
              <a:t> </a:t>
            </a:r>
            <a:r>
              <a:rPr lang="en-US" altLang="zh-CN" sz="1600">
                <a:sym typeface="+mn-ea"/>
              </a:rPr>
              <a:t>2</a:t>
            </a:r>
            <a:r>
              <a:rPr lang="en-US" altLang="zh-CN" sz="1600" baseline="30000">
                <a:sym typeface="+mn-ea"/>
              </a:rPr>
              <a:t>32  </a:t>
            </a:r>
            <a:r>
              <a:rPr lang="zh-CN" altLang="en-US" sz="1200">
                <a:sym typeface="+mn-ea"/>
              </a:rPr>
              <a:t>取模</a:t>
            </a:r>
            <a:r>
              <a:rPr lang="en-US" altLang="zh-CN" sz="1200">
                <a:sym typeface="+mn-ea"/>
              </a:rPr>
              <a:t>,</a:t>
            </a:r>
            <a:r>
              <a:rPr lang="zh-CN" altLang="en-US" sz="1200">
                <a:sym typeface="+mn-ea"/>
              </a:rPr>
              <a:t>将数据哈希计算后的值在哈希环上顺时针找到第一个节点，插入，</a:t>
            </a:r>
            <a:r>
              <a:rPr lang="zh-CN" altLang="en-US" sz="1200">
                <a:solidFill>
                  <a:srgbClr val="FF0000"/>
                </a:solidFill>
                <a:sym typeface="+mn-ea"/>
              </a:rPr>
              <a:t>目的是为了节点数量变化后只需要一小部分数据重新计算哈希值分配到节点的情况</a:t>
            </a:r>
            <a:endParaRPr lang="zh-CN" altLang="en-US" sz="1200">
              <a:solidFill>
                <a:srgbClr val="FF0000"/>
              </a:solidFill>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Words>
  <Application>WPS 演示</Application>
  <PresentationFormat>宽屏</PresentationFormat>
  <Paragraphs>29</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宋体</vt:lpstr>
      <vt:lpstr>Wingdings</vt:lpstr>
      <vt:lpstr>Arial Unicode MS</vt:lpstr>
      <vt:lpstr>Calibri</vt:lpstr>
      <vt:lpstr>微软雅黑</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123</cp:lastModifiedBy>
  <cp:revision>3</cp:revision>
  <dcterms:created xsi:type="dcterms:W3CDTF">2020-03-29T02:49:41Z</dcterms:created>
  <dcterms:modified xsi:type="dcterms:W3CDTF">2020-03-29T03:28:03Z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