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375025" y="1022350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访问同步块</a:t>
            </a:r>
            <a:endParaRPr lang="zh-CN" altLang="en-US" sz="1000"/>
          </a:p>
        </p:txBody>
      </p:sp>
      <p:sp>
        <p:nvSpPr>
          <p:cNvPr id="6" name="圆角矩形 5"/>
          <p:cNvSpPr/>
          <p:nvPr/>
        </p:nvSpPr>
        <p:spPr>
          <a:xfrm>
            <a:off x="3375025" y="1574165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栈帧分配锁记录的空间</a:t>
            </a:r>
            <a:endParaRPr lang="zh-CN" altLang="en-US" sz="1000"/>
          </a:p>
        </p:txBody>
      </p:sp>
      <p:sp>
        <p:nvSpPr>
          <p:cNvPr id="8" name="圆角矩形 7"/>
          <p:cNvSpPr/>
          <p:nvPr/>
        </p:nvSpPr>
        <p:spPr>
          <a:xfrm>
            <a:off x="3375025" y="3006090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将</a:t>
            </a:r>
            <a:r>
              <a:rPr lang="en-US" altLang="zh-CN" sz="900"/>
              <a:t>mark word</a:t>
            </a:r>
            <a:r>
              <a:rPr lang="zh-CN" altLang="en-US" sz="900"/>
              <a:t>置为轻量级锁</a:t>
            </a:r>
            <a:endParaRPr lang="zh-CN" altLang="en-US" sz="900"/>
          </a:p>
        </p:txBody>
      </p:sp>
      <p:sp>
        <p:nvSpPr>
          <p:cNvPr id="9" name="圆角矩形 8"/>
          <p:cNvSpPr/>
          <p:nvPr/>
        </p:nvSpPr>
        <p:spPr>
          <a:xfrm>
            <a:off x="3375660" y="3632200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执行同步块</a:t>
            </a:r>
            <a:endParaRPr lang="zh-CN" altLang="en-US" sz="900"/>
          </a:p>
        </p:txBody>
      </p:sp>
      <p:sp>
        <p:nvSpPr>
          <p:cNvPr id="10" name="菱形 9"/>
          <p:cNvSpPr/>
          <p:nvPr/>
        </p:nvSpPr>
        <p:spPr>
          <a:xfrm>
            <a:off x="3122930" y="2138680"/>
            <a:ext cx="1540510" cy="51117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900">
              <a:sym typeface="+mn-ea"/>
            </a:endParaRPr>
          </a:p>
          <a:p>
            <a:pPr algn="ctr"/>
            <a:r>
              <a:rPr lang="en-US" altLang="zh-CN" sz="900">
                <a:sym typeface="+mn-ea"/>
              </a:rPr>
              <a:t>CAS</a:t>
            </a:r>
            <a:r>
              <a:rPr lang="zh-CN" altLang="en-US" sz="900">
                <a:sym typeface="+mn-ea"/>
              </a:rPr>
              <a:t>将</a:t>
            </a:r>
            <a:r>
              <a:rPr lang="en-US" altLang="zh-CN" sz="900">
                <a:sym typeface="+mn-ea"/>
              </a:rPr>
              <a:t>mark word</a:t>
            </a:r>
            <a:r>
              <a:rPr lang="zh-CN" altLang="en-US" sz="900">
                <a:sym typeface="+mn-ea"/>
              </a:rPr>
              <a:t>的指针指向自己</a:t>
            </a:r>
            <a:endParaRPr lang="zh-CN" altLang="en-US" sz="900"/>
          </a:p>
          <a:p>
            <a:pPr algn="ctr"/>
            <a:endParaRPr lang="zh-CN" altLang="en-US" sz="900"/>
          </a:p>
        </p:txBody>
      </p:sp>
      <p:sp>
        <p:nvSpPr>
          <p:cNvPr id="11" name="菱形 10"/>
          <p:cNvSpPr/>
          <p:nvPr/>
        </p:nvSpPr>
        <p:spPr>
          <a:xfrm>
            <a:off x="3122295" y="4347845"/>
            <a:ext cx="1540510" cy="51117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900">
              <a:sym typeface="+mn-ea"/>
            </a:endParaRPr>
          </a:p>
          <a:p>
            <a:pPr algn="ctr"/>
            <a:r>
              <a:rPr lang="en-US" altLang="zh-CN" sz="900">
                <a:sym typeface="+mn-ea"/>
              </a:rPr>
              <a:t>CAS</a:t>
            </a:r>
            <a:r>
              <a:rPr lang="zh-CN" altLang="en-US" sz="900">
                <a:sym typeface="+mn-ea"/>
              </a:rPr>
              <a:t>将</a:t>
            </a:r>
            <a:r>
              <a:rPr lang="en-US" altLang="zh-CN" sz="900">
                <a:sym typeface="+mn-ea"/>
              </a:rPr>
              <a:t>mark word</a:t>
            </a:r>
            <a:r>
              <a:rPr lang="zh-CN" altLang="en-US" sz="900">
                <a:sym typeface="+mn-ea"/>
              </a:rPr>
              <a:t>的指针指向原来</a:t>
            </a:r>
            <a:endParaRPr lang="zh-CN" altLang="en-US" sz="900"/>
          </a:p>
          <a:p>
            <a:pPr algn="ctr"/>
            <a:endParaRPr lang="zh-CN" altLang="en-US" sz="900"/>
          </a:p>
        </p:txBody>
      </p:sp>
      <p:sp>
        <p:nvSpPr>
          <p:cNvPr id="12" name="圆角矩形 11"/>
          <p:cNvSpPr/>
          <p:nvPr/>
        </p:nvSpPr>
        <p:spPr>
          <a:xfrm>
            <a:off x="6323965" y="1022350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访问同步块</a:t>
            </a:r>
            <a:endParaRPr lang="zh-CN" altLang="en-US" sz="1000"/>
          </a:p>
        </p:txBody>
      </p:sp>
      <p:sp>
        <p:nvSpPr>
          <p:cNvPr id="13" name="圆角矩形 12"/>
          <p:cNvSpPr/>
          <p:nvPr/>
        </p:nvSpPr>
        <p:spPr>
          <a:xfrm>
            <a:off x="6323965" y="1574165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栈帧分配锁记录的空间</a:t>
            </a:r>
            <a:endParaRPr lang="zh-CN" altLang="en-US" sz="1000"/>
          </a:p>
        </p:txBody>
      </p:sp>
      <p:sp>
        <p:nvSpPr>
          <p:cNvPr id="15" name="圆角矩形 14"/>
          <p:cNvSpPr/>
          <p:nvPr/>
        </p:nvSpPr>
        <p:spPr>
          <a:xfrm>
            <a:off x="6324600" y="3632200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自旋获取锁</a:t>
            </a:r>
            <a:endParaRPr lang="zh-CN" altLang="en-US" sz="900"/>
          </a:p>
        </p:txBody>
      </p:sp>
      <p:sp>
        <p:nvSpPr>
          <p:cNvPr id="16" name="菱形 15"/>
          <p:cNvSpPr/>
          <p:nvPr/>
        </p:nvSpPr>
        <p:spPr>
          <a:xfrm>
            <a:off x="6071870" y="2138680"/>
            <a:ext cx="1540510" cy="511175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900">
              <a:sym typeface="+mn-ea"/>
            </a:endParaRPr>
          </a:p>
          <a:p>
            <a:pPr algn="ctr"/>
            <a:r>
              <a:rPr lang="en-US" altLang="zh-CN" sz="900">
                <a:sym typeface="+mn-ea"/>
              </a:rPr>
              <a:t>CAS</a:t>
            </a:r>
            <a:r>
              <a:rPr lang="zh-CN" altLang="en-US" sz="900">
                <a:sym typeface="+mn-ea"/>
              </a:rPr>
              <a:t>将</a:t>
            </a:r>
            <a:r>
              <a:rPr lang="en-US" altLang="zh-CN" sz="900">
                <a:sym typeface="+mn-ea"/>
              </a:rPr>
              <a:t>mark word</a:t>
            </a:r>
            <a:r>
              <a:rPr lang="zh-CN" altLang="en-US" sz="900">
                <a:sym typeface="+mn-ea"/>
              </a:rPr>
              <a:t>的指针指向自己</a:t>
            </a:r>
            <a:endParaRPr lang="zh-CN" altLang="en-US" sz="900"/>
          </a:p>
          <a:p>
            <a:pPr algn="ctr"/>
            <a:endParaRPr lang="zh-CN" altLang="en-US" sz="900"/>
          </a:p>
        </p:txBody>
      </p:sp>
      <p:sp>
        <p:nvSpPr>
          <p:cNvPr id="18" name="圆角矩形 17"/>
          <p:cNvSpPr/>
          <p:nvPr/>
        </p:nvSpPr>
        <p:spPr>
          <a:xfrm>
            <a:off x="6324600" y="4418965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rgbClr val="FF0000"/>
                </a:solidFill>
              </a:rPr>
              <a:t>轻量级锁升级为重量级锁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374390" y="5137150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锁释放，唤醒等待的线程</a:t>
            </a:r>
            <a:endParaRPr lang="zh-CN" altLang="en-US" sz="900"/>
          </a:p>
        </p:txBody>
      </p:sp>
      <p:sp>
        <p:nvSpPr>
          <p:cNvPr id="20" name="圆角矩形 19"/>
          <p:cNvSpPr/>
          <p:nvPr/>
        </p:nvSpPr>
        <p:spPr>
          <a:xfrm>
            <a:off x="6324600" y="5908040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线程被唤醒，重新获取锁</a:t>
            </a:r>
            <a:endParaRPr lang="zh-CN" altLang="en-US" sz="900"/>
          </a:p>
        </p:txBody>
      </p:sp>
      <p:sp>
        <p:nvSpPr>
          <p:cNvPr id="21" name="文本框 20"/>
          <p:cNvSpPr txBox="1"/>
          <p:nvPr/>
        </p:nvSpPr>
        <p:spPr>
          <a:xfrm>
            <a:off x="3091815" y="473710"/>
            <a:ext cx="153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线程 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009640" y="473710"/>
            <a:ext cx="153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线程 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139950" y="2037715"/>
            <a:ext cx="674116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139950" y="4171950"/>
            <a:ext cx="674116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139950" y="5630545"/>
            <a:ext cx="674116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96110" y="1480185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无锁状态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896110" y="2954655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轻量级锁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896110" y="4830445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重量级锁</a:t>
            </a:r>
            <a:endParaRPr lang="zh-CN" altLang="en-US" sz="1400"/>
          </a:p>
        </p:txBody>
      </p:sp>
      <p:cxnSp>
        <p:nvCxnSpPr>
          <p:cNvPr id="29" name="直接箭头连接符 28"/>
          <p:cNvCxnSpPr>
            <a:stCxn id="5" idx="2"/>
            <a:endCxn id="6" idx="0"/>
          </p:cNvCxnSpPr>
          <p:nvPr/>
        </p:nvCxnSpPr>
        <p:spPr>
          <a:xfrm>
            <a:off x="3893185" y="1391920"/>
            <a:ext cx="0" cy="182245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" name="直接箭头连接符 29"/>
          <p:cNvCxnSpPr>
            <a:stCxn id="6" idx="2"/>
            <a:endCxn id="10" idx="0"/>
          </p:cNvCxnSpPr>
          <p:nvPr/>
        </p:nvCxnSpPr>
        <p:spPr>
          <a:xfrm>
            <a:off x="3893185" y="1943735"/>
            <a:ext cx="0" cy="194945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>
            <a:stCxn id="10" idx="2"/>
            <a:endCxn id="8" idx="0"/>
          </p:cNvCxnSpPr>
          <p:nvPr/>
        </p:nvCxnSpPr>
        <p:spPr>
          <a:xfrm>
            <a:off x="3893185" y="2649855"/>
            <a:ext cx="0" cy="356235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直接箭头连接符 31"/>
          <p:cNvCxnSpPr>
            <a:stCxn id="8" idx="2"/>
            <a:endCxn id="9" idx="0"/>
          </p:cNvCxnSpPr>
          <p:nvPr/>
        </p:nvCxnSpPr>
        <p:spPr>
          <a:xfrm>
            <a:off x="3893185" y="3375660"/>
            <a:ext cx="635" cy="256540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" name="直接箭头连接符 32"/>
          <p:cNvCxnSpPr>
            <a:stCxn id="9" idx="2"/>
            <a:endCxn id="11" idx="0"/>
          </p:cNvCxnSpPr>
          <p:nvPr/>
        </p:nvCxnSpPr>
        <p:spPr>
          <a:xfrm flipH="1">
            <a:off x="3892550" y="4001770"/>
            <a:ext cx="1270" cy="346075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直接箭头连接符 33"/>
          <p:cNvCxnSpPr>
            <a:stCxn id="11" idx="2"/>
            <a:endCxn id="19" idx="0"/>
          </p:cNvCxnSpPr>
          <p:nvPr/>
        </p:nvCxnSpPr>
        <p:spPr>
          <a:xfrm>
            <a:off x="3892550" y="4859020"/>
            <a:ext cx="0" cy="278130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直接箭头连接符 34"/>
          <p:cNvCxnSpPr>
            <a:stCxn id="12" idx="2"/>
            <a:endCxn id="13" idx="0"/>
          </p:cNvCxnSpPr>
          <p:nvPr/>
        </p:nvCxnSpPr>
        <p:spPr>
          <a:xfrm>
            <a:off x="6842125" y="1391920"/>
            <a:ext cx="0" cy="18224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直接箭头连接符 35"/>
          <p:cNvCxnSpPr>
            <a:stCxn id="13" idx="2"/>
            <a:endCxn id="16" idx="0"/>
          </p:cNvCxnSpPr>
          <p:nvPr/>
        </p:nvCxnSpPr>
        <p:spPr>
          <a:xfrm>
            <a:off x="6842125" y="1943735"/>
            <a:ext cx="0" cy="19494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直接箭头连接符 36"/>
          <p:cNvCxnSpPr>
            <a:stCxn id="16" idx="2"/>
            <a:endCxn id="15" idx="0"/>
          </p:cNvCxnSpPr>
          <p:nvPr/>
        </p:nvCxnSpPr>
        <p:spPr>
          <a:xfrm>
            <a:off x="6842125" y="2649855"/>
            <a:ext cx="635" cy="98234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直接箭头连接符 38"/>
          <p:cNvCxnSpPr>
            <a:stCxn id="15" idx="2"/>
            <a:endCxn id="18" idx="0"/>
          </p:cNvCxnSpPr>
          <p:nvPr/>
        </p:nvCxnSpPr>
        <p:spPr>
          <a:xfrm>
            <a:off x="6842760" y="4001770"/>
            <a:ext cx="0" cy="41719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肘形连接符 39"/>
          <p:cNvCxnSpPr>
            <a:stCxn id="15" idx="3"/>
            <a:endCxn id="16" idx="3"/>
          </p:cNvCxnSpPr>
          <p:nvPr/>
        </p:nvCxnSpPr>
        <p:spPr>
          <a:xfrm flipV="1">
            <a:off x="7360285" y="2394585"/>
            <a:ext cx="252095" cy="1422400"/>
          </a:xfrm>
          <a:prstGeom prst="bentConnector3">
            <a:avLst>
              <a:gd name="adj1" fmla="val 194458"/>
            </a:avLst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圆角矩形 40"/>
          <p:cNvSpPr/>
          <p:nvPr/>
        </p:nvSpPr>
        <p:spPr>
          <a:xfrm>
            <a:off x="6324600" y="5137150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线程等待阻塞</a:t>
            </a:r>
            <a:endParaRPr lang="zh-CN" altLang="en-US" sz="900"/>
          </a:p>
        </p:txBody>
      </p:sp>
      <p:cxnSp>
        <p:nvCxnSpPr>
          <p:cNvPr id="42" name="直接箭头连接符 41"/>
          <p:cNvCxnSpPr>
            <a:stCxn id="18" idx="2"/>
            <a:endCxn id="41" idx="0"/>
          </p:cNvCxnSpPr>
          <p:nvPr/>
        </p:nvCxnSpPr>
        <p:spPr>
          <a:xfrm>
            <a:off x="6842760" y="4788535"/>
            <a:ext cx="0" cy="34861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" name="肘形连接符 42"/>
          <p:cNvCxnSpPr>
            <a:stCxn id="19" idx="2"/>
            <a:endCxn id="20" idx="1"/>
          </p:cNvCxnSpPr>
          <p:nvPr/>
        </p:nvCxnSpPr>
        <p:spPr>
          <a:xfrm rot="5400000" flipV="1">
            <a:off x="4815840" y="4583430"/>
            <a:ext cx="586105" cy="243205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517390" y="6277610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轻量级锁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演示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5</cp:revision>
  <dcterms:created xsi:type="dcterms:W3CDTF">2020-04-16T02:45:00Z</dcterms:created>
  <dcterms:modified xsi:type="dcterms:W3CDTF">2020-04-18T03:23:38Z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