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959485" y="1038860"/>
            <a:ext cx="2039620" cy="1265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310005" y="1283970"/>
            <a:ext cx="1338580" cy="3276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本地</a:t>
            </a:r>
            <a:r>
              <a:rPr lang="zh-CN" altLang="en-US"/>
              <a:t>事务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10005" y="1848485"/>
            <a:ext cx="1338580" cy="3276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远程</a:t>
            </a:r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39895" y="1038860"/>
            <a:ext cx="2039620" cy="1265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90415" y="1283970"/>
            <a:ext cx="1338580" cy="3276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本地</a:t>
            </a:r>
            <a:r>
              <a:rPr lang="zh-CN" altLang="en-US"/>
              <a:t>事务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590415" y="1848485"/>
            <a:ext cx="1338580" cy="3276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远程</a:t>
            </a:r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388860" y="1038860"/>
            <a:ext cx="2039620" cy="1265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739380" y="1283970"/>
            <a:ext cx="1338580" cy="3276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本地</a:t>
            </a:r>
            <a:r>
              <a:rPr lang="zh-CN" altLang="en-US"/>
              <a:t>事务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739380" y="1848485"/>
            <a:ext cx="1338580" cy="3276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远程</a:t>
            </a:r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39350" y="1748155"/>
            <a:ext cx="1356995" cy="5283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外部系统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1395730" y="58229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rgbClr val="FF0000"/>
                </a:solidFill>
              </a:rPr>
              <a:t>A </a:t>
            </a:r>
            <a:r>
              <a:rPr lang="zh-CN" altLang="en-US" sz="2000">
                <a:solidFill>
                  <a:srgbClr val="FF0000"/>
                </a:solidFill>
              </a:rPr>
              <a:t>服务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76140" y="58229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rgbClr val="FF0000"/>
                </a:solidFill>
              </a:rPr>
              <a:t>B </a:t>
            </a:r>
            <a:r>
              <a:rPr lang="zh-CN" altLang="en-US" sz="2000">
                <a:solidFill>
                  <a:srgbClr val="FF0000"/>
                </a:solidFill>
              </a:rPr>
              <a:t>服务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25105" y="58229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rgbClr val="FF0000"/>
                </a:solidFill>
              </a:rPr>
              <a:t>C </a:t>
            </a:r>
            <a:r>
              <a:rPr lang="zh-CN" altLang="en-US" sz="2000">
                <a:solidFill>
                  <a:srgbClr val="FF0000"/>
                </a:solidFill>
              </a:rPr>
              <a:t>服务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20" name="肘形连接符 19"/>
          <p:cNvCxnSpPr>
            <a:stCxn id="8" idx="3"/>
            <a:endCxn id="9" idx="1"/>
          </p:cNvCxnSpPr>
          <p:nvPr/>
        </p:nvCxnSpPr>
        <p:spPr>
          <a:xfrm flipV="1">
            <a:off x="2648585" y="1671955"/>
            <a:ext cx="1591310" cy="3403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2" idx="1"/>
          </p:cNvCxnSpPr>
          <p:nvPr/>
        </p:nvCxnSpPr>
        <p:spPr>
          <a:xfrm flipV="1">
            <a:off x="5928995" y="1671955"/>
            <a:ext cx="1459865" cy="340360"/>
          </a:xfrm>
          <a:prstGeom prst="bentConnector3">
            <a:avLst>
              <a:gd name="adj1" fmla="val 50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5" idx="2"/>
          </p:cNvCxnSpPr>
          <p:nvPr/>
        </p:nvCxnSpPr>
        <p:spPr>
          <a:xfrm>
            <a:off x="9077960" y="2012315"/>
            <a:ext cx="961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1948180" y="2298700"/>
            <a:ext cx="3293745" cy="672465"/>
          </a:xfrm>
          <a:custGeom>
            <a:avLst/>
            <a:gdLst>
              <a:gd name="connisteX0" fmla="*/ 0 w 3293745"/>
              <a:gd name="connsiteY0" fmla="*/ 0 h 672513"/>
              <a:gd name="connisteX1" fmla="*/ 1616710 w 3293745"/>
              <a:gd name="connsiteY1" fmla="*/ 672465 h 672513"/>
              <a:gd name="connisteX2" fmla="*/ 3293745 w 3293745"/>
              <a:gd name="connsiteY2" fmla="*/ 29845 h 672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293745" h="672513">
                <a:moveTo>
                  <a:pt x="0" y="0"/>
                </a:moveTo>
                <a:cubicBezTo>
                  <a:pt x="289560" y="147320"/>
                  <a:pt x="958215" y="666750"/>
                  <a:pt x="1616710" y="672465"/>
                </a:cubicBezTo>
                <a:cubicBezTo>
                  <a:pt x="2275205" y="678180"/>
                  <a:pt x="2990850" y="172085"/>
                  <a:pt x="3293745" y="298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5342255" y="2328545"/>
            <a:ext cx="3103245" cy="673100"/>
          </a:xfrm>
          <a:custGeom>
            <a:avLst/>
            <a:gdLst>
              <a:gd name="connisteX0" fmla="*/ 0 w 3103245"/>
              <a:gd name="connsiteY0" fmla="*/ 0 h 673105"/>
              <a:gd name="connisteX1" fmla="*/ 1416050 w 3103245"/>
              <a:gd name="connsiteY1" fmla="*/ 673100 h 673105"/>
              <a:gd name="connisteX2" fmla="*/ 3103245 w 3103245"/>
              <a:gd name="connsiteY2" fmla="*/ 10160 h 6731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103245" h="673105">
                <a:moveTo>
                  <a:pt x="0" y="0"/>
                </a:moveTo>
                <a:cubicBezTo>
                  <a:pt x="249555" y="147955"/>
                  <a:pt x="795655" y="671195"/>
                  <a:pt x="1416050" y="673100"/>
                </a:cubicBezTo>
                <a:cubicBezTo>
                  <a:pt x="2036445" y="675005"/>
                  <a:pt x="2794000" y="156210"/>
                  <a:pt x="3103245" y="101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404110" y="2971165"/>
            <a:ext cx="2406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</a:rPr>
              <a:t>A </a:t>
            </a:r>
            <a:r>
              <a:rPr lang="zh-CN" altLang="en-US" sz="1400">
                <a:solidFill>
                  <a:schemeClr val="accent1"/>
                </a:solidFill>
              </a:rPr>
              <a:t>只需要保证与</a:t>
            </a:r>
            <a:r>
              <a:rPr lang="en-US" altLang="zh-CN" sz="1400">
                <a:solidFill>
                  <a:schemeClr val="accent1"/>
                </a:solidFill>
              </a:rPr>
              <a:t> B </a:t>
            </a:r>
            <a:r>
              <a:rPr lang="zh-CN" altLang="en-US" sz="1400">
                <a:solidFill>
                  <a:schemeClr val="accent1"/>
                </a:solidFill>
              </a:rPr>
              <a:t>的一致性</a:t>
            </a: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00725" y="2971165"/>
            <a:ext cx="2406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</a:rPr>
              <a:t>B </a:t>
            </a:r>
            <a:r>
              <a:rPr lang="zh-CN" altLang="en-US" sz="1400">
                <a:solidFill>
                  <a:schemeClr val="accent1"/>
                </a:solidFill>
              </a:rPr>
              <a:t>只需要保证与</a:t>
            </a:r>
            <a:r>
              <a:rPr lang="en-US" altLang="zh-CN" sz="1400">
                <a:solidFill>
                  <a:schemeClr val="accent1"/>
                </a:solidFill>
              </a:rPr>
              <a:t> C </a:t>
            </a:r>
            <a:r>
              <a:rPr lang="zh-CN" altLang="en-US" sz="1400">
                <a:solidFill>
                  <a:schemeClr val="accent1"/>
                </a:solidFill>
              </a:rPr>
              <a:t>的一致性</a:t>
            </a: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40130" y="4324985"/>
            <a:ext cx="18770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本地事务成功后，远程调用失败的</a:t>
            </a:r>
            <a:r>
              <a:rPr lang="en-US" altLang="zh-CN" sz="14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种选择</a:t>
            </a:r>
            <a:endParaRPr lang="zh-CN" altLang="en-US" sz="1400">
              <a:solidFill>
                <a:srgbClr val="FF0000"/>
              </a:solidFill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4590415" y="4003040"/>
          <a:ext cx="6920230" cy="138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1815465"/>
                <a:gridCol w="2260600"/>
              </a:tblGrid>
              <a:tr h="7270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远程重试，加上补偿机制</a:t>
                      </a:r>
                      <a:endParaRPr lang="zh-CN" altLang="en-US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最终一致性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事务不要求及时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54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回滚</a:t>
                      </a:r>
                      <a:r>
                        <a:rPr lang="en-US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本地事务</a:t>
                      </a:r>
                      <a:endParaRPr lang="zh-CN" altLang="en-US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快速失败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事务及时性要求高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直接箭头连接符 34"/>
          <p:cNvCxnSpPr>
            <a:stCxn id="30" idx="3"/>
          </p:cNvCxnSpPr>
          <p:nvPr/>
        </p:nvCxnSpPr>
        <p:spPr>
          <a:xfrm flipV="1">
            <a:off x="2917190" y="4380230"/>
            <a:ext cx="1647825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934970" y="4707890"/>
            <a:ext cx="163893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864995" y="1256030"/>
            <a:ext cx="2996565" cy="20218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352040" y="1647825"/>
            <a:ext cx="1520825" cy="15208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38095" y="1803400"/>
            <a:ext cx="1149350" cy="2457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写业务数据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2352040" y="1365250"/>
            <a:ext cx="13125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放在一个事务中</a:t>
            </a:r>
            <a:endParaRPr lang="zh-CN" altLang="en-US" sz="1200"/>
          </a:p>
        </p:txBody>
      </p:sp>
      <p:sp>
        <p:nvSpPr>
          <p:cNvPr id="13" name="同侧圆角矩形 12"/>
          <p:cNvSpPr/>
          <p:nvPr/>
        </p:nvSpPr>
        <p:spPr>
          <a:xfrm>
            <a:off x="5575935" y="3715385"/>
            <a:ext cx="1174750" cy="1510030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mq       </a:t>
            </a:r>
            <a:r>
              <a:rPr lang="zh-CN" altLang="en-US"/>
              <a:t>服务器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929880" y="1256030"/>
            <a:ext cx="2996565" cy="20218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444865" y="1803400"/>
            <a:ext cx="1284605" cy="3276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写业务数据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8444865" y="2840990"/>
            <a:ext cx="1284605" cy="327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消费</a:t>
            </a:r>
            <a:r>
              <a:rPr lang="en-US" altLang="zh-CN" sz="1400"/>
              <a:t>mq</a:t>
            </a:r>
            <a:r>
              <a:rPr lang="zh-CN" altLang="en-US" sz="1400"/>
              <a:t>消息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2538095" y="2285365"/>
            <a:ext cx="1149350" cy="2457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写入消息</a:t>
            </a:r>
            <a:r>
              <a:rPr lang="zh-CN" altLang="en-US" sz="1200"/>
              <a:t>表</a:t>
            </a:r>
            <a:endParaRPr lang="zh-CN" altLang="en-US" sz="1200"/>
          </a:p>
        </p:txBody>
      </p:sp>
      <p:cxnSp>
        <p:nvCxnSpPr>
          <p:cNvPr id="21" name="肘形连接符 20"/>
          <p:cNvCxnSpPr>
            <a:stCxn id="27" idx="2"/>
            <a:endCxn id="13" idx="2"/>
          </p:cNvCxnSpPr>
          <p:nvPr/>
        </p:nvCxnSpPr>
        <p:spPr>
          <a:xfrm rot="5400000" flipV="1">
            <a:off x="3593465" y="2487930"/>
            <a:ext cx="1501775" cy="24631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0"/>
            <a:endCxn id="19" idx="2"/>
          </p:cNvCxnSpPr>
          <p:nvPr/>
        </p:nvCxnSpPr>
        <p:spPr>
          <a:xfrm flipV="1">
            <a:off x="6750685" y="3168650"/>
            <a:ext cx="2336800" cy="1301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0"/>
            <a:endCxn id="16" idx="2"/>
          </p:cNvCxnSpPr>
          <p:nvPr/>
        </p:nvCxnSpPr>
        <p:spPr>
          <a:xfrm flipV="1">
            <a:off x="9087485" y="2131060"/>
            <a:ext cx="0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20" idx="0"/>
          </p:cNvCxnSpPr>
          <p:nvPr/>
        </p:nvCxnSpPr>
        <p:spPr>
          <a:xfrm>
            <a:off x="3112770" y="2049145"/>
            <a:ext cx="0" cy="23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538095" y="2722880"/>
            <a:ext cx="1149350" cy="245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发送</a:t>
            </a:r>
            <a:r>
              <a:rPr lang="en-US" altLang="zh-CN" sz="1200"/>
              <a:t>mq</a:t>
            </a:r>
            <a:r>
              <a:rPr lang="zh-CN" altLang="en-US" sz="1200"/>
              <a:t>消息</a:t>
            </a:r>
            <a:endParaRPr lang="zh-CN" altLang="en-US" sz="1200"/>
          </a:p>
        </p:txBody>
      </p:sp>
      <p:cxnSp>
        <p:nvCxnSpPr>
          <p:cNvPr id="28" name="直接箭头连接符 27"/>
          <p:cNvCxnSpPr>
            <a:stCxn id="20" idx="2"/>
            <a:endCxn id="27" idx="0"/>
          </p:cNvCxnSpPr>
          <p:nvPr/>
        </p:nvCxnSpPr>
        <p:spPr>
          <a:xfrm>
            <a:off x="3112770" y="2531110"/>
            <a:ext cx="0" cy="191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46a670f-6853-421b-b23c-77651769545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2944</cp:lastModifiedBy>
  <cp:revision>4</cp:revision>
  <dcterms:created xsi:type="dcterms:W3CDTF">2021-04-13T11:52:00Z</dcterms:created>
  <dcterms:modified xsi:type="dcterms:W3CDTF">2021-04-16T09:42:30Z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5987E8ACC13247EF9FD644CA9A92D1E1</vt:lpwstr>
  </property>
  <property fmtid="{D5CDD505-2E9C-101B-9397-08002B2CF9AE}" pid="3" name="KSOProductBuildVer">
    <vt:lpwstr>2052-11.1.0.10356</vt:lpwstr>
  </property>
</Properties>
</file>