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圆角矩形 3"/>
          <p:cNvSpPr/>
          <p:nvPr/>
        </p:nvSpPr>
        <p:spPr>
          <a:xfrm>
            <a:off x="8181975" y="722630"/>
            <a:ext cx="2976245" cy="150304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 fontAlgn="b"/>
            <a:r>
              <a:rPr lang="zh-CN" altLang="en-US" sz="1200"/>
              <a:t>缓冲池</a:t>
            </a:r>
            <a:endParaRPr lang="zh-CN" altLang="en-US" sz="1200"/>
          </a:p>
          <a:p>
            <a:pPr algn="ctr" fontAlgn="b"/>
            <a:endParaRPr lang="zh-CN" altLang="en-US" sz="1200"/>
          </a:p>
          <a:p>
            <a:pPr algn="ctr" fontAlgn="b"/>
            <a:endParaRPr lang="zh-CN" altLang="en-US" sz="1200"/>
          </a:p>
          <a:p>
            <a:pPr algn="ctr" fontAlgn="b"/>
            <a:endParaRPr lang="zh-CN" altLang="en-US" sz="1200"/>
          </a:p>
          <a:p>
            <a:pPr algn="ctr" fontAlgn="b"/>
            <a:endParaRPr lang="zh-CN" altLang="en-US" sz="1200"/>
          </a:p>
          <a:p>
            <a:pPr algn="ctr" fontAlgn="b"/>
            <a:endParaRPr lang="zh-CN" altLang="en-US" sz="1200"/>
          </a:p>
          <a:p>
            <a:pPr algn="ctr" fontAlgn="b"/>
            <a:endParaRPr lang="zh-CN" altLang="en-US" sz="1200"/>
          </a:p>
        </p:txBody>
      </p:sp>
      <p:sp>
        <p:nvSpPr>
          <p:cNvPr id="5" name="圆角矩形 4"/>
          <p:cNvSpPr/>
          <p:nvPr/>
        </p:nvSpPr>
        <p:spPr>
          <a:xfrm>
            <a:off x="8366125" y="1194435"/>
            <a:ext cx="782320" cy="35687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200"/>
              <a:t>数据页</a:t>
            </a:r>
            <a:endParaRPr lang="zh-CN" altLang="en-US" sz="1200"/>
          </a:p>
        </p:txBody>
      </p:sp>
      <p:sp>
        <p:nvSpPr>
          <p:cNvPr id="6" name="圆角矩形 5"/>
          <p:cNvSpPr/>
          <p:nvPr/>
        </p:nvSpPr>
        <p:spPr>
          <a:xfrm>
            <a:off x="8366125" y="1740535"/>
            <a:ext cx="782320" cy="35687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200"/>
              <a:t>索引</a:t>
            </a:r>
            <a:r>
              <a:rPr lang="zh-CN" altLang="en-US" sz="1200"/>
              <a:t>页</a:t>
            </a:r>
            <a:endParaRPr lang="zh-CN" altLang="en-US" sz="1200"/>
          </a:p>
        </p:txBody>
      </p:sp>
      <p:sp>
        <p:nvSpPr>
          <p:cNvPr id="7" name="圆角矩形 6"/>
          <p:cNvSpPr/>
          <p:nvPr/>
        </p:nvSpPr>
        <p:spPr>
          <a:xfrm>
            <a:off x="9263380" y="1194435"/>
            <a:ext cx="782320" cy="35687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000"/>
              <a:t>插入缓冲</a:t>
            </a:r>
            <a:endParaRPr lang="zh-CN" altLang="en-US" sz="1000"/>
          </a:p>
        </p:txBody>
      </p:sp>
      <p:sp>
        <p:nvSpPr>
          <p:cNvPr id="8" name="圆角矩形 7"/>
          <p:cNvSpPr/>
          <p:nvPr/>
        </p:nvSpPr>
        <p:spPr>
          <a:xfrm>
            <a:off x="9263380" y="1740535"/>
            <a:ext cx="782320" cy="35687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000"/>
              <a:t>自适应哈希索引</a:t>
            </a:r>
            <a:endParaRPr lang="zh-CN" altLang="en-US" sz="1000"/>
          </a:p>
        </p:txBody>
      </p:sp>
      <p:sp>
        <p:nvSpPr>
          <p:cNvPr id="9" name="圆角矩形 8"/>
          <p:cNvSpPr/>
          <p:nvPr/>
        </p:nvSpPr>
        <p:spPr>
          <a:xfrm>
            <a:off x="10193655" y="1194435"/>
            <a:ext cx="782320" cy="35687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000"/>
              <a:t>锁信息</a:t>
            </a:r>
            <a:endParaRPr lang="zh-CN" altLang="en-US" sz="1000"/>
          </a:p>
        </p:txBody>
      </p:sp>
      <p:sp>
        <p:nvSpPr>
          <p:cNvPr id="10" name="圆角矩形 9"/>
          <p:cNvSpPr/>
          <p:nvPr/>
        </p:nvSpPr>
        <p:spPr>
          <a:xfrm>
            <a:off x="10193655" y="1740535"/>
            <a:ext cx="782320" cy="35687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000"/>
              <a:t>数据字典信息</a:t>
            </a:r>
            <a:endParaRPr lang="zh-CN" altLang="en-US" sz="1000"/>
          </a:p>
        </p:txBody>
      </p:sp>
      <p:sp>
        <p:nvSpPr>
          <p:cNvPr id="11" name="圆角矩形 10"/>
          <p:cNvSpPr/>
          <p:nvPr/>
        </p:nvSpPr>
        <p:spPr>
          <a:xfrm>
            <a:off x="8764905" y="2365375"/>
            <a:ext cx="782320" cy="35687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000"/>
              <a:t>重做日志缓冲</a:t>
            </a:r>
            <a:endParaRPr lang="zh-CN" altLang="en-US" sz="1000"/>
          </a:p>
        </p:txBody>
      </p:sp>
      <p:sp>
        <p:nvSpPr>
          <p:cNvPr id="12" name="圆角矩形 11"/>
          <p:cNvSpPr/>
          <p:nvPr/>
        </p:nvSpPr>
        <p:spPr>
          <a:xfrm>
            <a:off x="9928860" y="2365375"/>
            <a:ext cx="782320" cy="35687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000"/>
              <a:t>额外内存池</a:t>
            </a:r>
            <a:endParaRPr lang="zh-CN" altLang="en-US" sz="1000"/>
          </a:p>
        </p:txBody>
      </p:sp>
      <p:sp>
        <p:nvSpPr>
          <p:cNvPr id="14" name="圆柱形 13"/>
          <p:cNvSpPr/>
          <p:nvPr/>
        </p:nvSpPr>
        <p:spPr>
          <a:xfrm>
            <a:off x="5601335" y="2925445"/>
            <a:ext cx="991870" cy="635000"/>
          </a:xfrm>
          <a:prstGeom prst="ca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/>
              <a:t>磁盘文件</a:t>
            </a:r>
            <a:endParaRPr lang="zh-CN" altLang="en-US" sz="1400"/>
          </a:p>
        </p:txBody>
      </p:sp>
      <p:sp>
        <p:nvSpPr>
          <p:cNvPr id="15" name="圆柱形 14"/>
          <p:cNvSpPr/>
          <p:nvPr/>
        </p:nvSpPr>
        <p:spPr>
          <a:xfrm>
            <a:off x="6782435" y="2925445"/>
            <a:ext cx="991870" cy="635000"/>
          </a:xfrm>
          <a:prstGeom prst="ca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/>
              <a:t>磁盘文件</a:t>
            </a:r>
            <a:endParaRPr lang="zh-CN" altLang="en-US" sz="1400"/>
          </a:p>
        </p:txBody>
      </p:sp>
      <p:sp>
        <p:nvSpPr>
          <p:cNvPr id="16" name="圆角矩形 15"/>
          <p:cNvSpPr/>
          <p:nvPr/>
        </p:nvSpPr>
        <p:spPr>
          <a:xfrm>
            <a:off x="5488940" y="1169670"/>
            <a:ext cx="2347595" cy="6096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600">
                <a:solidFill>
                  <a:schemeClr val="tx1"/>
                </a:solidFill>
              </a:rPr>
              <a:t>innodb</a:t>
            </a:r>
            <a:r>
              <a:rPr lang="zh-CN" altLang="en-US" sz="1600">
                <a:solidFill>
                  <a:schemeClr val="tx1"/>
                </a:solidFill>
              </a:rPr>
              <a:t>存储引擎内存池</a:t>
            </a:r>
            <a:endParaRPr lang="zh-CN" altLang="en-US" sz="1600">
              <a:solidFill>
                <a:schemeClr val="tx1"/>
              </a:solidFill>
            </a:endParaRPr>
          </a:p>
        </p:txBody>
      </p:sp>
      <p:cxnSp>
        <p:nvCxnSpPr>
          <p:cNvPr id="17" name="直接箭头连接符 16"/>
          <p:cNvCxnSpPr>
            <a:stCxn id="16" idx="2"/>
          </p:cNvCxnSpPr>
          <p:nvPr/>
        </p:nvCxnSpPr>
        <p:spPr>
          <a:xfrm>
            <a:off x="6663055" y="1779270"/>
            <a:ext cx="14605" cy="127000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圆角矩形 17"/>
          <p:cNvSpPr/>
          <p:nvPr/>
        </p:nvSpPr>
        <p:spPr>
          <a:xfrm>
            <a:off x="4083685" y="1832610"/>
            <a:ext cx="1121410" cy="48006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600"/>
              <a:t>后台线程</a:t>
            </a:r>
            <a:endParaRPr lang="zh-CN" altLang="en-US" sz="1600"/>
          </a:p>
        </p:txBody>
      </p:sp>
      <p:cxnSp>
        <p:nvCxnSpPr>
          <p:cNvPr id="19" name="直接箭头连接符 18"/>
          <p:cNvCxnSpPr>
            <a:stCxn id="16" idx="3"/>
            <a:endCxn id="4" idx="1"/>
          </p:cNvCxnSpPr>
          <p:nvPr/>
        </p:nvCxnSpPr>
        <p:spPr>
          <a:xfrm>
            <a:off x="7836535" y="1474470"/>
            <a:ext cx="34544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aphicFrame>
        <p:nvGraphicFramePr>
          <p:cNvPr id="21" name="表格 20"/>
          <p:cNvGraphicFramePr/>
          <p:nvPr>
            <p:custDataLst>
              <p:tags r:id="rId1"/>
            </p:custDataLst>
          </p:nvPr>
        </p:nvGraphicFramePr>
        <p:xfrm>
          <a:off x="457835" y="1021080"/>
          <a:ext cx="3159125" cy="1988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7465"/>
                <a:gridCol w="1851660"/>
              </a:tblGrid>
              <a:tr h="503555">
                <a:tc rowSpan="3">
                  <a:txBody>
                    <a:bodyPr/>
                    <a:p>
                      <a:pPr algn="l">
                        <a:buNone/>
                      </a:pPr>
                      <a:endParaRPr lang="en-US" altLang="zh-CN" sz="1400">
                        <a:solidFill>
                          <a:srgbClr val="8DCFA3"/>
                        </a:solidFill>
                      </a:endParaRPr>
                    </a:p>
                    <a:p>
                      <a:pPr algn="l">
                        <a:buNone/>
                      </a:pPr>
                      <a:endParaRPr lang="en-US" altLang="zh-CN" sz="1400">
                        <a:solidFill>
                          <a:srgbClr val="8DCFA3"/>
                        </a:solidFill>
                      </a:endParaRPr>
                    </a:p>
                    <a:p>
                      <a:pPr algn="l">
                        <a:buNone/>
                      </a:pPr>
                      <a:r>
                        <a:rPr lang="en-US" altLang="zh-CN" sz="1400">
                          <a:solidFill>
                            <a:srgbClr val="8DCFA3"/>
                          </a:solidFill>
                        </a:rPr>
                        <a:t>master thread</a:t>
                      </a:r>
                      <a:endParaRPr lang="en-US" altLang="zh-CN" sz="1400">
                        <a:solidFill>
                          <a:srgbClr val="8DCFA3"/>
                        </a:solidFill>
                      </a:endParaRPr>
                    </a:p>
                  </a:txBody>
                  <a:tcPr>
                    <a:lnL w="9525">
                      <a:solidFill>
                        <a:srgbClr val="8DCFA3"/>
                      </a:solidFill>
                      <a:prstDash val="sysDash"/>
                    </a:lnL>
                    <a:lnR w="9525">
                      <a:solidFill>
                        <a:srgbClr val="8DCFA3"/>
                      </a:solidFill>
                      <a:prstDash val="sysDash"/>
                    </a:lnR>
                    <a:lnT w="9525">
                      <a:solidFill>
                        <a:srgbClr val="8DCFA3"/>
                      </a:solidFill>
                      <a:prstDash val="sysDash"/>
                    </a:lnT>
                    <a:lnB w="9525">
                      <a:solidFill>
                        <a:srgbClr val="8DCFA3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l" fontAlgn="auto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000">
                          <a:solidFill>
                            <a:srgbClr val="404040"/>
                          </a:solidFill>
                        </a:rPr>
                        <a:t>日志缓冲刷新到磁盘，即使这个事务还没有提交</a:t>
                      </a:r>
                      <a:endParaRPr lang="zh-CN" altLang="en-US" sz="1000">
                        <a:solidFill>
                          <a:srgbClr val="404040"/>
                        </a:solidFill>
                      </a:endParaRPr>
                    </a:p>
                  </a:txBody>
                  <a:tcPr>
                    <a:lnL w="9525">
                      <a:solidFill>
                        <a:srgbClr val="8DCFA3"/>
                      </a:solidFill>
                      <a:prstDash val="sysDash"/>
                    </a:lnL>
                    <a:lnR w="9525">
                      <a:solidFill>
                        <a:srgbClr val="8DCFA3"/>
                      </a:solidFill>
                      <a:prstDash val="sysDash"/>
                    </a:lnR>
                    <a:lnT w="9525">
                      <a:solidFill>
                        <a:srgbClr val="8DCFA3"/>
                      </a:solidFill>
                      <a:prstDash val="sysDash"/>
                    </a:lnT>
                    <a:lnB w="9525">
                      <a:solidFill>
                        <a:srgbClr val="8DCFA3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</a:tr>
              <a:tr h="330835">
                <a:tc vMerge="1">
                  <a:tcPr>
                    <a:lnL w="9525">
                      <a:solidFill>
                        <a:srgbClr val="8DCFA3"/>
                      </a:solidFill>
                      <a:prstDash val="sysDash"/>
                    </a:lnL>
                    <a:lnR w="9525">
                      <a:solidFill>
                        <a:srgbClr val="8DCFA3"/>
                      </a:solidFill>
                      <a:prstDash val="sysDash"/>
                    </a:lnR>
                    <a:lnT w="9525">
                      <a:solidFill>
                        <a:srgbClr val="8DCFA3"/>
                      </a:solidFill>
                      <a:prstDash val="sysDash"/>
                    </a:lnT>
                    <a:lnB w="9525">
                      <a:solidFill>
                        <a:srgbClr val="8DCFA3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l" fontAlgn="auto">
                        <a:lnSpc>
                          <a:spcPct val="150000"/>
                        </a:lnSpc>
                        <a:buClrTx/>
                        <a:buSzTx/>
                        <a:buFontTx/>
                        <a:buNone/>
                      </a:pPr>
                      <a:r>
                        <a:rPr lang="zh-CN" altLang="en-US" sz="1000" b="1">
                          <a:solidFill>
                            <a:srgbClr val="404040"/>
                          </a:solidFill>
                        </a:rPr>
                        <a:t>合并插入缓冲</a:t>
                      </a:r>
                      <a:endParaRPr lang="zh-CN" altLang="en-US" sz="1000" b="1">
                        <a:solidFill>
                          <a:srgbClr val="404040"/>
                        </a:solidFill>
                      </a:endParaRPr>
                    </a:p>
                  </a:txBody>
                  <a:tcPr>
                    <a:lnL w="9525">
                      <a:solidFill>
                        <a:srgbClr val="8DCFA3"/>
                      </a:solidFill>
                      <a:prstDash val="sysDash"/>
                    </a:lnL>
                    <a:lnR w="9525">
                      <a:solidFill>
                        <a:srgbClr val="8DCFA3"/>
                      </a:solidFill>
                      <a:prstDash val="sysDash"/>
                    </a:lnR>
                    <a:lnT w="9525">
                      <a:solidFill>
                        <a:srgbClr val="8DCFA3"/>
                      </a:solidFill>
                      <a:prstDash val="sysDash"/>
                    </a:lnT>
                    <a:lnB w="9525">
                      <a:solidFill>
                        <a:srgbClr val="8DCFA3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</a:tr>
              <a:tr h="316865">
                <a:tc vMerge="1">
                  <a:tcPr>
                    <a:lnL w="9525">
                      <a:solidFill>
                        <a:srgbClr val="8DCFA3"/>
                      </a:solidFill>
                      <a:prstDash val="sysDash"/>
                    </a:lnL>
                    <a:lnR w="9525">
                      <a:solidFill>
                        <a:srgbClr val="8DCFA3"/>
                      </a:solidFill>
                      <a:prstDash val="sysDash"/>
                    </a:lnR>
                    <a:lnT w="9525">
                      <a:solidFill>
                        <a:srgbClr val="8DCFA3"/>
                      </a:solidFill>
                      <a:prstDash val="sysDash"/>
                    </a:lnT>
                    <a:lnB w="9525">
                      <a:solidFill>
                        <a:srgbClr val="8DCFA3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l" fontAlgn="auto">
                        <a:lnSpc>
                          <a:spcPct val="150000"/>
                        </a:lnSpc>
                        <a:buClrTx/>
                        <a:buSzTx/>
                        <a:buFontTx/>
                        <a:buNone/>
                      </a:pPr>
                      <a:r>
                        <a:rPr lang="zh-CN" altLang="en-US" sz="1000" b="1">
                          <a:solidFill>
                            <a:srgbClr val="404040"/>
                          </a:solidFill>
                        </a:rPr>
                        <a:t>刷新缓冲池中的脏页到磁盘</a:t>
                      </a:r>
                      <a:endParaRPr lang="zh-CN" altLang="en-US" sz="1000" b="1">
                        <a:solidFill>
                          <a:srgbClr val="404040"/>
                        </a:solidFill>
                      </a:endParaRPr>
                    </a:p>
                  </a:txBody>
                  <a:tcPr>
                    <a:lnL w="9525">
                      <a:solidFill>
                        <a:srgbClr val="8DCFA3"/>
                      </a:solidFill>
                      <a:prstDash val="sysDash"/>
                    </a:lnL>
                    <a:lnR w="9525">
                      <a:solidFill>
                        <a:srgbClr val="8DCFA3"/>
                      </a:solidFill>
                      <a:prstDash val="sysDash"/>
                    </a:lnR>
                    <a:lnT w="9525">
                      <a:solidFill>
                        <a:srgbClr val="8DCFA3"/>
                      </a:solidFill>
                      <a:prstDash val="sysDash"/>
                    </a:lnT>
                    <a:lnB w="9525">
                      <a:solidFill>
                        <a:srgbClr val="8DCFA3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</a:tr>
              <a:tr h="353695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400">
                          <a:solidFill>
                            <a:srgbClr val="8DCFA3"/>
                          </a:solidFill>
                        </a:rPr>
                        <a:t>IO Thread</a:t>
                      </a:r>
                      <a:endParaRPr lang="zh-CN" altLang="en-US" sz="1400">
                        <a:solidFill>
                          <a:srgbClr val="8DCFA3"/>
                        </a:solidFill>
                      </a:endParaRPr>
                    </a:p>
                  </a:txBody>
                  <a:tcPr>
                    <a:lnL w="9525">
                      <a:solidFill>
                        <a:srgbClr val="8DCFA3"/>
                      </a:solidFill>
                      <a:prstDash val="sysDash"/>
                    </a:lnL>
                    <a:lnR w="9525">
                      <a:solidFill>
                        <a:srgbClr val="8DCFA3"/>
                      </a:solidFill>
                      <a:prstDash val="sysDash"/>
                    </a:lnR>
                    <a:lnT w="9525">
                      <a:solidFill>
                        <a:srgbClr val="8DCFA3"/>
                      </a:solidFill>
                      <a:prstDash val="sysDash"/>
                    </a:lnT>
                    <a:lnB w="9525">
                      <a:solidFill>
                        <a:srgbClr val="8DCFA3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l" fontAlgn="auto">
                        <a:lnSpc>
                          <a:spcPct val="150000"/>
                        </a:lnSpc>
                        <a:buClrTx/>
                        <a:buSzTx/>
                        <a:buFontTx/>
                        <a:buNone/>
                      </a:pPr>
                      <a:r>
                        <a:rPr lang="zh-CN" altLang="en-US" sz="1000" b="1">
                          <a:solidFill>
                            <a:srgbClr val="404040"/>
                          </a:solidFill>
                        </a:rPr>
                        <a:t>负责IO请求的回调处理</a:t>
                      </a:r>
                      <a:endParaRPr lang="zh-CN" altLang="en-US" sz="1000" b="1">
                        <a:solidFill>
                          <a:srgbClr val="404040"/>
                        </a:solidFill>
                      </a:endParaRPr>
                    </a:p>
                  </a:txBody>
                  <a:tcPr>
                    <a:lnL w="9525">
                      <a:solidFill>
                        <a:srgbClr val="8DCFA3"/>
                      </a:solidFill>
                      <a:prstDash val="sysDash"/>
                    </a:lnL>
                    <a:lnR w="9525">
                      <a:solidFill>
                        <a:srgbClr val="8DCFA3"/>
                      </a:solidFill>
                      <a:prstDash val="sysDash"/>
                    </a:lnR>
                    <a:lnT w="9525">
                      <a:solidFill>
                        <a:srgbClr val="8DCFA3"/>
                      </a:solidFill>
                      <a:prstDash val="sysDash"/>
                    </a:lnT>
                    <a:lnB w="9525">
                      <a:solidFill>
                        <a:srgbClr val="8DCFA3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</a:tr>
              <a:tr h="48387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400">
                          <a:solidFill>
                            <a:srgbClr val="8DCFA3"/>
                          </a:solidFill>
                        </a:rPr>
                        <a:t>Purge Thread</a:t>
                      </a:r>
                      <a:endParaRPr lang="zh-CN" altLang="en-US" sz="1400">
                        <a:solidFill>
                          <a:srgbClr val="8DCFA3"/>
                        </a:solidFill>
                      </a:endParaRPr>
                    </a:p>
                  </a:txBody>
                  <a:tcPr>
                    <a:lnL w="9525">
                      <a:solidFill>
                        <a:srgbClr val="8DCFA3"/>
                      </a:solidFill>
                      <a:prstDash val="sysDash"/>
                    </a:lnL>
                    <a:lnR w="9525">
                      <a:solidFill>
                        <a:srgbClr val="8DCFA3"/>
                      </a:solidFill>
                      <a:prstDash val="sysDash"/>
                    </a:lnR>
                    <a:lnT w="9525">
                      <a:solidFill>
                        <a:srgbClr val="8DCFA3"/>
                      </a:solidFill>
                      <a:prstDash val="sysDash"/>
                    </a:lnT>
                    <a:lnB w="9525">
                      <a:solidFill>
                        <a:srgbClr val="8DCFA3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l" fontAlgn="auto">
                        <a:lnSpc>
                          <a:spcPct val="150000"/>
                        </a:lnSpc>
                        <a:buClrTx/>
                        <a:buSzTx/>
                        <a:buFontTx/>
                        <a:buNone/>
                      </a:pPr>
                      <a:r>
                        <a:rPr lang="zh-CN" altLang="en-US" sz="1000" b="1">
                          <a:solidFill>
                            <a:srgbClr val="404040"/>
                          </a:solidFill>
                        </a:rPr>
                        <a:t>回收事务被提交后不再需要的已经使用并分配的undo页</a:t>
                      </a:r>
                      <a:endParaRPr lang="zh-CN" altLang="en-US" sz="1000" b="1">
                        <a:solidFill>
                          <a:srgbClr val="404040"/>
                        </a:solidFill>
                      </a:endParaRPr>
                    </a:p>
                  </a:txBody>
                  <a:tcPr>
                    <a:lnL w="9525">
                      <a:solidFill>
                        <a:srgbClr val="8DCFA3"/>
                      </a:solidFill>
                      <a:prstDash val="sysDash"/>
                    </a:lnL>
                    <a:lnR w="9525">
                      <a:solidFill>
                        <a:srgbClr val="8DCFA3"/>
                      </a:solidFill>
                      <a:prstDash val="sysDash"/>
                    </a:lnR>
                    <a:lnT w="9525">
                      <a:solidFill>
                        <a:srgbClr val="8DCFA3"/>
                      </a:solidFill>
                      <a:prstDash val="sysDash"/>
                    </a:lnT>
                    <a:lnB w="9525">
                      <a:solidFill>
                        <a:srgbClr val="8DCFA3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cxnSp>
        <p:nvCxnSpPr>
          <p:cNvPr id="23" name="直接箭头连接符 22"/>
          <p:cNvCxnSpPr>
            <a:stCxn id="18" idx="1"/>
            <a:endCxn id="21" idx="3"/>
          </p:cNvCxnSpPr>
          <p:nvPr/>
        </p:nvCxnSpPr>
        <p:spPr>
          <a:xfrm flipH="1" flipV="1">
            <a:off x="3616960" y="2072005"/>
            <a:ext cx="466725" cy="63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5808345" y="2040890"/>
            <a:ext cx="1718945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00"/>
              <a:t>         </a:t>
            </a:r>
            <a:r>
              <a:rPr lang="zh-CN" altLang="en-US" sz="900"/>
              <a:t>将数据页刷新到文件</a:t>
            </a:r>
            <a:endParaRPr lang="zh-CN" altLang="en-US" sz="900"/>
          </a:p>
          <a:p>
            <a:endParaRPr lang="zh-CN" altLang="en-US" sz="900"/>
          </a:p>
          <a:p>
            <a:r>
              <a:rPr lang="zh-CN" altLang="en-US" sz="900"/>
              <a:t>不是实时刷新，是 </a:t>
            </a:r>
            <a:r>
              <a:rPr lang="en-US" altLang="zh-CN" sz="900"/>
              <a:t>checkpoint</a:t>
            </a:r>
            <a:endParaRPr lang="en-US" altLang="zh-CN" sz="900"/>
          </a:p>
        </p:txBody>
      </p:sp>
      <p:sp>
        <p:nvSpPr>
          <p:cNvPr id="27" name="圆角矩形 26"/>
          <p:cNvSpPr/>
          <p:nvPr/>
        </p:nvSpPr>
        <p:spPr>
          <a:xfrm>
            <a:off x="2298700" y="3814445"/>
            <a:ext cx="1016635" cy="23939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000"/>
              <a:t>写入数据</a:t>
            </a:r>
            <a:endParaRPr lang="zh-CN" altLang="en-US" sz="1000"/>
          </a:p>
        </p:txBody>
      </p:sp>
      <p:sp>
        <p:nvSpPr>
          <p:cNvPr id="28" name="圆角矩形 27"/>
          <p:cNvSpPr/>
          <p:nvPr/>
        </p:nvSpPr>
        <p:spPr>
          <a:xfrm>
            <a:off x="2297430" y="4175125"/>
            <a:ext cx="1017270" cy="25336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000"/>
              <a:t>写入重做日志</a:t>
            </a:r>
            <a:endParaRPr lang="zh-CN" altLang="en-US" sz="1000"/>
          </a:p>
        </p:txBody>
      </p:sp>
      <p:sp>
        <p:nvSpPr>
          <p:cNvPr id="29" name="圆角矩形 28"/>
          <p:cNvSpPr/>
          <p:nvPr/>
        </p:nvSpPr>
        <p:spPr>
          <a:xfrm>
            <a:off x="2294890" y="4548505"/>
            <a:ext cx="1020445" cy="27241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000"/>
              <a:t>写入数据页</a:t>
            </a:r>
            <a:endParaRPr lang="zh-CN" altLang="en-US" sz="1000"/>
          </a:p>
        </p:txBody>
      </p:sp>
      <p:sp>
        <p:nvSpPr>
          <p:cNvPr id="30" name="菱形 29"/>
          <p:cNvSpPr/>
          <p:nvPr/>
        </p:nvSpPr>
        <p:spPr>
          <a:xfrm>
            <a:off x="2195195" y="5360670"/>
            <a:ext cx="1219835" cy="318135"/>
          </a:xfrm>
          <a:prstGeom prst="diamond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900"/>
              <a:t>是否宕机</a:t>
            </a:r>
            <a:endParaRPr lang="zh-CN" altLang="en-US" sz="900"/>
          </a:p>
        </p:txBody>
      </p:sp>
      <p:sp>
        <p:nvSpPr>
          <p:cNvPr id="31" name="圆角矩形 30"/>
          <p:cNvSpPr/>
          <p:nvPr/>
        </p:nvSpPr>
        <p:spPr>
          <a:xfrm>
            <a:off x="2297430" y="4965065"/>
            <a:ext cx="1017905" cy="24701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800">
                <a:sym typeface="+mn-ea"/>
              </a:rPr>
              <a:t>刷新数据页到文件</a:t>
            </a:r>
            <a:endParaRPr lang="zh-CN" altLang="en-US" sz="800">
              <a:sym typeface="+mn-ea"/>
            </a:endParaRPr>
          </a:p>
        </p:txBody>
      </p:sp>
      <p:sp>
        <p:nvSpPr>
          <p:cNvPr id="33" name="圆角矩形 32"/>
          <p:cNvSpPr/>
          <p:nvPr/>
        </p:nvSpPr>
        <p:spPr>
          <a:xfrm>
            <a:off x="2294890" y="5842000"/>
            <a:ext cx="1016000" cy="34480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000"/>
              <a:t>回滚数据</a:t>
            </a:r>
            <a:endParaRPr lang="zh-CN" altLang="en-US" sz="1000"/>
          </a:p>
        </p:txBody>
      </p:sp>
      <p:sp>
        <p:nvSpPr>
          <p:cNvPr id="34" name="圆角矩形 33"/>
          <p:cNvSpPr/>
          <p:nvPr/>
        </p:nvSpPr>
        <p:spPr>
          <a:xfrm>
            <a:off x="3616960" y="5842000"/>
            <a:ext cx="1016000" cy="34480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000"/>
              <a:t>刷新到文件</a:t>
            </a:r>
            <a:endParaRPr lang="zh-CN" altLang="en-US" sz="1000"/>
          </a:p>
        </p:txBody>
      </p:sp>
      <p:cxnSp>
        <p:nvCxnSpPr>
          <p:cNvPr id="35" name="直接箭头连接符 34"/>
          <p:cNvCxnSpPr>
            <a:stCxn id="27" idx="2"/>
            <a:endCxn id="28" idx="0"/>
          </p:cNvCxnSpPr>
          <p:nvPr/>
        </p:nvCxnSpPr>
        <p:spPr>
          <a:xfrm flipH="1">
            <a:off x="2806065" y="4053840"/>
            <a:ext cx="1270" cy="12128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28" idx="2"/>
            <a:endCxn id="29" idx="0"/>
          </p:cNvCxnSpPr>
          <p:nvPr/>
        </p:nvCxnSpPr>
        <p:spPr>
          <a:xfrm flipH="1">
            <a:off x="2805430" y="4428490"/>
            <a:ext cx="635" cy="12001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29" idx="2"/>
            <a:endCxn id="31" idx="0"/>
          </p:cNvCxnSpPr>
          <p:nvPr/>
        </p:nvCxnSpPr>
        <p:spPr>
          <a:xfrm>
            <a:off x="2805430" y="4820920"/>
            <a:ext cx="1270" cy="14414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31" idx="2"/>
            <a:endCxn id="30" idx="0"/>
          </p:cNvCxnSpPr>
          <p:nvPr/>
        </p:nvCxnSpPr>
        <p:spPr>
          <a:xfrm flipH="1">
            <a:off x="2805430" y="5212080"/>
            <a:ext cx="1270" cy="14859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30" idx="2"/>
            <a:endCxn id="33" idx="0"/>
          </p:cNvCxnSpPr>
          <p:nvPr/>
        </p:nvCxnSpPr>
        <p:spPr>
          <a:xfrm flipH="1">
            <a:off x="2802890" y="5678805"/>
            <a:ext cx="2540" cy="16319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肘形连接符 39"/>
          <p:cNvCxnSpPr>
            <a:stCxn id="30" idx="3"/>
            <a:endCxn id="34" idx="0"/>
          </p:cNvCxnSpPr>
          <p:nvPr/>
        </p:nvCxnSpPr>
        <p:spPr>
          <a:xfrm>
            <a:off x="3415030" y="5520055"/>
            <a:ext cx="709930" cy="321945"/>
          </a:xfrm>
          <a:prstGeom prst="bentConnector2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>
            <a:off x="1765935" y="3435350"/>
            <a:ext cx="20828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400"/>
              <a:t>写入数据的流程</a:t>
            </a:r>
            <a:endParaRPr lang="zh-CN" altLang="en-US" sz="1400"/>
          </a:p>
        </p:txBody>
      </p:sp>
      <p:sp>
        <p:nvSpPr>
          <p:cNvPr id="42" name="文本框 41"/>
          <p:cNvSpPr txBox="1"/>
          <p:nvPr/>
        </p:nvSpPr>
        <p:spPr>
          <a:xfrm>
            <a:off x="142240" y="4669790"/>
            <a:ext cx="1623060" cy="783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1000"/>
              <a:t>重做日志记录的是对页的操作，如果页被破坏，则无法回滚，因此有</a:t>
            </a:r>
            <a:r>
              <a:rPr lang="zh-CN" altLang="en-US" sz="1000">
                <a:solidFill>
                  <a:srgbClr val="FF0000"/>
                </a:solidFill>
              </a:rPr>
              <a:t>双写</a:t>
            </a:r>
            <a:endParaRPr lang="zh-CN" altLang="en-US" sz="1000">
              <a:solidFill>
                <a:srgbClr val="FF0000"/>
              </a:solidFill>
            </a:endParaRPr>
          </a:p>
        </p:txBody>
      </p:sp>
      <p:cxnSp>
        <p:nvCxnSpPr>
          <p:cNvPr id="43" name="直接箭头连接符 42"/>
          <p:cNvCxnSpPr>
            <a:stCxn id="42" idx="3"/>
            <a:endCxn id="28" idx="1"/>
          </p:cNvCxnSpPr>
          <p:nvPr/>
        </p:nvCxnSpPr>
        <p:spPr>
          <a:xfrm flipV="1">
            <a:off x="1765300" y="4302125"/>
            <a:ext cx="532130" cy="75946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42" idx="3"/>
            <a:endCxn id="33" idx="1"/>
          </p:cNvCxnSpPr>
          <p:nvPr/>
        </p:nvCxnSpPr>
        <p:spPr>
          <a:xfrm>
            <a:off x="1765300" y="5061585"/>
            <a:ext cx="529590" cy="95313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5" name="圆角矩形 44"/>
          <p:cNvSpPr/>
          <p:nvPr/>
        </p:nvSpPr>
        <p:spPr>
          <a:xfrm>
            <a:off x="5419725" y="4512310"/>
            <a:ext cx="1016000" cy="34480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rgbClr val="FF0000"/>
                </a:solidFill>
              </a:rPr>
              <a:t>双写</a:t>
            </a:r>
            <a:r>
              <a:rPr lang="zh-CN" altLang="en-US" sz="1000"/>
              <a:t>缓冲区</a:t>
            </a:r>
            <a:endParaRPr lang="zh-CN" altLang="en-US" sz="1000"/>
          </a:p>
        </p:txBody>
      </p:sp>
      <p:cxnSp>
        <p:nvCxnSpPr>
          <p:cNvPr id="46" name="直接箭头连接符 45"/>
          <p:cNvCxnSpPr>
            <a:stCxn id="29" idx="3"/>
            <a:endCxn id="45" idx="1"/>
          </p:cNvCxnSpPr>
          <p:nvPr/>
        </p:nvCxnSpPr>
        <p:spPr>
          <a:xfrm>
            <a:off x="3315335" y="4685030"/>
            <a:ext cx="210439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45" idx="2"/>
            <a:endCxn id="34" idx="0"/>
          </p:cNvCxnSpPr>
          <p:nvPr/>
        </p:nvCxnSpPr>
        <p:spPr>
          <a:xfrm flipH="1">
            <a:off x="4124960" y="4857115"/>
            <a:ext cx="1802765" cy="98488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0" name="圆角矩形 49"/>
          <p:cNvSpPr/>
          <p:nvPr/>
        </p:nvSpPr>
        <p:spPr>
          <a:xfrm>
            <a:off x="6282690" y="5842000"/>
            <a:ext cx="1016000" cy="34480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000"/>
              <a:t>共享表空间</a:t>
            </a:r>
            <a:endParaRPr lang="zh-CN" altLang="en-US" sz="1000"/>
          </a:p>
        </p:txBody>
      </p:sp>
      <p:cxnSp>
        <p:nvCxnSpPr>
          <p:cNvPr id="51" name="直接箭头连接符 50"/>
          <p:cNvCxnSpPr>
            <a:stCxn id="45" idx="2"/>
            <a:endCxn id="50" idx="0"/>
          </p:cNvCxnSpPr>
          <p:nvPr/>
        </p:nvCxnSpPr>
        <p:spPr>
          <a:xfrm>
            <a:off x="5927725" y="4857115"/>
            <a:ext cx="862965" cy="98488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2" name="文本框 51"/>
          <p:cNvSpPr txBox="1"/>
          <p:nvPr/>
        </p:nvSpPr>
        <p:spPr>
          <a:xfrm>
            <a:off x="4761230" y="5085080"/>
            <a:ext cx="39497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200"/>
              <a:t>写</a:t>
            </a:r>
            <a:endParaRPr lang="zh-CN" altLang="en-US" sz="1200"/>
          </a:p>
        </p:txBody>
      </p:sp>
      <p:sp>
        <p:nvSpPr>
          <p:cNvPr id="53" name="文本框 52"/>
          <p:cNvSpPr txBox="1"/>
          <p:nvPr/>
        </p:nvSpPr>
        <p:spPr>
          <a:xfrm>
            <a:off x="6268085" y="5085080"/>
            <a:ext cx="39497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200"/>
              <a:t>写</a:t>
            </a:r>
            <a:endParaRPr lang="zh-CN" altLang="en-US" sz="1200"/>
          </a:p>
        </p:txBody>
      </p:sp>
      <p:cxnSp>
        <p:nvCxnSpPr>
          <p:cNvPr id="54" name="直接箭头连接符 53"/>
          <p:cNvCxnSpPr>
            <a:stCxn id="50" idx="1"/>
            <a:endCxn id="34" idx="3"/>
          </p:cNvCxnSpPr>
          <p:nvPr/>
        </p:nvCxnSpPr>
        <p:spPr>
          <a:xfrm flipH="1">
            <a:off x="4632960" y="6014720"/>
            <a:ext cx="164973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5" name="文本框 54"/>
          <p:cNvSpPr txBox="1"/>
          <p:nvPr/>
        </p:nvSpPr>
        <p:spPr>
          <a:xfrm>
            <a:off x="5118735" y="5784850"/>
            <a:ext cx="96202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900"/>
              <a:t>宕机后的恢复</a:t>
            </a:r>
            <a:endParaRPr lang="zh-CN" altLang="en-US" sz="90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b25059a9-210c-47c3-a0e7-590fbd434eb6}"/>
  <p:tag name="TABLE_EMPHASIZE_COLOR" val="9293731"/>
  <p:tag name="TABLE_SKINIDX" val="2"/>
  <p:tag name="TABLE_COLORIDX" val="i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334</Words>
  <Application>WPS 演示</Application>
  <PresentationFormat>宽屏</PresentationFormat>
  <Paragraphs>87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Arial</vt:lpstr>
      <vt:lpstr>宋体</vt:lpstr>
      <vt:lpstr>Wingdings</vt:lpstr>
      <vt:lpstr>Arial Unicode MS</vt:lpstr>
      <vt:lpstr>Calibri</vt:lpstr>
      <vt:lpstr>微软雅黑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123</cp:lastModifiedBy>
  <cp:revision>7</cp:revision>
  <dcterms:created xsi:type="dcterms:W3CDTF">2020-03-26T07:03:40Z</dcterms:created>
  <dcterms:modified xsi:type="dcterms:W3CDTF">2020-03-26T09:09:29Z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2052-11.1.0.9440</vt:lpwstr>
  </property>
</Properties>
</file>