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0" r:id="rId4"/>
    <p:sldId id="259" r:id="rId6"/>
    <p:sldId id="261" r:id="rId7"/>
    <p:sldId id="290" r:id="rId8"/>
    <p:sldId id="262" r:id="rId9"/>
    <p:sldId id="263" r:id="rId10"/>
    <p:sldId id="264" r:id="rId11"/>
    <p:sldId id="268" r:id="rId12"/>
    <p:sldId id="269" r:id="rId13"/>
    <p:sldId id="274" r:id="rId14"/>
    <p:sldId id="273" r:id="rId15"/>
    <p:sldId id="275" r:id="rId16"/>
    <p:sldId id="271" r:id="rId17"/>
    <p:sldId id="270" r:id="rId18"/>
    <p:sldId id="272" r:id="rId19"/>
    <p:sldId id="256" r:id="rId20"/>
    <p:sldId id="257" r:id="rId21"/>
    <p:sldId id="285" r:id="rId22"/>
    <p:sldId id="287" r:id="rId23"/>
    <p:sldId id="286" r:id="rId24"/>
    <p:sldId id="310" r:id="rId25"/>
    <p:sldId id="309" r:id="rId26"/>
    <p:sldId id="289" r:id="rId27"/>
  </p:sldIdLst>
  <p:sldSz cx="13884910" cy="736155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18594" y="1143000"/>
            <a:ext cx="582081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5722" y="1204919"/>
            <a:ext cx="10414331" cy="2563222"/>
          </a:xfrm>
        </p:spPr>
        <p:txBody>
          <a:bodyPr anchor="b"/>
          <a:lstStyle>
            <a:lvl1pPr algn="ctr">
              <a:defRPr sz="64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5722" y="3866989"/>
            <a:ext cx="10414331" cy="1777553"/>
          </a:xfrm>
        </p:spPr>
        <p:txBody>
          <a:bodyPr/>
          <a:lstStyle>
            <a:lvl1pPr marL="0" indent="0" algn="ctr">
              <a:buNone/>
              <a:defRPr sz="2575"/>
            </a:lvl1pPr>
            <a:lvl2pPr marL="490855" indent="0" algn="ctr">
              <a:buNone/>
              <a:defRPr sz="2145"/>
            </a:lvl2pPr>
            <a:lvl3pPr marL="981710" indent="0" algn="ctr">
              <a:buNone/>
              <a:defRPr sz="1930"/>
            </a:lvl3pPr>
            <a:lvl4pPr marL="1472565" indent="0" algn="ctr">
              <a:buNone/>
              <a:defRPr sz="1720"/>
            </a:lvl4pPr>
            <a:lvl5pPr marL="1963420" indent="0" algn="ctr">
              <a:buNone/>
              <a:defRPr sz="1720"/>
            </a:lvl5pPr>
            <a:lvl6pPr marL="2454275" indent="0" algn="ctr">
              <a:buNone/>
              <a:defRPr sz="1720"/>
            </a:lvl6pPr>
            <a:lvl7pPr marL="2944495" indent="0" algn="ctr">
              <a:buNone/>
              <a:defRPr sz="1720"/>
            </a:lvl7pPr>
            <a:lvl8pPr marL="3435350" indent="0" algn="ctr">
              <a:buNone/>
              <a:defRPr sz="1720"/>
            </a:lvl8pPr>
            <a:lvl9pPr marL="3926205" indent="0" algn="ctr">
              <a:buNone/>
              <a:defRPr sz="17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37008" y="391982"/>
            <a:ext cx="2994120" cy="62393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54647" y="391982"/>
            <a:ext cx="8808789" cy="62393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415" y="1835499"/>
            <a:ext cx="11976481" cy="3062572"/>
          </a:xfrm>
        </p:spPr>
        <p:txBody>
          <a:bodyPr anchor="b"/>
          <a:lstStyle>
            <a:lvl1pPr>
              <a:defRPr sz="64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7415" y="4927045"/>
            <a:ext cx="11976481" cy="1610534"/>
          </a:xfrm>
        </p:spPr>
        <p:txBody>
          <a:bodyPr/>
          <a:lstStyle>
            <a:lvl1pPr marL="0" indent="0">
              <a:buNone/>
              <a:defRPr sz="2575">
                <a:solidFill>
                  <a:schemeClr val="tx1">
                    <a:tint val="75000"/>
                  </a:schemeClr>
                </a:solidFill>
              </a:defRPr>
            </a:lvl1pPr>
            <a:lvl2pPr marL="490855" indent="0">
              <a:buNone/>
              <a:defRPr sz="2145">
                <a:solidFill>
                  <a:schemeClr val="tx1">
                    <a:tint val="75000"/>
                  </a:schemeClr>
                </a:solidFill>
              </a:defRPr>
            </a:lvl2pPr>
            <a:lvl3pPr marL="981710" indent="0">
              <a:buNone/>
              <a:defRPr sz="1930">
                <a:solidFill>
                  <a:schemeClr val="tx1">
                    <a:tint val="75000"/>
                  </a:schemeClr>
                </a:solidFill>
              </a:defRPr>
            </a:lvl3pPr>
            <a:lvl4pPr marL="147256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34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427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449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53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2620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54647" y="1959910"/>
            <a:ext cx="5901454" cy="4671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29674" y="1959910"/>
            <a:ext cx="5901454" cy="4671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56" y="391982"/>
            <a:ext cx="11976481" cy="14230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6456" y="1804822"/>
            <a:ext cx="5874333" cy="884515"/>
          </a:xfrm>
        </p:spPr>
        <p:txBody>
          <a:bodyPr anchor="b"/>
          <a:lstStyle>
            <a:lvl1pPr marL="0" indent="0">
              <a:buNone/>
              <a:defRPr sz="2575" b="1"/>
            </a:lvl1pPr>
            <a:lvl2pPr marL="490855" indent="0">
              <a:buNone/>
              <a:defRPr sz="2145" b="1"/>
            </a:lvl2pPr>
            <a:lvl3pPr marL="981710" indent="0">
              <a:buNone/>
              <a:defRPr sz="1930" b="1"/>
            </a:lvl3pPr>
            <a:lvl4pPr marL="1472565" indent="0">
              <a:buNone/>
              <a:defRPr sz="1720" b="1"/>
            </a:lvl4pPr>
            <a:lvl5pPr marL="1963420" indent="0">
              <a:buNone/>
              <a:defRPr sz="1720" b="1"/>
            </a:lvl5pPr>
            <a:lvl6pPr marL="2454275" indent="0">
              <a:buNone/>
              <a:defRPr sz="1720" b="1"/>
            </a:lvl6pPr>
            <a:lvl7pPr marL="2944495" indent="0">
              <a:buNone/>
              <a:defRPr sz="1720" b="1"/>
            </a:lvl7pPr>
            <a:lvl8pPr marL="3435350" indent="0">
              <a:buNone/>
              <a:defRPr sz="1720" b="1"/>
            </a:lvl8pPr>
            <a:lvl9pPr marL="3926205" indent="0">
              <a:buNone/>
              <a:defRPr sz="17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56456" y="2689338"/>
            <a:ext cx="5874333" cy="39556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29674" y="1804822"/>
            <a:ext cx="5903263" cy="884515"/>
          </a:xfrm>
        </p:spPr>
        <p:txBody>
          <a:bodyPr anchor="b"/>
          <a:lstStyle>
            <a:lvl1pPr marL="0" indent="0">
              <a:buNone/>
              <a:defRPr sz="2575" b="1"/>
            </a:lvl1pPr>
            <a:lvl2pPr marL="490855" indent="0">
              <a:buNone/>
              <a:defRPr sz="2145" b="1"/>
            </a:lvl2pPr>
            <a:lvl3pPr marL="981710" indent="0">
              <a:buNone/>
              <a:defRPr sz="1930" b="1"/>
            </a:lvl3pPr>
            <a:lvl4pPr marL="1472565" indent="0">
              <a:buNone/>
              <a:defRPr sz="1720" b="1"/>
            </a:lvl4pPr>
            <a:lvl5pPr marL="1963420" indent="0">
              <a:buNone/>
              <a:defRPr sz="1720" b="1"/>
            </a:lvl5pPr>
            <a:lvl6pPr marL="2454275" indent="0">
              <a:buNone/>
              <a:defRPr sz="1720" b="1"/>
            </a:lvl6pPr>
            <a:lvl7pPr marL="2944495" indent="0">
              <a:buNone/>
              <a:defRPr sz="1720" b="1"/>
            </a:lvl7pPr>
            <a:lvl8pPr marL="3435350" indent="0">
              <a:buNone/>
              <a:defRPr sz="1720" b="1"/>
            </a:lvl8pPr>
            <a:lvl9pPr marL="3926205" indent="0">
              <a:buNone/>
              <a:defRPr sz="17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29674" y="2689338"/>
            <a:ext cx="5903263" cy="39556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56" y="490830"/>
            <a:ext cx="4478523" cy="1717904"/>
          </a:xfrm>
        </p:spPr>
        <p:txBody>
          <a:bodyPr anchor="b"/>
          <a:lstStyle>
            <a:lvl1pPr>
              <a:defRPr sz="34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263" y="1060056"/>
            <a:ext cx="7029674" cy="5232108"/>
          </a:xfrm>
        </p:spPr>
        <p:txBody>
          <a:bodyPr/>
          <a:lstStyle>
            <a:lvl1pPr>
              <a:defRPr sz="3435"/>
            </a:lvl1pPr>
            <a:lvl2pPr>
              <a:defRPr sz="3005"/>
            </a:lvl2pPr>
            <a:lvl3pPr>
              <a:defRPr sz="2575"/>
            </a:lvl3pPr>
            <a:lvl4pPr>
              <a:defRPr sz="2145"/>
            </a:lvl4pPr>
            <a:lvl5pPr>
              <a:defRPr sz="2145"/>
            </a:lvl5pPr>
            <a:lvl6pPr>
              <a:defRPr sz="2145"/>
            </a:lvl6pPr>
            <a:lvl7pPr>
              <a:defRPr sz="2145"/>
            </a:lvl7pPr>
            <a:lvl8pPr>
              <a:defRPr sz="2145"/>
            </a:lvl8pPr>
            <a:lvl9pPr>
              <a:defRPr sz="21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6456" y="2208734"/>
            <a:ext cx="4478523" cy="4091952"/>
          </a:xfrm>
        </p:spPr>
        <p:txBody>
          <a:bodyPr/>
          <a:lstStyle>
            <a:lvl1pPr marL="0" indent="0">
              <a:buNone/>
              <a:defRPr sz="1720"/>
            </a:lvl1pPr>
            <a:lvl2pPr marL="490855" indent="0">
              <a:buNone/>
              <a:defRPr sz="1505"/>
            </a:lvl2pPr>
            <a:lvl3pPr marL="981710" indent="0">
              <a:buNone/>
              <a:defRPr sz="1290"/>
            </a:lvl3pPr>
            <a:lvl4pPr marL="1472565" indent="0">
              <a:buNone/>
              <a:defRPr sz="1075"/>
            </a:lvl4pPr>
            <a:lvl5pPr marL="1963420" indent="0">
              <a:buNone/>
              <a:defRPr sz="1075"/>
            </a:lvl5pPr>
            <a:lvl6pPr marL="2454275" indent="0">
              <a:buNone/>
              <a:defRPr sz="1075"/>
            </a:lvl6pPr>
            <a:lvl7pPr marL="2944495" indent="0">
              <a:buNone/>
              <a:defRPr sz="1075"/>
            </a:lvl7pPr>
            <a:lvl8pPr marL="3435350" indent="0">
              <a:buNone/>
              <a:defRPr sz="1075"/>
            </a:lvl8pPr>
            <a:lvl9pPr marL="3926205" indent="0">
              <a:buNone/>
              <a:defRPr sz="10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56" y="490830"/>
            <a:ext cx="4478523" cy="1717904"/>
          </a:xfrm>
        </p:spPr>
        <p:txBody>
          <a:bodyPr anchor="b"/>
          <a:lstStyle>
            <a:lvl1pPr>
              <a:defRPr sz="34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3263" y="1060056"/>
            <a:ext cx="7029674" cy="5232108"/>
          </a:xfrm>
        </p:spPr>
        <p:txBody>
          <a:bodyPr/>
          <a:lstStyle>
            <a:lvl1pPr marL="0" indent="0">
              <a:buNone/>
              <a:defRPr sz="3435"/>
            </a:lvl1pPr>
            <a:lvl2pPr marL="490855" indent="0">
              <a:buNone/>
              <a:defRPr sz="3005"/>
            </a:lvl2pPr>
            <a:lvl3pPr marL="981710" indent="0">
              <a:buNone/>
              <a:defRPr sz="2575"/>
            </a:lvl3pPr>
            <a:lvl4pPr marL="1472565" indent="0">
              <a:buNone/>
              <a:defRPr sz="2145"/>
            </a:lvl4pPr>
            <a:lvl5pPr marL="1963420" indent="0">
              <a:buNone/>
              <a:defRPr sz="2145"/>
            </a:lvl5pPr>
            <a:lvl6pPr marL="2454275" indent="0">
              <a:buNone/>
              <a:defRPr sz="2145"/>
            </a:lvl6pPr>
            <a:lvl7pPr marL="2944495" indent="0">
              <a:buNone/>
              <a:defRPr sz="2145"/>
            </a:lvl7pPr>
            <a:lvl8pPr marL="3435350" indent="0">
              <a:buNone/>
              <a:defRPr sz="2145"/>
            </a:lvl8pPr>
            <a:lvl9pPr marL="3926205" indent="0">
              <a:buNone/>
              <a:defRPr sz="21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6456" y="2208734"/>
            <a:ext cx="4478523" cy="4091952"/>
          </a:xfrm>
        </p:spPr>
        <p:txBody>
          <a:bodyPr/>
          <a:lstStyle>
            <a:lvl1pPr marL="0" indent="0">
              <a:buNone/>
              <a:defRPr sz="1720"/>
            </a:lvl1pPr>
            <a:lvl2pPr marL="490855" indent="0">
              <a:buNone/>
              <a:defRPr sz="1505"/>
            </a:lvl2pPr>
            <a:lvl3pPr marL="981710" indent="0">
              <a:buNone/>
              <a:defRPr sz="1290"/>
            </a:lvl3pPr>
            <a:lvl4pPr marL="1472565" indent="0">
              <a:buNone/>
              <a:defRPr sz="1075"/>
            </a:lvl4pPr>
            <a:lvl5pPr marL="1963420" indent="0">
              <a:buNone/>
              <a:defRPr sz="1075"/>
            </a:lvl5pPr>
            <a:lvl6pPr marL="2454275" indent="0">
              <a:buNone/>
              <a:defRPr sz="1075"/>
            </a:lvl6pPr>
            <a:lvl7pPr marL="2944495" indent="0">
              <a:buNone/>
              <a:defRPr sz="1075"/>
            </a:lvl7pPr>
            <a:lvl8pPr marL="3435350" indent="0">
              <a:buNone/>
              <a:defRPr sz="1075"/>
            </a:lvl8pPr>
            <a:lvl9pPr marL="3926205" indent="0">
              <a:buNone/>
              <a:defRPr sz="10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4647" y="391982"/>
            <a:ext cx="11976481" cy="14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4647" y="1959910"/>
            <a:ext cx="11976481" cy="4671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54647" y="6823896"/>
            <a:ext cx="3124299" cy="391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99663" y="6823896"/>
            <a:ext cx="4686449" cy="391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6829" y="6823896"/>
            <a:ext cx="3124299" cy="391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81710" rtl="0" eaLnBrk="1" latinLnBrk="0" hangingPunct="1">
        <a:lnSpc>
          <a:spcPct val="90000"/>
        </a:lnSpc>
        <a:spcBef>
          <a:spcPct val="0"/>
        </a:spcBef>
        <a:buNone/>
        <a:defRPr sz="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110" indent="-245110" algn="l" defTabSz="981710" rtl="0" eaLnBrk="1" latinLnBrk="0" hangingPunct="1">
        <a:lnSpc>
          <a:spcPct val="90000"/>
        </a:lnSpc>
        <a:spcBef>
          <a:spcPct val="215000"/>
        </a:spcBef>
        <a:buFont typeface="Arial" panose="020B0604020202020204" pitchFamily="34" charset="0"/>
        <a:buChar char="•"/>
        <a:defRPr sz="3005" kern="1200">
          <a:solidFill>
            <a:schemeClr val="tx1"/>
          </a:solidFill>
          <a:latin typeface="+mn-lt"/>
          <a:ea typeface="+mn-ea"/>
          <a:cs typeface="+mn-cs"/>
        </a:defRPr>
      </a:lvl1pPr>
      <a:lvl2pPr marL="73596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2pPr>
      <a:lvl3pPr marL="122682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3pPr>
      <a:lvl4pPr marL="171767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4pPr>
      <a:lvl5pPr marL="220853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5pPr>
      <a:lvl6pPr marL="269938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6pPr>
      <a:lvl7pPr marL="319024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7pPr>
      <a:lvl8pPr marL="368109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1pPr>
      <a:lvl2pPr marL="49085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2pPr>
      <a:lvl3pPr marL="98171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6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2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5pPr>
      <a:lvl6pPr marL="245427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6pPr>
      <a:lvl7pPr marL="294449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7pPr>
      <a:lvl8pPr marL="343535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8pPr>
      <a:lvl9pPr marL="392620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52065" y="1778635"/>
            <a:ext cx="590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1 docker </a:t>
            </a:r>
            <a:r>
              <a:rPr lang="zh-CN" altLang="en-US" sz="2000"/>
              <a:t>背景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2 docker </a:t>
            </a:r>
            <a:r>
              <a:rPr lang="zh-CN" altLang="en-US" sz="2000"/>
              <a:t>基本知识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3 docker </a:t>
            </a:r>
            <a:r>
              <a:rPr lang="zh-CN" altLang="en-US" sz="2000"/>
              <a:t>基本操作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552065" y="4154170"/>
            <a:ext cx="590486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1 k8s-</a:t>
            </a:r>
            <a:r>
              <a:rPr lang="zh-CN" altLang="en-US" sz="2000"/>
              <a:t>容器编排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2 k8s </a:t>
            </a:r>
            <a:r>
              <a:rPr lang="zh-CN" altLang="en-US" sz="2000"/>
              <a:t>的系统结构，组件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3 </a:t>
            </a:r>
            <a:r>
              <a:rPr lang="zh-CN" altLang="en-US" sz="2000"/>
              <a:t>部署第一个</a:t>
            </a:r>
            <a:r>
              <a:rPr lang="en-US" altLang="zh-CN" sz="2000"/>
              <a:t>k8s</a:t>
            </a:r>
            <a:r>
              <a:rPr lang="zh-CN" altLang="en-US" sz="2000"/>
              <a:t>应用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4 springcloud</a:t>
            </a:r>
            <a:r>
              <a:rPr lang="zh-CN" altLang="en-US" sz="2000"/>
              <a:t>微服务在 </a:t>
            </a:r>
            <a:r>
              <a:rPr lang="en-US" altLang="zh-CN" sz="2000"/>
              <a:t>k8s </a:t>
            </a:r>
            <a:r>
              <a:rPr lang="zh-CN" altLang="en-US" sz="2000"/>
              <a:t>中的组织架构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5 springcloud </a:t>
            </a:r>
            <a:r>
              <a:rPr lang="zh-CN" altLang="en-US" sz="2000"/>
              <a:t>在</a:t>
            </a:r>
            <a:r>
              <a:rPr lang="en-US" altLang="zh-CN" sz="2000"/>
              <a:t>k8s</a:t>
            </a:r>
            <a:r>
              <a:rPr lang="zh-CN" altLang="en-US" sz="2000"/>
              <a:t>注册了什么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509895" y="527685"/>
            <a:ext cx="2865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分享内容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2016760" y="4279265"/>
            <a:ext cx="3441065" cy="278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2454275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615565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2016760" y="960755"/>
            <a:ext cx="3440430" cy="2592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3085465" y="109410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3082290" y="171450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3082290" y="235013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34" name="圆柱形 33"/>
          <p:cNvSpPr/>
          <p:nvPr/>
        </p:nvSpPr>
        <p:spPr>
          <a:xfrm>
            <a:off x="3842385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003675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2463165" y="4438650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>
            <a:off x="3041015" y="5591810"/>
            <a:ext cx="444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3041015" y="5591810"/>
            <a:ext cx="139255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433570" y="4213225"/>
            <a:ext cx="889000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kubelet</a:t>
            </a:r>
            <a:endParaRPr lang="en-US" altLang="zh-CN" sz="1600"/>
          </a:p>
        </p:txBody>
      </p:sp>
      <p:cxnSp>
        <p:nvCxnSpPr>
          <p:cNvPr id="62" name="直接箭头连接符 61"/>
          <p:cNvCxnSpPr>
            <a:stCxn id="4" idx="2"/>
            <a:endCxn id="63" idx="1"/>
          </p:cNvCxnSpPr>
          <p:nvPr/>
        </p:nvCxnSpPr>
        <p:spPr>
          <a:xfrm flipH="1">
            <a:off x="3041015" y="4741545"/>
            <a:ext cx="8890" cy="5670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2454275" y="530860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8" name="圆角矩形 7"/>
          <p:cNvSpPr/>
          <p:nvPr/>
        </p:nvSpPr>
        <p:spPr>
          <a:xfrm>
            <a:off x="2126615" y="1769110"/>
            <a:ext cx="68453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85465" y="2921635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2486025" y="6702425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2621280" y="3313430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31615" y="4873625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195955" y="501015"/>
            <a:ext cx="116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3045460" y="388048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sp>
        <p:nvSpPr>
          <p:cNvPr id="103" name="圆角矩形 102"/>
          <p:cNvSpPr/>
          <p:nvPr/>
        </p:nvSpPr>
        <p:spPr>
          <a:xfrm>
            <a:off x="7021195" y="4279265"/>
            <a:ext cx="3441065" cy="278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104" name="圆柱形 103"/>
          <p:cNvSpPr/>
          <p:nvPr/>
        </p:nvSpPr>
        <p:spPr>
          <a:xfrm>
            <a:off x="7458710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5" name="圆角矩形 104"/>
          <p:cNvSpPr/>
          <p:nvPr/>
        </p:nvSpPr>
        <p:spPr>
          <a:xfrm>
            <a:off x="7620000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106" name="圆柱形 105"/>
          <p:cNvSpPr/>
          <p:nvPr/>
        </p:nvSpPr>
        <p:spPr>
          <a:xfrm>
            <a:off x="8846820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7" name="圆角矩形 106"/>
          <p:cNvSpPr/>
          <p:nvPr/>
        </p:nvSpPr>
        <p:spPr>
          <a:xfrm>
            <a:off x="9008110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108" name="圆角矩形 107"/>
          <p:cNvSpPr/>
          <p:nvPr/>
        </p:nvSpPr>
        <p:spPr>
          <a:xfrm>
            <a:off x="7467600" y="4438650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109" name="直接箭头连接符 108"/>
          <p:cNvCxnSpPr>
            <a:stCxn id="113" idx="3"/>
            <a:endCxn id="104" idx="1"/>
          </p:cNvCxnSpPr>
          <p:nvPr/>
        </p:nvCxnSpPr>
        <p:spPr>
          <a:xfrm>
            <a:off x="8045450" y="5591810"/>
            <a:ext cx="444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3" idx="3"/>
            <a:endCxn id="106" idx="1"/>
          </p:cNvCxnSpPr>
          <p:nvPr/>
        </p:nvCxnSpPr>
        <p:spPr>
          <a:xfrm>
            <a:off x="8045450" y="5591810"/>
            <a:ext cx="139255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438005" y="4213225"/>
            <a:ext cx="889000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kubelet</a:t>
            </a:r>
            <a:endParaRPr lang="en-US" altLang="zh-CN" sz="1600"/>
          </a:p>
        </p:txBody>
      </p:sp>
      <p:cxnSp>
        <p:nvCxnSpPr>
          <p:cNvPr id="112" name="直接箭头连接符 111"/>
          <p:cNvCxnSpPr>
            <a:stCxn id="108" idx="2"/>
            <a:endCxn id="113" idx="1"/>
          </p:cNvCxnSpPr>
          <p:nvPr/>
        </p:nvCxnSpPr>
        <p:spPr>
          <a:xfrm flipH="1">
            <a:off x="8045450" y="4741545"/>
            <a:ext cx="8890" cy="5670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流程图: 磁盘 112"/>
          <p:cNvSpPr/>
          <p:nvPr/>
        </p:nvSpPr>
        <p:spPr>
          <a:xfrm>
            <a:off x="7458710" y="530860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114" name="圆角矩形 113"/>
          <p:cNvSpPr/>
          <p:nvPr/>
        </p:nvSpPr>
        <p:spPr>
          <a:xfrm>
            <a:off x="7490460" y="6702425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15" name="圆角矩形 114"/>
          <p:cNvSpPr/>
          <p:nvPr/>
        </p:nvSpPr>
        <p:spPr>
          <a:xfrm>
            <a:off x="9036050" y="4873625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16" name="文本框 115"/>
          <p:cNvSpPr txBox="1"/>
          <p:nvPr/>
        </p:nvSpPr>
        <p:spPr>
          <a:xfrm>
            <a:off x="8049895" y="388048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118" name="矩形 117"/>
          <p:cNvSpPr/>
          <p:nvPr/>
        </p:nvSpPr>
        <p:spPr>
          <a:xfrm>
            <a:off x="5011420" y="5473700"/>
            <a:ext cx="1348105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kube-flannel</a:t>
            </a:r>
            <a:endParaRPr lang="en-US" altLang="zh-CN"/>
          </a:p>
        </p:txBody>
      </p:sp>
      <p:sp>
        <p:nvSpPr>
          <p:cNvPr id="120" name="矩形 119"/>
          <p:cNvSpPr/>
          <p:nvPr/>
        </p:nvSpPr>
        <p:spPr>
          <a:xfrm>
            <a:off x="10327005" y="5473700"/>
            <a:ext cx="1348105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kube-flannel</a:t>
            </a:r>
            <a:endParaRPr lang="en-US" altLang="zh-CN"/>
          </a:p>
        </p:txBody>
      </p:sp>
      <p:sp>
        <p:nvSpPr>
          <p:cNvPr id="121" name="矩形 120"/>
          <p:cNvSpPr/>
          <p:nvPr/>
        </p:nvSpPr>
        <p:spPr>
          <a:xfrm>
            <a:off x="5011420" y="2216150"/>
            <a:ext cx="1348105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kube-flannel</a:t>
            </a:r>
            <a:endParaRPr lang="en-US" altLang="zh-CN"/>
          </a:p>
        </p:txBody>
      </p:sp>
      <p:cxnSp>
        <p:nvCxnSpPr>
          <p:cNvPr id="122" name="肘形连接符 121"/>
          <p:cNvCxnSpPr>
            <a:stCxn id="121" idx="3"/>
            <a:endCxn id="118" idx="3"/>
          </p:cNvCxnSpPr>
          <p:nvPr/>
        </p:nvCxnSpPr>
        <p:spPr>
          <a:xfrm>
            <a:off x="6359525" y="2329180"/>
            <a:ext cx="3175" cy="3257550"/>
          </a:xfrm>
          <a:prstGeom prst="bentConnector3">
            <a:avLst>
              <a:gd name="adj1" fmla="val 75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21" idx="3"/>
            <a:endCxn id="120" idx="0"/>
          </p:cNvCxnSpPr>
          <p:nvPr/>
        </p:nvCxnSpPr>
        <p:spPr>
          <a:xfrm>
            <a:off x="6359525" y="2329180"/>
            <a:ext cx="4641850" cy="31445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0" idx="3"/>
            <a:endCxn id="31" idx="1"/>
          </p:cNvCxnSpPr>
          <p:nvPr/>
        </p:nvCxnSpPr>
        <p:spPr>
          <a:xfrm flipH="1">
            <a:off x="3913505" y="1505585"/>
            <a:ext cx="3175" cy="20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2" idx="1"/>
            <a:endCxn id="31" idx="3"/>
          </p:cNvCxnSpPr>
          <p:nvPr/>
        </p:nvCxnSpPr>
        <p:spPr>
          <a:xfrm flipV="1">
            <a:off x="3913505" y="2125980"/>
            <a:ext cx="0" cy="22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2"/>
            <a:endCxn id="8" idx="3"/>
          </p:cNvCxnSpPr>
          <p:nvPr/>
        </p:nvCxnSpPr>
        <p:spPr>
          <a:xfrm flipH="1">
            <a:off x="2811145" y="1920240"/>
            <a:ext cx="2711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217805" y="4328160"/>
            <a:ext cx="3441065" cy="278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655320" y="594931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816610" y="6194425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34" name="圆柱形 33"/>
          <p:cNvSpPr/>
          <p:nvPr/>
        </p:nvSpPr>
        <p:spPr>
          <a:xfrm>
            <a:off x="2043430" y="594931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2204720" y="6194425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664210" y="4487545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>
            <a:off x="1242060" y="5640705"/>
            <a:ext cx="444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1242060" y="5640705"/>
            <a:ext cx="139255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634615" y="4262120"/>
            <a:ext cx="889000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kubelet</a:t>
            </a:r>
            <a:endParaRPr lang="en-US" altLang="zh-CN" sz="1600"/>
          </a:p>
        </p:txBody>
      </p:sp>
      <p:cxnSp>
        <p:nvCxnSpPr>
          <p:cNvPr id="62" name="直接箭头连接符 61"/>
          <p:cNvCxnSpPr>
            <a:stCxn id="4" idx="2"/>
            <a:endCxn id="63" idx="1"/>
          </p:cNvCxnSpPr>
          <p:nvPr/>
        </p:nvCxnSpPr>
        <p:spPr>
          <a:xfrm flipH="1">
            <a:off x="1242060" y="4790440"/>
            <a:ext cx="8890" cy="5670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655320" y="5357495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13" name="圆角矩形 12"/>
          <p:cNvSpPr/>
          <p:nvPr/>
        </p:nvSpPr>
        <p:spPr>
          <a:xfrm>
            <a:off x="687070" y="6751320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232660" y="4922520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46" name="文本框 45"/>
          <p:cNvSpPr txBox="1"/>
          <p:nvPr/>
        </p:nvSpPr>
        <p:spPr>
          <a:xfrm>
            <a:off x="1246505" y="3929380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2825" y="2364740"/>
            <a:ext cx="5189220" cy="84582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825" y="4389755"/>
            <a:ext cx="4533900" cy="693420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12469495" y="2298065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12469495" y="4584700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15" y="6130290"/>
            <a:ext cx="7490460" cy="769620"/>
          </a:xfrm>
          <a:prstGeom prst="rect">
            <a:avLst/>
          </a:prstGeom>
        </p:spPr>
      </p:pic>
      <p:sp>
        <p:nvSpPr>
          <p:cNvPr id="76" name="圆柱形 75"/>
          <p:cNvSpPr/>
          <p:nvPr/>
        </p:nvSpPr>
        <p:spPr>
          <a:xfrm>
            <a:off x="12465050" y="61575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3977640" y="6130290"/>
            <a:ext cx="2174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应用最小部署单元</a:t>
            </a:r>
            <a:endParaRPr lang="zh-CN" altLang="en-US" sz="1600"/>
          </a:p>
        </p:txBody>
      </p:sp>
      <p:sp>
        <p:nvSpPr>
          <p:cNvPr id="80" name="文本框 79"/>
          <p:cNvSpPr txBox="1"/>
          <p:nvPr/>
        </p:nvSpPr>
        <p:spPr>
          <a:xfrm>
            <a:off x="3977640" y="3277235"/>
            <a:ext cx="3150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>
                <a:sym typeface="+mn-ea"/>
              </a:rPr>
              <a:t>集群的工作节点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承接</a:t>
            </a:r>
            <a:r>
              <a:rPr lang="en-US" altLang="zh-CN" sz="1600">
                <a:sym typeface="+mn-ea"/>
              </a:rPr>
              <a:t>pod</a:t>
            </a:r>
            <a:r>
              <a:rPr lang="zh-CN" altLang="en-US" sz="1600">
                <a:sym typeface="+mn-ea"/>
              </a:rPr>
              <a:t>分配</a:t>
            </a:r>
            <a:endParaRPr lang="zh-CN" altLang="en-US" sz="1600"/>
          </a:p>
        </p:txBody>
      </p:sp>
      <p:cxnSp>
        <p:nvCxnSpPr>
          <p:cNvPr id="81" name="直接箭头连接符 80"/>
          <p:cNvCxnSpPr>
            <a:stCxn id="79" idx="1"/>
            <a:endCxn id="34" idx="4"/>
          </p:cNvCxnSpPr>
          <p:nvPr/>
        </p:nvCxnSpPr>
        <p:spPr>
          <a:xfrm flipH="1">
            <a:off x="3225800" y="6299200"/>
            <a:ext cx="75184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77640" y="4905375"/>
            <a:ext cx="3150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声明无状态应用部署</a:t>
            </a:r>
            <a:endParaRPr lang="zh-CN" altLang="en-US" sz="1600"/>
          </a:p>
        </p:txBody>
      </p:sp>
      <p:sp>
        <p:nvSpPr>
          <p:cNvPr id="84" name="文本框 83"/>
          <p:cNvSpPr txBox="1"/>
          <p:nvPr/>
        </p:nvSpPr>
        <p:spPr>
          <a:xfrm>
            <a:off x="3977640" y="4470400"/>
            <a:ext cx="34448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ym typeface="+mn-ea"/>
              </a:rPr>
              <a:t>由多个</a:t>
            </a:r>
            <a:r>
              <a:rPr lang="en-US" altLang="zh-CN" sz="1600">
                <a:sym typeface="+mn-ea"/>
              </a:rPr>
              <a:t>pod</a:t>
            </a:r>
            <a:r>
              <a:rPr lang="zh-CN" altLang="en-US" sz="1600">
                <a:sym typeface="+mn-ea"/>
              </a:rPr>
              <a:t>组成的一个服务</a:t>
            </a:r>
            <a:r>
              <a:rPr lang="en-US" altLang="zh-CN" sz="1600">
                <a:sym typeface="+mn-ea"/>
              </a:rPr>
              <a:t>, </a:t>
            </a:r>
            <a:r>
              <a:rPr lang="zh-CN" altLang="en-US" sz="1600">
                <a:sym typeface="+mn-ea"/>
              </a:rPr>
              <a:t>暴露出去</a:t>
            </a:r>
            <a:endParaRPr lang="zh-CN" altLang="en-US" sz="1600">
              <a:sym typeface="+mn-ea"/>
            </a:endParaRPr>
          </a:p>
        </p:txBody>
      </p:sp>
      <p:cxnSp>
        <p:nvCxnSpPr>
          <p:cNvPr id="85" name="直接箭头连接符 84"/>
          <p:cNvCxnSpPr>
            <a:stCxn id="84" idx="1"/>
            <a:endCxn id="4" idx="3"/>
          </p:cNvCxnSpPr>
          <p:nvPr/>
        </p:nvCxnSpPr>
        <p:spPr>
          <a:xfrm flipH="1">
            <a:off x="1837690" y="4639310"/>
            <a:ext cx="2139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3" idx="1"/>
            <a:endCxn id="7" idx="3"/>
          </p:cNvCxnSpPr>
          <p:nvPr/>
        </p:nvCxnSpPr>
        <p:spPr>
          <a:xfrm flipH="1">
            <a:off x="3406140" y="5074285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0" idx="1"/>
            <a:endCxn id="46" idx="3"/>
          </p:cNvCxnSpPr>
          <p:nvPr/>
        </p:nvCxnSpPr>
        <p:spPr>
          <a:xfrm flipH="1">
            <a:off x="2117090" y="3446145"/>
            <a:ext cx="1860550" cy="71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977640" y="5344160"/>
            <a:ext cx="344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service--&gt;pod</a:t>
            </a:r>
            <a:r>
              <a:rPr lang="zh-CN" altLang="en-US" sz="1600"/>
              <a:t>的代理，实现负载均衡</a:t>
            </a:r>
            <a:endParaRPr lang="zh-CN" altLang="en-US" sz="1600"/>
          </a:p>
        </p:txBody>
      </p:sp>
      <p:cxnSp>
        <p:nvCxnSpPr>
          <p:cNvPr id="100" name="直接箭头连接符 99"/>
          <p:cNvCxnSpPr>
            <a:stCxn id="99" idx="1"/>
            <a:endCxn id="63" idx="4"/>
          </p:cNvCxnSpPr>
          <p:nvPr/>
        </p:nvCxnSpPr>
        <p:spPr>
          <a:xfrm flipH="1" flipV="1">
            <a:off x="1828800" y="5499100"/>
            <a:ext cx="214884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6610" y="1610995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r>
              <a:rPr lang="zh-CN" altLang="en-US" sz="2400"/>
              <a:t>节点的组件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977640" y="3924935"/>
            <a:ext cx="344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一个</a:t>
            </a:r>
            <a:r>
              <a:rPr lang="en-US" altLang="zh-CN" sz="1600"/>
              <a:t>agent, </a:t>
            </a:r>
            <a:r>
              <a:rPr lang="zh-CN" altLang="en-US" sz="1600"/>
              <a:t>维护当前</a:t>
            </a:r>
            <a:r>
              <a:rPr lang="en-US" altLang="zh-CN" sz="1600"/>
              <a:t>node</a:t>
            </a:r>
            <a:r>
              <a:rPr lang="zh-CN" altLang="en-US" sz="1600"/>
              <a:t>节点的 </a:t>
            </a:r>
            <a:r>
              <a:rPr lang="en-US" altLang="zh-CN" sz="1600"/>
              <a:t>pod</a:t>
            </a:r>
            <a:endParaRPr lang="en-US" altLang="zh-CN" sz="1600"/>
          </a:p>
        </p:txBody>
      </p:sp>
      <p:cxnSp>
        <p:nvCxnSpPr>
          <p:cNvPr id="5" name="直接箭头连接符 4"/>
          <p:cNvCxnSpPr>
            <a:stCxn id="3" idx="1"/>
            <a:endCxn id="59" idx="3"/>
          </p:cNvCxnSpPr>
          <p:nvPr/>
        </p:nvCxnSpPr>
        <p:spPr>
          <a:xfrm flipH="1">
            <a:off x="3523615" y="4093845"/>
            <a:ext cx="454025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76" grpId="0" animBg="1"/>
      <p:bldP spid="76" grpId="1" animBg="1"/>
      <p:bldP spid="84" grpId="0"/>
      <p:bldP spid="84" grpId="1"/>
      <p:bldP spid="57" grpId="0" animBg="1"/>
      <p:bldP spid="57" grpId="1" animBg="1"/>
      <p:bldP spid="83" grpId="0"/>
      <p:bldP spid="7" grpId="0" animBg="1"/>
      <p:bldP spid="83" grpId="1"/>
      <p:bldP spid="7" grpId="1" animBg="1"/>
      <p:bldP spid="58" grpId="0" animBg="1"/>
      <p:bldP spid="58" grpId="1" animBg="1"/>
      <p:bldP spid="99" grpId="0"/>
      <p:bldP spid="99" grpId="1"/>
      <p:bldP spid="80" grpId="0"/>
      <p:bldP spid="80" grpId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圆角矩形 25"/>
          <p:cNvSpPr/>
          <p:nvPr/>
        </p:nvSpPr>
        <p:spPr>
          <a:xfrm>
            <a:off x="4845050" y="1380490"/>
            <a:ext cx="3440430" cy="2885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5910580" y="153225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5913755" y="224917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5910580" y="296672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4926330" y="2303145"/>
            <a:ext cx="68453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913755" y="3622040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350510" y="4032250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060440" y="981710"/>
            <a:ext cx="116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sp>
        <p:nvSpPr>
          <p:cNvPr id="90" name="文本框 89"/>
          <p:cNvSpPr txBox="1"/>
          <p:nvPr/>
        </p:nvSpPr>
        <p:spPr>
          <a:xfrm>
            <a:off x="8604885" y="1043305"/>
            <a:ext cx="3150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>
                <a:sym typeface="+mn-ea"/>
              </a:rPr>
              <a:t>集群的调度管理节点</a:t>
            </a:r>
            <a:endParaRPr lang="zh-CN" altLang="en-US" sz="1600"/>
          </a:p>
        </p:txBody>
      </p:sp>
      <p:cxnSp>
        <p:nvCxnSpPr>
          <p:cNvPr id="91" name="直接箭头连接符 90"/>
          <p:cNvCxnSpPr>
            <a:stCxn id="90" idx="1"/>
            <a:endCxn id="45" idx="3"/>
          </p:cNvCxnSpPr>
          <p:nvPr/>
        </p:nvCxnSpPr>
        <p:spPr>
          <a:xfrm flipH="1">
            <a:off x="7224395" y="1212215"/>
            <a:ext cx="1380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604885" y="3486785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600"/>
              <a:t>k8s </a:t>
            </a:r>
            <a:r>
              <a:rPr lang="zh-CN" altLang="en-US" sz="1600"/>
              <a:t>命令行，接收命令，处理资原</a:t>
            </a:r>
            <a:endParaRPr lang="zh-CN" altLang="en-US" sz="1600"/>
          </a:p>
          <a:p>
            <a:pPr>
              <a:buNone/>
            </a:pPr>
            <a:r>
              <a:rPr lang="en-US" altLang="zh-CN" sz="1600"/>
              <a:t>kubectl get pod </a:t>
            </a:r>
            <a:endParaRPr lang="en-US" altLang="zh-CN" sz="1600"/>
          </a:p>
        </p:txBody>
      </p:sp>
      <p:sp>
        <p:nvSpPr>
          <p:cNvPr id="94" name="文本框 93"/>
          <p:cNvSpPr txBox="1"/>
          <p:nvPr/>
        </p:nvSpPr>
        <p:spPr>
          <a:xfrm>
            <a:off x="8604885" y="1569720"/>
            <a:ext cx="359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将声明的</a:t>
            </a:r>
            <a:r>
              <a:rPr lang="en-US" altLang="zh-CN" sz="1600"/>
              <a:t>pod</a:t>
            </a:r>
            <a:r>
              <a:rPr lang="zh-CN" altLang="en-US" sz="1600"/>
              <a:t>对象分发到</a:t>
            </a:r>
            <a:r>
              <a:rPr lang="en-US" altLang="zh-CN" sz="1600"/>
              <a:t>node</a:t>
            </a:r>
            <a:r>
              <a:rPr lang="zh-CN" altLang="en-US" sz="1600"/>
              <a:t>节点上</a:t>
            </a:r>
            <a:endParaRPr lang="zh-CN" altLang="en-US" sz="1600"/>
          </a:p>
        </p:txBody>
      </p:sp>
      <p:cxnSp>
        <p:nvCxnSpPr>
          <p:cNvPr id="95" name="直接箭头连接符 94"/>
          <p:cNvCxnSpPr>
            <a:stCxn id="94" idx="1"/>
            <a:endCxn id="30" idx="4"/>
          </p:cNvCxnSpPr>
          <p:nvPr/>
        </p:nvCxnSpPr>
        <p:spPr>
          <a:xfrm flipH="1" flipV="1">
            <a:off x="7572375" y="1737995"/>
            <a:ext cx="10325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3" idx="1"/>
            <a:endCxn id="12" idx="3"/>
          </p:cNvCxnSpPr>
          <p:nvPr/>
        </p:nvCxnSpPr>
        <p:spPr>
          <a:xfrm flipH="1">
            <a:off x="7575550" y="3778885"/>
            <a:ext cx="1029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604885" y="3004185"/>
            <a:ext cx="359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接收 </a:t>
            </a:r>
            <a:r>
              <a:rPr lang="en-US" altLang="zh-CN" sz="1600"/>
              <a:t>deployment, daemonSet</a:t>
            </a:r>
            <a:r>
              <a:rPr lang="zh-CN" altLang="en-US" sz="1600"/>
              <a:t>写入 </a:t>
            </a:r>
            <a:r>
              <a:rPr lang="en-US" altLang="zh-CN" sz="1600"/>
              <a:t>etcd</a:t>
            </a:r>
            <a:endParaRPr lang="en-US" altLang="zh-CN" sz="1600"/>
          </a:p>
        </p:txBody>
      </p:sp>
      <p:cxnSp>
        <p:nvCxnSpPr>
          <p:cNvPr id="98" name="直接箭头连接符 97"/>
          <p:cNvCxnSpPr>
            <a:stCxn id="97" idx="1"/>
            <a:endCxn id="32" idx="4"/>
          </p:cNvCxnSpPr>
          <p:nvPr/>
        </p:nvCxnSpPr>
        <p:spPr>
          <a:xfrm flipH="1" flipV="1">
            <a:off x="7572375" y="3172460"/>
            <a:ext cx="10325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4434205"/>
            <a:ext cx="11924665" cy="2725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450" y="2162810"/>
            <a:ext cx="3736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存储了 </a:t>
            </a:r>
            <a:r>
              <a:rPr lang="en-US" altLang="zh-CN" sz="1600"/>
              <a:t>k8s </a:t>
            </a:r>
            <a:r>
              <a:rPr lang="zh-CN" altLang="en-US" sz="1600"/>
              <a:t>集群的各种资原</a:t>
            </a:r>
            <a:r>
              <a:rPr lang="en-US" altLang="zh-CN" sz="1600"/>
              <a:t>,</a:t>
            </a:r>
            <a:r>
              <a:rPr lang="zh-CN" altLang="en-US" sz="1600"/>
              <a:t>组件的声明和状态</a:t>
            </a:r>
            <a:endParaRPr lang="zh-CN" altLang="en-US" sz="1600"/>
          </a:p>
        </p:txBody>
      </p:sp>
      <p:cxnSp>
        <p:nvCxnSpPr>
          <p:cNvPr id="5" name="直接箭头连接符 4"/>
          <p:cNvCxnSpPr>
            <a:stCxn id="3" idx="3"/>
            <a:endCxn id="8" idx="1"/>
          </p:cNvCxnSpPr>
          <p:nvPr/>
        </p:nvCxnSpPr>
        <p:spPr>
          <a:xfrm>
            <a:off x="4034790" y="2454910"/>
            <a:ext cx="891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99820" y="1109345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r>
              <a:rPr lang="zh-CN" altLang="en-US" sz="2400"/>
              <a:t>节点的组件</a:t>
            </a:r>
            <a:endParaRPr lang="zh-CN" altLang="en-US" sz="2400"/>
          </a:p>
        </p:txBody>
      </p:sp>
      <p:cxnSp>
        <p:nvCxnSpPr>
          <p:cNvPr id="6" name="直接箭头连接符 5"/>
          <p:cNvCxnSpPr>
            <a:stCxn id="30" idx="3"/>
            <a:endCxn id="31" idx="1"/>
          </p:cNvCxnSpPr>
          <p:nvPr/>
        </p:nvCxnSpPr>
        <p:spPr>
          <a:xfrm>
            <a:off x="6741795" y="1943735"/>
            <a:ext cx="317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" idx="1"/>
            <a:endCxn id="31" idx="3"/>
          </p:cNvCxnSpPr>
          <p:nvPr/>
        </p:nvCxnSpPr>
        <p:spPr>
          <a:xfrm flipV="1">
            <a:off x="6741795" y="2660650"/>
            <a:ext cx="317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1" idx="2"/>
            <a:endCxn id="8" idx="3"/>
          </p:cNvCxnSpPr>
          <p:nvPr/>
        </p:nvCxnSpPr>
        <p:spPr>
          <a:xfrm flipH="1">
            <a:off x="5610860" y="2454910"/>
            <a:ext cx="302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3" grpId="0"/>
      <p:bldP spid="3" grpId="1"/>
      <p:bldP spid="93" grpId="0"/>
      <p:bldP spid="93" grpId="1"/>
      <p:bldP spid="97" grpId="0"/>
      <p:bldP spid="97" grpId="1"/>
      <p:bldP spid="94" grpId="0"/>
      <p:bldP spid="9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160020" y="4715510"/>
            <a:ext cx="378333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61290" y="1492885"/>
            <a:ext cx="3440430" cy="243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1485265" y="1032510"/>
            <a:ext cx="116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1445260" y="425513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sp>
        <p:nvSpPr>
          <p:cNvPr id="118" name="矩形 117"/>
          <p:cNvSpPr/>
          <p:nvPr/>
        </p:nvSpPr>
        <p:spPr>
          <a:xfrm>
            <a:off x="2947670" y="6244590"/>
            <a:ext cx="85026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58690" y="2323465"/>
            <a:ext cx="2961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网络插件，实现集群内组件</a:t>
            </a:r>
            <a:r>
              <a:rPr lang="en-US" altLang="zh-CN">
                <a:solidFill>
                  <a:srgbClr val="FF0000"/>
                </a:solidFill>
              </a:rPr>
              <a:t>, pod </a:t>
            </a:r>
            <a:r>
              <a:rPr lang="zh-CN" altLang="en-US">
                <a:solidFill>
                  <a:srgbClr val="FF0000"/>
                </a:solidFill>
              </a:rPr>
              <a:t>的跨节点通信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6385" y="50673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0000"/>
                </a:solidFill>
              </a:rPr>
              <a:t>网络组件</a:t>
            </a:r>
            <a:r>
              <a:rPr lang="en-US" altLang="zh-CN" sz="2400">
                <a:solidFill>
                  <a:srgbClr val="FF0000"/>
                </a:solidFill>
              </a:rPr>
              <a:t>--flannel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4" name="圆柱形 33"/>
          <p:cNvSpPr/>
          <p:nvPr/>
        </p:nvSpPr>
        <p:spPr>
          <a:xfrm>
            <a:off x="63055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323975" y="6558915"/>
            <a:ext cx="11144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 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8773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sp>
        <p:nvSpPr>
          <p:cNvPr id="6" name="圆柱形 5"/>
          <p:cNvSpPr/>
          <p:nvPr/>
        </p:nvSpPr>
        <p:spPr>
          <a:xfrm>
            <a:off x="193738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9456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cxnSp>
        <p:nvCxnSpPr>
          <p:cNvPr id="10" name="肘形连接符 9"/>
          <p:cNvCxnSpPr>
            <a:stCxn id="118" idx="2"/>
            <a:endCxn id="3" idx="3"/>
          </p:cNvCxnSpPr>
          <p:nvPr/>
        </p:nvCxnSpPr>
        <p:spPr>
          <a:xfrm rot="5400000">
            <a:off x="2790190" y="6118225"/>
            <a:ext cx="231140" cy="934720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3" idx="0"/>
          </p:cNvCxnSpPr>
          <p:nvPr/>
        </p:nvCxnSpPr>
        <p:spPr>
          <a:xfrm rot="5400000" flipV="1">
            <a:off x="1350328" y="6027738"/>
            <a:ext cx="403225" cy="65913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3" idx="0"/>
          </p:cNvCxnSpPr>
          <p:nvPr/>
        </p:nvCxnSpPr>
        <p:spPr>
          <a:xfrm rot="5400000">
            <a:off x="2003743" y="6033453"/>
            <a:ext cx="403225" cy="647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2235" y="5622290"/>
            <a:ext cx="4732020" cy="14700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235" y="3566160"/>
            <a:ext cx="4770120" cy="15500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580" y="181610"/>
            <a:ext cx="5751830" cy="131127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7971790" y="74866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8992235" y="6417310"/>
            <a:ext cx="11144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 0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992235" y="4255135"/>
            <a:ext cx="939800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708400" y="5500370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38" name="肘形连接符 37"/>
          <p:cNvCxnSpPr>
            <a:stCxn id="118" idx="3"/>
            <a:endCxn id="36" idx="2"/>
          </p:cNvCxnSpPr>
          <p:nvPr/>
        </p:nvCxnSpPr>
        <p:spPr>
          <a:xfrm flipV="1">
            <a:off x="3797935" y="5725795"/>
            <a:ext cx="298450" cy="63182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758690" y="4715510"/>
            <a:ext cx="378333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546340" y="6244590"/>
            <a:ext cx="85026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41" name="圆柱形 40"/>
          <p:cNvSpPr/>
          <p:nvPr/>
        </p:nvSpPr>
        <p:spPr>
          <a:xfrm>
            <a:off x="522922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5922645" y="6558915"/>
            <a:ext cx="11144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 0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48640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sp>
        <p:nvSpPr>
          <p:cNvPr id="44" name="圆柱形 43"/>
          <p:cNvSpPr/>
          <p:nvPr/>
        </p:nvSpPr>
        <p:spPr>
          <a:xfrm>
            <a:off x="653605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679323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cxnSp>
        <p:nvCxnSpPr>
          <p:cNvPr id="49" name="肘形连接符 48"/>
          <p:cNvCxnSpPr>
            <a:stCxn id="40" idx="2"/>
            <a:endCxn id="42" idx="3"/>
          </p:cNvCxnSpPr>
          <p:nvPr/>
        </p:nvCxnSpPr>
        <p:spPr>
          <a:xfrm rot="5400000">
            <a:off x="7388860" y="6118225"/>
            <a:ext cx="231140" cy="934720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2"/>
            <a:endCxn id="42" idx="0"/>
          </p:cNvCxnSpPr>
          <p:nvPr/>
        </p:nvCxnSpPr>
        <p:spPr>
          <a:xfrm rot="5400000" flipV="1">
            <a:off x="5948998" y="6027738"/>
            <a:ext cx="403225" cy="65913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7" idx="2"/>
            <a:endCxn id="42" idx="0"/>
          </p:cNvCxnSpPr>
          <p:nvPr/>
        </p:nvCxnSpPr>
        <p:spPr>
          <a:xfrm rot="5400000">
            <a:off x="6602413" y="6033453"/>
            <a:ext cx="403225" cy="647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07070" y="5500370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53" name="肘形连接符 52"/>
          <p:cNvCxnSpPr>
            <a:stCxn id="40" idx="3"/>
            <a:endCxn id="52" idx="2"/>
          </p:cNvCxnSpPr>
          <p:nvPr/>
        </p:nvCxnSpPr>
        <p:spPr>
          <a:xfrm flipV="1">
            <a:off x="8396605" y="5725795"/>
            <a:ext cx="298450" cy="63182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612390" y="2842260"/>
            <a:ext cx="85026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3373120" y="2098040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56" name="肘形连接符 55"/>
          <p:cNvCxnSpPr>
            <a:stCxn id="54" idx="3"/>
            <a:endCxn id="55" idx="2"/>
          </p:cNvCxnSpPr>
          <p:nvPr/>
        </p:nvCxnSpPr>
        <p:spPr>
          <a:xfrm flipV="1">
            <a:off x="3462655" y="2323465"/>
            <a:ext cx="298450" cy="63182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5" idx="3"/>
            <a:endCxn id="52" idx="0"/>
          </p:cNvCxnSpPr>
          <p:nvPr/>
        </p:nvCxnSpPr>
        <p:spPr>
          <a:xfrm>
            <a:off x="4149090" y="2211070"/>
            <a:ext cx="4545965" cy="328930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5" idx="3"/>
            <a:endCxn id="36" idx="0"/>
          </p:cNvCxnSpPr>
          <p:nvPr/>
        </p:nvCxnSpPr>
        <p:spPr>
          <a:xfrm flipH="1">
            <a:off x="4096385" y="2211070"/>
            <a:ext cx="52705" cy="3289300"/>
          </a:xfrm>
          <a:prstGeom prst="bentConnector4">
            <a:avLst>
              <a:gd name="adj1" fmla="val -1087952"/>
              <a:gd name="adj2" fmla="val 5171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235" y="1901825"/>
            <a:ext cx="4732020" cy="134366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8992235" y="2526665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86780" y="425513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63" grpId="1" animBg="1"/>
      <p:bldP spid="35" grpId="1" animBg="1"/>
      <p:bldP spid="33" grpId="1" animBg="1"/>
      <p:bldP spid="3" grpId="0" animBg="1"/>
      <p:bldP spid="42" grpId="0" animBg="1"/>
      <p:bldP spid="33" grpId="2" animBg="1"/>
      <p:bldP spid="4" grpId="0" animBg="1"/>
      <p:bldP spid="7" grpId="0" animBg="1"/>
      <p:bldP spid="43" grpId="0" animBg="1"/>
      <p:bldP spid="47" grpId="0" animBg="1"/>
      <p:bldP spid="32" grpId="2" animBg="1"/>
      <p:bldP spid="118" grpId="0" animBg="1"/>
      <p:bldP spid="40" grpId="0" animBg="1"/>
      <p:bldP spid="35" grpId="2" animBg="1"/>
      <p:bldP spid="36" grpId="0" animBg="1"/>
      <p:bldP spid="52" grpId="0" animBg="1"/>
      <p:bldP spid="6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222250" y="1281430"/>
            <a:ext cx="4446905" cy="42525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673100" y="3764280"/>
            <a:ext cx="1635125" cy="152273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002030" y="4714875"/>
            <a:ext cx="975995" cy="4044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24230" y="1649095"/>
            <a:ext cx="1333500" cy="3390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>
            <a:off x="1490345" y="2980690"/>
            <a:ext cx="635" cy="7835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21" idx="1"/>
          </p:cNvCxnSpPr>
          <p:nvPr/>
        </p:nvCxnSpPr>
        <p:spPr>
          <a:xfrm>
            <a:off x="1490345" y="2980690"/>
            <a:ext cx="2258695" cy="7835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" idx="2"/>
            <a:endCxn id="63" idx="1"/>
          </p:cNvCxnSpPr>
          <p:nvPr/>
        </p:nvCxnSpPr>
        <p:spPr>
          <a:xfrm flipH="1">
            <a:off x="1490345" y="1988185"/>
            <a:ext cx="635" cy="6756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823595" y="2663825"/>
            <a:ext cx="1333500" cy="31686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7" name="圆角矩形 6"/>
          <p:cNvSpPr/>
          <p:nvPr/>
        </p:nvSpPr>
        <p:spPr>
          <a:xfrm>
            <a:off x="2767330" y="2148205"/>
            <a:ext cx="1333500" cy="339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部署一个</a:t>
            </a:r>
            <a:r>
              <a:rPr lang="en-US" altLang="zh-CN" sz="2400"/>
              <a:t>k8s</a:t>
            </a:r>
            <a:r>
              <a:rPr lang="zh-CN" altLang="en-US" sz="2400"/>
              <a:t>应用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7990" y="394335"/>
            <a:ext cx="5150485" cy="65735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594215" y="634365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9287510" y="4816475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971415" y="1634490"/>
            <a:ext cx="132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1415" y="471487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containerPort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971415" y="358013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targetPort</a:t>
            </a:r>
            <a:endParaRPr lang="en-US" altLang="zh-CN"/>
          </a:p>
        </p:txBody>
      </p:sp>
      <p:sp>
        <p:nvSpPr>
          <p:cNvPr id="21" name="圆柱形 20"/>
          <p:cNvSpPr/>
          <p:nvPr/>
        </p:nvSpPr>
        <p:spPr>
          <a:xfrm>
            <a:off x="2931160" y="3764280"/>
            <a:ext cx="1635125" cy="152273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260725" y="4714875"/>
            <a:ext cx="975995" cy="4044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cxnSp>
        <p:nvCxnSpPr>
          <p:cNvPr id="27" name="直接箭头连接符 26"/>
          <p:cNvCxnSpPr>
            <a:stCxn id="17" idx="1"/>
            <a:endCxn id="25" idx="3"/>
          </p:cNvCxnSpPr>
          <p:nvPr/>
        </p:nvCxnSpPr>
        <p:spPr>
          <a:xfrm flipH="1">
            <a:off x="4236720" y="4899025"/>
            <a:ext cx="73469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1"/>
            <a:endCxn id="21" idx="1"/>
          </p:cNvCxnSpPr>
          <p:nvPr/>
        </p:nvCxnSpPr>
        <p:spPr>
          <a:xfrm flipH="1">
            <a:off x="3749040" y="3764280"/>
            <a:ext cx="122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1"/>
            <a:endCxn id="4" idx="3"/>
          </p:cNvCxnSpPr>
          <p:nvPr/>
        </p:nvCxnSpPr>
        <p:spPr>
          <a:xfrm flipH="1">
            <a:off x="2157730" y="1818640"/>
            <a:ext cx="281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7" grpId="0"/>
      <p:bldP spid="15" grpId="1"/>
      <p:bldP spid="18" grpId="1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1685290"/>
            <a:ext cx="7491095" cy="320802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70" y="5161915"/>
            <a:ext cx="749046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2435" y="478155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k8s </a:t>
            </a:r>
            <a:r>
              <a:rPr lang="zh-CN" altLang="en-US" sz="2400"/>
              <a:t>服务的几种暴露方式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10490" y="2872740"/>
            <a:ext cx="5073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NodePort</a:t>
            </a:r>
            <a:r>
              <a:rPr lang="zh-CN" altLang="en-US"/>
              <a:t>：宿主机上暴露端口，外网直接访问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ClusterIP</a:t>
            </a:r>
            <a:r>
              <a:rPr lang="en-US" altLang="zh-CN"/>
              <a:t>  :  </a:t>
            </a:r>
            <a:r>
              <a:rPr lang="zh-CN" altLang="en-US"/>
              <a:t>默认类型，只是在集群内部暴露</a:t>
            </a:r>
            <a:r>
              <a:rPr lang="en-US" altLang="zh-CN"/>
              <a:t>		</a:t>
            </a:r>
            <a:r>
              <a:rPr lang="zh-CN" altLang="en-US"/>
              <a:t>而已，外网无法访问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LoadBalancer</a:t>
            </a:r>
            <a:r>
              <a:rPr lang="en-US" altLang="zh-CN"/>
              <a:t>: 特定公有云提供的负载均衡器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0" y="2180590"/>
            <a:ext cx="404622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5738495"/>
            <a:ext cx="3589020" cy="754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4519295"/>
            <a:ext cx="6134100" cy="1219200"/>
          </a:xfrm>
          <a:prstGeom prst="rect">
            <a:avLst/>
          </a:prstGeom>
        </p:spPr>
      </p:pic>
      <p:cxnSp>
        <p:nvCxnSpPr>
          <p:cNvPr id="2" name="直接箭头连接符 1"/>
          <p:cNvCxnSpPr>
            <a:endCxn id="7" idx="1"/>
          </p:cNvCxnSpPr>
          <p:nvPr/>
        </p:nvCxnSpPr>
        <p:spPr>
          <a:xfrm flipV="1">
            <a:off x="5093970" y="2580640"/>
            <a:ext cx="1275080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endCxn id="9" idx="1"/>
          </p:cNvCxnSpPr>
          <p:nvPr/>
        </p:nvCxnSpPr>
        <p:spPr>
          <a:xfrm>
            <a:off x="4839970" y="4819015"/>
            <a:ext cx="152908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870770" y="2569708"/>
            <a:ext cx="2095884" cy="5185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50"/>
              <a:t>nginx</a:t>
            </a:r>
            <a:endParaRPr lang="en-US" altLang="zh-CN" sz="2050"/>
          </a:p>
        </p:txBody>
      </p:sp>
      <p:sp>
        <p:nvSpPr>
          <p:cNvPr id="6" name="圆角矩形 5"/>
          <p:cNvSpPr/>
          <p:nvPr/>
        </p:nvSpPr>
        <p:spPr>
          <a:xfrm>
            <a:off x="6421755" y="6117590"/>
            <a:ext cx="1975485" cy="3632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注册中心，配置中心</a:t>
            </a:r>
            <a:endParaRPr lang="zh-CN" altLang="en-US" sz="1400"/>
          </a:p>
        </p:txBody>
      </p:sp>
      <p:sp>
        <p:nvSpPr>
          <p:cNvPr id="45" name="圆角矩形 44"/>
          <p:cNvSpPr/>
          <p:nvPr/>
        </p:nvSpPr>
        <p:spPr>
          <a:xfrm>
            <a:off x="2220595" y="4001135"/>
            <a:ext cx="4370070" cy="12363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                                                              服务器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4606641" y="4171390"/>
            <a:ext cx="1596864" cy="6118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5"/>
              <a:t>库存应用实例</a:t>
            </a:r>
            <a:endParaRPr lang="zh-CN" altLang="en-US" sz="1365"/>
          </a:p>
        </p:txBody>
      </p:sp>
      <p:sp>
        <p:nvSpPr>
          <p:cNvPr id="48" name="圆角矩形 47"/>
          <p:cNvSpPr/>
          <p:nvPr/>
        </p:nvSpPr>
        <p:spPr>
          <a:xfrm>
            <a:off x="2533654" y="4171390"/>
            <a:ext cx="1596864" cy="6118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5"/>
              <a:t>订单</a:t>
            </a:r>
            <a:r>
              <a:rPr lang="zh-CN" altLang="en-US" sz="1365"/>
              <a:t>应用实例</a:t>
            </a:r>
            <a:endParaRPr lang="zh-CN" altLang="en-US" sz="1365"/>
          </a:p>
        </p:txBody>
      </p:sp>
      <p:sp>
        <p:nvSpPr>
          <p:cNvPr id="49" name="圆角矩形 48"/>
          <p:cNvSpPr/>
          <p:nvPr/>
        </p:nvSpPr>
        <p:spPr>
          <a:xfrm>
            <a:off x="8301355" y="4001135"/>
            <a:ext cx="4370070" cy="1236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                                                           服务器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10687401" y="4171390"/>
            <a:ext cx="1596864" cy="6118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0">
                <a:sym typeface="+mn-ea"/>
              </a:rPr>
              <a:t>库存</a:t>
            </a:r>
            <a:r>
              <a:rPr lang="zh-CN" altLang="en-US" sz="1365"/>
              <a:t>应用实例</a:t>
            </a:r>
            <a:endParaRPr lang="zh-CN" altLang="en-US" sz="1365"/>
          </a:p>
        </p:txBody>
      </p:sp>
      <p:sp>
        <p:nvSpPr>
          <p:cNvPr id="52" name="圆角矩形 51"/>
          <p:cNvSpPr/>
          <p:nvPr/>
        </p:nvSpPr>
        <p:spPr>
          <a:xfrm>
            <a:off x="8614414" y="4171390"/>
            <a:ext cx="1596864" cy="6118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5"/>
              <a:t>订单</a:t>
            </a:r>
            <a:r>
              <a:rPr lang="zh-CN" altLang="en-US" sz="1365"/>
              <a:t>应用实例</a:t>
            </a:r>
            <a:endParaRPr lang="zh-CN" altLang="en-US" sz="1365"/>
          </a:p>
        </p:txBody>
      </p:sp>
      <p:cxnSp>
        <p:nvCxnSpPr>
          <p:cNvPr id="57" name="直接箭头连接符 56"/>
          <p:cNvCxnSpPr>
            <a:stCxn id="4" idx="2"/>
            <a:endCxn id="52" idx="0"/>
          </p:cNvCxnSpPr>
          <p:nvPr/>
        </p:nvCxnSpPr>
        <p:spPr>
          <a:xfrm>
            <a:off x="8919210" y="3088640"/>
            <a:ext cx="494030" cy="1082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2"/>
            <a:endCxn id="48" idx="0"/>
          </p:cNvCxnSpPr>
          <p:nvPr/>
        </p:nvCxnSpPr>
        <p:spPr>
          <a:xfrm flipH="1">
            <a:off x="3332480" y="3088640"/>
            <a:ext cx="5586095" cy="1082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1"/>
            <a:endCxn id="47" idx="3"/>
          </p:cNvCxnSpPr>
          <p:nvPr/>
        </p:nvCxnSpPr>
        <p:spPr>
          <a:xfrm flipH="1">
            <a:off x="6203950" y="4477385"/>
            <a:ext cx="2410460" cy="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938010" y="41141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68" name="圆角矩形 67"/>
          <p:cNvSpPr/>
          <p:nvPr/>
        </p:nvSpPr>
        <p:spPr>
          <a:xfrm>
            <a:off x="9545955" y="6116955"/>
            <a:ext cx="183578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redis, mongdb, mq</a:t>
            </a:r>
            <a:endParaRPr lang="en-US" altLang="zh-CN" sz="1600"/>
          </a:p>
        </p:txBody>
      </p:sp>
      <p:cxnSp>
        <p:nvCxnSpPr>
          <p:cNvPr id="71" name="直接箭头连接符 70"/>
          <p:cNvCxnSpPr>
            <a:stCxn id="52" idx="2"/>
            <a:endCxn id="68" idx="0"/>
          </p:cNvCxnSpPr>
          <p:nvPr/>
        </p:nvCxnSpPr>
        <p:spPr>
          <a:xfrm>
            <a:off x="9413240" y="4783455"/>
            <a:ext cx="1050925" cy="13335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361680" y="113411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78" name="直接箭头连接符 77"/>
          <p:cNvCxnSpPr>
            <a:stCxn id="77" idx="2"/>
            <a:endCxn id="4" idx="0"/>
          </p:cNvCxnSpPr>
          <p:nvPr/>
        </p:nvCxnSpPr>
        <p:spPr>
          <a:xfrm>
            <a:off x="8919210" y="1502410"/>
            <a:ext cx="0" cy="106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82270" y="203327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821680" y="31242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传统</a:t>
            </a:r>
            <a:r>
              <a:rPr lang="zh-CN" altLang="en-US" sz="2400"/>
              <a:t>应用架构</a:t>
            </a:r>
            <a:endParaRPr lang="zh-CN" altLang="en-US" sz="2400"/>
          </a:p>
        </p:txBody>
      </p:sp>
      <p:sp>
        <p:nvSpPr>
          <p:cNvPr id="83" name="圆角矩形 82"/>
          <p:cNvSpPr/>
          <p:nvPr/>
        </p:nvSpPr>
        <p:spPr>
          <a:xfrm>
            <a:off x="4812665" y="6118225"/>
            <a:ext cx="1116330" cy="363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库存数据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sp>
        <p:nvSpPr>
          <p:cNvPr id="84" name="圆角矩形 83"/>
          <p:cNvSpPr/>
          <p:nvPr/>
        </p:nvSpPr>
        <p:spPr>
          <a:xfrm>
            <a:off x="3489325" y="6116320"/>
            <a:ext cx="1117600" cy="362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订单数据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cxnSp>
        <p:nvCxnSpPr>
          <p:cNvPr id="85" name="直接箭头连接符 84"/>
          <p:cNvCxnSpPr>
            <a:stCxn id="47" idx="2"/>
            <a:endCxn id="83" idx="0"/>
          </p:cNvCxnSpPr>
          <p:nvPr/>
        </p:nvCxnSpPr>
        <p:spPr>
          <a:xfrm flipH="1">
            <a:off x="5370830" y="4783455"/>
            <a:ext cx="34925" cy="1334770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8" idx="2"/>
            <a:endCxn id="84" idx="0"/>
          </p:cNvCxnSpPr>
          <p:nvPr/>
        </p:nvCxnSpPr>
        <p:spPr>
          <a:xfrm>
            <a:off x="3332480" y="4783455"/>
            <a:ext cx="715645" cy="1332865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  <a:endCxn id="84" idx="0"/>
          </p:cNvCxnSpPr>
          <p:nvPr/>
        </p:nvCxnSpPr>
        <p:spPr>
          <a:xfrm flipH="1">
            <a:off x="4048125" y="4783455"/>
            <a:ext cx="5365115" cy="1332865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1" idx="2"/>
            <a:endCxn id="83" idx="0"/>
          </p:cNvCxnSpPr>
          <p:nvPr/>
        </p:nvCxnSpPr>
        <p:spPr>
          <a:xfrm flipH="1">
            <a:off x="5370830" y="4783455"/>
            <a:ext cx="6115685" cy="1334770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440690" y="5796280"/>
            <a:ext cx="12732385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82270" y="1143635"/>
            <a:ext cx="1221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客户端</a:t>
            </a:r>
            <a:endParaRPr lang="zh-CN" altLang="en-US" sz="2000"/>
          </a:p>
        </p:txBody>
      </p:sp>
      <p:sp>
        <p:nvSpPr>
          <p:cNvPr id="91" name="文本框 90"/>
          <p:cNvSpPr txBox="1"/>
          <p:nvPr/>
        </p:nvSpPr>
        <p:spPr>
          <a:xfrm>
            <a:off x="294640" y="4265930"/>
            <a:ext cx="122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无状态的</a:t>
            </a:r>
            <a:r>
              <a:rPr lang="zh-CN" altLang="en-US" sz="2000"/>
              <a:t>应用</a:t>
            </a:r>
            <a:r>
              <a:rPr lang="zh-CN" altLang="en-US" sz="2000"/>
              <a:t>层</a:t>
            </a:r>
            <a:endParaRPr lang="zh-CN" altLang="en-US" sz="2000"/>
          </a:p>
        </p:txBody>
      </p:sp>
      <p:sp>
        <p:nvSpPr>
          <p:cNvPr id="92" name="文本框 91"/>
          <p:cNvSpPr txBox="1"/>
          <p:nvPr/>
        </p:nvSpPr>
        <p:spPr>
          <a:xfrm>
            <a:off x="294640" y="5945505"/>
            <a:ext cx="189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有状态的中间层，存储层</a:t>
            </a:r>
            <a:endParaRPr lang="zh-CN" altLang="en-US" sz="2000"/>
          </a:p>
        </p:txBody>
      </p:sp>
      <p:cxnSp>
        <p:nvCxnSpPr>
          <p:cNvPr id="93" name="直接箭头连接符 92"/>
          <p:cNvCxnSpPr>
            <a:stCxn id="47" idx="2"/>
            <a:endCxn id="6" idx="0"/>
          </p:cNvCxnSpPr>
          <p:nvPr/>
        </p:nvCxnSpPr>
        <p:spPr>
          <a:xfrm>
            <a:off x="5405755" y="4783455"/>
            <a:ext cx="2004060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8" idx="2"/>
            <a:endCxn id="6" idx="0"/>
          </p:cNvCxnSpPr>
          <p:nvPr/>
        </p:nvCxnSpPr>
        <p:spPr>
          <a:xfrm>
            <a:off x="3332480" y="4783455"/>
            <a:ext cx="4077335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2" idx="2"/>
            <a:endCxn id="6" idx="0"/>
          </p:cNvCxnSpPr>
          <p:nvPr/>
        </p:nvCxnSpPr>
        <p:spPr>
          <a:xfrm flipH="1">
            <a:off x="7409815" y="4783455"/>
            <a:ext cx="2003425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1" idx="2"/>
            <a:endCxn id="6" idx="0"/>
          </p:cNvCxnSpPr>
          <p:nvPr/>
        </p:nvCxnSpPr>
        <p:spPr>
          <a:xfrm flipH="1">
            <a:off x="7409815" y="4783455"/>
            <a:ext cx="4076065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50850" y="360045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82270" y="2465070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路由</a:t>
            </a:r>
            <a:r>
              <a:rPr lang="zh-CN" altLang="en-US" sz="2000"/>
              <a:t>代理层</a:t>
            </a:r>
            <a:endParaRPr lang="zh-CN" altLang="en-US" sz="2000"/>
          </a:p>
        </p:txBody>
      </p:sp>
      <p:sp>
        <p:nvSpPr>
          <p:cNvPr id="2" name="圆角矩形 1"/>
          <p:cNvSpPr/>
          <p:nvPr/>
        </p:nvSpPr>
        <p:spPr>
          <a:xfrm>
            <a:off x="12095480" y="6118225"/>
            <a:ext cx="98742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日志输出</a:t>
            </a:r>
            <a:endParaRPr lang="zh-CN" altLang="en-US" sz="1400"/>
          </a:p>
        </p:txBody>
      </p:sp>
      <p:cxnSp>
        <p:nvCxnSpPr>
          <p:cNvPr id="3" name="直接箭头连接符 2"/>
          <p:cNvCxnSpPr>
            <a:stCxn id="52" idx="2"/>
            <a:endCxn id="2" idx="0"/>
          </p:cNvCxnSpPr>
          <p:nvPr/>
        </p:nvCxnSpPr>
        <p:spPr>
          <a:xfrm>
            <a:off x="9413240" y="4783455"/>
            <a:ext cx="3176270" cy="133477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6695" y="312420"/>
            <a:ext cx="482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服务暴露了，应用整体如何部署 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0" grpId="0"/>
      <p:bldP spid="80" grpId="1"/>
      <p:bldP spid="6" grpId="0" animBg="1"/>
      <p:bldP spid="68" grpId="0" animBg="1"/>
      <p:bldP spid="83" grpId="0" animBg="1"/>
      <p:bldP spid="84" grpId="0" animBg="1"/>
      <p:bldP spid="92" grpId="0"/>
      <p:bldP spid="2" grpId="0" animBg="1"/>
      <p:bldP spid="6" grpId="1" animBg="1"/>
      <p:bldP spid="68" grpId="1" animBg="1"/>
      <p:bldP spid="83" grpId="1" animBg="1"/>
      <p:bldP spid="84" grpId="1" animBg="1"/>
      <p:bldP spid="92" grpId="1"/>
      <p:bldP spid="2" grpId="1" animBg="1"/>
      <p:bldP spid="45" grpId="0" animBg="1"/>
      <p:bldP spid="49" grpId="0" animBg="1"/>
      <p:bldP spid="45" grpId="1" animBg="1"/>
      <p:bldP spid="49" grpId="1" animBg="1"/>
      <p:bldP spid="91" grpId="1"/>
      <p:bldP spid="48" grpId="1" animBg="1"/>
      <p:bldP spid="47" grpId="1" animBg="1"/>
      <p:bldP spid="60" grpId="1"/>
      <p:bldP spid="52" grpId="1" animBg="1"/>
      <p:bldP spid="51" grpId="1" animBg="1"/>
      <p:bldP spid="77" grpId="1"/>
      <p:bldP spid="90" grpId="1"/>
      <p:bldP spid="91" grpId="2"/>
      <p:bldP spid="48" grpId="2" animBg="1"/>
      <p:bldP spid="52" grpId="2" animBg="1"/>
      <p:bldP spid="47" grpId="2" animBg="1"/>
      <p:bldP spid="51" grpId="2" animBg="1"/>
      <p:bldP spid="60" grpId="2"/>
      <p:bldP spid="99" grpId="0"/>
      <p:bldP spid="4" grpId="0" animBg="1"/>
      <p:bldP spid="90" grpId="2"/>
      <p:bldP spid="7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5719445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94042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10171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1145540" y="3357880"/>
            <a:ext cx="3792855" cy="243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2211070" y="352933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2211070" y="408114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2211070" y="458978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552450" y="297180"/>
            <a:ext cx="2150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k8s </a:t>
            </a:r>
            <a:r>
              <a:rPr lang="zh-CN" altLang="en-US" sz="2000"/>
              <a:t>集群容器架构</a:t>
            </a:r>
            <a:endParaRPr lang="zh-CN" altLang="en-US" sz="2000"/>
          </a:p>
        </p:txBody>
      </p:sp>
      <p:sp>
        <p:nvSpPr>
          <p:cNvPr id="34" name="圆柱形 33"/>
          <p:cNvSpPr/>
          <p:nvPr/>
        </p:nvSpPr>
        <p:spPr>
          <a:xfrm>
            <a:off x="732853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748982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6638290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 flipH="1">
            <a:off x="6531610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7225030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9554845" y="2228215"/>
            <a:ext cx="1485900" cy="31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nginx ?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2740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2" idx="2"/>
            <a:endCxn id="63" idx="1"/>
          </p:cNvCxnSpPr>
          <p:nvPr/>
        </p:nvCxnSpPr>
        <p:spPr>
          <a:xfrm>
            <a:off x="7225030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6638290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64" name="圆角矩形 63"/>
          <p:cNvSpPr/>
          <p:nvPr/>
        </p:nvSpPr>
        <p:spPr>
          <a:xfrm>
            <a:off x="10317480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5" name="圆柱形 64"/>
          <p:cNvSpPr/>
          <p:nvPr/>
        </p:nvSpPr>
        <p:spPr>
          <a:xfrm>
            <a:off x="1053846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6" name="圆角矩形 65"/>
          <p:cNvSpPr/>
          <p:nvPr/>
        </p:nvSpPr>
        <p:spPr>
          <a:xfrm>
            <a:off x="1069975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7" name="圆柱形 66"/>
          <p:cNvSpPr/>
          <p:nvPr/>
        </p:nvSpPr>
        <p:spPr>
          <a:xfrm>
            <a:off x="1192657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1208786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9" name="圆角矩形 68"/>
          <p:cNvSpPr/>
          <p:nvPr/>
        </p:nvSpPr>
        <p:spPr>
          <a:xfrm>
            <a:off x="11236325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70" name="直接箭头连接符 69"/>
          <p:cNvCxnSpPr>
            <a:stCxn id="74" idx="3"/>
            <a:endCxn id="65" idx="1"/>
          </p:cNvCxnSpPr>
          <p:nvPr/>
        </p:nvCxnSpPr>
        <p:spPr>
          <a:xfrm flipH="1">
            <a:off x="11129645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4" idx="3"/>
            <a:endCxn id="67" idx="1"/>
          </p:cNvCxnSpPr>
          <p:nvPr/>
        </p:nvCxnSpPr>
        <p:spPr>
          <a:xfrm>
            <a:off x="11823065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0775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69" idx="2"/>
            <a:endCxn id="74" idx="1"/>
          </p:cNvCxnSpPr>
          <p:nvPr/>
        </p:nvCxnSpPr>
        <p:spPr>
          <a:xfrm>
            <a:off x="11823065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流程图: 磁盘 73"/>
          <p:cNvSpPr/>
          <p:nvPr/>
        </p:nvSpPr>
        <p:spPr>
          <a:xfrm>
            <a:off x="11236325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cxnSp>
        <p:nvCxnSpPr>
          <p:cNvPr id="75" name="直接箭头连接符 74"/>
          <p:cNvCxnSpPr>
            <a:stCxn id="56" idx="2"/>
            <a:endCxn id="69" idx="0"/>
          </p:cNvCxnSpPr>
          <p:nvPr/>
        </p:nvCxnSpPr>
        <p:spPr>
          <a:xfrm>
            <a:off x="10297795" y="2541270"/>
            <a:ext cx="1525270" cy="988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6" idx="1"/>
            <a:endCxn id="2" idx="3"/>
          </p:cNvCxnSpPr>
          <p:nvPr/>
        </p:nvCxnSpPr>
        <p:spPr>
          <a:xfrm flipH="1" flipV="1">
            <a:off x="7811770" y="3681095"/>
            <a:ext cx="2887980" cy="1320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9744710" y="6371590"/>
            <a:ext cx="2181860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redis, mongodb, mq</a:t>
            </a:r>
            <a:endParaRPr lang="zh-CN" altLang="en-US" sz="1600"/>
          </a:p>
        </p:txBody>
      </p:sp>
      <p:sp>
        <p:nvSpPr>
          <p:cNvPr id="87" name="圆角矩形 86"/>
          <p:cNvSpPr/>
          <p:nvPr/>
        </p:nvSpPr>
        <p:spPr>
          <a:xfrm>
            <a:off x="4811395" y="6370955"/>
            <a:ext cx="1116330" cy="363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库存数据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sp>
        <p:nvSpPr>
          <p:cNvPr id="88" name="圆角矩形 87"/>
          <p:cNvSpPr/>
          <p:nvPr/>
        </p:nvSpPr>
        <p:spPr>
          <a:xfrm>
            <a:off x="5972175" y="6371590"/>
            <a:ext cx="1117600" cy="362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订单数据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cxnSp>
        <p:nvCxnSpPr>
          <p:cNvPr id="90" name="直接连接符 89"/>
          <p:cNvCxnSpPr/>
          <p:nvPr/>
        </p:nvCxnSpPr>
        <p:spPr>
          <a:xfrm>
            <a:off x="547370" y="289115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8480" y="586549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8" idx="2"/>
            <a:endCxn id="84" idx="0"/>
          </p:cNvCxnSpPr>
          <p:nvPr/>
        </p:nvCxnSpPr>
        <p:spPr>
          <a:xfrm flipH="1">
            <a:off x="10835640" y="5181600"/>
            <a:ext cx="1682115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3" idx="2"/>
            <a:endCxn id="87" idx="0"/>
          </p:cNvCxnSpPr>
          <p:nvPr/>
        </p:nvCxnSpPr>
        <p:spPr>
          <a:xfrm flipH="1">
            <a:off x="5369560" y="5181600"/>
            <a:ext cx="116205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5" idx="2"/>
            <a:endCxn id="87" idx="0"/>
          </p:cNvCxnSpPr>
          <p:nvPr/>
        </p:nvCxnSpPr>
        <p:spPr>
          <a:xfrm flipH="1">
            <a:off x="5369560" y="5181600"/>
            <a:ext cx="255016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6" idx="2"/>
            <a:endCxn id="88" idx="0"/>
          </p:cNvCxnSpPr>
          <p:nvPr/>
        </p:nvCxnSpPr>
        <p:spPr>
          <a:xfrm flipH="1">
            <a:off x="6530975" y="5181600"/>
            <a:ext cx="459867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8" idx="2"/>
            <a:endCxn id="88" idx="0"/>
          </p:cNvCxnSpPr>
          <p:nvPr/>
        </p:nvCxnSpPr>
        <p:spPr>
          <a:xfrm flipH="1">
            <a:off x="6530975" y="5181600"/>
            <a:ext cx="598678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948420" y="423799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861060" y="1123950"/>
            <a:ext cx="1221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客户端</a:t>
            </a:r>
            <a:endParaRPr lang="zh-CN" altLang="en-US" sz="2000"/>
          </a:p>
        </p:txBody>
      </p:sp>
      <p:cxnSp>
        <p:nvCxnSpPr>
          <p:cNvPr id="103" name="直接连接符 102"/>
          <p:cNvCxnSpPr/>
          <p:nvPr/>
        </p:nvCxnSpPr>
        <p:spPr>
          <a:xfrm>
            <a:off x="547370" y="170815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740900" y="58674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56" idx="0"/>
          </p:cNvCxnSpPr>
          <p:nvPr/>
        </p:nvCxnSpPr>
        <p:spPr>
          <a:xfrm flipH="1">
            <a:off x="10297795" y="955040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2623165" y="6371590"/>
            <a:ext cx="98742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日志输出</a:t>
            </a:r>
            <a:endParaRPr lang="zh-CN" altLang="en-US" sz="1400"/>
          </a:p>
        </p:txBody>
      </p:sp>
      <p:cxnSp>
        <p:nvCxnSpPr>
          <p:cNvPr id="4" name="直接箭头连接符 3"/>
          <p:cNvCxnSpPr>
            <a:stCxn id="68" idx="2"/>
            <a:endCxn id="3" idx="0"/>
          </p:cNvCxnSpPr>
          <p:nvPr/>
        </p:nvCxnSpPr>
        <p:spPr>
          <a:xfrm>
            <a:off x="12517755" y="5181600"/>
            <a:ext cx="599440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8480" y="2185670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代理层</a:t>
            </a:r>
            <a:r>
              <a:rPr lang="en-US" altLang="zh-CN" sz="2000"/>
              <a:t>, </a:t>
            </a:r>
            <a:r>
              <a:rPr lang="zh-CN" altLang="en-US" sz="2000"/>
              <a:t>网关层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-76200" y="4029710"/>
            <a:ext cx="122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无状态的</a:t>
            </a:r>
            <a:r>
              <a:rPr lang="zh-CN" altLang="en-US" sz="2000"/>
              <a:t>应用</a:t>
            </a:r>
            <a:r>
              <a:rPr lang="zh-CN" altLang="en-US" sz="2000"/>
              <a:t>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6690" y="6027420"/>
            <a:ext cx="189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有状态的中间层，存储层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2214245" y="5161280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97217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052512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750060" y="55530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990340" y="325501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7" name="任意多边形 36"/>
          <p:cNvSpPr/>
          <p:nvPr/>
        </p:nvSpPr>
        <p:spPr>
          <a:xfrm>
            <a:off x="4925060" y="2754630"/>
            <a:ext cx="5071110" cy="740410"/>
          </a:xfrm>
          <a:custGeom>
            <a:avLst/>
            <a:gdLst>
              <a:gd name="connisteX0" fmla="*/ 0 w 5071110"/>
              <a:gd name="connsiteY0" fmla="*/ 601849 h 740279"/>
              <a:gd name="connisteX1" fmla="*/ 2714625 w 5071110"/>
              <a:gd name="connsiteY1" fmla="*/ 1139 h 740279"/>
              <a:gd name="connisteX2" fmla="*/ 5071110 w 5071110"/>
              <a:gd name="connsiteY2" fmla="*/ 740279 h 740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071110" h="740279">
                <a:moveTo>
                  <a:pt x="0" y="601849"/>
                </a:moveTo>
                <a:cubicBezTo>
                  <a:pt x="495935" y="467229"/>
                  <a:pt x="1700530" y="-26801"/>
                  <a:pt x="2714625" y="1139"/>
                </a:cubicBezTo>
                <a:cubicBezTo>
                  <a:pt x="3728720" y="29079"/>
                  <a:pt x="4653915" y="580259"/>
                  <a:pt x="5071110" y="740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7" idx="0"/>
            <a:endCxn id="59" idx="1"/>
          </p:cNvCxnSpPr>
          <p:nvPr/>
        </p:nvCxnSpPr>
        <p:spPr>
          <a:xfrm>
            <a:off x="4925060" y="3356610"/>
            <a:ext cx="487680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3" grpId="0" animBg="1"/>
      <p:bldP spid="7" grpId="0"/>
      <p:bldP spid="84" grpId="1" animBg="1"/>
      <p:bldP spid="87" grpId="1" animBg="1"/>
      <p:bldP spid="88" grpId="1" animBg="1"/>
      <p:bldP spid="3" grpId="1" animBg="1"/>
      <p:bldP spid="7" grpId="1"/>
      <p:bldP spid="6" grpId="0"/>
      <p:bldP spid="26" grpId="0" animBg="1"/>
      <p:bldP spid="20" grpId="0" animBg="1"/>
      <p:bldP spid="64" grpId="0" animBg="1"/>
      <p:bldP spid="6" grpId="1"/>
      <p:bldP spid="26" grpId="1" animBg="1"/>
      <p:bldP spid="20" grpId="1" animBg="1"/>
      <p:bldP spid="64" grpId="1" animBg="1"/>
      <p:bldP spid="12" grpId="0" animBg="1"/>
      <p:bldP spid="32" grpId="0" animBg="1"/>
      <p:bldP spid="31" grpId="0" animBg="1"/>
      <p:bldP spid="30" grpId="0" animBg="1"/>
      <p:bldP spid="16" grpId="0" animBg="1"/>
      <p:bldP spid="17" grpId="0" animBg="1"/>
      <p:bldP spid="37" grpId="0" animBg="1"/>
      <p:bldP spid="59" grpId="0" animBg="1"/>
      <p:bldP spid="13" grpId="0" animBg="1"/>
      <p:bldP spid="72" grpId="0" animBg="1"/>
      <p:bldP spid="15" grpId="0" animBg="1"/>
      <p:bldP spid="12" grpId="1" animBg="1"/>
      <p:bldP spid="32" grpId="1" animBg="1"/>
      <p:bldP spid="31" grpId="1" animBg="1"/>
      <p:bldP spid="30" grpId="1" animBg="1"/>
      <p:bldP spid="16" grpId="1" animBg="1"/>
      <p:bldP spid="17" grpId="1" animBg="1"/>
      <p:bldP spid="37" grpId="1" animBg="1"/>
      <p:bldP spid="59" grpId="1" animBg="1"/>
      <p:bldP spid="13" grpId="1" animBg="1"/>
      <p:bldP spid="72" grpId="1" animBg="1"/>
      <p:bldP spid="15" grpId="1" animBg="1"/>
      <p:bldP spid="2" grpId="0" animBg="1"/>
      <p:bldP spid="63" grpId="0" animBg="1"/>
      <p:bldP spid="22" grpId="0" animBg="1"/>
      <p:bldP spid="23" grpId="0" animBg="1"/>
      <p:bldP spid="34" grpId="0" animBg="1"/>
      <p:bldP spid="35" grpId="0" animBg="1"/>
      <p:bldP spid="2" grpId="1" animBg="1"/>
      <p:bldP spid="63" grpId="1" animBg="1"/>
      <p:bldP spid="22" grpId="1" animBg="1"/>
      <p:bldP spid="23" grpId="1" animBg="1"/>
      <p:bldP spid="34" grpId="1" animBg="1"/>
      <p:bldP spid="35" grpId="1" animBg="1"/>
      <p:bldP spid="69" grpId="0" animBg="1"/>
      <p:bldP spid="74" grpId="0" animBg="1"/>
      <p:bldP spid="65" grpId="0" animBg="1"/>
      <p:bldP spid="66" grpId="0" animBg="1"/>
      <p:bldP spid="67" grpId="0" animBg="1"/>
      <p:bldP spid="68" grpId="0" animBg="1"/>
      <p:bldP spid="69" grpId="1" animBg="1"/>
      <p:bldP spid="74" grpId="1" animBg="1"/>
      <p:bldP spid="65" grpId="1" animBg="1"/>
      <p:bldP spid="66" grpId="1" animBg="1"/>
      <p:bldP spid="67" grpId="1" animBg="1"/>
      <p:bldP spid="68" grpId="1" animBg="1"/>
      <p:bldP spid="101" grpId="0"/>
      <p:bldP spid="101" grpId="1"/>
      <p:bldP spid="5" grpId="0"/>
      <p:bldP spid="56" grpId="0" bldLvl="0" animBg="1"/>
      <p:bldP spid="5" grpId="1"/>
      <p:bldP spid="56" grpId="1" animBg="1"/>
      <p:bldP spid="102" grpId="0"/>
      <p:bldP spid="104" grpId="0"/>
      <p:bldP spid="102" grpId="1"/>
      <p:bldP spid="10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6510655" y="4258310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7390765" y="4429125"/>
            <a:ext cx="150876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库存</a:t>
            </a:r>
            <a:r>
              <a:rPr lang="en-US" altLang="zh-CN" sz="2400"/>
              <a:t>service</a:t>
            </a:r>
            <a:endParaRPr lang="en-US" altLang="zh-CN" sz="2400"/>
          </a:p>
        </p:txBody>
      </p:sp>
      <p:sp>
        <p:nvSpPr>
          <p:cNvPr id="56" name="圆角矩形 55"/>
          <p:cNvSpPr/>
          <p:nvPr/>
        </p:nvSpPr>
        <p:spPr>
          <a:xfrm>
            <a:off x="9799320" y="3128010"/>
            <a:ext cx="1485900" cy="31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nginx</a:t>
            </a:r>
            <a:endParaRPr lang="en-US" altLang="zh-CN" sz="2400"/>
          </a:p>
        </p:txBody>
      </p:sp>
      <p:sp>
        <p:nvSpPr>
          <p:cNvPr id="64" name="圆角矩形 63"/>
          <p:cNvSpPr/>
          <p:nvPr/>
        </p:nvSpPr>
        <p:spPr>
          <a:xfrm>
            <a:off x="10555605" y="4258310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11313160" y="4429125"/>
            <a:ext cx="1496695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订单</a:t>
            </a:r>
            <a:r>
              <a:rPr lang="en-US" altLang="zh-CN" sz="2400"/>
              <a:t>service</a:t>
            </a:r>
            <a:endParaRPr lang="en-US" altLang="zh-CN" sz="2400"/>
          </a:p>
        </p:txBody>
      </p:sp>
      <p:cxnSp>
        <p:nvCxnSpPr>
          <p:cNvPr id="75" name="直接箭头连接符 74"/>
          <p:cNvCxnSpPr>
            <a:stCxn id="56" idx="2"/>
            <a:endCxn id="69" idx="0"/>
          </p:cNvCxnSpPr>
          <p:nvPr/>
        </p:nvCxnSpPr>
        <p:spPr>
          <a:xfrm>
            <a:off x="10542270" y="3441065"/>
            <a:ext cx="1519555" cy="988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985375" y="1486535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56" idx="0"/>
          </p:cNvCxnSpPr>
          <p:nvPr/>
        </p:nvCxnSpPr>
        <p:spPr>
          <a:xfrm flipH="1">
            <a:off x="10542270" y="1854835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724650" y="62769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0769600" y="62769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34720" y="537845"/>
            <a:ext cx="5129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使用 </a:t>
            </a:r>
            <a:r>
              <a:rPr lang="en-US" altLang="zh-CN" sz="2400">
                <a:solidFill>
                  <a:srgbClr val="FF0000"/>
                </a:solidFill>
              </a:rPr>
              <a:t>nginx </a:t>
            </a:r>
            <a:r>
              <a:rPr lang="zh-CN" altLang="en-US" sz="2400">
                <a:solidFill>
                  <a:srgbClr val="FF0000"/>
                </a:solidFill>
              </a:rPr>
              <a:t>来做路由代理</a:t>
            </a:r>
            <a:r>
              <a:rPr lang="zh-CN" altLang="en-US" sz="2400">
                <a:solidFill>
                  <a:srgbClr val="FF0000"/>
                </a:solidFill>
              </a:rPr>
              <a:t>的问题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4860" y="1753235"/>
            <a:ext cx="4309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k8s </a:t>
            </a:r>
            <a:r>
              <a:rPr lang="zh-CN" altLang="en-US" sz="2000"/>
              <a:t>的</a:t>
            </a:r>
            <a:r>
              <a:rPr lang="en-US" altLang="zh-CN" sz="2000"/>
              <a:t>service </a:t>
            </a:r>
            <a:r>
              <a:rPr lang="zh-CN" altLang="en-US" sz="2000"/>
              <a:t>要暴露为 </a:t>
            </a:r>
            <a:r>
              <a:rPr lang="en-US" altLang="zh-CN" sz="2000"/>
              <a:t>NodePort</a:t>
            </a:r>
            <a:r>
              <a:rPr lang="zh-CN" altLang="en-US" sz="2000"/>
              <a:t>类型，影响了宿主机的端口管理，没有用到</a:t>
            </a:r>
            <a:r>
              <a:rPr lang="en-US" altLang="zh-CN" sz="2000"/>
              <a:t>k8s </a:t>
            </a:r>
            <a:r>
              <a:rPr lang="zh-CN" altLang="en-US" sz="2000"/>
              <a:t>的特性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0" grpId="1" animBg="1"/>
      <p:bldP spid="64" grpId="1" animBg="1"/>
      <p:bldP spid="13" grpId="1" animBg="1"/>
      <p:bldP spid="15" grpId="1" animBg="1"/>
      <p:bldP spid="2" grpId="1" animBg="1"/>
      <p:bldP spid="69" grpId="1" animBg="1"/>
      <p:bldP spid="56" grpId="1" animBg="1"/>
      <p:bldP spid="10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51535" y="321945"/>
            <a:ext cx="4829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软件工程交付过程中可能出现的问题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1428750" y="2766695"/>
            <a:ext cx="124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开发人员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15970" y="2489835"/>
            <a:ext cx="4593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需要在一台机器上调试多个软件的版本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需要调研某个软件，要解决复杂的依赖库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28750" y="4662805"/>
            <a:ext cx="124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运维</a:t>
            </a:r>
            <a:r>
              <a:rPr lang="zh-CN" altLang="en-US"/>
              <a:t>人员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15970" y="4593590"/>
            <a:ext cx="65201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需要快速部署，</a:t>
            </a:r>
            <a:r>
              <a:rPr lang="zh-CN" altLang="en-US">
                <a:sym typeface="+mn-ea"/>
              </a:rPr>
              <a:t>紧急</a:t>
            </a:r>
            <a:r>
              <a:rPr lang="zh-CN" altLang="en-US">
                <a:sym typeface="+mn-ea"/>
              </a:rPr>
              <a:t>扩容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线上问题发现，故障恢复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根据线上服务器负载情况自动扩容，调整资原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" grpId="1"/>
      <p:bldP spid="7" grpId="1"/>
      <p:bldP spid="10" grpId="0"/>
      <p:bldP spid="11" grpId="0"/>
      <p:bldP spid="10" grpId="1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8655050" y="3037840"/>
            <a:ext cx="2138680" cy="1287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9137650" y="3208655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10653395" y="1710690"/>
            <a:ext cx="2691130" cy="897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11083925" y="3037840"/>
            <a:ext cx="2261235" cy="1286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11550015" y="3208655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75" name="直接箭头连接符 74"/>
          <p:cNvCxnSpPr>
            <a:stCxn id="74" idx="3"/>
            <a:endCxn id="69" idx="0"/>
          </p:cNvCxnSpPr>
          <p:nvPr/>
        </p:nvCxnSpPr>
        <p:spPr>
          <a:xfrm>
            <a:off x="12130405" y="2458720"/>
            <a:ext cx="6350" cy="7499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1572875" y="50419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74" idx="1"/>
          </p:cNvCxnSpPr>
          <p:nvPr/>
        </p:nvCxnSpPr>
        <p:spPr>
          <a:xfrm>
            <a:off x="12130405" y="872490"/>
            <a:ext cx="0" cy="10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040" y="4418965"/>
            <a:ext cx="6684645" cy="2720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5835" y="1186180"/>
            <a:ext cx="3904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k8s </a:t>
            </a:r>
            <a:r>
              <a:rPr lang="zh-CN" altLang="en-US" sz="2000">
                <a:solidFill>
                  <a:srgbClr val="FF0000"/>
                </a:solidFill>
              </a:rPr>
              <a:t>的路由网关，集群的流量入口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11083925" y="1898650"/>
            <a:ext cx="2092960" cy="56007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ingress</a:t>
            </a:r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986790"/>
            <a:ext cx="4944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service </a:t>
            </a:r>
            <a:r>
              <a:rPr lang="zh-CN" altLang="en-US" sz="2000"/>
              <a:t>和 </a:t>
            </a:r>
            <a:r>
              <a:rPr lang="en-US" altLang="zh-CN" sz="2000"/>
              <a:t>pod </a:t>
            </a:r>
            <a:r>
              <a:rPr lang="zh-CN" altLang="en-US" sz="2000"/>
              <a:t>的 </a:t>
            </a:r>
            <a:r>
              <a:rPr lang="en-US" altLang="zh-CN" sz="2000"/>
              <a:t>ip </a:t>
            </a:r>
            <a:r>
              <a:rPr lang="zh-CN" altLang="en-US" sz="2000"/>
              <a:t>默认</a:t>
            </a:r>
            <a:r>
              <a:rPr lang="zh-CN" altLang="en-US" sz="2000"/>
              <a:t>只能在集群内访问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32155" y="1584960"/>
            <a:ext cx="464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service </a:t>
            </a:r>
            <a:r>
              <a:rPr lang="zh-CN" altLang="en-US" sz="2000"/>
              <a:t>要暴露为</a:t>
            </a:r>
            <a:r>
              <a:rPr lang="en-US" altLang="zh-CN" sz="2000"/>
              <a:t>NodePort</a:t>
            </a:r>
            <a:r>
              <a:rPr lang="zh-CN" altLang="en-US" sz="2000"/>
              <a:t>才能外网访问</a:t>
            </a:r>
            <a:endParaRPr lang="zh-CN" altLang="en-US" sz="2000"/>
          </a:p>
        </p:txBody>
      </p:sp>
      <p:cxnSp>
        <p:nvCxnSpPr>
          <p:cNvPr id="8" name="直接箭头连接符 7"/>
          <p:cNvCxnSpPr>
            <a:stCxn id="3" idx="3"/>
            <a:endCxn id="74" idx="2"/>
          </p:cNvCxnSpPr>
          <p:nvPr/>
        </p:nvCxnSpPr>
        <p:spPr>
          <a:xfrm>
            <a:off x="9950450" y="1385570"/>
            <a:ext cx="1133475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15405" y="1979295"/>
            <a:ext cx="3384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ingress </a:t>
            </a:r>
            <a:r>
              <a:rPr lang="zh-CN" altLang="en-US" sz="2000">
                <a:solidFill>
                  <a:srgbClr val="FF0000"/>
                </a:solidFill>
              </a:rPr>
              <a:t>控制器</a:t>
            </a:r>
            <a:r>
              <a:rPr lang="en-US" altLang="zh-CN" sz="2000">
                <a:solidFill>
                  <a:srgbClr val="FF0000"/>
                </a:solidFill>
              </a:rPr>
              <a:t> + </a:t>
            </a:r>
            <a:r>
              <a:rPr lang="zh-CN" altLang="en-US" sz="2000">
                <a:solidFill>
                  <a:srgbClr val="FF0000"/>
                </a:solidFill>
              </a:rPr>
              <a:t>路由规则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  <a:endCxn id="74" idx="2"/>
          </p:cNvCxnSpPr>
          <p:nvPr/>
        </p:nvCxnSpPr>
        <p:spPr>
          <a:xfrm>
            <a:off x="9799955" y="2178685"/>
            <a:ext cx="1283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3902710"/>
            <a:ext cx="2779395" cy="3236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2608580"/>
            <a:ext cx="7168515" cy="114173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4" idx="3"/>
            <a:endCxn id="3" idx="1"/>
          </p:cNvCxnSpPr>
          <p:nvPr/>
        </p:nvCxnSpPr>
        <p:spPr>
          <a:xfrm>
            <a:off x="5376545" y="1186180"/>
            <a:ext cx="66929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3" idx="1"/>
          </p:cNvCxnSpPr>
          <p:nvPr/>
        </p:nvCxnSpPr>
        <p:spPr>
          <a:xfrm flipV="1">
            <a:off x="5376545" y="1385570"/>
            <a:ext cx="669290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5935" y="87630"/>
            <a:ext cx="2506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k8s </a:t>
            </a:r>
            <a:r>
              <a:rPr lang="zh-CN" altLang="en-US" sz="2800"/>
              <a:t>路由网关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010" y="5055870"/>
            <a:ext cx="4922520" cy="92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64" grpId="1" animBg="1"/>
      <p:bldP spid="2" grpId="1" animBg="1"/>
      <p:bldP spid="69" grpId="1" animBg="1"/>
      <p:bldP spid="55" grpId="1" animBg="1"/>
      <p:bldP spid="104" grpId="1"/>
      <p:bldP spid="74" grpId="1" animBg="1"/>
      <p:bldP spid="4" grpId="0"/>
      <p:bldP spid="4" grpId="1"/>
      <p:bldP spid="5" grpId="0"/>
      <p:bldP spid="3" grpId="0"/>
      <p:bldP spid="74" grpId="2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5719445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94042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10171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1145540" y="3357880"/>
            <a:ext cx="3792855" cy="243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2211070" y="352933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2211070" y="408114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2211070" y="458978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552450" y="297180"/>
            <a:ext cx="2150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k8s </a:t>
            </a:r>
            <a:r>
              <a:rPr lang="zh-CN" altLang="en-US" sz="2000"/>
              <a:t>集群容器架构</a:t>
            </a:r>
            <a:endParaRPr lang="zh-CN" altLang="en-US" sz="2000"/>
          </a:p>
        </p:txBody>
      </p:sp>
      <p:sp>
        <p:nvSpPr>
          <p:cNvPr id="34" name="圆柱形 33"/>
          <p:cNvSpPr/>
          <p:nvPr/>
        </p:nvSpPr>
        <p:spPr>
          <a:xfrm>
            <a:off x="732853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748982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6638290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 flipH="1">
            <a:off x="6531610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7225030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877300" y="2078355"/>
            <a:ext cx="2252345" cy="612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9554845" y="2228215"/>
            <a:ext cx="1485900" cy="31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nginx-ingress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5412740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2" idx="2"/>
            <a:endCxn id="63" idx="1"/>
          </p:cNvCxnSpPr>
          <p:nvPr/>
        </p:nvCxnSpPr>
        <p:spPr>
          <a:xfrm>
            <a:off x="7225030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6638290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64" name="圆角矩形 63"/>
          <p:cNvSpPr/>
          <p:nvPr/>
        </p:nvSpPr>
        <p:spPr>
          <a:xfrm>
            <a:off x="10317480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5" name="圆柱形 64"/>
          <p:cNvSpPr/>
          <p:nvPr/>
        </p:nvSpPr>
        <p:spPr>
          <a:xfrm>
            <a:off x="1053846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6" name="圆角矩形 65"/>
          <p:cNvSpPr/>
          <p:nvPr/>
        </p:nvSpPr>
        <p:spPr>
          <a:xfrm>
            <a:off x="1069975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7" name="圆柱形 66"/>
          <p:cNvSpPr/>
          <p:nvPr/>
        </p:nvSpPr>
        <p:spPr>
          <a:xfrm>
            <a:off x="1192657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1208786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9" name="圆角矩形 68"/>
          <p:cNvSpPr/>
          <p:nvPr/>
        </p:nvSpPr>
        <p:spPr>
          <a:xfrm>
            <a:off x="11236325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70" name="直接箭头连接符 69"/>
          <p:cNvCxnSpPr>
            <a:stCxn id="74" idx="3"/>
            <a:endCxn id="65" idx="1"/>
          </p:cNvCxnSpPr>
          <p:nvPr/>
        </p:nvCxnSpPr>
        <p:spPr>
          <a:xfrm flipH="1">
            <a:off x="11129645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4" idx="3"/>
            <a:endCxn id="67" idx="1"/>
          </p:cNvCxnSpPr>
          <p:nvPr/>
        </p:nvCxnSpPr>
        <p:spPr>
          <a:xfrm>
            <a:off x="11823065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0775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69" idx="2"/>
            <a:endCxn id="74" idx="1"/>
          </p:cNvCxnSpPr>
          <p:nvPr/>
        </p:nvCxnSpPr>
        <p:spPr>
          <a:xfrm>
            <a:off x="11823065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流程图: 磁盘 73"/>
          <p:cNvSpPr/>
          <p:nvPr/>
        </p:nvSpPr>
        <p:spPr>
          <a:xfrm>
            <a:off x="11236325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cxnSp>
        <p:nvCxnSpPr>
          <p:cNvPr id="75" name="直接箭头连接符 74"/>
          <p:cNvCxnSpPr>
            <a:stCxn id="56" idx="2"/>
            <a:endCxn id="69" idx="0"/>
          </p:cNvCxnSpPr>
          <p:nvPr/>
        </p:nvCxnSpPr>
        <p:spPr>
          <a:xfrm>
            <a:off x="10297795" y="2541270"/>
            <a:ext cx="1525270" cy="988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4" idx="1"/>
            <a:endCxn id="20" idx="3"/>
          </p:cNvCxnSpPr>
          <p:nvPr/>
        </p:nvCxnSpPr>
        <p:spPr>
          <a:xfrm flipH="1">
            <a:off x="8731250" y="4487545"/>
            <a:ext cx="158623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9744710" y="6371590"/>
            <a:ext cx="2181860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redis, mongodb, mq</a:t>
            </a:r>
            <a:endParaRPr lang="zh-CN" altLang="en-US" sz="1600"/>
          </a:p>
        </p:txBody>
      </p:sp>
      <p:sp>
        <p:nvSpPr>
          <p:cNvPr id="87" name="圆角矩形 86"/>
          <p:cNvSpPr/>
          <p:nvPr/>
        </p:nvSpPr>
        <p:spPr>
          <a:xfrm>
            <a:off x="4811395" y="6370955"/>
            <a:ext cx="1116330" cy="363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库存数据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sp>
        <p:nvSpPr>
          <p:cNvPr id="88" name="圆角矩形 87"/>
          <p:cNvSpPr/>
          <p:nvPr/>
        </p:nvSpPr>
        <p:spPr>
          <a:xfrm>
            <a:off x="5972175" y="6371590"/>
            <a:ext cx="1117600" cy="362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订单数据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cxnSp>
        <p:nvCxnSpPr>
          <p:cNvPr id="90" name="直接连接符 89"/>
          <p:cNvCxnSpPr/>
          <p:nvPr/>
        </p:nvCxnSpPr>
        <p:spPr>
          <a:xfrm>
            <a:off x="547370" y="289115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8480" y="586549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8" idx="2"/>
            <a:endCxn id="84" idx="0"/>
          </p:cNvCxnSpPr>
          <p:nvPr/>
        </p:nvCxnSpPr>
        <p:spPr>
          <a:xfrm flipH="1">
            <a:off x="10835640" y="5181600"/>
            <a:ext cx="1682115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3" idx="2"/>
            <a:endCxn id="87" idx="0"/>
          </p:cNvCxnSpPr>
          <p:nvPr/>
        </p:nvCxnSpPr>
        <p:spPr>
          <a:xfrm flipH="1">
            <a:off x="5369560" y="5181600"/>
            <a:ext cx="116205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5" idx="2"/>
            <a:endCxn id="87" idx="0"/>
          </p:cNvCxnSpPr>
          <p:nvPr/>
        </p:nvCxnSpPr>
        <p:spPr>
          <a:xfrm flipH="1">
            <a:off x="5369560" y="5181600"/>
            <a:ext cx="255016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6" idx="2"/>
            <a:endCxn id="88" idx="0"/>
          </p:cNvCxnSpPr>
          <p:nvPr/>
        </p:nvCxnSpPr>
        <p:spPr>
          <a:xfrm flipH="1">
            <a:off x="6530975" y="5181600"/>
            <a:ext cx="459867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8" idx="2"/>
            <a:endCxn id="88" idx="0"/>
          </p:cNvCxnSpPr>
          <p:nvPr/>
        </p:nvCxnSpPr>
        <p:spPr>
          <a:xfrm flipH="1">
            <a:off x="6530975" y="5181600"/>
            <a:ext cx="598678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948420" y="423799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861060" y="1123950"/>
            <a:ext cx="1221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客户端</a:t>
            </a:r>
            <a:endParaRPr lang="zh-CN" altLang="en-US" sz="2000"/>
          </a:p>
        </p:txBody>
      </p:sp>
      <p:cxnSp>
        <p:nvCxnSpPr>
          <p:cNvPr id="103" name="直接连接符 102"/>
          <p:cNvCxnSpPr/>
          <p:nvPr/>
        </p:nvCxnSpPr>
        <p:spPr>
          <a:xfrm>
            <a:off x="547370" y="170815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740900" y="58674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56" idx="0"/>
          </p:cNvCxnSpPr>
          <p:nvPr/>
        </p:nvCxnSpPr>
        <p:spPr>
          <a:xfrm flipH="1">
            <a:off x="10297795" y="955040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356600" y="2237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2623165" y="6371590"/>
            <a:ext cx="98742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日志输出</a:t>
            </a:r>
            <a:endParaRPr lang="zh-CN" altLang="en-US" sz="1400"/>
          </a:p>
        </p:txBody>
      </p:sp>
      <p:cxnSp>
        <p:nvCxnSpPr>
          <p:cNvPr id="4" name="直接箭头连接符 3"/>
          <p:cNvCxnSpPr>
            <a:stCxn id="68" idx="2"/>
            <a:endCxn id="3" idx="0"/>
          </p:cNvCxnSpPr>
          <p:nvPr/>
        </p:nvCxnSpPr>
        <p:spPr>
          <a:xfrm>
            <a:off x="12517755" y="5181600"/>
            <a:ext cx="599440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8480" y="2185670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代理层</a:t>
            </a:r>
            <a:r>
              <a:rPr lang="en-US" altLang="zh-CN" sz="2000"/>
              <a:t>, </a:t>
            </a:r>
            <a:r>
              <a:rPr lang="zh-CN" altLang="en-US" sz="2000"/>
              <a:t>网关层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-76200" y="4029710"/>
            <a:ext cx="122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无状态的</a:t>
            </a:r>
            <a:r>
              <a:rPr lang="zh-CN" altLang="en-US" sz="2000"/>
              <a:t>应用</a:t>
            </a:r>
            <a:r>
              <a:rPr lang="zh-CN" altLang="en-US" sz="2000"/>
              <a:t>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6690" y="6027420"/>
            <a:ext cx="189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有状态的中间层，存储层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2214245" y="5161280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97217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052512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750060" y="55530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990340" y="325501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7" name="任意多边形 36"/>
          <p:cNvSpPr/>
          <p:nvPr/>
        </p:nvSpPr>
        <p:spPr>
          <a:xfrm>
            <a:off x="4925060" y="2754630"/>
            <a:ext cx="5071110" cy="740410"/>
          </a:xfrm>
          <a:custGeom>
            <a:avLst/>
            <a:gdLst>
              <a:gd name="connisteX0" fmla="*/ 0 w 5071110"/>
              <a:gd name="connsiteY0" fmla="*/ 601849 h 740279"/>
              <a:gd name="connisteX1" fmla="*/ 2714625 w 5071110"/>
              <a:gd name="connsiteY1" fmla="*/ 1139 h 740279"/>
              <a:gd name="connisteX2" fmla="*/ 5071110 w 5071110"/>
              <a:gd name="connsiteY2" fmla="*/ 740279 h 740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071110" h="740279">
                <a:moveTo>
                  <a:pt x="0" y="601849"/>
                </a:moveTo>
                <a:cubicBezTo>
                  <a:pt x="495935" y="467229"/>
                  <a:pt x="1700530" y="-26801"/>
                  <a:pt x="2714625" y="1139"/>
                </a:cubicBezTo>
                <a:cubicBezTo>
                  <a:pt x="3728720" y="29079"/>
                  <a:pt x="4653915" y="580259"/>
                  <a:pt x="5071110" y="740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7" idx="0"/>
            <a:endCxn id="59" idx="1"/>
          </p:cNvCxnSpPr>
          <p:nvPr/>
        </p:nvCxnSpPr>
        <p:spPr>
          <a:xfrm>
            <a:off x="4925060" y="3356610"/>
            <a:ext cx="487680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4947920" y="2176145"/>
            <a:ext cx="3384550" cy="1169035"/>
          </a:xfrm>
          <a:custGeom>
            <a:avLst/>
            <a:gdLst>
              <a:gd name="connisteX0" fmla="*/ 0 w 3384550"/>
              <a:gd name="connsiteY0" fmla="*/ 1169123 h 1169123"/>
              <a:gd name="connisteX1" fmla="*/ 1132205 w 3384550"/>
              <a:gd name="connsiteY1" fmla="*/ 71208 h 1169123"/>
              <a:gd name="connisteX2" fmla="*/ 3384550 w 3384550"/>
              <a:gd name="connsiteY2" fmla="*/ 186778 h 116912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384550" h="1169123">
                <a:moveTo>
                  <a:pt x="0" y="1169123"/>
                </a:moveTo>
                <a:cubicBezTo>
                  <a:pt x="181610" y="947508"/>
                  <a:pt x="455295" y="267423"/>
                  <a:pt x="1132205" y="71208"/>
                </a:cubicBezTo>
                <a:cubicBezTo>
                  <a:pt x="1809115" y="-125007"/>
                  <a:pt x="2956560" y="141693"/>
                  <a:pt x="3384550" y="1867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63845" y="6891655"/>
            <a:ext cx="3684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微服务的注册中心在哪？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animBg="1"/>
      <p:bldP spid="87" grpId="1" animBg="1"/>
      <p:bldP spid="88" grpId="1" animBg="1"/>
      <p:bldP spid="3" grpId="1" animBg="1"/>
      <p:bldP spid="7" grpId="1"/>
      <p:bldP spid="6" grpId="1"/>
      <p:bldP spid="26" grpId="1" animBg="1"/>
      <p:bldP spid="20" grpId="1" animBg="1"/>
      <p:bldP spid="64" grpId="1" animBg="1"/>
      <p:bldP spid="12" grpId="1" animBg="1"/>
      <p:bldP spid="32" grpId="1" animBg="1"/>
      <p:bldP spid="31" grpId="1" animBg="1"/>
      <p:bldP spid="30" grpId="1" animBg="1"/>
      <p:bldP spid="16" grpId="1" animBg="1"/>
      <p:bldP spid="17" grpId="1" animBg="1"/>
      <p:bldP spid="37" grpId="1" animBg="1"/>
      <p:bldP spid="59" grpId="1" animBg="1"/>
      <p:bldP spid="13" grpId="1" animBg="1"/>
      <p:bldP spid="72" grpId="1" animBg="1"/>
      <p:bldP spid="15" grpId="1" animBg="1"/>
      <p:bldP spid="2" grpId="1" animBg="1"/>
      <p:bldP spid="63" grpId="1" animBg="1"/>
      <p:bldP spid="22" grpId="1" animBg="1"/>
      <p:bldP spid="23" grpId="1" animBg="1"/>
      <p:bldP spid="34" grpId="1" animBg="1"/>
      <p:bldP spid="35" grpId="1" animBg="1"/>
      <p:bldP spid="69" grpId="1" animBg="1"/>
      <p:bldP spid="74" grpId="1" animBg="1"/>
      <p:bldP spid="65" grpId="1" animBg="1"/>
      <p:bldP spid="66" grpId="1" animBg="1"/>
      <p:bldP spid="67" grpId="1" animBg="1"/>
      <p:bldP spid="68" grpId="1" animBg="1"/>
      <p:bldP spid="101" grpId="1"/>
      <p:bldP spid="5" grpId="1"/>
      <p:bldP spid="40" grpId="1" animBg="1"/>
      <p:bldP spid="112" grpId="1" animBg="1"/>
      <p:bldP spid="55" grpId="1" animBg="1"/>
      <p:bldP spid="56" grpId="1" animBg="1"/>
      <p:bldP spid="102" grpId="1"/>
      <p:bldP spid="104" grpId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4966335" y="895350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187315" y="211201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348605" y="2357120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1076960" y="894715"/>
            <a:ext cx="310832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4" name="圆柱形 33"/>
          <p:cNvSpPr/>
          <p:nvPr/>
        </p:nvSpPr>
        <p:spPr>
          <a:xfrm>
            <a:off x="6575425" y="211201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736715" y="2357120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5885180" y="136906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4659630" y="917575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242300" y="167195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237230" y="791845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7" name="任意多边形 36"/>
          <p:cNvSpPr/>
          <p:nvPr/>
        </p:nvSpPr>
        <p:spPr>
          <a:xfrm>
            <a:off x="4171950" y="291465"/>
            <a:ext cx="5071110" cy="740410"/>
          </a:xfrm>
          <a:custGeom>
            <a:avLst/>
            <a:gdLst>
              <a:gd name="connisteX0" fmla="*/ 0 w 5071110"/>
              <a:gd name="connsiteY0" fmla="*/ 601849 h 740279"/>
              <a:gd name="connisteX1" fmla="*/ 2714625 w 5071110"/>
              <a:gd name="connsiteY1" fmla="*/ 1139 h 740279"/>
              <a:gd name="connisteX2" fmla="*/ 5071110 w 5071110"/>
              <a:gd name="connsiteY2" fmla="*/ 740279 h 740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071110" h="740279">
                <a:moveTo>
                  <a:pt x="0" y="601849"/>
                </a:moveTo>
                <a:cubicBezTo>
                  <a:pt x="495935" y="467229"/>
                  <a:pt x="1700530" y="-26801"/>
                  <a:pt x="2714625" y="1139"/>
                </a:cubicBezTo>
                <a:cubicBezTo>
                  <a:pt x="3728720" y="29079"/>
                  <a:pt x="4653915" y="580259"/>
                  <a:pt x="5071110" y="740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7" idx="0"/>
            <a:endCxn id="59" idx="1"/>
          </p:cNvCxnSpPr>
          <p:nvPr/>
        </p:nvCxnSpPr>
        <p:spPr>
          <a:xfrm>
            <a:off x="4171950" y="893445"/>
            <a:ext cx="487680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36065" y="457200"/>
            <a:ext cx="112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5885180" y="457200"/>
            <a:ext cx="112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cxnSp>
        <p:nvCxnSpPr>
          <p:cNvPr id="18" name="直接箭头连接符 17"/>
          <p:cNvCxnSpPr>
            <a:stCxn id="2" idx="2"/>
            <a:endCxn id="22" idx="1"/>
          </p:cNvCxnSpPr>
          <p:nvPr/>
        </p:nvCxnSpPr>
        <p:spPr>
          <a:xfrm flipH="1">
            <a:off x="5778500" y="1671955"/>
            <a:ext cx="69342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2"/>
            <a:endCxn id="34" idx="1"/>
          </p:cNvCxnSpPr>
          <p:nvPr/>
        </p:nvCxnSpPr>
        <p:spPr>
          <a:xfrm>
            <a:off x="6471920" y="1671955"/>
            <a:ext cx="69469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551035" y="91757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4" name="圆柱形 23"/>
          <p:cNvSpPr/>
          <p:nvPr/>
        </p:nvSpPr>
        <p:spPr>
          <a:xfrm>
            <a:off x="9772015" y="213423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9933305" y="237934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7" name="圆柱形 26"/>
          <p:cNvSpPr/>
          <p:nvPr/>
        </p:nvSpPr>
        <p:spPr>
          <a:xfrm>
            <a:off x="11160125" y="213423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1321415" y="237934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9" name="圆角矩形 28"/>
          <p:cNvSpPr/>
          <p:nvPr/>
        </p:nvSpPr>
        <p:spPr>
          <a:xfrm>
            <a:off x="10469880" y="1391285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244330" y="93980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0469880" y="479425"/>
            <a:ext cx="112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cxnSp>
        <p:nvCxnSpPr>
          <p:cNvPr id="41" name="直接箭头连接符 40"/>
          <p:cNvCxnSpPr>
            <a:stCxn id="29" idx="2"/>
            <a:endCxn id="24" idx="1"/>
          </p:cNvCxnSpPr>
          <p:nvPr/>
        </p:nvCxnSpPr>
        <p:spPr>
          <a:xfrm flipH="1">
            <a:off x="10363200" y="1694180"/>
            <a:ext cx="69342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2"/>
            <a:endCxn id="27" idx="1"/>
          </p:cNvCxnSpPr>
          <p:nvPr/>
        </p:nvCxnSpPr>
        <p:spPr>
          <a:xfrm>
            <a:off x="11056620" y="1694180"/>
            <a:ext cx="69469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1"/>
            <a:endCxn id="20" idx="3"/>
          </p:cNvCxnSpPr>
          <p:nvPr/>
        </p:nvCxnSpPr>
        <p:spPr>
          <a:xfrm flipH="1" flipV="1">
            <a:off x="7978140" y="2024380"/>
            <a:ext cx="1572895" cy="222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3416300"/>
            <a:ext cx="7680960" cy="173736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953260" y="3416300"/>
            <a:ext cx="400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springcloud </a:t>
            </a:r>
            <a:r>
              <a:rPr lang="zh-CN" altLang="en-US" sz="2000">
                <a:solidFill>
                  <a:srgbClr val="FF0000"/>
                </a:solidFill>
              </a:rPr>
              <a:t>集成了 </a:t>
            </a:r>
            <a:r>
              <a:rPr lang="en-US" altLang="zh-CN" sz="2000">
                <a:solidFill>
                  <a:srgbClr val="FF0000"/>
                </a:solidFill>
              </a:rPr>
              <a:t>k8s </a:t>
            </a:r>
            <a:r>
              <a:rPr lang="zh-CN" altLang="en-US" sz="2000">
                <a:solidFill>
                  <a:srgbClr val="FF0000"/>
                </a:solidFill>
              </a:rPr>
              <a:t>的注册中心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1955" y="6276975"/>
            <a:ext cx="6069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springcloud </a:t>
            </a:r>
            <a:r>
              <a:rPr lang="zh-CN" altLang="en-US" sz="2000">
                <a:solidFill>
                  <a:srgbClr val="FF0000"/>
                </a:solidFill>
              </a:rPr>
              <a:t>的服务在</a:t>
            </a:r>
            <a:r>
              <a:rPr lang="en-US" altLang="zh-CN" sz="2000">
                <a:solidFill>
                  <a:srgbClr val="FF0000"/>
                </a:solidFill>
              </a:rPr>
              <a:t>k8s</a:t>
            </a:r>
            <a:r>
              <a:rPr lang="zh-CN" altLang="en-US" sz="2000">
                <a:solidFill>
                  <a:srgbClr val="FF0000"/>
                </a:solidFill>
              </a:rPr>
              <a:t>中注册的是 </a:t>
            </a:r>
            <a:r>
              <a:rPr lang="en-US" altLang="zh-CN" sz="2000">
                <a:solidFill>
                  <a:srgbClr val="FF0000"/>
                </a:solidFill>
              </a:rPr>
              <a:t>pod </a:t>
            </a:r>
            <a:r>
              <a:rPr lang="zh-CN" altLang="en-US" sz="2000">
                <a:solidFill>
                  <a:srgbClr val="FF0000"/>
                </a:solidFill>
              </a:rPr>
              <a:t>还是 </a:t>
            </a:r>
            <a:r>
              <a:rPr lang="en-US" altLang="zh-CN" sz="2000">
                <a:solidFill>
                  <a:srgbClr val="FF0000"/>
                </a:solidFill>
              </a:rPr>
              <a:t>service?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1955" y="5504815"/>
            <a:ext cx="660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k8s </a:t>
            </a:r>
            <a:r>
              <a:rPr lang="zh-CN" altLang="en-US" sz="2000">
                <a:solidFill>
                  <a:srgbClr val="FF0000"/>
                </a:solidFill>
              </a:rPr>
              <a:t>集群内</a:t>
            </a:r>
            <a:r>
              <a:rPr lang="en-US" altLang="zh-CN" sz="2000">
                <a:solidFill>
                  <a:srgbClr val="FF0000"/>
                </a:solidFill>
              </a:rPr>
              <a:t>, pod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service  </a:t>
            </a:r>
            <a:r>
              <a:rPr lang="zh-CN" altLang="en-US" sz="2000">
                <a:solidFill>
                  <a:srgbClr val="FF0000"/>
                </a:solidFill>
              </a:rPr>
              <a:t>的 </a:t>
            </a:r>
            <a:r>
              <a:rPr lang="en-US" altLang="zh-CN" sz="2000">
                <a:solidFill>
                  <a:srgbClr val="FF0000"/>
                </a:solidFill>
              </a:rPr>
              <a:t>ip:port </a:t>
            </a:r>
            <a:r>
              <a:rPr lang="zh-CN" altLang="en-US" sz="2000">
                <a:solidFill>
                  <a:srgbClr val="FF0000"/>
                </a:solidFill>
              </a:rPr>
              <a:t>都是可以直接访问的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0" grpId="1" animBg="1"/>
      <p:bldP spid="17" grpId="1" animBg="1"/>
      <p:bldP spid="37" grpId="1" animBg="1"/>
      <p:bldP spid="59" grpId="1" animBg="1"/>
      <p:bldP spid="2" grpId="1" animBg="1"/>
      <p:bldP spid="22" grpId="1" animBg="1"/>
      <p:bldP spid="23" grpId="1" animBg="1"/>
      <p:bldP spid="34" grpId="1" animBg="1"/>
      <p:bldP spid="35" grpId="1" animBg="1"/>
      <p:bldP spid="101" grpId="1"/>
      <p:bldP spid="48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06365" y="4174490"/>
            <a:ext cx="8484870" cy="2840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4174490"/>
            <a:ext cx="4765040" cy="2840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917575"/>
            <a:ext cx="12099290" cy="313055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237490" y="245110"/>
            <a:ext cx="691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结论： </a:t>
            </a:r>
            <a:r>
              <a:rPr lang="en-US" altLang="zh-CN" sz="2400">
                <a:solidFill>
                  <a:srgbClr val="FF0000"/>
                </a:solidFill>
              </a:rPr>
              <a:t>springcloud </a:t>
            </a:r>
            <a:r>
              <a:rPr lang="zh-CN" altLang="en-US" sz="2400">
                <a:solidFill>
                  <a:srgbClr val="FF0000"/>
                </a:solidFill>
              </a:rPr>
              <a:t>的服务在</a:t>
            </a:r>
            <a:r>
              <a:rPr lang="en-US" altLang="zh-CN" sz="2400">
                <a:solidFill>
                  <a:srgbClr val="FF0000"/>
                </a:solidFill>
              </a:rPr>
              <a:t>k8s</a:t>
            </a:r>
            <a:r>
              <a:rPr lang="zh-CN" altLang="en-US" sz="2400">
                <a:solidFill>
                  <a:srgbClr val="FF0000"/>
                </a:solidFill>
              </a:rPr>
              <a:t>中注册的是 </a:t>
            </a:r>
            <a:r>
              <a:rPr lang="en-US" altLang="zh-CN" sz="2400">
                <a:solidFill>
                  <a:srgbClr val="FF0000"/>
                </a:solidFill>
              </a:rPr>
              <a:t>pod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82290" y="2402205"/>
            <a:ext cx="63538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k8s </a:t>
            </a:r>
            <a:r>
              <a:rPr lang="zh-CN" altLang="en-US" sz="2800"/>
              <a:t>权威指南 第四版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docker </a:t>
            </a:r>
            <a:r>
              <a:rPr lang="zh-CN" altLang="en-US" sz="2800"/>
              <a:t>技术入门实战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k8s </a:t>
            </a:r>
            <a:r>
              <a:rPr lang="zh-CN" altLang="en-US" sz="2800"/>
              <a:t>官方文档</a:t>
            </a:r>
            <a:r>
              <a:rPr lang="zh-CN" altLang="en-US" sz="2800"/>
              <a:t>https://www.kubernetes.org.cn/ingress</a:t>
            </a:r>
            <a:endParaRPr lang="zh-CN" altLang="en-US" sz="2800"/>
          </a:p>
          <a:p>
            <a:endParaRPr lang="en-US" altLang="zh-CN" sz="2800"/>
          </a:p>
          <a:p>
            <a:r>
              <a:rPr lang="zh-CN" altLang="en-US" sz="2800"/>
              <a:t>极客时间</a:t>
            </a:r>
            <a:r>
              <a:rPr lang="en-US" altLang="zh-CN" sz="2800"/>
              <a:t>--</a:t>
            </a:r>
            <a:r>
              <a:rPr lang="zh-CN" altLang="en-US" sz="2800"/>
              <a:t>深入</a:t>
            </a:r>
            <a:r>
              <a:rPr lang="en-US" altLang="zh-CN" sz="2800"/>
              <a:t>kubernetes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96900" y="547370"/>
            <a:ext cx="2102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参考资料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6585" y="283210"/>
            <a:ext cx="169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容器技术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482080" y="743585"/>
            <a:ext cx="704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有效的将单个操作系统的资源划分到孤立的组中，以便更好的在孤立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的组之间平衡有冲突的资源使用需求，这种技术就是容器技术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82080" y="3766185"/>
            <a:ext cx="65836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运行环境的打包</a:t>
            </a:r>
            <a:r>
              <a:rPr lang="zh-CN" altLang="en-US">
                <a:solidFill>
                  <a:srgbClr val="FF0000"/>
                </a:solidFill>
              </a:rPr>
              <a:t>隔离，系统资源的控制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应用构建后快速传播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2080" y="2091690"/>
            <a:ext cx="658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容器是一种沙箱技术，应用在运行的时候</a:t>
            </a:r>
            <a:r>
              <a:rPr lang="zh-CN" altLang="en-US"/>
              <a:t>可以互相隔离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应用在沙箱中构建完之后，可以方便快速的传播到其他宿主机上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1635" y="1183005"/>
            <a:ext cx="56108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容器一词的英文是container，其实container还有集装箱的意思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635" y="2189480"/>
            <a:ext cx="5379720" cy="42519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82080" y="6177915"/>
            <a:ext cx="68052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docker </a:t>
            </a:r>
            <a:r>
              <a:rPr lang="zh-CN" altLang="en-US">
                <a:solidFill>
                  <a:srgbClr val="FF0000"/>
                </a:solidFill>
              </a:rPr>
              <a:t>就是容器技术的一种实现，由操作系统内核提供底层支持，</a:t>
            </a:r>
            <a:endParaRPr lang="zh-CN" altLang="en-US">
              <a:solidFill>
                <a:srgbClr val="FF0000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docker</a:t>
            </a:r>
            <a:r>
              <a:rPr lang="zh-CN" altLang="en-US">
                <a:solidFill>
                  <a:srgbClr val="FF0000"/>
                </a:solidFill>
              </a:rPr>
              <a:t>封装了 </a:t>
            </a:r>
            <a:r>
              <a:rPr lang="en-US" altLang="zh-CN">
                <a:solidFill>
                  <a:srgbClr val="FF0000"/>
                </a:solidFill>
              </a:rPr>
              <a:t>lxc </a:t>
            </a:r>
            <a:r>
              <a:rPr lang="zh-CN" altLang="en-US">
                <a:solidFill>
                  <a:srgbClr val="FF0000"/>
                </a:solidFill>
              </a:rPr>
              <a:t>的接口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早期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，方便了容器技术的使用，推广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82080" y="5024755"/>
            <a:ext cx="43300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LXC--linux </a:t>
            </a:r>
            <a:r>
              <a:rPr lang="zh-CN" altLang="en-US">
                <a:solidFill>
                  <a:schemeClr val="tx1"/>
                </a:solidFill>
              </a:rPr>
              <a:t>容器技术，巨人的肩膀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/>
      <p:bldP spid="7" grpId="1"/>
      <p:bldP spid="9" grpId="0"/>
      <p:bldP spid="9" grpId="1"/>
      <p:bldP spid="8" grpId="0"/>
      <p:bldP spid="8" grpId="1"/>
      <p:bldP spid="13" grpId="0"/>
      <p:bldP spid="13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819275" y="1432560"/>
            <a:ext cx="2922270" cy="26403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仓库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13125" y="2614930"/>
            <a:ext cx="1134110" cy="5676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镜像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112010" y="2614930"/>
            <a:ext cx="1104265" cy="5676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镜像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圆柱形 6"/>
          <p:cNvSpPr/>
          <p:nvPr/>
        </p:nvSpPr>
        <p:spPr>
          <a:xfrm>
            <a:off x="3559810" y="4862830"/>
            <a:ext cx="1134745" cy="53911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928870" y="4862830"/>
            <a:ext cx="1134745" cy="53911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4"/>
            <a:endCxn id="8" idx="1"/>
          </p:cNvCxnSpPr>
          <p:nvPr/>
        </p:nvCxnSpPr>
        <p:spPr>
          <a:xfrm>
            <a:off x="3980180" y="3182620"/>
            <a:ext cx="1516380" cy="1680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1"/>
          </p:cNvCxnSpPr>
          <p:nvPr/>
        </p:nvCxnSpPr>
        <p:spPr>
          <a:xfrm>
            <a:off x="3980180" y="3182620"/>
            <a:ext cx="147320" cy="1680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圆柱形 10"/>
          <p:cNvSpPr/>
          <p:nvPr/>
        </p:nvSpPr>
        <p:spPr>
          <a:xfrm>
            <a:off x="402590" y="4862830"/>
            <a:ext cx="1134745" cy="53911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771650" y="4862830"/>
            <a:ext cx="1134745" cy="53911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6" idx="4"/>
            <a:endCxn id="12" idx="1"/>
          </p:cNvCxnSpPr>
          <p:nvPr/>
        </p:nvCxnSpPr>
        <p:spPr>
          <a:xfrm flipH="1">
            <a:off x="2339340" y="3182620"/>
            <a:ext cx="325120" cy="168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4"/>
            <a:endCxn id="11" idx="1"/>
          </p:cNvCxnSpPr>
          <p:nvPr/>
        </p:nvCxnSpPr>
        <p:spPr>
          <a:xfrm flipH="1">
            <a:off x="970280" y="3182620"/>
            <a:ext cx="1694180" cy="168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093835" y="1813560"/>
            <a:ext cx="3293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仓库</a:t>
            </a:r>
            <a:r>
              <a:rPr lang="zh-CN" altLang="en-US" sz="2400"/>
              <a:t>：存放镜像的地方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2895600" y="475615"/>
            <a:ext cx="324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镜像</a:t>
            </a:r>
            <a:r>
              <a:rPr lang="zh-CN" altLang="en-US" sz="2000"/>
              <a:t>：一个特殊的静态文件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6687185" y="5461635"/>
            <a:ext cx="664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容器</a:t>
            </a:r>
            <a:r>
              <a:rPr lang="zh-CN" altLang="en-US" sz="2000"/>
              <a:t>：一个有生命周期，有状态的运行的程序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285115" y="223520"/>
            <a:ext cx="2610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docker </a:t>
            </a:r>
            <a:r>
              <a:rPr lang="zh-CN" altLang="en-US" sz="2400">
                <a:solidFill>
                  <a:srgbClr val="FF0000"/>
                </a:solidFill>
              </a:rPr>
              <a:t>三大元素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370" y="160655"/>
            <a:ext cx="7749540" cy="1471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40" y="5859780"/>
            <a:ext cx="8732520" cy="1333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85" y="2273935"/>
            <a:ext cx="4509770" cy="246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4" grpId="0" animBg="1"/>
      <p:bldP spid="5" grpId="0" animBg="1"/>
      <p:bldP spid="6" grpId="0" animBg="1"/>
      <p:bldP spid="7" grpId="1" animBg="1"/>
      <p:bldP spid="8" grpId="1" animBg="1"/>
      <p:bldP spid="11" grpId="1" animBg="1"/>
      <p:bldP spid="12" grpId="1" animBg="1"/>
      <p:bldP spid="4" grpId="1" animBg="1"/>
      <p:bldP spid="5" grpId="1" animBg="1"/>
      <p:bldP spid="6" grpId="1" animBg="1"/>
      <p:bldP spid="16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5115" y="223520"/>
            <a:ext cx="4573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docker </a:t>
            </a:r>
            <a:r>
              <a:rPr lang="zh-CN" altLang="en-US" sz="2800">
                <a:solidFill>
                  <a:srgbClr val="FF0000"/>
                </a:solidFill>
              </a:rPr>
              <a:t>三大核心基础技术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655" y="2450465"/>
            <a:ext cx="2456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命名空间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控制组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分层文件系统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7470" y="2450465"/>
            <a:ext cx="33775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网络设备，进程隔离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容器系统资源限制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镜像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410325" y="228981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分层文件系统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248775" y="1501775"/>
            <a:ext cx="2773045" cy="2847975"/>
          </a:xfrm>
          <a:prstGeom prst="roundRect">
            <a:avLst/>
          </a:prstGeom>
          <a:ln w="25400"/>
          <a:effectLst>
            <a:outerShdw blurRad="50800" dist="50800" dir="5400000" sx="83000" sy="8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镜像制作  两次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93580" y="1547495"/>
            <a:ext cx="2082800" cy="183007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镜像制作  一次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046970" y="1813560"/>
            <a:ext cx="1176655" cy="40894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基础镜像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067040" y="2576195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067040" y="3522345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67040" y="4434840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0325" y="3439160"/>
            <a:ext cx="1826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每层之间的文件有继承关系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19185" y="4761230"/>
            <a:ext cx="516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镜像分发的时候，只需要分发改动的</a:t>
            </a:r>
            <a:r>
              <a:rPr lang="zh-CN" altLang="en-US">
                <a:solidFill>
                  <a:srgbClr val="FF0000"/>
                </a:solidFill>
              </a:rPr>
              <a:t>新层的内容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0325" y="4669155"/>
            <a:ext cx="1826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每层之间的文件读写权限是分开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2" grpId="0" animBg="1"/>
      <p:bldP spid="11" grpId="0" animBg="1"/>
      <p:bldP spid="10" grpId="0" animBg="1"/>
      <p:bldP spid="16" grpId="0"/>
      <p:bldP spid="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830580"/>
            <a:ext cx="6728460" cy="5113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40" y="346710"/>
            <a:ext cx="5252720" cy="2175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880" y="3461385"/>
            <a:ext cx="5607050" cy="248221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5589905" y="1434465"/>
            <a:ext cx="2388235" cy="355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7091680" y="4702810"/>
            <a:ext cx="965200" cy="91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1665" y="341630"/>
            <a:ext cx="3156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构建一个</a:t>
            </a:r>
            <a:r>
              <a:rPr lang="en-US" altLang="zh-CN" sz="2400"/>
              <a:t>docker </a:t>
            </a:r>
            <a:r>
              <a:rPr lang="zh-CN" altLang="en-US" sz="2400"/>
              <a:t>应用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23215" y="1495425"/>
            <a:ext cx="2864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编写构建脚本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Dockerfile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20" y="405130"/>
            <a:ext cx="3728720" cy="1736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215" y="3764280"/>
            <a:ext cx="375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/>
              <a:t>构建镜像</a:t>
            </a:r>
            <a:endParaRPr lang="zh-CN" altLang="en-US"/>
          </a:p>
          <a:p>
            <a:r>
              <a:rPr lang="zh-CN" altLang="en-US"/>
              <a:t>   docker build -t 镜像名称 .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3126740"/>
            <a:ext cx="9893300" cy="1436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3215" y="6410960"/>
            <a:ext cx="375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 </a:t>
            </a:r>
            <a:r>
              <a:rPr lang="zh-CN" altLang="en-US"/>
              <a:t>启动镜像为容器</a:t>
            </a:r>
            <a:endParaRPr lang="zh-CN" altLang="en-US"/>
          </a:p>
          <a:p>
            <a:r>
              <a:rPr lang="zh-CN" altLang="en-US"/>
              <a:t>   docker run -p 8189:8189 -d 镜像id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85" y="5579745"/>
            <a:ext cx="9553575" cy="15919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940" y="405130"/>
            <a:ext cx="5690870" cy="1893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635" y="205105"/>
            <a:ext cx="2199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第二部分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425" y="1090295"/>
            <a:ext cx="574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docker </a:t>
            </a:r>
            <a:r>
              <a:rPr lang="zh-CN" altLang="en-US" sz="2400">
                <a:solidFill>
                  <a:schemeClr val="tx1"/>
                </a:solidFill>
              </a:rPr>
              <a:t>应用运行起来后，需要考虑的问题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84985" y="2366010"/>
          <a:ext cx="5597525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525"/>
              </a:tblGrid>
              <a:tr h="6832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 b="0">
                        <a:solidFill>
                          <a:schemeClr val="dk1"/>
                        </a:solidFill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 sz="1925" b="0">
                          <a:solidFill>
                            <a:schemeClr val="dk1"/>
                          </a:solidFill>
                          <a:sym typeface="+mn-ea"/>
                        </a:rPr>
                        <a:t>怎么定义一个服务模块由多少个容器来支撑</a:t>
                      </a:r>
                      <a:endParaRPr lang="zh-CN" altLang="en-US" sz="1925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99135">
                <a:tc>
                  <a:txBody>
                    <a:bodyPr/>
                    <a:p>
                      <a:pPr indent="0" algn="r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是否有更高效的反向代理，网关，负载均衡方案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如何快速在线扩容，滚动升级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indent="0" algn="r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线上故障如何感知并且自动恢复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如何根据服务器负载情况启动分配调度资原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/>
                        <a:t>微服务的服务治理框架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7948930" y="2366010"/>
          <a:ext cx="5292725" cy="411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725"/>
              </a:tblGrid>
              <a:tr h="69024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 b="0">
                        <a:solidFill>
                          <a:schemeClr val="dk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 b="0">
                          <a:solidFill>
                            <a:schemeClr val="dk1"/>
                          </a:solidFill>
                          <a:sym typeface="+mn-ea"/>
                        </a:rPr>
                        <a:t>service,  pod 组件</a:t>
                      </a:r>
                      <a:endParaRPr lang="zh-CN" altLang="en-US" sz="1925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05485">
                <a:tc>
                  <a:txBody>
                    <a:bodyPr/>
                    <a:p>
                      <a:pPr indent="0" algn="l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ingress网关,  service 的 kube-proxy 内建负载均衡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deployment  的 yaml 配置，一条命令完成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indent="0" algn="l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kubelet 自动监控维护 </a:t>
                      </a:r>
                      <a:r>
                        <a:rPr lang="en-US" altLang="zh-CN" sz="1925">
                          <a:sym typeface="+mn-ea"/>
                        </a:rPr>
                        <a:t>pod </a:t>
                      </a:r>
                      <a:r>
                        <a:rPr lang="zh-CN" altLang="en-US" sz="1925">
                          <a:sym typeface="+mn-ea"/>
                        </a:rPr>
                        <a:t>资原</a:t>
                      </a:r>
                      <a:endParaRPr lang="zh-CN" altLang="en-US" sz="1925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scheduler 根据节点分配pod, autoscale组件声明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/>
                        <a:t>服务监控，注册发现，故障</a:t>
                      </a:r>
                      <a:r>
                        <a:rPr lang="zh-CN" altLang="en-US" sz="1925"/>
                        <a:t>回滚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948930" y="1240790"/>
            <a:ext cx="491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k8s</a:t>
            </a:r>
            <a:r>
              <a:rPr lang="en-US" altLang="zh-CN" sz="2800" b="1">
                <a:solidFill>
                  <a:srgbClr val="FF0000"/>
                </a:solidFill>
              </a:rPr>
              <a:t> - </a:t>
            </a:r>
            <a:r>
              <a:rPr lang="zh-CN" altLang="en-US" sz="2000" b="1">
                <a:solidFill>
                  <a:srgbClr val="FF0000"/>
                </a:solidFill>
              </a:rPr>
              <a:t>分布式的容器编排，调度</a:t>
            </a:r>
            <a:r>
              <a:rPr lang="zh-CN" altLang="en-US" sz="2000" b="1">
                <a:solidFill>
                  <a:srgbClr val="FF0000"/>
                </a:solidFill>
              </a:rPr>
              <a:t>框架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324610" y="2438400"/>
            <a:ext cx="460375" cy="3969385"/>
          </a:xfrm>
          <a:prstGeom prst="leftBrace">
            <a:avLst>
              <a:gd name="adj1" fmla="val 8333"/>
              <a:gd name="adj2" fmla="val 50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9865" y="4239260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容器编排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25" y="6703060"/>
            <a:ext cx="370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docker compose,    docker swarm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/>
      <p:bldP spid="3" grpId="1"/>
      <p:bldP spid="11" grpId="2" animBg="1"/>
      <p:bldP spid="12" grpId="2"/>
      <p:bldP spid="3" grpId="2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81610"/>
            <a:ext cx="11353165" cy="6998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650" y="3342640"/>
            <a:ext cx="2103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k8s </a:t>
            </a:r>
            <a:r>
              <a:rPr lang="zh-CN" altLang="en-US" sz="2000"/>
              <a:t>官方架构图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96,&quot;width&quot;:8472}"/>
</p:tagLst>
</file>

<file path=ppt/tags/tag2.xml><?xml version="1.0" encoding="utf-8"?>
<p:tagLst xmlns:p="http://schemas.openxmlformats.org/presentationml/2006/main">
  <p:tag name="KSO_WM_UNIT_PLACING_PICTURE_USER_VIEWPORT" val="{&quot;height&quot;:2316,&quot;width&quot;:10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3547</Words>
  <Application>WPS 演示</Application>
  <PresentationFormat>宽屏</PresentationFormat>
  <Paragraphs>894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52</cp:revision>
  <dcterms:created xsi:type="dcterms:W3CDTF">2021-01-20T02:49:00Z</dcterms:created>
  <dcterms:modified xsi:type="dcterms:W3CDTF">2021-01-26T07:17:15Z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