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73" r:id="rId14"/>
    <p:sldId id="274" r:id="rId15"/>
    <p:sldId id="27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Karla" pitchFamily="2" charset="0"/>
      <p:regular r:id="rId22"/>
      <p:bold r:id="rId23"/>
      <p:italic r:id="rId24"/>
      <p:boldItalic r:id="rId25"/>
    </p:embeddedFont>
    <p:embeddedFont>
      <p:font typeface="Rubik" pitchFamily="2" charset="-79"/>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6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XqwiTsMZumZqqtkFqCOwK74NJ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8" y="246"/>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Define the importance and potential data sets like this can bring – market influence, predict scores of future generations, etc.</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How will you be avoiding this?</a:t>
            </a:r>
            <a:endParaRPr/>
          </a:p>
        </p:txBody>
      </p:sp>
      <p:sp>
        <p:nvSpPr>
          <p:cNvPr id="291" name="Google Shape;29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Mention of future plans using the same data set.</a:t>
            </a:r>
            <a:endParaRPr/>
          </a:p>
        </p:txBody>
      </p:sp>
      <p:sp>
        <p:nvSpPr>
          <p:cNvPr id="299" name="Google Shape;29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Define the importance and potential data sets like this can bring – market influence, predict scores of future generations, etc.</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65199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Define the benchmarks’ strengths and weaknesses.</a:t>
            </a:r>
            <a:endParaRPr/>
          </a:p>
        </p:txBody>
      </p:sp>
      <p:sp>
        <p:nvSpPr>
          <p:cNvPr id="94" name="Google Shape;9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75931038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a75931038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Define the benchmarks’ strengths and weaknesses.</a:t>
            </a:r>
            <a:endParaRPr/>
          </a:p>
        </p:txBody>
      </p:sp>
      <p:sp>
        <p:nvSpPr>
          <p:cNvPr id="124" name="Google Shape;124;ga75931038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3DMark introduction – what is it used for and why I chose it.</a:t>
            </a:r>
            <a:endParaRPr/>
          </a:p>
        </p:txBody>
      </p:sp>
      <p:sp>
        <p:nvSpPr>
          <p:cNvPr id="110" name="Google Shape;11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AMD – value-oriented; Intel – performance-oriented</a:t>
            </a:r>
            <a:endParaRPr/>
          </a:p>
        </p:txBody>
      </p:sp>
      <p:sp>
        <p:nvSpPr>
          <p:cNvPr id="135" name="Google Shape;13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almost two decades, two notable archrivals in the semiconductor industry, Intel and AMD, have been at each other’s throats. AMD has been trying to dethrone Intel with the introduction and improvements of Ryzen.</a:t>
            </a:r>
            <a:endParaRPr/>
          </a:p>
        </p:txBody>
      </p:sp>
      <p:sp>
        <p:nvSpPr>
          <p:cNvPr id="146" name="Google Shape;14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75931038d_0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a75931038d_0_3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For almost two decades, two notable archrivals in the semiconductor industry, Intel and AMD, have been at each other’s throats. AMD has been trying to dethrone Intel with the introduction and improvements of Ryzen.</a:t>
            </a:r>
            <a:endParaRPr/>
          </a:p>
        </p:txBody>
      </p:sp>
      <p:sp>
        <p:nvSpPr>
          <p:cNvPr id="155" name="Google Shape;155;ga75931038d_0_3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Time-sensitive pitfalls.</a:t>
            </a:r>
            <a:endParaRPr/>
          </a:p>
        </p:txBody>
      </p:sp>
      <p:sp>
        <p:nvSpPr>
          <p:cNvPr id="172" name="Google Shape;17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74e6150b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a74e6150b2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Time-sensitive pitfalls.</a:t>
            </a:r>
            <a:endParaRPr/>
          </a:p>
        </p:txBody>
      </p:sp>
      <p:sp>
        <p:nvSpPr>
          <p:cNvPr id="185" name="Google Shape;185;ga74e6150b2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hyperlink" Target="https://www.ul.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3dmark.com/classic-search"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11359" y="2729605"/>
            <a:ext cx="9574859" cy="107302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Rubik"/>
              <a:buNone/>
            </a:pPr>
            <a:r>
              <a:rPr lang="en-US" sz="5400" dirty="0">
                <a:solidFill>
                  <a:schemeClr val="lt1"/>
                </a:solidFill>
                <a:latin typeface="Rubik"/>
                <a:ea typeface="Rubik"/>
                <a:cs typeface="Rubik"/>
                <a:sym typeface="Rubik"/>
              </a:rPr>
              <a:t>3DMark Fire Strike RTX 3000 Regression Modeling</a:t>
            </a:r>
            <a:endParaRPr sz="8000" dirty="0"/>
          </a:p>
        </p:txBody>
      </p:sp>
      <p:sp>
        <p:nvSpPr>
          <p:cNvPr id="90" name="Google Shape;90;p1"/>
          <p:cNvSpPr txBox="1">
            <a:spLocks noGrp="1"/>
          </p:cNvSpPr>
          <p:nvPr>
            <p:ph type="subTitle" idx="1"/>
          </p:nvPr>
        </p:nvSpPr>
        <p:spPr>
          <a:xfrm>
            <a:off x="611359" y="3802626"/>
            <a:ext cx="2917371" cy="3821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57070"/>
              </a:buClr>
              <a:buSzPts val="2000"/>
              <a:buNone/>
            </a:pPr>
            <a:r>
              <a:rPr lang="en-US" sz="2000" dirty="0">
                <a:solidFill>
                  <a:srgbClr val="757070"/>
                </a:solidFill>
                <a:latin typeface="Karla" pitchFamily="2" charset="0"/>
                <a:ea typeface="Rubik"/>
                <a:cs typeface="Rubik"/>
                <a:sym typeface="Rubik"/>
              </a:rPr>
              <a:t>Caesar Dominic Lindog</a:t>
            </a:r>
            <a:endParaRPr dirty="0">
              <a:latin typeface="Karla" pitchFamily="2"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3" name="Google Shape;203;p8">
            <a:extLst>
              <a:ext uri="{FF2B5EF4-FFF2-40B4-BE49-F238E27FC236}">
                <a16:creationId xmlns:a16="http://schemas.microsoft.com/office/drawing/2014/main" id="{05995B98-6B9C-4BBC-B603-6DE690FF9A4F}"/>
              </a:ext>
            </a:extLst>
          </p:cNvPr>
          <p:cNvSpPr txBox="1"/>
          <p:nvPr/>
        </p:nvSpPr>
        <p:spPr>
          <a:xfrm>
            <a:off x="1868125" y="1102056"/>
            <a:ext cx="8396749" cy="646290"/>
          </a:xfrm>
          <a:prstGeom prst="rect">
            <a:avLst/>
          </a:prstGeom>
          <a:noFill/>
          <a:ln>
            <a:noFill/>
          </a:ln>
        </p:spPr>
        <p:txBody>
          <a:bodyPr spcFirstLastPara="1" wrap="square" lIns="91425" tIns="45700" rIns="91425" bIns="45700" anchor="t" anchorCtr="0">
            <a:spAutoFit/>
          </a:bodyPr>
          <a:lstStyle/>
          <a:p>
            <a:pPr lvl="0" algn="ctr">
              <a:buSzPts val="5400"/>
            </a:pPr>
            <a:r>
              <a:rPr lang="en-US" sz="3600" strike="sngStrike" dirty="0">
                <a:solidFill>
                  <a:schemeClr val="tx2">
                    <a:lumMod val="50000"/>
                  </a:schemeClr>
                </a:solidFill>
                <a:latin typeface="Karla"/>
                <a:ea typeface="Karla"/>
                <a:cs typeface="Karla"/>
                <a:sym typeface="Karla"/>
              </a:rPr>
              <a:t>Derivative Scores</a:t>
            </a:r>
            <a:endParaRPr lang="en-US" sz="1000" strike="sngStrike" dirty="0">
              <a:solidFill>
                <a:schemeClr val="tx2">
                  <a:lumMod val="50000"/>
                </a:schemeClr>
              </a:solidFill>
            </a:endParaRPr>
          </a:p>
        </p:txBody>
      </p:sp>
      <p:sp>
        <p:nvSpPr>
          <p:cNvPr id="199" name="Google Shape;199;p8"/>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EDA</a:t>
            </a:r>
            <a:endParaRPr dirty="0"/>
          </a:p>
        </p:txBody>
      </p:sp>
      <p:sp>
        <p:nvSpPr>
          <p:cNvPr id="203" name="Google Shape;203;p8"/>
          <p:cNvSpPr txBox="1"/>
          <p:nvPr/>
        </p:nvSpPr>
        <p:spPr>
          <a:xfrm>
            <a:off x="1868124" y="1102056"/>
            <a:ext cx="8396749" cy="646290"/>
          </a:xfrm>
          <a:prstGeom prst="rect">
            <a:avLst/>
          </a:prstGeom>
        </p:spPr>
        <p:txBody>
          <a:bodyPr spcFirstLastPara="1" wrap="square" lIns="91425" tIns="45700" rIns="91425" bIns="45700" anchor="t" anchorCtr="0">
            <a:spAutoFit/>
          </a:bodyPr>
          <a:lstStyle/>
          <a:p>
            <a:pPr lvl="0" algn="ctr">
              <a:buSzPts val="5400"/>
            </a:pPr>
            <a:r>
              <a:rPr lang="en-US" sz="3600" dirty="0">
                <a:solidFill>
                  <a:schemeClr val="tx2">
                    <a:lumMod val="50000"/>
                  </a:schemeClr>
                </a:solidFill>
                <a:latin typeface="Karla"/>
                <a:ea typeface="Karla"/>
                <a:cs typeface="Karla"/>
                <a:sym typeface="Karla"/>
              </a:rPr>
              <a:t>Derivative Scores</a:t>
            </a:r>
            <a:endParaRPr lang="en-US" sz="1000" dirty="0">
              <a:solidFill>
                <a:schemeClr val="tx2">
                  <a:lumMod val="50000"/>
                </a:schemeClr>
              </a:solidFill>
            </a:endParaRPr>
          </a:p>
        </p:txBody>
      </p:sp>
      <p:sp>
        <p:nvSpPr>
          <p:cNvPr id="14" name="Google Shape;203;p8">
            <a:extLst>
              <a:ext uri="{FF2B5EF4-FFF2-40B4-BE49-F238E27FC236}">
                <a16:creationId xmlns:a16="http://schemas.microsoft.com/office/drawing/2014/main" id="{E4116190-2137-49CF-BB7D-B2E8DF56C428}"/>
              </a:ext>
            </a:extLst>
          </p:cNvPr>
          <p:cNvSpPr txBox="1"/>
          <p:nvPr/>
        </p:nvSpPr>
        <p:spPr>
          <a:xfrm>
            <a:off x="1868124" y="1514109"/>
            <a:ext cx="8396749" cy="646290"/>
          </a:xfrm>
          <a:prstGeom prst="rect">
            <a:avLst/>
          </a:prstGeom>
          <a:noFill/>
          <a:ln>
            <a:noFill/>
          </a:ln>
        </p:spPr>
        <p:txBody>
          <a:bodyPr spcFirstLastPara="1" wrap="square" lIns="91425" tIns="45700" rIns="91425" bIns="45700" anchor="t" anchorCtr="0">
            <a:spAutoFit/>
          </a:bodyPr>
          <a:lstStyle/>
          <a:p>
            <a:pPr lvl="0" algn="ctr">
              <a:buSzPts val="5400"/>
            </a:pPr>
            <a:r>
              <a:rPr lang="en-US" sz="3600" strike="sngStrike" dirty="0">
                <a:solidFill>
                  <a:schemeClr val="tx2">
                    <a:lumMod val="50000"/>
                  </a:schemeClr>
                </a:solidFill>
                <a:latin typeface="Karla"/>
                <a:ea typeface="Karla"/>
                <a:cs typeface="Karla"/>
                <a:sym typeface="Karla"/>
              </a:rPr>
              <a:t>Multicollinearity</a:t>
            </a:r>
            <a:endParaRPr lang="en-US" sz="1000" strike="sngStrike" dirty="0">
              <a:solidFill>
                <a:schemeClr val="tx2">
                  <a:lumMod val="50000"/>
                </a:schemeClr>
              </a:solidFill>
            </a:endParaRPr>
          </a:p>
        </p:txBody>
      </p:sp>
      <p:sp>
        <p:nvSpPr>
          <p:cNvPr id="15" name="Google Shape;203;p8">
            <a:extLst>
              <a:ext uri="{FF2B5EF4-FFF2-40B4-BE49-F238E27FC236}">
                <a16:creationId xmlns:a16="http://schemas.microsoft.com/office/drawing/2014/main" id="{6EAAECD9-D3F8-425B-AA09-24DBD1FA134C}"/>
              </a:ext>
            </a:extLst>
          </p:cNvPr>
          <p:cNvSpPr txBox="1"/>
          <p:nvPr/>
        </p:nvSpPr>
        <p:spPr>
          <a:xfrm>
            <a:off x="1868124" y="1514109"/>
            <a:ext cx="8396749" cy="646290"/>
          </a:xfrm>
          <a:prstGeom prst="rect">
            <a:avLst/>
          </a:prstGeom>
        </p:spPr>
        <p:txBody>
          <a:bodyPr spcFirstLastPara="1" wrap="square" lIns="91425" tIns="45700" rIns="91425" bIns="45700" anchor="t" anchorCtr="0">
            <a:spAutoFit/>
          </a:bodyPr>
          <a:lstStyle/>
          <a:p>
            <a:pPr lvl="0" algn="ctr">
              <a:buSzPts val="5400"/>
            </a:pPr>
            <a:r>
              <a:rPr lang="en-US" sz="3600" dirty="0">
                <a:solidFill>
                  <a:schemeClr val="tx2">
                    <a:lumMod val="50000"/>
                  </a:schemeClr>
                </a:solidFill>
                <a:latin typeface="Karla"/>
                <a:ea typeface="Karla"/>
                <a:cs typeface="Karla"/>
                <a:sym typeface="Karla"/>
              </a:rPr>
              <a:t>Multicollinearity</a:t>
            </a:r>
            <a:endParaRPr lang="en-US" sz="1000" dirty="0">
              <a:solidFill>
                <a:schemeClr val="tx2">
                  <a:lumMod val="50000"/>
                </a:schemeClr>
              </a:solidFill>
            </a:endParaRPr>
          </a:p>
        </p:txBody>
      </p:sp>
      <p:pic>
        <p:nvPicPr>
          <p:cNvPr id="3" name="Picture 2" descr="Chart, bar chart&#10;&#10;Description automatically generated">
            <a:extLst>
              <a:ext uri="{FF2B5EF4-FFF2-40B4-BE49-F238E27FC236}">
                <a16:creationId xmlns:a16="http://schemas.microsoft.com/office/drawing/2014/main" id="{DE6E6B8E-03E2-4178-BF2D-9CBD8E133844}"/>
              </a:ext>
            </a:extLst>
          </p:cNvPr>
          <p:cNvPicPr>
            <a:picLocks noChangeAspect="1"/>
          </p:cNvPicPr>
          <p:nvPr/>
        </p:nvPicPr>
        <p:blipFill>
          <a:blip r:embed="rId3"/>
          <a:stretch>
            <a:fillRect/>
          </a:stretch>
        </p:blipFill>
        <p:spPr>
          <a:xfrm>
            <a:off x="276225" y="2358400"/>
            <a:ext cx="5913077" cy="3429000"/>
          </a:xfrm>
          <a:prstGeom prst="rect">
            <a:avLst/>
          </a:prstGeom>
        </p:spPr>
      </p:pic>
      <p:pic>
        <p:nvPicPr>
          <p:cNvPr id="5" name="Picture 4" descr="Chart, histogram&#10;&#10;Description automatically generated">
            <a:extLst>
              <a:ext uri="{FF2B5EF4-FFF2-40B4-BE49-F238E27FC236}">
                <a16:creationId xmlns:a16="http://schemas.microsoft.com/office/drawing/2014/main" id="{82CE443B-0907-47AC-BA75-22D79D75A128}"/>
              </a:ext>
            </a:extLst>
          </p:cNvPr>
          <p:cNvPicPr>
            <a:picLocks noChangeAspect="1"/>
          </p:cNvPicPr>
          <p:nvPr/>
        </p:nvPicPr>
        <p:blipFill>
          <a:blip r:embed="rId4"/>
          <a:stretch>
            <a:fillRect/>
          </a:stretch>
        </p:blipFill>
        <p:spPr>
          <a:xfrm>
            <a:off x="6305049" y="2338519"/>
            <a:ext cx="5036344" cy="34290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03"/>
                                        </p:tgtEl>
                                      </p:cBhvr>
                                    </p:animEffect>
                                    <p:set>
                                      <p:cBhvr>
                                        <p:cTn id="12" dur="1" fill="hold">
                                          <p:stCondLst>
                                            <p:cond delay="499"/>
                                          </p:stCondLst>
                                        </p:cTn>
                                        <p:tgtEl>
                                          <p:spTgt spid="20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0"/>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Model Selection</a:t>
            </a:r>
            <a:endParaRPr dirty="0"/>
          </a:p>
        </p:txBody>
      </p:sp>
      <p:graphicFrame>
        <p:nvGraphicFramePr>
          <p:cNvPr id="2" name="Table 2">
            <a:extLst>
              <a:ext uri="{FF2B5EF4-FFF2-40B4-BE49-F238E27FC236}">
                <a16:creationId xmlns:a16="http://schemas.microsoft.com/office/drawing/2014/main" id="{C9975D3A-22DF-446F-981B-041478C1C79B}"/>
              </a:ext>
            </a:extLst>
          </p:cNvPr>
          <p:cNvGraphicFramePr>
            <a:graphicFrameLocks noGrp="1"/>
          </p:cNvGraphicFramePr>
          <p:nvPr>
            <p:extLst>
              <p:ext uri="{D42A27DB-BD31-4B8C-83A1-F6EECF244321}">
                <p14:modId xmlns:p14="http://schemas.microsoft.com/office/powerpoint/2010/main" val="617452181"/>
              </p:ext>
            </p:extLst>
          </p:nvPr>
        </p:nvGraphicFramePr>
        <p:xfrm>
          <a:off x="969817" y="1513993"/>
          <a:ext cx="10515600" cy="1483360"/>
        </p:xfrm>
        <a:graphic>
          <a:graphicData uri="http://schemas.openxmlformats.org/drawingml/2006/table">
            <a:tbl>
              <a:tblPr firstRow="1" bandRow="1">
                <a:tableStyleId>{F5AB1C69-6EDB-4FF4-983F-18BD219EF322}</a:tableStyleId>
              </a:tblPr>
              <a:tblGrid>
                <a:gridCol w="2103120">
                  <a:extLst>
                    <a:ext uri="{9D8B030D-6E8A-4147-A177-3AD203B41FA5}">
                      <a16:colId xmlns:a16="http://schemas.microsoft.com/office/drawing/2014/main" val="1651111977"/>
                    </a:ext>
                  </a:extLst>
                </a:gridCol>
                <a:gridCol w="2103120">
                  <a:extLst>
                    <a:ext uri="{9D8B030D-6E8A-4147-A177-3AD203B41FA5}">
                      <a16:colId xmlns:a16="http://schemas.microsoft.com/office/drawing/2014/main" val="3168753393"/>
                    </a:ext>
                  </a:extLst>
                </a:gridCol>
                <a:gridCol w="2103120">
                  <a:extLst>
                    <a:ext uri="{9D8B030D-6E8A-4147-A177-3AD203B41FA5}">
                      <a16:colId xmlns:a16="http://schemas.microsoft.com/office/drawing/2014/main" val="2730396049"/>
                    </a:ext>
                  </a:extLst>
                </a:gridCol>
                <a:gridCol w="2103120">
                  <a:extLst>
                    <a:ext uri="{9D8B030D-6E8A-4147-A177-3AD203B41FA5}">
                      <a16:colId xmlns:a16="http://schemas.microsoft.com/office/drawing/2014/main" val="243755486"/>
                    </a:ext>
                  </a:extLst>
                </a:gridCol>
                <a:gridCol w="2103120">
                  <a:extLst>
                    <a:ext uri="{9D8B030D-6E8A-4147-A177-3AD203B41FA5}">
                      <a16:colId xmlns:a16="http://schemas.microsoft.com/office/drawing/2014/main" val="506543929"/>
                    </a:ext>
                  </a:extLst>
                </a:gridCol>
              </a:tblGrid>
              <a:tr h="370840">
                <a:tc>
                  <a:txBody>
                    <a:bodyPr/>
                    <a:lstStyle/>
                    <a:p>
                      <a:pPr algn="ctr"/>
                      <a:r>
                        <a:rPr lang="en-US" dirty="0">
                          <a:latin typeface="Karla" pitchFamily="2" charset="0"/>
                        </a:rPr>
                        <a:t>Model</a:t>
                      </a:r>
                    </a:p>
                  </a:txBody>
                  <a:tcPr/>
                </a:tc>
                <a:tc>
                  <a:txBody>
                    <a:bodyPr/>
                    <a:lstStyle/>
                    <a:p>
                      <a:pPr algn="ctr"/>
                      <a:r>
                        <a:rPr lang="en-US" dirty="0">
                          <a:latin typeface="Karla" pitchFamily="2" charset="0"/>
                        </a:rPr>
                        <a:t>Train Score</a:t>
                      </a:r>
                    </a:p>
                  </a:txBody>
                  <a:tcPr/>
                </a:tc>
                <a:tc>
                  <a:txBody>
                    <a:bodyPr/>
                    <a:lstStyle/>
                    <a:p>
                      <a:pPr algn="ctr"/>
                      <a:r>
                        <a:rPr lang="en-US" dirty="0">
                          <a:latin typeface="Karla" pitchFamily="2" charset="0"/>
                        </a:rPr>
                        <a:t>Test Score</a:t>
                      </a:r>
                    </a:p>
                  </a:txBody>
                  <a:tcPr/>
                </a:tc>
                <a:tc>
                  <a:txBody>
                    <a:bodyPr/>
                    <a:lstStyle/>
                    <a:p>
                      <a:pPr algn="ctr"/>
                      <a:r>
                        <a:rPr lang="en-US" dirty="0">
                          <a:latin typeface="Karla" pitchFamily="2" charset="0"/>
                        </a:rPr>
                        <a:t>Mean CV Score</a:t>
                      </a:r>
                    </a:p>
                  </a:txBody>
                  <a:tcPr/>
                </a:tc>
                <a:tc>
                  <a:txBody>
                    <a:bodyPr/>
                    <a:lstStyle/>
                    <a:p>
                      <a:pPr algn="ctr"/>
                      <a:r>
                        <a:rPr lang="en-US" dirty="0">
                          <a:latin typeface="Karla" pitchFamily="2" charset="0"/>
                        </a:rPr>
                        <a:t>RMSE</a:t>
                      </a:r>
                    </a:p>
                  </a:txBody>
                  <a:tcPr/>
                </a:tc>
                <a:extLst>
                  <a:ext uri="{0D108BD9-81ED-4DB2-BD59-A6C34878D82A}">
                    <a16:rowId xmlns:a16="http://schemas.microsoft.com/office/drawing/2014/main" val="2464523909"/>
                  </a:ext>
                </a:extLst>
              </a:tr>
              <a:tr h="370840">
                <a:tc>
                  <a:txBody>
                    <a:bodyPr/>
                    <a:lstStyle/>
                    <a:p>
                      <a:pPr algn="ctr"/>
                      <a:r>
                        <a:rPr lang="en-US" dirty="0" err="1">
                          <a:latin typeface="Karla" pitchFamily="2" charset="0"/>
                        </a:rPr>
                        <a:t>XGBoost</a:t>
                      </a:r>
                      <a:endParaRPr lang="en-US" dirty="0">
                        <a:latin typeface="Karla" pitchFamily="2" charset="0"/>
                      </a:endParaRPr>
                    </a:p>
                  </a:txBody>
                  <a:tcPr/>
                </a:tc>
                <a:tc>
                  <a:txBody>
                    <a:bodyPr/>
                    <a:lstStyle/>
                    <a:p>
                      <a:pPr algn="ctr"/>
                      <a:r>
                        <a:rPr lang="en-US" dirty="0">
                          <a:latin typeface="Karla" pitchFamily="2" charset="0"/>
                        </a:rPr>
                        <a:t>0.8816</a:t>
                      </a:r>
                    </a:p>
                  </a:txBody>
                  <a:tcPr/>
                </a:tc>
                <a:tc>
                  <a:txBody>
                    <a:bodyPr/>
                    <a:lstStyle/>
                    <a:p>
                      <a:pPr algn="ctr"/>
                      <a:r>
                        <a:rPr lang="en-US" dirty="0">
                          <a:latin typeface="Karla" pitchFamily="2" charset="0"/>
                        </a:rPr>
                        <a:t>0.8205</a:t>
                      </a:r>
                    </a:p>
                  </a:txBody>
                  <a:tcPr/>
                </a:tc>
                <a:tc>
                  <a:txBody>
                    <a:bodyPr/>
                    <a:lstStyle/>
                    <a:p>
                      <a:pPr algn="ctr"/>
                      <a:r>
                        <a:rPr lang="en-US" dirty="0">
                          <a:latin typeface="Karla" pitchFamily="2" charset="0"/>
                        </a:rPr>
                        <a:t>0.73</a:t>
                      </a:r>
                    </a:p>
                  </a:txBody>
                  <a:tcPr/>
                </a:tc>
                <a:tc>
                  <a:txBody>
                    <a:bodyPr/>
                    <a:lstStyle/>
                    <a:p>
                      <a:pPr algn="ctr"/>
                      <a:r>
                        <a:rPr lang="en-US" dirty="0">
                          <a:latin typeface="Karla" pitchFamily="2" charset="0"/>
                        </a:rPr>
                        <a:t>1683.62</a:t>
                      </a:r>
                    </a:p>
                  </a:txBody>
                  <a:tcPr/>
                </a:tc>
                <a:extLst>
                  <a:ext uri="{0D108BD9-81ED-4DB2-BD59-A6C34878D82A}">
                    <a16:rowId xmlns:a16="http://schemas.microsoft.com/office/drawing/2014/main" val="3761666733"/>
                  </a:ext>
                </a:extLst>
              </a:tr>
              <a:tr h="370840">
                <a:tc>
                  <a:txBody>
                    <a:bodyPr/>
                    <a:lstStyle/>
                    <a:p>
                      <a:pPr algn="ctr"/>
                      <a:r>
                        <a:rPr lang="en-US" dirty="0">
                          <a:latin typeface="Karla" pitchFamily="2" charset="0"/>
                        </a:rPr>
                        <a:t>Random Forest</a:t>
                      </a:r>
                    </a:p>
                  </a:txBody>
                  <a:tcPr/>
                </a:tc>
                <a:tc>
                  <a:txBody>
                    <a:bodyPr/>
                    <a:lstStyle/>
                    <a:p>
                      <a:pPr algn="ctr"/>
                      <a:r>
                        <a:rPr lang="en-US" dirty="0">
                          <a:latin typeface="Karla" pitchFamily="2" charset="0"/>
                        </a:rPr>
                        <a:t>0.9756</a:t>
                      </a:r>
                    </a:p>
                  </a:txBody>
                  <a:tcPr/>
                </a:tc>
                <a:tc>
                  <a:txBody>
                    <a:bodyPr/>
                    <a:lstStyle/>
                    <a:p>
                      <a:pPr algn="ctr"/>
                      <a:r>
                        <a:rPr lang="en-US" dirty="0">
                          <a:latin typeface="Karla" pitchFamily="2" charset="0"/>
                        </a:rPr>
                        <a:t>0.8429</a:t>
                      </a:r>
                    </a:p>
                  </a:txBody>
                  <a:tcPr/>
                </a:tc>
                <a:tc>
                  <a:txBody>
                    <a:bodyPr/>
                    <a:lstStyle/>
                    <a:p>
                      <a:pPr algn="ctr"/>
                      <a:r>
                        <a:rPr lang="en-US" dirty="0">
                          <a:latin typeface="Karla" pitchFamily="2" charset="0"/>
                        </a:rPr>
                        <a:t>0.74</a:t>
                      </a:r>
                    </a:p>
                  </a:txBody>
                  <a:tcPr/>
                </a:tc>
                <a:tc>
                  <a:txBody>
                    <a:bodyPr/>
                    <a:lstStyle/>
                    <a:p>
                      <a:pPr algn="ctr"/>
                      <a:r>
                        <a:rPr lang="en-US" dirty="0">
                          <a:latin typeface="Karla" pitchFamily="2" charset="0"/>
                        </a:rPr>
                        <a:t>1575.20</a:t>
                      </a:r>
                    </a:p>
                  </a:txBody>
                  <a:tcPr/>
                </a:tc>
                <a:extLst>
                  <a:ext uri="{0D108BD9-81ED-4DB2-BD59-A6C34878D82A}">
                    <a16:rowId xmlns:a16="http://schemas.microsoft.com/office/drawing/2014/main" val="3520174636"/>
                  </a:ext>
                </a:extLst>
              </a:tr>
              <a:tr h="370840">
                <a:tc>
                  <a:txBody>
                    <a:bodyPr/>
                    <a:lstStyle/>
                    <a:p>
                      <a:pPr algn="ctr"/>
                      <a:r>
                        <a:rPr lang="en-US" dirty="0">
                          <a:latin typeface="Karla" pitchFamily="2" charset="0"/>
                        </a:rPr>
                        <a:t>KNN</a:t>
                      </a:r>
                    </a:p>
                  </a:txBody>
                  <a:tcPr/>
                </a:tc>
                <a:tc>
                  <a:txBody>
                    <a:bodyPr/>
                    <a:lstStyle/>
                    <a:p>
                      <a:pPr algn="ctr"/>
                      <a:r>
                        <a:rPr lang="en-US" dirty="0">
                          <a:latin typeface="Karla" pitchFamily="2" charset="0"/>
                        </a:rPr>
                        <a:t>0.8476</a:t>
                      </a:r>
                    </a:p>
                  </a:txBody>
                  <a:tcPr/>
                </a:tc>
                <a:tc>
                  <a:txBody>
                    <a:bodyPr/>
                    <a:lstStyle/>
                    <a:p>
                      <a:pPr algn="ctr"/>
                      <a:r>
                        <a:rPr lang="en-US" dirty="0">
                          <a:latin typeface="Karla" pitchFamily="2" charset="0"/>
                        </a:rPr>
                        <a:t>0.7710</a:t>
                      </a:r>
                    </a:p>
                  </a:txBody>
                  <a:tcPr/>
                </a:tc>
                <a:tc>
                  <a:txBody>
                    <a:bodyPr/>
                    <a:lstStyle/>
                    <a:p>
                      <a:pPr algn="ctr"/>
                      <a:r>
                        <a:rPr lang="en-US" dirty="0">
                          <a:latin typeface="Karla" pitchFamily="2" charset="0"/>
                        </a:rPr>
                        <a:t>0.68</a:t>
                      </a:r>
                    </a:p>
                  </a:txBody>
                  <a:tcPr/>
                </a:tc>
                <a:tc>
                  <a:txBody>
                    <a:bodyPr/>
                    <a:lstStyle/>
                    <a:p>
                      <a:pPr algn="ctr"/>
                      <a:r>
                        <a:rPr lang="en-US" dirty="0">
                          <a:latin typeface="Karla" pitchFamily="2" charset="0"/>
                        </a:rPr>
                        <a:t>1901.62</a:t>
                      </a:r>
                    </a:p>
                  </a:txBody>
                  <a:tcPr/>
                </a:tc>
                <a:extLst>
                  <a:ext uri="{0D108BD9-81ED-4DB2-BD59-A6C34878D82A}">
                    <a16:rowId xmlns:a16="http://schemas.microsoft.com/office/drawing/2014/main" val="1204962297"/>
                  </a:ext>
                </a:extLst>
              </a:tr>
            </a:tbl>
          </a:graphicData>
        </a:graphic>
      </p:graphicFrame>
      <p:sp>
        <p:nvSpPr>
          <p:cNvPr id="3" name="Rectangle 2">
            <a:extLst>
              <a:ext uri="{FF2B5EF4-FFF2-40B4-BE49-F238E27FC236}">
                <a16:creationId xmlns:a16="http://schemas.microsoft.com/office/drawing/2014/main" id="{761A78F5-4272-4A24-BC8F-93EC816C1292}"/>
              </a:ext>
            </a:extLst>
          </p:cNvPr>
          <p:cNvSpPr/>
          <p:nvPr/>
        </p:nvSpPr>
        <p:spPr>
          <a:xfrm>
            <a:off x="969817" y="1884219"/>
            <a:ext cx="10515600" cy="323273"/>
          </a:xfrm>
          <a:prstGeom prst="rect">
            <a:avLst/>
          </a:prstGeom>
          <a:solidFill>
            <a:srgbClr val="FF9900">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scatter chart&#10;&#10;Description automatically generated">
            <a:extLst>
              <a:ext uri="{FF2B5EF4-FFF2-40B4-BE49-F238E27FC236}">
                <a16:creationId xmlns:a16="http://schemas.microsoft.com/office/drawing/2014/main" id="{E2745BBE-CADD-4747-A689-31F0B4FA7842}"/>
              </a:ext>
            </a:extLst>
          </p:cNvPr>
          <p:cNvPicPr>
            <a:picLocks noChangeAspect="1"/>
          </p:cNvPicPr>
          <p:nvPr/>
        </p:nvPicPr>
        <p:blipFill>
          <a:blip r:embed="rId3"/>
          <a:stretch>
            <a:fillRect/>
          </a:stretch>
        </p:blipFill>
        <p:spPr>
          <a:xfrm>
            <a:off x="188042" y="3501726"/>
            <a:ext cx="11892116" cy="282126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a:solidFill>
                  <a:srgbClr val="757070"/>
                </a:solidFill>
                <a:latin typeface="Rubik"/>
                <a:ea typeface="Rubik"/>
                <a:cs typeface="Rubik"/>
                <a:sym typeface="Rubik"/>
              </a:rPr>
              <a:t>    Tuned XGBoost</a:t>
            </a:r>
            <a:endParaRPr lang="en-US" dirty="0"/>
          </a:p>
        </p:txBody>
      </p:sp>
      <p:pic>
        <p:nvPicPr>
          <p:cNvPr id="3" name="Picture 2" descr="Chart, scatter chart&#10;&#10;Description automatically generated">
            <a:extLst>
              <a:ext uri="{FF2B5EF4-FFF2-40B4-BE49-F238E27FC236}">
                <a16:creationId xmlns:a16="http://schemas.microsoft.com/office/drawing/2014/main" id="{D24E4D0D-593C-4B9E-A67D-CFA366EB551A}"/>
              </a:ext>
            </a:extLst>
          </p:cNvPr>
          <p:cNvPicPr>
            <a:picLocks noChangeAspect="1"/>
          </p:cNvPicPr>
          <p:nvPr/>
        </p:nvPicPr>
        <p:blipFill>
          <a:blip r:embed="rId3"/>
          <a:stretch>
            <a:fillRect/>
          </a:stretch>
        </p:blipFill>
        <p:spPr>
          <a:xfrm>
            <a:off x="2060122" y="1279755"/>
            <a:ext cx="7914678" cy="4298489"/>
          </a:xfrm>
          <a:prstGeom prst="rect">
            <a:avLst/>
          </a:prstGeom>
        </p:spPr>
      </p:pic>
      <p:sp>
        <p:nvSpPr>
          <p:cNvPr id="4" name="TextBox 3">
            <a:extLst>
              <a:ext uri="{FF2B5EF4-FFF2-40B4-BE49-F238E27FC236}">
                <a16:creationId xmlns:a16="http://schemas.microsoft.com/office/drawing/2014/main" id="{1C2CD35F-E9AC-4F02-8F09-95D194DD3511}"/>
              </a:ext>
            </a:extLst>
          </p:cNvPr>
          <p:cNvSpPr txBox="1"/>
          <p:nvPr/>
        </p:nvSpPr>
        <p:spPr>
          <a:xfrm>
            <a:off x="3315860" y="5810865"/>
            <a:ext cx="5636479" cy="369332"/>
          </a:xfrm>
          <a:prstGeom prst="rect">
            <a:avLst/>
          </a:prstGeom>
          <a:noFill/>
        </p:spPr>
        <p:txBody>
          <a:bodyPr wrap="none" rtlCol="0">
            <a:spAutoFit/>
          </a:bodyPr>
          <a:lstStyle/>
          <a:p>
            <a:pPr algn="ctr"/>
            <a:r>
              <a:rPr lang="en-US" sz="1800" dirty="0">
                <a:solidFill>
                  <a:schemeClr val="tx2">
                    <a:lumMod val="50000"/>
                  </a:schemeClr>
                </a:solidFill>
                <a:latin typeface="Karla" pitchFamily="2" charset="0"/>
              </a:rPr>
              <a:t>Less variance, but the negative slope is still present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Summary</a:t>
            </a:r>
            <a:endParaRPr dirty="0"/>
          </a:p>
        </p:txBody>
      </p:sp>
      <p:sp>
        <p:nvSpPr>
          <p:cNvPr id="294" name="Google Shape;294;p16"/>
          <p:cNvSpPr txBox="1"/>
          <p:nvPr/>
        </p:nvSpPr>
        <p:spPr>
          <a:xfrm>
            <a:off x="529712" y="2782710"/>
            <a:ext cx="11208774"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3A3838"/>
                </a:solidFill>
                <a:latin typeface="Karla" pitchFamily="2" charset="0"/>
                <a:ea typeface="Karla"/>
                <a:cs typeface="Karla"/>
                <a:sym typeface="Karla"/>
              </a:rPr>
              <a:t>Tuned </a:t>
            </a:r>
            <a:r>
              <a:rPr lang="en-US" sz="3600" b="0" i="0" u="none" strike="noStrike" cap="none" dirty="0" err="1">
                <a:solidFill>
                  <a:srgbClr val="3A3838"/>
                </a:solidFill>
                <a:latin typeface="Karla" pitchFamily="2" charset="0"/>
                <a:ea typeface="Karla"/>
                <a:cs typeface="Karla"/>
                <a:sym typeface="Karla"/>
              </a:rPr>
              <a:t>XGBoost</a:t>
            </a:r>
            <a:r>
              <a:rPr lang="en-US" sz="3600" b="0" i="0" u="none" strike="noStrike" cap="none" dirty="0">
                <a:solidFill>
                  <a:srgbClr val="3A3838"/>
                </a:solidFill>
                <a:latin typeface="Karla" pitchFamily="2" charset="0"/>
                <a:ea typeface="Karla"/>
                <a:cs typeface="Karla"/>
                <a:sym typeface="Karla"/>
              </a:rPr>
              <a:t> model provided desirable results</a:t>
            </a:r>
            <a:endParaRPr sz="1400" b="0" i="0" u="none" strike="noStrike" cap="none" dirty="0">
              <a:solidFill>
                <a:srgbClr val="000000"/>
              </a:solidFill>
              <a:latin typeface="Karla" pitchFamily="2" charset="0"/>
              <a:sym typeface="Arial"/>
            </a:endParaRPr>
          </a:p>
        </p:txBody>
      </p:sp>
      <p:sp>
        <p:nvSpPr>
          <p:cNvPr id="295" name="Google Shape;295;p16"/>
          <p:cNvSpPr txBox="1"/>
          <p:nvPr/>
        </p:nvSpPr>
        <p:spPr>
          <a:xfrm>
            <a:off x="318319" y="3271688"/>
            <a:ext cx="11631561"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Karla"/>
                <a:ea typeface="Karla"/>
                <a:cs typeface="Karla"/>
                <a:sym typeface="Karla"/>
              </a:rPr>
              <a:t>Regression </a:t>
            </a:r>
            <a:r>
              <a:rPr lang="en-US" sz="5400" b="1" dirty="0">
                <a:solidFill>
                  <a:schemeClr val="dk1"/>
                </a:solidFill>
                <a:latin typeface="Karla"/>
                <a:ea typeface="Karla"/>
                <a:cs typeface="Karla"/>
                <a:sym typeface="Karla"/>
              </a:rPr>
              <a:t>Modeling : </a:t>
            </a:r>
            <a:r>
              <a:rPr lang="en-US" sz="5400" b="1" i="0" u="none" strike="noStrike" cap="none" dirty="0">
                <a:solidFill>
                  <a:schemeClr val="accent6"/>
                </a:solidFill>
                <a:latin typeface="Karla"/>
                <a:ea typeface="Karla"/>
                <a:cs typeface="Karla"/>
                <a:sym typeface="Karla"/>
              </a:rPr>
              <a:t>Success</a:t>
            </a:r>
            <a:endParaRPr sz="3600" b="1" i="0" u="none" strike="noStrike" cap="none" dirty="0">
              <a:solidFill>
                <a:schemeClr val="accent6"/>
              </a:solidFill>
              <a:latin typeface="Karla"/>
              <a:ea typeface="Karla"/>
              <a:cs typeface="Karla"/>
              <a:sym typeface="Karl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5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Effect transition="in" filter="fade">
                                      <p:cBhvr>
                                        <p:cTn id="12" dur="15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a:solidFill>
                  <a:srgbClr val="757070"/>
                </a:solidFill>
                <a:latin typeface="Rubik"/>
                <a:ea typeface="Rubik"/>
                <a:cs typeface="Rubik"/>
                <a:sym typeface="Rubik"/>
              </a:rPr>
              <a:t>    Summary (cont’d)</a:t>
            </a:r>
            <a:endParaRPr/>
          </a:p>
        </p:txBody>
      </p:sp>
      <p:sp>
        <p:nvSpPr>
          <p:cNvPr id="302" name="Google Shape;302;p17"/>
          <p:cNvSpPr txBox="1"/>
          <p:nvPr/>
        </p:nvSpPr>
        <p:spPr>
          <a:xfrm>
            <a:off x="1202326" y="1444177"/>
            <a:ext cx="8403790" cy="5539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Karla"/>
                <a:ea typeface="Karla"/>
                <a:cs typeface="Karla"/>
                <a:sym typeface="Karla"/>
              </a:rPr>
              <a:t>To have less errors and more predictive power: </a:t>
            </a:r>
            <a:endParaRPr sz="1400" b="0" i="0" u="none" strike="noStrike" cap="none" dirty="0">
              <a:solidFill>
                <a:srgbClr val="000000"/>
              </a:solidFill>
              <a:latin typeface="Arial"/>
              <a:ea typeface="Arial"/>
              <a:cs typeface="Arial"/>
              <a:sym typeface="Arial"/>
            </a:endParaRPr>
          </a:p>
        </p:txBody>
      </p:sp>
      <p:sp>
        <p:nvSpPr>
          <p:cNvPr id="303" name="Google Shape;303;p17"/>
          <p:cNvSpPr txBox="1"/>
          <p:nvPr/>
        </p:nvSpPr>
        <p:spPr>
          <a:xfrm>
            <a:off x="2156976" y="2044005"/>
            <a:ext cx="744914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757070"/>
                </a:solidFill>
                <a:latin typeface="Karla"/>
                <a:ea typeface="Karla"/>
                <a:cs typeface="Karla"/>
                <a:sym typeface="Karla"/>
              </a:rPr>
              <a:t>1. Scraping more RTX 3070 data once available</a:t>
            </a:r>
            <a:endParaRPr sz="1400" b="0" i="0" u="none" strike="noStrike" cap="none" dirty="0">
              <a:solidFill>
                <a:srgbClr val="000000"/>
              </a:solidFill>
              <a:latin typeface="Arial"/>
              <a:ea typeface="Arial"/>
              <a:cs typeface="Arial"/>
              <a:sym typeface="Arial"/>
            </a:endParaRPr>
          </a:p>
        </p:txBody>
      </p:sp>
      <p:sp>
        <p:nvSpPr>
          <p:cNvPr id="304" name="Google Shape;304;p17"/>
          <p:cNvSpPr txBox="1"/>
          <p:nvPr/>
        </p:nvSpPr>
        <p:spPr>
          <a:xfrm>
            <a:off x="2156975" y="2505670"/>
            <a:ext cx="508416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757070"/>
                </a:solidFill>
                <a:latin typeface="Karla"/>
                <a:ea typeface="Karla"/>
                <a:cs typeface="Karla"/>
                <a:sym typeface="Karla"/>
              </a:rPr>
              <a:t>2. Results outside RTX 3000 GPUs</a:t>
            </a:r>
            <a:endParaRPr sz="1400" b="0" i="0" u="none" strike="noStrike" cap="none" dirty="0">
              <a:solidFill>
                <a:srgbClr val="000000"/>
              </a:solidFill>
              <a:latin typeface="Arial"/>
              <a:ea typeface="Arial"/>
              <a:cs typeface="Arial"/>
              <a:sym typeface="Arial"/>
            </a:endParaRPr>
          </a:p>
        </p:txBody>
      </p:sp>
      <p:sp>
        <p:nvSpPr>
          <p:cNvPr id="305" name="Google Shape;305;p17"/>
          <p:cNvSpPr txBox="1"/>
          <p:nvPr/>
        </p:nvSpPr>
        <p:spPr>
          <a:xfrm>
            <a:off x="2156975" y="2967335"/>
            <a:ext cx="508416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757070"/>
                </a:solidFill>
                <a:latin typeface="Karla"/>
                <a:ea typeface="Karla"/>
                <a:cs typeface="Karla"/>
                <a:sym typeface="Karla"/>
              </a:rPr>
              <a:t>3. Feature importance</a:t>
            </a:r>
            <a:endParaRPr sz="1400" b="0" i="0" u="none" strike="noStrike" cap="none" dirty="0">
              <a:solidFill>
                <a:srgbClr val="000000"/>
              </a:solidFill>
              <a:latin typeface="Arial"/>
              <a:ea typeface="Arial"/>
              <a:cs typeface="Arial"/>
              <a:sym typeface="Arial"/>
            </a:endParaRPr>
          </a:p>
        </p:txBody>
      </p:sp>
      <p:sp>
        <p:nvSpPr>
          <p:cNvPr id="306" name="Google Shape;306;p17"/>
          <p:cNvSpPr txBox="1"/>
          <p:nvPr/>
        </p:nvSpPr>
        <p:spPr>
          <a:xfrm>
            <a:off x="1202326" y="3890665"/>
            <a:ext cx="9027300" cy="554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a:solidFill>
                  <a:schemeClr val="tx2">
                    <a:lumMod val="50000"/>
                  </a:schemeClr>
                </a:solidFill>
                <a:latin typeface="Karla"/>
                <a:ea typeface="Karla"/>
                <a:cs typeface="Karla"/>
                <a:sym typeface="Karla"/>
              </a:rPr>
              <a:t>Also, I do intend to release a rudimentary mobile app that would take in a CPU, GPU, and RAM with respective clock speeds that would output a range of 3DMark Fire Strike scores with the least variance possible.</a:t>
            </a:r>
            <a:endParaRPr sz="2400" b="0" i="0" u="none" strike="noStrike" cap="none" dirty="0">
              <a:solidFill>
                <a:schemeClr val="tx2">
                  <a:lumMod val="50000"/>
                </a:schemeClr>
              </a:solidFill>
              <a:latin typeface="Karla"/>
              <a:ea typeface="Karla"/>
              <a:cs typeface="Karla"/>
              <a:sym typeface="Karl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3"/>
                                        </p:tgtEl>
                                        <p:attrNameLst>
                                          <p:attrName>style.visibility</p:attrName>
                                        </p:attrNameLst>
                                      </p:cBhvr>
                                      <p:to>
                                        <p:strVal val="visible"/>
                                      </p:to>
                                    </p:set>
                                    <p:animEffect transition="in" filter="fade">
                                      <p:cBhvr>
                                        <p:cTn id="12" dur="500"/>
                                        <p:tgtEl>
                                          <p:spTgt spid="3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4"/>
                                        </p:tgtEl>
                                        <p:attrNameLst>
                                          <p:attrName>style.visibility</p:attrName>
                                        </p:attrNameLst>
                                      </p:cBhvr>
                                      <p:to>
                                        <p:strVal val="visible"/>
                                      </p:to>
                                    </p:set>
                                    <p:animEffect transition="in" filter="fade">
                                      <p:cBhvr>
                                        <p:cTn id="17" dur="500"/>
                                        <p:tgtEl>
                                          <p:spTgt spid="3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5"/>
                                        </p:tgtEl>
                                        <p:attrNameLst>
                                          <p:attrName>style.visibility</p:attrName>
                                        </p:attrNameLst>
                                      </p:cBhvr>
                                      <p:to>
                                        <p:strVal val="visible"/>
                                      </p:to>
                                    </p:set>
                                    <p:animEffect transition="in" filter="fade">
                                      <p:cBhvr>
                                        <p:cTn id="22"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11359" y="2729605"/>
            <a:ext cx="9574859" cy="107302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Rubik"/>
              <a:buNone/>
            </a:pPr>
            <a:r>
              <a:rPr lang="en-US" sz="5400" dirty="0">
                <a:solidFill>
                  <a:schemeClr val="lt1"/>
                </a:solidFill>
                <a:latin typeface="Rubik"/>
                <a:ea typeface="Rubik"/>
                <a:cs typeface="Rubik"/>
                <a:sym typeface="Rubik"/>
              </a:rPr>
              <a:t>Thank you.</a:t>
            </a:r>
            <a:endParaRPr sz="8000" dirty="0"/>
          </a:p>
        </p:txBody>
      </p:sp>
    </p:spTree>
    <p:extLst>
      <p:ext uri="{BB962C8B-B14F-4D97-AF65-F5344CB8AC3E}">
        <p14:creationId xmlns:p14="http://schemas.microsoft.com/office/powerpoint/2010/main" val="270599420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3DMark (Consumer Space)</a:t>
            </a:r>
            <a:endParaRPr dirty="0"/>
          </a:p>
        </p:txBody>
      </p:sp>
      <p:pic>
        <p:nvPicPr>
          <p:cNvPr id="97" name="Google Shape;97;p6" descr="A picture containing table, sitting&#10;&#10;Description automatically generated"/>
          <p:cNvPicPr preferRelativeResize="0"/>
          <p:nvPr/>
        </p:nvPicPr>
        <p:blipFill rotWithShape="1">
          <a:blip r:embed="rId3">
            <a:alphaModFix/>
          </a:blip>
          <a:srcRect l="20948" r="20947"/>
          <a:stretch/>
        </p:blipFill>
        <p:spPr>
          <a:xfrm>
            <a:off x="4910048" y="3448656"/>
            <a:ext cx="2371904" cy="989422"/>
          </a:xfrm>
          <a:prstGeom prst="rect">
            <a:avLst/>
          </a:prstGeom>
          <a:noFill/>
          <a:ln>
            <a:noFill/>
          </a:ln>
          <a:effectLst>
            <a:reflection stA="78000" endPos="15000" dist="50800" dir="5400000" sy="-100000" algn="bl" rotWithShape="0"/>
          </a:effectLst>
        </p:spPr>
      </p:pic>
      <p:pic>
        <p:nvPicPr>
          <p:cNvPr id="98" name="Google Shape;98;p6" descr="A picture containing table, dresser&#10;&#10;Description automatically generated"/>
          <p:cNvPicPr preferRelativeResize="0"/>
          <p:nvPr/>
        </p:nvPicPr>
        <p:blipFill rotWithShape="1">
          <a:blip r:embed="rId4">
            <a:alphaModFix/>
          </a:blip>
          <a:srcRect l="20948" r="20947"/>
          <a:stretch/>
        </p:blipFill>
        <p:spPr>
          <a:xfrm>
            <a:off x="8649352" y="3448656"/>
            <a:ext cx="2371902" cy="989422"/>
          </a:xfrm>
          <a:prstGeom prst="rect">
            <a:avLst/>
          </a:prstGeom>
          <a:noFill/>
          <a:ln>
            <a:noFill/>
          </a:ln>
          <a:effectLst>
            <a:reflection stA="78000" endPos="15000" dist="50800" dir="5400000" sy="-100000" algn="bl" rotWithShape="0"/>
          </a:effectLst>
        </p:spPr>
      </p:pic>
      <p:pic>
        <p:nvPicPr>
          <p:cNvPr id="99" name="Google Shape;99;p6" descr="A close up&#10;&#10;Description automatically generated"/>
          <p:cNvPicPr preferRelativeResize="0"/>
          <p:nvPr/>
        </p:nvPicPr>
        <p:blipFill rotWithShape="1">
          <a:blip r:embed="rId5">
            <a:alphaModFix/>
          </a:blip>
          <a:srcRect l="20948" r="20947"/>
          <a:stretch/>
        </p:blipFill>
        <p:spPr>
          <a:xfrm>
            <a:off x="1170746" y="3448656"/>
            <a:ext cx="2371904" cy="1037856"/>
          </a:xfrm>
          <a:prstGeom prst="rect">
            <a:avLst/>
          </a:prstGeom>
          <a:noFill/>
          <a:ln>
            <a:noFill/>
          </a:ln>
          <a:effectLst>
            <a:reflection stA="78000" endPos="15000" dist="50800" dir="5400000" sy="-100000" algn="bl" rotWithShape="0"/>
          </a:effectLst>
        </p:spPr>
      </p:pic>
      <p:sp>
        <p:nvSpPr>
          <p:cNvPr id="100" name="Google Shape;100;p6"/>
          <p:cNvSpPr txBox="1"/>
          <p:nvPr/>
        </p:nvSpPr>
        <p:spPr>
          <a:xfrm>
            <a:off x="4376035" y="4514278"/>
            <a:ext cx="34398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Karla"/>
                <a:ea typeface="Karla"/>
                <a:cs typeface="Karla"/>
                <a:sym typeface="Karla"/>
              </a:rPr>
              <a:t>Time Spy (DX12)</a:t>
            </a:r>
            <a:endParaRPr sz="1400" b="0" i="0" u="none" strike="noStrike" cap="none">
              <a:solidFill>
                <a:srgbClr val="000000"/>
              </a:solidFill>
              <a:latin typeface="Arial"/>
              <a:ea typeface="Arial"/>
              <a:cs typeface="Arial"/>
              <a:sym typeface="Arial"/>
            </a:endParaRPr>
          </a:p>
        </p:txBody>
      </p:sp>
      <p:sp>
        <p:nvSpPr>
          <p:cNvPr id="101" name="Google Shape;101;p6"/>
          <p:cNvSpPr txBox="1"/>
          <p:nvPr/>
        </p:nvSpPr>
        <p:spPr>
          <a:xfrm>
            <a:off x="8555743" y="4504635"/>
            <a:ext cx="25590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Karla"/>
                <a:ea typeface="Karla"/>
                <a:cs typeface="Karla"/>
                <a:sym typeface="Karla"/>
              </a:rPr>
              <a:t>Port Royal (RT)</a:t>
            </a:r>
            <a:endParaRPr sz="1400" b="0" i="0" u="none" strike="noStrike" cap="none">
              <a:solidFill>
                <a:srgbClr val="000000"/>
              </a:solidFill>
              <a:latin typeface="Arial"/>
              <a:ea typeface="Arial"/>
              <a:cs typeface="Arial"/>
              <a:sym typeface="Arial"/>
            </a:endParaRPr>
          </a:p>
        </p:txBody>
      </p:sp>
      <p:sp>
        <p:nvSpPr>
          <p:cNvPr id="102" name="Google Shape;102;p6"/>
          <p:cNvSpPr txBox="1"/>
          <p:nvPr/>
        </p:nvSpPr>
        <p:spPr>
          <a:xfrm>
            <a:off x="765064" y="4562712"/>
            <a:ext cx="31833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595959"/>
                </a:solidFill>
                <a:latin typeface="Karla"/>
                <a:ea typeface="Karla"/>
                <a:cs typeface="Karla"/>
                <a:sym typeface="Karla"/>
              </a:rPr>
              <a:t>Fire Strike (DX11)</a:t>
            </a:r>
            <a:endParaRPr sz="2400" b="0" i="0" u="none" strike="noStrike" cap="none" dirty="0">
              <a:solidFill>
                <a:srgbClr val="000000"/>
              </a:solidFill>
              <a:sym typeface="Arial"/>
            </a:endParaRPr>
          </a:p>
        </p:txBody>
      </p:sp>
      <p:pic>
        <p:nvPicPr>
          <p:cNvPr id="103" name="Google Shape;103;p6" descr="Text&#10;&#10;Description automatically generated"/>
          <p:cNvPicPr preferRelativeResize="0"/>
          <p:nvPr/>
        </p:nvPicPr>
        <p:blipFill rotWithShape="1">
          <a:blip r:embed="rId6">
            <a:alphaModFix/>
          </a:blip>
          <a:srcRect/>
          <a:stretch/>
        </p:blipFill>
        <p:spPr>
          <a:xfrm>
            <a:off x="3973784" y="1325563"/>
            <a:ext cx="4244431" cy="1028734"/>
          </a:xfrm>
          <a:prstGeom prst="rect">
            <a:avLst/>
          </a:prstGeom>
          <a:noFill/>
          <a:ln>
            <a:noFill/>
          </a:ln>
        </p:spPr>
      </p:pic>
      <p:cxnSp>
        <p:nvCxnSpPr>
          <p:cNvPr id="104" name="Google Shape;104;p6"/>
          <p:cNvCxnSpPr>
            <a:stCxn id="103" idx="2"/>
            <a:endCxn id="97" idx="0"/>
          </p:cNvCxnSpPr>
          <p:nvPr/>
        </p:nvCxnSpPr>
        <p:spPr>
          <a:xfrm>
            <a:off x="6095999" y="2354297"/>
            <a:ext cx="0" cy="1094400"/>
          </a:xfrm>
          <a:prstGeom prst="straightConnector1">
            <a:avLst/>
          </a:prstGeom>
          <a:noFill/>
          <a:ln w="28575" cap="flat" cmpd="sng">
            <a:solidFill>
              <a:srgbClr val="AEABAB"/>
            </a:solidFill>
            <a:prstDash val="solid"/>
            <a:miter lim="800000"/>
            <a:headEnd type="none" w="sm" len="sm"/>
            <a:tailEnd type="none" w="sm" len="sm"/>
          </a:ln>
        </p:spPr>
      </p:cxnSp>
      <p:cxnSp>
        <p:nvCxnSpPr>
          <p:cNvPr id="105" name="Google Shape;105;p6"/>
          <p:cNvCxnSpPr>
            <a:stCxn id="103" idx="2"/>
            <a:endCxn id="98" idx="0"/>
          </p:cNvCxnSpPr>
          <p:nvPr/>
        </p:nvCxnSpPr>
        <p:spPr>
          <a:xfrm rot="-5400000" flipH="1">
            <a:off x="7418399" y="1031897"/>
            <a:ext cx="1094400" cy="3739200"/>
          </a:xfrm>
          <a:prstGeom prst="bentConnector3">
            <a:avLst>
              <a:gd name="adj1" fmla="val 50000"/>
            </a:avLst>
          </a:prstGeom>
          <a:noFill/>
          <a:ln w="28575" cap="flat" cmpd="sng">
            <a:solidFill>
              <a:srgbClr val="AEABAB"/>
            </a:solidFill>
            <a:prstDash val="solid"/>
            <a:miter lim="800000"/>
            <a:headEnd type="none" w="sm" len="sm"/>
            <a:tailEnd type="none" w="sm" len="sm"/>
          </a:ln>
        </p:spPr>
      </p:cxnSp>
      <p:cxnSp>
        <p:nvCxnSpPr>
          <p:cNvPr id="106" name="Google Shape;106;p6"/>
          <p:cNvCxnSpPr>
            <a:endCxn id="99" idx="0"/>
          </p:cNvCxnSpPr>
          <p:nvPr/>
        </p:nvCxnSpPr>
        <p:spPr>
          <a:xfrm flipH="1">
            <a:off x="2356698" y="2901456"/>
            <a:ext cx="3739200" cy="547200"/>
          </a:xfrm>
          <a:prstGeom prst="bentConnector2">
            <a:avLst/>
          </a:prstGeom>
          <a:noFill/>
          <a:ln w="28575" cap="flat" cmpd="sng">
            <a:solidFill>
              <a:srgbClr val="AEABAB"/>
            </a:solidFill>
            <a:prstDash val="solid"/>
            <a:miter lim="800000"/>
            <a:headEnd type="none" w="sm" len="sm"/>
            <a:tailEnd type="none" w="sm" len="sm"/>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500"/>
                                        <p:tgtEl>
                                          <p:spTgt spid="105"/>
                                        </p:tgtEl>
                                      </p:cBhvr>
                                    </p:animEffect>
                                  </p:childTnLst>
                                </p:cTn>
                              </p:par>
                              <p:par>
                                <p:cTn id="13" presetID="10"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par>
                                <p:cTn id="16" presetID="10" presetClass="entr" presetSubtype="0" fill="hold" nodeType="with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fade">
                                      <p:cBhvr>
                                        <p:cTn id="18" dur="500"/>
                                        <p:tgtEl>
                                          <p:spTgt spid="10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0">
                                            <p:txEl>
                                              <p:pRg st="0" end="0"/>
                                            </p:txEl>
                                          </p:spTgt>
                                        </p:tgtEl>
                                        <p:attrNameLst>
                                          <p:attrName>style.visibility</p:attrName>
                                        </p:attrNameLst>
                                      </p:cBhvr>
                                      <p:to>
                                        <p:strVal val="visible"/>
                                      </p:to>
                                    </p:set>
                                    <p:animEffect transition="in" filter="fade">
                                      <p:cBhvr>
                                        <p:cTn id="38" dur="500"/>
                                        <p:tgtEl>
                                          <p:spTgt spid="10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a75931038d_0_0"/>
          <p:cNvSpPr txBox="1">
            <a:spLocks noGrp="1"/>
          </p:cNvSpPr>
          <p:nvPr>
            <p:ph type="title"/>
          </p:nvPr>
        </p:nvSpPr>
        <p:spPr>
          <a:xfrm>
            <a:off x="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3DMark (cont’d)</a:t>
            </a:r>
            <a:endParaRPr dirty="0"/>
          </a:p>
        </p:txBody>
      </p:sp>
      <p:pic>
        <p:nvPicPr>
          <p:cNvPr id="127" name="Google Shape;127;ga75931038d_0_0" descr="A close up&#10;&#10;Description automatically generated"/>
          <p:cNvPicPr preferRelativeResize="0"/>
          <p:nvPr/>
        </p:nvPicPr>
        <p:blipFill rotWithShape="1">
          <a:blip r:embed="rId3">
            <a:alphaModFix/>
          </a:blip>
          <a:srcRect l="20947" r="20947"/>
          <a:stretch/>
        </p:blipFill>
        <p:spPr>
          <a:xfrm>
            <a:off x="3845125" y="3448703"/>
            <a:ext cx="4501753" cy="1886979"/>
          </a:xfrm>
          <a:prstGeom prst="rect">
            <a:avLst/>
          </a:prstGeom>
          <a:noFill/>
          <a:ln>
            <a:noFill/>
          </a:ln>
          <a:effectLst>
            <a:reflection stA="78000" endPos="15000" dist="50800" dir="5400000" fadeDir="5400012" sy="-100000" algn="bl" rotWithShape="0"/>
          </a:effectLst>
        </p:spPr>
      </p:pic>
      <p:sp>
        <p:nvSpPr>
          <p:cNvPr id="128" name="Google Shape;128;ga75931038d_0_0"/>
          <p:cNvSpPr txBox="1"/>
          <p:nvPr/>
        </p:nvSpPr>
        <p:spPr>
          <a:xfrm>
            <a:off x="3075300" y="5593069"/>
            <a:ext cx="6041400" cy="83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0" i="0" u="none" strike="noStrike" cap="none" dirty="0">
                <a:solidFill>
                  <a:srgbClr val="595959"/>
                </a:solidFill>
                <a:latin typeface="Karla"/>
                <a:ea typeface="Karla"/>
                <a:cs typeface="Karla"/>
                <a:sym typeface="Karla"/>
              </a:rPr>
              <a:t>Fire </a:t>
            </a:r>
            <a:r>
              <a:rPr lang="en-US" sz="2800" b="0" i="0" u="none" strike="noStrike" cap="none" dirty="0">
                <a:solidFill>
                  <a:srgbClr val="595959"/>
                </a:solidFill>
                <a:latin typeface="Karla"/>
                <a:ea typeface="Karla"/>
                <a:cs typeface="Karla"/>
                <a:sym typeface="Karla"/>
              </a:rPr>
              <a:t>Strike</a:t>
            </a:r>
            <a:r>
              <a:rPr lang="en-US" sz="3200" b="0" i="0" u="none" strike="noStrike" cap="none" dirty="0">
                <a:solidFill>
                  <a:srgbClr val="595959"/>
                </a:solidFill>
                <a:latin typeface="Karla"/>
                <a:ea typeface="Karla"/>
                <a:cs typeface="Karla"/>
                <a:sym typeface="Karla"/>
              </a:rPr>
              <a:t> (DX11)</a:t>
            </a:r>
            <a:endParaRPr sz="2200" b="0" i="0" u="none" strike="noStrike" cap="none" dirty="0">
              <a:solidFill>
                <a:srgbClr val="000000"/>
              </a:solidFill>
              <a:latin typeface="Arial"/>
              <a:ea typeface="Arial"/>
              <a:cs typeface="Arial"/>
              <a:sym typeface="Arial"/>
            </a:endParaRPr>
          </a:p>
        </p:txBody>
      </p:sp>
      <p:pic>
        <p:nvPicPr>
          <p:cNvPr id="129" name="Google Shape;129;ga75931038d_0_0" descr="Text&#10;&#10;Description automatically generated"/>
          <p:cNvPicPr preferRelativeResize="0"/>
          <p:nvPr/>
        </p:nvPicPr>
        <p:blipFill rotWithShape="1">
          <a:blip r:embed="rId4">
            <a:alphaModFix/>
          </a:blip>
          <a:srcRect/>
          <a:stretch/>
        </p:blipFill>
        <p:spPr>
          <a:xfrm>
            <a:off x="3973784" y="1325563"/>
            <a:ext cx="4244431" cy="1028734"/>
          </a:xfrm>
          <a:prstGeom prst="rect">
            <a:avLst/>
          </a:prstGeom>
          <a:noFill/>
          <a:ln>
            <a:noFill/>
          </a:ln>
        </p:spPr>
      </p:pic>
      <p:cxnSp>
        <p:nvCxnSpPr>
          <p:cNvPr id="130" name="Google Shape;130;ga75931038d_0_0"/>
          <p:cNvCxnSpPr>
            <a:stCxn id="129" idx="2"/>
            <a:endCxn id="131" idx="0"/>
          </p:cNvCxnSpPr>
          <p:nvPr/>
        </p:nvCxnSpPr>
        <p:spPr>
          <a:xfrm>
            <a:off x="6095999" y="2354297"/>
            <a:ext cx="0" cy="1094400"/>
          </a:xfrm>
          <a:prstGeom prst="straightConnector1">
            <a:avLst/>
          </a:prstGeom>
          <a:noFill/>
          <a:ln w="28575" cap="flat" cmpd="sng">
            <a:solidFill>
              <a:srgbClr val="AEABAB"/>
            </a:solidFill>
            <a:prstDash val="solid"/>
            <a:miter lim="800000"/>
            <a:headEnd type="none" w="sm" len="sm"/>
            <a:tailEnd type="none" w="sm" len="sm"/>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par>
                                <p:cTn id="8" presetID="10"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fade">
                                      <p:cBhvr>
                                        <p:cTn id="15" dur="500"/>
                                        <p:tgtEl>
                                          <p:spTgt spid="1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fade">
                                      <p:cBhvr>
                                        <p:cTn id="2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3DMark (cont’d)</a:t>
            </a:r>
            <a:endParaRPr dirty="0"/>
          </a:p>
        </p:txBody>
      </p:sp>
      <p:sp>
        <p:nvSpPr>
          <p:cNvPr id="113" name="Google Shape;113;p5"/>
          <p:cNvSpPr txBox="1"/>
          <p:nvPr/>
        </p:nvSpPr>
        <p:spPr>
          <a:xfrm>
            <a:off x="1013219" y="1127824"/>
            <a:ext cx="95023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595959"/>
                </a:solidFill>
                <a:latin typeface="Karla"/>
                <a:ea typeface="Karla"/>
                <a:cs typeface="Karla"/>
                <a:sym typeface="Karla"/>
              </a:rPr>
              <a:t>A </a:t>
            </a:r>
            <a:r>
              <a:rPr lang="en-US" sz="2800" b="0" i="0" u="sng" strike="noStrike" cap="none" dirty="0">
                <a:solidFill>
                  <a:srgbClr val="595959"/>
                </a:solidFill>
                <a:latin typeface="Karla"/>
                <a:ea typeface="Karla"/>
                <a:cs typeface="Karla"/>
                <a:sym typeface="Karla"/>
                <a:hlinkClick r:id="rId3">
                  <a:extLst>
                    <a:ext uri="{A12FA001-AC4F-418D-AE19-62706E023703}">
                      <ahyp:hlinkClr xmlns:ahyp="http://schemas.microsoft.com/office/drawing/2018/hyperlinkcolor" val="tx"/>
                    </a:ext>
                  </a:extLst>
                </a:hlinkClick>
              </a:rPr>
              <a:t>UL</a:t>
            </a:r>
            <a:r>
              <a:rPr lang="en-US" sz="2800" b="0" i="0" u="none" strike="noStrike" cap="none" dirty="0">
                <a:solidFill>
                  <a:srgbClr val="595959"/>
                </a:solidFill>
                <a:latin typeface="Karla"/>
                <a:ea typeface="Karla"/>
                <a:cs typeface="Karla"/>
                <a:sym typeface="Karla"/>
              </a:rPr>
              <a:t> service that mainly deals with consumer PCs</a:t>
            </a:r>
            <a:endParaRPr sz="1400" b="0" i="0" u="none" strike="noStrike" cap="none" dirty="0">
              <a:solidFill>
                <a:srgbClr val="000000"/>
              </a:solidFill>
              <a:latin typeface="Arial"/>
              <a:ea typeface="Arial"/>
              <a:cs typeface="Arial"/>
              <a:sym typeface="Arial"/>
            </a:endParaRPr>
          </a:p>
        </p:txBody>
      </p:sp>
      <p:sp>
        <p:nvSpPr>
          <p:cNvPr id="114" name="Google Shape;114;p5"/>
          <p:cNvSpPr txBox="1"/>
          <p:nvPr/>
        </p:nvSpPr>
        <p:spPr>
          <a:xfrm>
            <a:off x="6186076" y="2222554"/>
            <a:ext cx="360045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dirty="0">
                <a:solidFill>
                  <a:srgbClr val="7F7F7F"/>
                </a:solidFill>
                <a:latin typeface="Karla"/>
                <a:ea typeface="Karla"/>
                <a:cs typeface="Karla"/>
                <a:sym typeface="Karla"/>
              </a:rPr>
              <a:t>Why 3DMark?</a:t>
            </a:r>
            <a:endParaRPr sz="1400" b="0" i="0" u="none" strike="noStrike" cap="none" dirty="0">
              <a:solidFill>
                <a:srgbClr val="000000"/>
              </a:solidFill>
              <a:latin typeface="Arial"/>
              <a:ea typeface="Arial"/>
              <a:cs typeface="Arial"/>
              <a:sym typeface="Arial"/>
            </a:endParaRPr>
          </a:p>
        </p:txBody>
      </p:sp>
      <p:pic>
        <p:nvPicPr>
          <p:cNvPr id="115" name="Google Shape;115;p5" descr="Text&#10;&#10;Description automatically generated"/>
          <p:cNvPicPr preferRelativeResize="0"/>
          <p:nvPr/>
        </p:nvPicPr>
        <p:blipFill rotWithShape="1">
          <a:blip r:embed="rId4">
            <a:alphaModFix/>
          </a:blip>
          <a:srcRect/>
          <a:stretch/>
        </p:blipFill>
        <p:spPr>
          <a:xfrm>
            <a:off x="1073798" y="1888589"/>
            <a:ext cx="5022202" cy="1217245"/>
          </a:xfrm>
          <a:prstGeom prst="rect">
            <a:avLst/>
          </a:prstGeom>
          <a:noFill/>
          <a:ln>
            <a:noFill/>
          </a:ln>
        </p:spPr>
      </p:pic>
      <p:pic>
        <p:nvPicPr>
          <p:cNvPr id="116" name="Google Shape;116;p5" descr="A picture containing logo&#10;&#10;Description automatically generated"/>
          <p:cNvPicPr preferRelativeResize="0"/>
          <p:nvPr/>
        </p:nvPicPr>
        <p:blipFill rotWithShape="1">
          <a:blip r:embed="rId5">
            <a:alphaModFix/>
          </a:blip>
          <a:srcRect/>
          <a:stretch/>
        </p:blipFill>
        <p:spPr>
          <a:xfrm>
            <a:off x="1073797" y="3105834"/>
            <a:ext cx="5022202" cy="1217245"/>
          </a:xfrm>
          <a:prstGeom prst="rect">
            <a:avLst/>
          </a:prstGeom>
          <a:noFill/>
          <a:ln>
            <a:noFill/>
          </a:ln>
        </p:spPr>
      </p:pic>
      <p:pic>
        <p:nvPicPr>
          <p:cNvPr id="117" name="Google Shape;117;p5" descr="A picture containing text&#10;&#10;Description automatically generated"/>
          <p:cNvPicPr preferRelativeResize="0"/>
          <p:nvPr/>
        </p:nvPicPr>
        <p:blipFill rotWithShape="1">
          <a:blip r:embed="rId6">
            <a:alphaModFix/>
          </a:blip>
          <a:srcRect b="17159"/>
          <a:stretch/>
        </p:blipFill>
        <p:spPr>
          <a:xfrm>
            <a:off x="1073797" y="4323079"/>
            <a:ext cx="5022202" cy="1217245"/>
          </a:xfrm>
          <a:prstGeom prst="rect">
            <a:avLst/>
          </a:prstGeom>
          <a:noFill/>
          <a:ln>
            <a:noFill/>
          </a:ln>
        </p:spPr>
      </p:pic>
      <p:sp>
        <p:nvSpPr>
          <p:cNvPr id="118" name="Google Shape;118;p5"/>
          <p:cNvSpPr txBox="1"/>
          <p:nvPr/>
        </p:nvSpPr>
        <p:spPr>
          <a:xfrm>
            <a:off x="6585364" y="2684219"/>
            <a:ext cx="516674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3F3F3F"/>
                </a:solidFill>
                <a:latin typeface="Karla"/>
                <a:ea typeface="Karla"/>
                <a:cs typeface="Karla"/>
                <a:sym typeface="Karla"/>
              </a:rPr>
              <a:t>It tests both the CPU and GPU intensively while disregarding manufacturer optimization bias.</a:t>
            </a:r>
            <a:endParaRPr sz="1400" b="0" i="0" u="none" strike="noStrike" cap="none" dirty="0">
              <a:solidFill>
                <a:srgbClr val="000000"/>
              </a:solidFill>
              <a:latin typeface="Arial"/>
              <a:ea typeface="Arial"/>
              <a:cs typeface="Arial"/>
              <a:sym typeface="Arial"/>
            </a:endParaRPr>
          </a:p>
        </p:txBody>
      </p:sp>
      <p:sp>
        <p:nvSpPr>
          <p:cNvPr id="119" name="Google Shape;119;p5"/>
          <p:cNvSpPr txBox="1"/>
          <p:nvPr/>
        </p:nvSpPr>
        <p:spPr>
          <a:xfrm>
            <a:off x="6585364" y="3512580"/>
            <a:ext cx="516674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3F3F3F"/>
                </a:solidFill>
                <a:latin typeface="Karla"/>
                <a:ea typeface="Karla"/>
                <a:cs typeface="Karla"/>
                <a:sym typeface="Karla"/>
              </a:rPr>
              <a:t>Contains DirectX APIs that covers archaic rasterization methods and new ones built for multi-core CPUs</a:t>
            </a:r>
            <a:endParaRPr sz="1400" b="0" i="0" u="none" strike="noStrike" cap="none" dirty="0">
              <a:solidFill>
                <a:srgbClr val="000000"/>
              </a:solidFill>
              <a:latin typeface="Arial"/>
              <a:ea typeface="Arial"/>
              <a:cs typeface="Arial"/>
              <a:sym typeface="Arial"/>
            </a:endParaRPr>
          </a:p>
        </p:txBody>
      </p:sp>
      <p:sp>
        <p:nvSpPr>
          <p:cNvPr id="120" name="Google Shape;120;p5"/>
          <p:cNvSpPr txBox="1"/>
          <p:nvPr/>
        </p:nvSpPr>
        <p:spPr>
          <a:xfrm>
            <a:off x="6585364" y="4617940"/>
            <a:ext cx="5166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3F3F3F"/>
                </a:solidFill>
                <a:latin typeface="Karla"/>
                <a:ea typeface="Karla"/>
                <a:cs typeface="Karla"/>
                <a:sym typeface="Karla"/>
              </a:rPr>
              <a:t>300</a:t>
            </a:r>
            <a:r>
              <a:rPr lang="en-US" sz="1800" b="0" i="0" u="none" strike="noStrike" cap="none" dirty="0">
                <a:solidFill>
                  <a:srgbClr val="3F3F3F"/>
                </a:solidFill>
                <a:latin typeface="Karla"/>
                <a:ea typeface="Karla"/>
                <a:cs typeface="Karla"/>
                <a:sym typeface="Karla"/>
              </a:rPr>
              <a:t>,000+ results available for viewing</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Effect transition="in" filter="fade">
                                      <p:cBhvr>
                                        <p:cTn id="7" dur="500"/>
                                        <p:tgtEl>
                                          <p:spTgt spid="1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par>
                                <p:cTn id="13" presetID="10"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par>
                                <p:cTn id="16" presetID="10" presetClass="entr" presetSubtype="0" fill="hold" nodeType="with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fade">
                                      <p:cBhvr>
                                        <p:cTn id="18" dur="500"/>
                                        <p:tgtEl>
                                          <p:spTgt spid="1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fade">
                                      <p:cBhvr>
                                        <p:cTn id="23" dur="500"/>
                                        <p:tgtEl>
                                          <p:spTgt spid="1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8"/>
                                        </p:tgtEl>
                                        <p:attrNameLst>
                                          <p:attrName>style.visibility</p:attrName>
                                        </p:attrNameLst>
                                      </p:cBhvr>
                                      <p:to>
                                        <p:strVal val="visible"/>
                                      </p:to>
                                    </p:set>
                                    <p:animEffect transition="in" filter="fade">
                                      <p:cBhvr>
                                        <p:cTn id="28" dur="500"/>
                                        <p:tgtEl>
                                          <p:spTgt spid="1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Rationale (Why 3DMark?)</a:t>
            </a:r>
            <a:endParaRPr dirty="0"/>
          </a:p>
        </p:txBody>
      </p:sp>
      <p:sp>
        <p:nvSpPr>
          <p:cNvPr id="138" name="Google Shape;138;p4"/>
          <p:cNvSpPr txBox="1"/>
          <p:nvPr/>
        </p:nvSpPr>
        <p:spPr>
          <a:xfrm>
            <a:off x="3280350" y="5221575"/>
            <a:ext cx="2844000" cy="364200"/>
          </a:xfrm>
          <a:prstGeom prst="rect">
            <a:avLst/>
          </a:prstGeom>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200" dirty="0">
                <a:solidFill>
                  <a:srgbClr val="3A3838"/>
                </a:solidFill>
                <a:latin typeface="Karla"/>
                <a:ea typeface="Karla"/>
                <a:cs typeface="Karla"/>
                <a:sym typeface="Karla"/>
              </a:rPr>
              <a:t>Ever-expanding</a:t>
            </a:r>
            <a:endParaRPr sz="2200" dirty="0">
              <a:solidFill>
                <a:srgbClr val="3A3838"/>
              </a:solidFill>
              <a:latin typeface="Karla"/>
              <a:ea typeface="Karla"/>
              <a:cs typeface="Karla"/>
              <a:sym typeface="Karla"/>
            </a:endParaRPr>
          </a:p>
        </p:txBody>
      </p:sp>
      <p:sp>
        <p:nvSpPr>
          <p:cNvPr id="139" name="Google Shape;139;p4"/>
          <p:cNvSpPr txBox="1"/>
          <p:nvPr/>
        </p:nvSpPr>
        <p:spPr>
          <a:xfrm>
            <a:off x="457649" y="925375"/>
            <a:ext cx="8489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C0C0C"/>
                </a:solidFill>
                <a:latin typeface="Karla"/>
                <a:ea typeface="Karla"/>
                <a:cs typeface="Karla"/>
                <a:sym typeface="Karla"/>
              </a:rPr>
              <a:t>“</a:t>
            </a:r>
            <a:r>
              <a:rPr lang="en-US" sz="2000" i="1" dirty="0">
                <a:solidFill>
                  <a:srgbClr val="0C0C0C"/>
                </a:solidFill>
                <a:latin typeface="Karla"/>
                <a:ea typeface="Karla"/>
                <a:cs typeface="Karla"/>
                <a:sym typeface="Karla"/>
              </a:rPr>
              <a:t>What about other benchmarking tools? Real-world tools and video games?</a:t>
            </a:r>
            <a:r>
              <a:rPr lang="en-US" sz="2000" b="0" i="1" u="none" strike="noStrike" cap="none" dirty="0">
                <a:solidFill>
                  <a:srgbClr val="0C0C0C"/>
                </a:solidFill>
                <a:latin typeface="Karla"/>
                <a:ea typeface="Karla"/>
                <a:cs typeface="Karla"/>
                <a:sym typeface="Karla"/>
              </a:rPr>
              <a:t>”</a:t>
            </a:r>
            <a:endParaRPr sz="1400" b="0" i="0" u="none" strike="noStrike" cap="none" dirty="0">
              <a:solidFill>
                <a:srgbClr val="000000"/>
              </a:solidFill>
              <a:latin typeface="Arial"/>
              <a:ea typeface="Arial"/>
              <a:cs typeface="Arial"/>
              <a:sym typeface="Arial"/>
            </a:endParaRPr>
          </a:p>
        </p:txBody>
      </p:sp>
      <p:sp>
        <p:nvSpPr>
          <p:cNvPr id="140" name="Google Shape;140;p4"/>
          <p:cNvSpPr/>
          <p:nvPr/>
        </p:nvSpPr>
        <p:spPr>
          <a:xfrm>
            <a:off x="4797775" y="3108775"/>
            <a:ext cx="2596450" cy="2074700"/>
          </a:xfrm>
          <a:prstGeom prst="flowChartExtra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txBox="1"/>
          <p:nvPr/>
        </p:nvSpPr>
        <p:spPr>
          <a:xfrm>
            <a:off x="3386700" y="2592175"/>
            <a:ext cx="5418600" cy="44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rgbClr val="3A3838"/>
                </a:solidFill>
                <a:latin typeface="Karla"/>
                <a:ea typeface="Karla"/>
                <a:cs typeface="Karla"/>
                <a:sym typeface="Karla"/>
              </a:rPr>
              <a:t>Potential Predictive Power</a:t>
            </a:r>
            <a:endParaRPr sz="2200" dirty="0">
              <a:latin typeface="Calibri"/>
              <a:ea typeface="Calibri"/>
              <a:cs typeface="Calibri"/>
              <a:sym typeface="Calibri"/>
            </a:endParaRPr>
          </a:p>
        </p:txBody>
      </p:sp>
      <p:sp>
        <p:nvSpPr>
          <p:cNvPr id="9" name="Google Shape;138;p4">
            <a:extLst>
              <a:ext uri="{FF2B5EF4-FFF2-40B4-BE49-F238E27FC236}">
                <a16:creationId xmlns:a16="http://schemas.microsoft.com/office/drawing/2014/main" id="{BB8F46B6-07B5-459B-B624-4013DD0F43F2}"/>
              </a:ext>
            </a:extLst>
          </p:cNvPr>
          <p:cNvSpPr txBox="1"/>
          <p:nvPr/>
        </p:nvSpPr>
        <p:spPr>
          <a:xfrm>
            <a:off x="5972225" y="5221575"/>
            <a:ext cx="2844000" cy="43084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200" dirty="0">
                <a:solidFill>
                  <a:srgbClr val="3A3838"/>
                </a:solidFill>
                <a:latin typeface="Karla"/>
                <a:ea typeface="Karla"/>
                <a:cs typeface="Karla"/>
                <a:sym typeface="Karla"/>
              </a:rPr>
              <a:t>Public Data</a:t>
            </a:r>
            <a:endParaRPr sz="2200" dirty="0">
              <a:solidFill>
                <a:srgbClr val="3A3838"/>
              </a:solidFill>
              <a:latin typeface="Karla"/>
              <a:ea typeface="Karla"/>
              <a:cs typeface="Karla"/>
              <a:sym typeface="Karl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5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fade">
                                      <p:cBhvr>
                                        <p:cTn id="17" dur="500"/>
                                        <p:tgtEl>
                                          <p:spTgt spid="13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1" y="0"/>
            <a:ext cx="112863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Setting the Scope</a:t>
            </a:r>
            <a:endParaRPr dirty="0"/>
          </a:p>
        </p:txBody>
      </p:sp>
      <p:sp>
        <p:nvSpPr>
          <p:cNvPr id="149" name="Google Shape;149;p2"/>
          <p:cNvSpPr txBox="1"/>
          <p:nvPr/>
        </p:nvSpPr>
        <p:spPr>
          <a:xfrm>
            <a:off x="1268975" y="1495511"/>
            <a:ext cx="91155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rgbClr val="7F7F7F"/>
                </a:solidFill>
                <a:latin typeface="Karla"/>
                <a:ea typeface="Karla"/>
                <a:cs typeface="Karla"/>
                <a:sym typeface="Karla"/>
              </a:rPr>
              <a:t>3DMark Classic Search tab</a:t>
            </a:r>
            <a:endParaRPr sz="2800" dirty="0">
              <a:solidFill>
                <a:srgbClr val="7F7F7F"/>
              </a:solidFill>
              <a:latin typeface="Karla"/>
              <a:ea typeface="Karla"/>
              <a:cs typeface="Karla"/>
              <a:sym typeface="Karla"/>
            </a:endParaRPr>
          </a:p>
        </p:txBody>
      </p:sp>
      <p:pic>
        <p:nvPicPr>
          <p:cNvPr id="150" name="Google Shape;150;p2"/>
          <p:cNvPicPr preferRelativeResize="0"/>
          <p:nvPr/>
        </p:nvPicPr>
        <p:blipFill>
          <a:blip r:embed="rId3">
            <a:alphaModFix/>
          </a:blip>
          <a:stretch>
            <a:fillRect/>
          </a:stretch>
        </p:blipFill>
        <p:spPr>
          <a:xfrm>
            <a:off x="1268975" y="2146828"/>
            <a:ext cx="5112100" cy="2444075"/>
          </a:xfrm>
          <a:prstGeom prst="rect">
            <a:avLst/>
          </a:prstGeom>
          <a:noFill/>
          <a:ln>
            <a:noFill/>
          </a:ln>
        </p:spPr>
      </p:pic>
      <p:sp>
        <p:nvSpPr>
          <p:cNvPr id="151" name="Google Shape;151;p2"/>
          <p:cNvSpPr txBox="1"/>
          <p:nvPr/>
        </p:nvSpPr>
        <p:spPr>
          <a:xfrm>
            <a:off x="6566400" y="3077078"/>
            <a:ext cx="4719900" cy="9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tx1">
                    <a:lumMod val="50000"/>
                    <a:lumOff val="50000"/>
                  </a:schemeClr>
                </a:solidFill>
                <a:latin typeface="Karla" pitchFamily="2" charset="0"/>
                <a:ea typeface="Calibri"/>
                <a:cs typeface="Calibri"/>
                <a:sym typeface="Calibri"/>
              </a:rPr>
              <a:t>Only Nvidia GeForce RTX 3070, 3080, and 3090 </a:t>
            </a:r>
            <a:r>
              <a:rPr lang="en-US" sz="1700" dirty="0" err="1">
                <a:solidFill>
                  <a:schemeClr val="tx1">
                    <a:lumMod val="50000"/>
                    <a:lumOff val="50000"/>
                  </a:schemeClr>
                </a:solidFill>
                <a:latin typeface="Karla" pitchFamily="2" charset="0"/>
                <a:ea typeface="Calibri"/>
                <a:cs typeface="Calibri"/>
                <a:sym typeface="Calibri"/>
              </a:rPr>
              <a:t>Firestrike</a:t>
            </a:r>
            <a:r>
              <a:rPr lang="en-US" sz="1700" dirty="0">
                <a:solidFill>
                  <a:schemeClr val="tx1">
                    <a:lumMod val="50000"/>
                    <a:lumOff val="50000"/>
                  </a:schemeClr>
                </a:solidFill>
                <a:latin typeface="Karla" pitchFamily="2" charset="0"/>
                <a:ea typeface="Calibri"/>
                <a:cs typeface="Calibri"/>
                <a:sym typeface="Calibri"/>
              </a:rPr>
              <a:t> results were scraped and wrangled from </a:t>
            </a:r>
            <a:r>
              <a:rPr lang="en-US" sz="1700" u="sng" dirty="0">
                <a:solidFill>
                  <a:schemeClr val="hlink"/>
                </a:solidFill>
                <a:latin typeface="Karla" pitchFamily="2" charset="0"/>
                <a:ea typeface="Calibri"/>
                <a:cs typeface="Calibri"/>
                <a:sym typeface="Calibri"/>
                <a:hlinkClick r:id="rId4"/>
              </a:rPr>
              <a:t>3DMark</a:t>
            </a:r>
            <a:r>
              <a:rPr lang="en-US" sz="1700" dirty="0">
                <a:latin typeface="Karla" pitchFamily="2" charset="0"/>
                <a:ea typeface="Calibri"/>
                <a:cs typeface="Calibri"/>
                <a:sym typeface="Calibri"/>
              </a:rPr>
              <a:t>, </a:t>
            </a:r>
            <a:r>
              <a:rPr lang="en-US" sz="1700" dirty="0">
                <a:solidFill>
                  <a:schemeClr val="tx1">
                    <a:lumMod val="50000"/>
                    <a:lumOff val="50000"/>
                  </a:schemeClr>
                </a:solidFill>
                <a:latin typeface="Karla" pitchFamily="2" charset="0"/>
                <a:ea typeface="Calibri"/>
                <a:cs typeface="Calibri"/>
                <a:sym typeface="Calibri"/>
              </a:rPr>
              <a:t>totaling to about 40000+ results</a:t>
            </a:r>
            <a:endParaRPr sz="1700" dirty="0">
              <a:solidFill>
                <a:schemeClr val="tx1">
                  <a:lumMod val="50000"/>
                  <a:lumOff val="50000"/>
                </a:schemeClr>
              </a:solidFill>
              <a:latin typeface="Karla" pitchFamily="2" charset="0"/>
              <a:ea typeface="Calibri"/>
              <a:cs typeface="Calibri"/>
              <a:sym typeface="Calibri"/>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500"/>
                                        <p:tgtEl>
                                          <p:spTgt spid="1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15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ga75931038d_0_341"/>
          <p:cNvSpPr txBox="1">
            <a:spLocks noGrp="1"/>
          </p:cNvSpPr>
          <p:nvPr>
            <p:ph type="title"/>
          </p:nvPr>
        </p:nvSpPr>
        <p:spPr>
          <a:xfrm>
            <a:off x="-1" y="0"/>
            <a:ext cx="112863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Results Summary</a:t>
            </a:r>
            <a:endParaRPr dirty="0"/>
          </a:p>
        </p:txBody>
      </p:sp>
      <p:pic>
        <p:nvPicPr>
          <p:cNvPr id="158" name="Google Shape;158;ga75931038d_0_341"/>
          <p:cNvPicPr preferRelativeResize="0"/>
          <p:nvPr/>
        </p:nvPicPr>
        <p:blipFill>
          <a:blip r:embed="rId3">
            <a:alphaModFix/>
          </a:blip>
          <a:stretch>
            <a:fillRect/>
          </a:stretch>
        </p:blipFill>
        <p:spPr>
          <a:xfrm>
            <a:off x="456250" y="1308803"/>
            <a:ext cx="6688225" cy="4240401"/>
          </a:xfrm>
          <a:prstGeom prst="rect">
            <a:avLst/>
          </a:prstGeom>
          <a:noFill/>
          <a:ln>
            <a:noFill/>
          </a:ln>
        </p:spPr>
      </p:pic>
      <p:pic>
        <p:nvPicPr>
          <p:cNvPr id="159" name="Google Shape;159;ga75931038d_0_341"/>
          <p:cNvPicPr preferRelativeResize="0"/>
          <p:nvPr/>
        </p:nvPicPr>
        <p:blipFill>
          <a:blip r:embed="rId4">
            <a:alphaModFix/>
          </a:blip>
          <a:stretch>
            <a:fillRect/>
          </a:stretch>
        </p:blipFill>
        <p:spPr>
          <a:xfrm>
            <a:off x="7539950" y="952925"/>
            <a:ext cx="3510974" cy="5159600"/>
          </a:xfrm>
          <a:prstGeom prst="rect">
            <a:avLst/>
          </a:prstGeom>
          <a:noFill/>
          <a:ln>
            <a:noFill/>
          </a:ln>
        </p:spPr>
      </p:pic>
      <p:sp>
        <p:nvSpPr>
          <p:cNvPr id="160" name="Google Shape;160;ga75931038d_0_341"/>
          <p:cNvSpPr/>
          <p:nvPr/>
        </p:nvSpPr>
        <p:spPr>
          <a:xfrm>
            <a:off x="2725850" y="1796975"/>
            <a:ext cx="816000" cy="2604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a75931038d_0_341"/>
          <p:cNvSpPr/>
          <p:nvPr/>
        </p:nvSpPr>
        <p:spPr>
          <a:xfrm>
            <a:off x="3750200" y="1866425"/>
            <a:ext cx="1493100" cy="1824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a75931038d_0_341"/>
          <p:cNvSpPr/>
          <p:nvPr/>
        </p:nvSpPr>
        <p:spPr>
          <a:xfrm>
            <a:off x="5425625" y="1875100"/>
            <a:ext cx="1484400" cy="1824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a75931038d_0_341"/>
          <p:cNvSpPr/>
          <p:nvPr/>
        </p:nvSpPr>
        <p:spPr>
          <a:xfrm>
            <a:off x="2725850" y="2109475"/>
            <a:ext cx="1449600" cy="1824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a75931038d_0_341"/>
          <p:cNvSpPr/>
          <p:nvPr/>
        </p:nvSpPr>
        <p:spPr>
          <a:xfrm>
            <a:off x="4175450" y="2109475"/>
            <a:ext cx="1449600" cy="1824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a75931038d_0_341"/>
          <p:cNvSpPr/>
          <p:nvPr/>
        </p:nvSpPr>
        <p:spPr>
          <a:xfrm>
            <a:off x="7595875" y="1137225"/>
            <a:ext cx="3376800" cy="21702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a75931038d_0_341"/>
          <p:cNvSpPr/>
          <p:nvPr/>
        </p:nvSpPr>
        <p:spPr>
          <a:xfrm>
            <a:off x="7613250" y="3498450"/>
            <a:ext cx="3385500" cy="12762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a75931038d_0_341"/>
          <p:cNvSpPr/>
          <p:nvPr/>
        </p:nvSpPr>
        <p:spPr>
          <a:xfrm>
            <a:off x="7613250" y="4965675"/>
            <a:ext cx="3385500" cy="1110900"/>
          </a:xfrm>
          <a:prstGeom prst="rect">
            <a:avLst/>
          </a:prstGeom>
          <a:solidFill>
            <a:srgbClr val="FFBC45">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a75931038d_0_341"/>
          <p:cNvSpPr txBox="1"/>
          <p:nvPr/>
        </p:nvSpPr>
        <p:spPr>
          <a:xfrm>
            <a:off x="456250" y="5687474"/>
            <a:ext cx="4879500" cy="5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i="1" dirty="0">
                <a:solidFill>
                  <a:srgbClr val="E69138"/>
                </a:solidFill>
                <a:latin typeface="Karla" pitchFamily="2" charset="0"/>
                <a:ea typeface="Calibri"/>
                <a:cs typeface="Calibri"/>
                <a:sym typeface="Calibri"/>
              </a:rPr>
              <a:t>Highlighted data represents collected data</a:t>
            </a:r>
            <a:endParaRPr sz="1700" i="1" dirty="0">
              <a:solidFill>
                <a:srgbClr val="E69138"/>
              </a:solidFill>
              <a:latin typeface="Karla" pitchFamily="2" charset="0"/>
              <a:ea typeface="Calibri"/>
              <a:cs typeface="Calibri"/>
              <a:sym typeface="Calibri"/>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Potential Pitfalls</a:t>
            </a:r>
            <a:endParaRPr dirty="0"/>
          </a:p>
        </p:txBody>
      </p:sp>
      <p:sp>
        <p:nvSpPr>
          <p:cNvPr id="175" name="Google Shape;175;p7"/>
          <p:cNvSpPr txBox="1"/>
          <p:nvPr/>
        </p:nvSpPr>
        <p:spPr>
          <a:xfrm>
            <a:off x="1268975" y="1495511"/>
            <a:ext cx="911542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rgbClr val="E06666"/>
                </a:solidFill>
                <a:latin typeface="Karla"/>
                <a:ea typeface="Karla"/>
                <a:cs typeface="Karla"/>
                <a:sym typeface="Karla"/>
              </a:rPr>
              <a:t>Highly skewed score from data set</a:t>
            </a:r>
            <a:endParaRPr sz="1400" b="0" i="0" u="none" strike="noStrike" cap="none" dirty="0">
              <a:solidFill>
                <a:srgbClr val="E06666"/>
              </a:solidFill>
              <a:latin typeface="Arial"/>
              <a:ea typeface="Arial"/>
              <a:cs typeface="Arial"/>
              <a:sym typeface="Arial"/>
            </a:endParaRPr>
          </a:p>
        </p:txBody>
      </p:sp>
      <p:sp>
        <p:nvSpPr>
          <p:cNvPr id="176" name="Google Shape;176;p7"/>
          <p:cNvSpPr txBox="1"/>
          <p:nvPr/>
        </p:nvSpPr>
        <p:spPr>
          <a:xfrm>
            <a:off x="1807599" y="2018731"/>
            <a:ext cx="91154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262626"/>
                </a:solidFill>
                <a:latin typeface="Karla"/>
                <a:ea typeface="Karla"/>
                <a:cs typeface="Karla"/>
                <a:sym typeface="Karla"/>
              </a:rPr>
              <a:t>Due to time constraints, it might be impossible to scrape all relevant data</a:t>
            </a:r>
            <a:endParaRPr sz="1400" b="0" i="0" u="none" strike="noStrike" cap="none" dirty="0">
              <a:solidFill>
                <a:srgbClr val="000000"/>
              </a:solidFill>
              <a:latin typeface="Arial"/>
              <a:ea typeface="Arial"/>
              <a:cs typeface="Arial"/>
              <a:sym typeface="Arial"/>
            </a:endParaRPr>
          </a:p>
        </p:txBody>
      </p:sp>
      <p:sp>
        <p:nvSpPr>
          <p:cNvPr id="177" name="Google Shape;177;p7"/>
          <p:cNvSpPr txBox="1"/>
          <p:nvPr/>
        </p:nvSpPr>
        <p:spPr>
          <a:xfrm>
            <a:off x="1268975" y="2911954"/>
            <a:ext cx="911542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E06666"/>
                </a:solidFill>
                <a:latin typeface="Karla"/>
                <a:ea typeface="Karla"/>
                <a:cs typeface="Karla"/>
                <a:sym typeface="Karla"/>
              </a:rPr>
              <a:t>Sample size (scraper limit)</a:t>
            </a:r>
            <a:endParaRPr sz="1400" b="0" i="0" u="none" strike="noStrike" cap="none" dirty="0">
              <a:solidFill>
                <a:srgbClr val="E06666"/>
              </a:solidFill>
              <a:latin typeface="Arial"/>
              <a:ea typeface="Arial"/>
              <a:cs typeface="Arial"/>
              <a:sym typeface="Arial"/>
            </a:endParaRPr>
          </a:p>
        </p:txBody>
      </p:sp>
      <p:sp>
        <p:nvSpPr>
          <p:cNvPr id="178" name="Google Shape;178;p7"/>
          <p:cNvSpPr txBox="1"/>
          <p:nvPr/>
        </p:nvSpPr>
        <p:spPr>
          <a:xfrm>
            <a:off x="1268975" y="4328397"/>
            <a:ext cx="911542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rgbClr val="E06666"/>
                </a:solidFill>
                <a:latin typeface="Karla"/>
                <a:ea typeface="Karla"/>
                <a:cs typeface="Karla"/>
                <a:sym typeface="Karla"/>
              </a:rPr>
              <a:t>Specificity</a:t>
            </a:r>
            <a:endParaRPr sz="1400" b="0" i="0" u="none" strike="noStrike" cap="none" dirty="0">
              <a:solidFill>
                <a:srgbClr val="E06666"/>
              </a:solidFill>
              <a:latin typeface="Arial"/>
              <a:ea typeface="Arial"/>
              <a:cs typeface="Arial"/>
              <a:sym typeface="Arial"/>
            </a:endParaRPr>
          </a:p>
        </p:txBody>
      </p:sp>
      <p:sp>
        <p:nvSpPr>
          <p:cNvPr id="179" name="Google Shape;179;p7"/>
          <p:cNvSpPr txBox="1"/>
          <p:nvPr/>
        </p:nvSpPr>
        <p:spPr>
          <a:xfrm>
            <a:off x="1807599" y="3429000"/>
            <a:ext cx="91154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262626"/>
                </a:solidFill>
                <a:latin typeface="Karla"/>
                <a:ea typeface="Karla"/>
                <a:cs typeface="Karla"/>
                <a:sym typeface="Karla"/>
              </a:rPr>
              <a:t>With the same time-related problem</a:t>
            </a:r>
            <a:endParaRPr sz="1400" b="0" i="0" u="none" strike="noStrike" cap="none" dirty="0">
              <a:solidFill>
                <a:srgbClr val="000000"/>
              </a:solidFill>
              <a:latin typeface="Arial"/>
              <a:ea typeface="Arial"/>
              <a:cs typeface="Arial"/>
              <a:sym typeface="Arial"/>
            </a:endParaRPr>
          </a:p>
        </p:txBody>
      </p:sp>
      <p:sp>
        <p:nvSpPr>
          <p:cNvPr id="180" name="Google Shape;180;p7"/>
          <p:cNvSpPr txBox="1"/>
          <p:nvPr/>
        </p:nvSpPr>
        <p:spPr>
          <a:xfrm>
            <a:off x="1807599" y="4880766"/>
            <a:ext cx="91154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7"/>
          <p:cNvSpPr txBox="1"/>
          <p:nvPr/>
        </p:nvSpPr>
        <p:spPr>
          <a:xfrm>
            <a:off x="1807562" y="4880788"/>
            <a:ext cx="9115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262626"/>
                </a:solidFill>
                <a:latin typeface="Karla"/>
                <a:ea typeface="Karla"/>
                <a:cs typeface="Karla"/>
                <a:sym typeface="Karla"/>
              </a:rPr>
              <a:t>Model results possibly only applies to RTX 3000 GPUs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50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5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gtEl>
                                        <p:attrNameLst>
                                          <p:attrName>style.visibility</p:attrName>
                                        </p:attrNameLst>
                                      </p:cBhvr>
                                      <p:to>
                                        <p:strVal val="visible"/>
                                      </p:to>
                                    </p:set>
                                    <p:animEffect transition="in" filter="fade">
                                      <p:cBhvr>
                                        <p:cTn id="22" dur="500"/>
                                        <p:tgtEl>
                                          <p:spTgt spid="1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animEffect transition="in" filter="fade">
                                      <p:cBhvr>
                                        <p:cTn id="27" dur="500"/>
                                        <p:tgtEl>
                                          <p:spTgt spid="1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0"/>
                                        </p:tgtEl>
                                        <p:attrNameLst>
                                          <p:attrName>style.visibility</p:attrName>
                                        </p:attrNameLst>
                                      </p:cBhvr>
                                      <p:to>
                                        <p:strVal val="visible"/>
                                      </p:to>
                                    </p:set>
                                    <p:animEffect transition="in" filter="fade">
                                      <p:cBhvr>
                                        <p:cTn id="3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ga74e6150b2_0_12"/>
          <p:cNvSpPr txBox="1">
            <a:spLocks noGrp="1"/>
          </p:cNvSpPr>
          <p:nvPr>
            <p:ph type="title"/>
          </p:nvPr>
        </p:nvSpPr>
        <p:spPr>
          <a:xfrm>
            <a:off x="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757070"/>
              </a:buClr>
              <a:buSzPts val="4400"/>
              <a:buFont typeface="Rubik"/>
              <a:buNone/>
            </a:pPr>
            <a:r>
              <a:rPr lang="en-US" dirty="0">
                <a:solidFill>
                  <a:srgbClr val="757070"/>
                </a:solidFill>
                <a:latin typeface="Rubik"/>
                <a:ea typeface="Rubik"/>
                <a:cs typeface="Rubik"/>
                <a:sym typeface="Rubik"/>
              </a:rPr>
              <a:t>    Goals</a:t>
            </a:r>
            <a:endParaRPr dirty="0"/>
          </a:p>
        </p:txBody>
      </p:sp>
      <p:sp>
        <p:nvSpPr>
          <p:cNvPr id="188" name="Google Shape;188;ga74e6150b2_0_12"/>
          <p:cNvSpPr txBox="1"/>
          <p:nvPr/>
        </p:nvSpPr>
        <p:spPr>
          <a:xfrm>
            <a:off x="1268975" y="2105111"/>
            <a:ext cx="91155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chemeClr val="accent6">
                    <a:lumMod val="75000"/>
                  </a:schemeClr>
                </a:solidFill>
                <a:latin typeface="Karla"/>
                <a:ea typeface="Karla"/>
                <a:cs typeface="Karla"/>
                <a:sym typeface="Karla"/>
              </a:rPr>
              <a:t>Having a model with &gt;75% test score</a:t>
            </a:r>
            <a:endParaRPr sz="1400" b="0" i="0" u="none" strike="noStrike" cap="none" dirty="0">
              <a:solidFill>
                <a:schemeClr val="accent6">
                  <a:lumMod val="75000"/>
                </a:schemeClr>
              </a:solidFill>
              <a:sym typeface="Arial"/>
            </a:endParaRPr>
          </a:p>
        </p:txBody>
      </p:sp>
      <p:sp>
        <p:nvSpPr>
          <p:cNvPr id="189" name="Google Shape;189;ga74e6150b2_0_12"/>
          <p:cNvSpPr txBox="1"/>
          <p:nvPr/>
        </p:nvSpPr>
        <p:spPr>
          <a:xfrm>
            <a:off x="1807599" y="2628331"/>
            <a:ext cx="9115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262626"/>
                </a:solidFill>
                <a:latin typeface="Karla"/>
                <a:ea typeface="Karla"/>
                <a:cs typeface="Karla"/>
                <a:sym typeface="Karla"/>
              </a:rPr>
              <a:t>This initial score will provide an insight on how well it would perform with all the configurations possible</a:t>
            </a:r>
            <a:endParaRPr sz="1400" b="0" i="0" u="none" strike="noStrike" cap="none" dirty="0">
              <a:solidFill>
                <a:srgbClr val="000000"/>
              </a:solidFill>
              <a:latin typeface="Arial"/>
              <a:ea typeface="Arial"/>
              <a:cs typeface="Arial"/>
              <a:sym typeface="Arial"/>
            </a:endParaRPr>
          </a:p>
        </p:txBody>
      </p:sp>
      <p:sp>
        <p:nvSpPr>
          <p:cNvPr id="190" name="Google Shape;190;ga74e6150b2_0_12"/>
          <p:cNvSpPr txBox="1"/>
          <p:nvPr/>
        </p:nvSpPr>
        <p:spPr>
          <a:xfrm>
            <a:off x="1268975" y="3521554"/>
            <a:ext cx="91155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chemeClr val="accent6">
                    <a:lumMod val="75000"/>
                  </a:schemeClr>
                </a:solidFill>
                <a:latin typeface="Karla"/>
                <a:sym typeface="Karla"/>
              </a:rPr>
              <a:t>Mobile App</a:t>
            </a:r>
            <a:endParaRPr sz="1400" b="0" i="0" u="none" strike="noStrike" cap="none" dirty="0">
              <a:solidFill>
                <a:schemeClr val="accent6">
                  <a:lumMod val="75000"/>
                </a:schemeClr>
              </a:solidFill>
              <a:sym typeface="Arial"/>
            </a:endParaRPr>
          </a:p>
        </p:txBody>
      </p:sp>
      <p:sp>
        <p:nvSpPr>
          <p:cNvPr id="192" name="Google Shape;192;ga74e6150b2_0_12"/>
          <p:cNvSpPr txBox="1"/>
          <p:nvPr/>
        </p:nvSpPr>
        <p:spPr>
          <a:xfrm>
            <a:off x="1807599" y="4038600"/>
            <a:ext cx="9115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rgbClr val="262626"/>
                </a:solidFill>
                <a:latin typeface="Karla"/>
                <a:ea typeface="Karla"/>
                <a:cs typeface="Karla"/>
                <a:sym typeface="Karla"/>
              </a:rPr>
              <a:t>Still a work-in-progress; shows an approximate range of scores possible with the least variance given a set of CPU, GPU, RAM with respective clock speeds and capacities.</a:t>
            </a:r>
            <a:endParaRPr sz="1400" b="0" i="0" u="none" strike="noStrike" cap="none" dirty="0">
              <a:solidFill>
                <a:srgbClr val="000000"/>
              </a:solidFill>
              <a:latin typeface="Arial"/>
              <a:ea typeface="Arial"/>
              <a:cs typeface="Arial"/>
              <a:sym typeface="Arial"/>
            </a:endParaRPr>
          </a:p>
        </p:txBody>
      </p:sp>
      <p:sp>
        <p:nvSpPr>
          <p:cNvPr id="193" name="Google Shape;193;ga74e6150b2_0_12"/>
          <p:cNvSpPr txBox="1"/>
          <p:nvPr/>
        </p:nvSpPr>
        <p:spPr>
          <a:xfrm>
            <a:off x="1807599" y="4880766"/>
            <a:ext cx="9115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fade">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fade">
                                      <p:cBhvr>
                                        <p:cTn id="17" dur="5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fade">
                                      <p:cBhvr>
                                        <p:cTn id="22" dur="500"/>
                                        <p:tgtEl>
                                          <p:spTgt spid="1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
                                        </p:tgtEl>
                                        <p:attrNameLst>
                                          <p:attrName>style.visibility</p:attrName>
                                        </p:attrNameLst>
                                      </p:cBhvr>
                                      <p:to>
                                        <p:strVal val="visible"/>
                                      </p:to>
                                    </p:set>
                                    <p:animEffect transition="in" filter="fade">
                                      <p:cBhvr>
                                        <p:cTn id="27"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601</Words>
  <Application>Microsoft Office PowerPoint</Application>
  <PresentationFormat>Widescreen</PresentationFormat>
  <Paragraphs>98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Rubik</vt:lpstr>
      <vt:lpstr>Karla</vt:lpstr>
      <vt:lpstr>Calibri</vt:lpstr>
      <vt:lpstr>Arial</vt:lpstr>
      <vt:lpstr>Office Theme</vt:lpstr>
      <vt:lpstr>3DMark Fire Strike RTX 3000 Regression Modeling</vt:lpstr>
      <vt:lpstr>    3DMark (Consumer Space)</vt:lpstr>
      <vt:lpstr>    3DMark (cont’d)</vt:lpstr>
      <vt:lpstr>    3DMark (cont’d)</vt:lpstr>
      <vt:lpstr>    Rationale (Why 3DMark?)</vt:lpstr>
      <vt:lpstr>    Setting the Scope</vt:lpstr>
      <vt:lpstr>    Results Summary</vt:lpstr>
      <vt:lpstr>    Potential Pitfalls</vt:lpstr>
      <vt:lpstr>    Goals</vt:lpstr>
      <vt:lpstr>    EDA</vt:lpstr>
      <vt:lpstr>    Model Selection</vt:lpstr>
      <vt:lpstr>    Tuned XGBoost</vt:lpstr>
      <vt:lpstr>    Summary</vt:lpstr>
      <vt:lpstr>    Summary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3DMark Firestrike RTX 3000 Regression Analysis</dc:title>
  <dc:creator>Caesar Dominic Lindog</dc:creator>
  <cp:lastModifiedBy>Caesar Dominic Lindog</cp:lastModifiedBy>
  <cp:revision>14</cp:revision>
  <dcterms:created xsi:type="dcterms:W3CDTF">2020-10-01T23:17:48Z</dcterms:created>
  <dcterms:modified xsi:type="dcterms:W3CDTF">2020-11-06T11:09:31Z</dcterms:modified>
</cp:coreProperties>
</file>